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2" r:id="rId7"/>
    <p:sldId id="261" r:id="rId8"/>
    <p:sldId id="263" r:id="rId9"/>
    <p:sldId id="259" r:id="rId10"/>
    <p:sldId id="264" r:id="rId11"/>
    <p:sldId id="265" r:id="rId12"/>
    <p:sldId id="270" r:id="rId13"/>
    <p:sldId id="269" r:id="rId14"/>
    <p:sldId id="266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43" autoAdjust="0"/>
  </p:normalViewPr>
  <p:slideViewPr>
    <p:cSldViewPr>
      <p:cViewPr>
        <p:scale>
          <a:sx n="114" d="100"/>
          <a:sy n="114" d="100"/>
        </p:scale>
        <p:origin x="-91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zilla.org/addons/2009/01/28/how-to-develop-a-firefox-extension/" TargetMode="External"/><Relationship Id="rId2" Type="http://schemas.openxmlformats.org/officeDocument/2006/relationships/hyperlink" Target="http://stackoverflow.com/questions/5028479/finding-memory-leaks-in-javascript-using-firebu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ac.webkit.org/wiki" TargetMode="External"/><Relationship Id="rId4" Type="http://schemas.openxmlformats.org/officeDocument/2006/relationships/hyperlink" Target="http://answers.oreilly.com/topic/1634-how-to-attach-objects-and-data-to-dom-with-jquery-data-to-avoid-memory-leak-issue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Preventing Memory Leaks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Low"/>
            <a:r>
              <a:rPr lang="en-US" dirty="0" smtClean="0"/>
              <a:t>			</a:t>
            </a:r>
            <a:r>
              <a:rPr lang="en-US" dirty="0" smtClean="0"/>
              <a:t>	Peter Lukarov</a:t>
            </a:r>
            <a:endParaRPr lang="en-US" dirty="0" smtClean="0"/>
          </a:p>
          <a:p>
            <a:pPr algn="r"/>
            <a:r>
              <a:rPr lang="en-US" dirty="0" smtClean="0"/>
              <a:t>Mitchell </a:t>
            </a:r>
            <a:r>
              <a:rPr lang="en-US" dirty="0" err="1" smtClean="0"/>
              <a:t>Aharon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Leaks with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 a directed graph</a:t>
            </a:r>
          </a:p>
          <a:p>
            <a:r>
              <a:rPr lang="en-US" dirty="0" smtClean="0"/>
              <a:t>Nodes: DOM elements and JavaScript objects</a:t>
            </a:r>
          </a:p>
          <a:p>
            <a:r>
              <a:rPr lang="en-US" dirty="0" smtClean="0"/>
              <a:t>Edges: References </a:t>
            </a:r>
            <a:r>
              <a:rPr lang="en-US" dirty="0" err="1" smtClean="0"/>
              <a:t>DOMElement</a:t>
            </a:r>
            <a:r>
              <a:rPr lang="en-US" dirty="0" smtClean="0"/>
              <a:t>----&gt;</a:t>
            </a:r>
            <a:r>
              <a:rPr lang="en-US" dirty="0" err="1" smtClean="0"/>
              <a:t>JSObj</a:t>
            </a:r>
            <a:r>
              <a:rPr lang="en-US" dirty="0" smtClean="0"/>
              <a:t> and </a:t>
            </a:r>
            <a:r>
              <a:rPr lang="en-US" dirty="0" err="1" smtClean="0"/>
              <a:t>JSObj</a:t>
            </a:r>
            <a:r>
              <a:rPr lang="en-US" dirty="0" smtClean="0"/>
              <a:t>----&gt;</a:t>
            </a:r>
            <a:r>
              <a:rPr lang="en-US" dirty="0" err="1" smtClean="0"/>
              <a:t>DOMElement</a:t>
            </a:r>
            <a:endParaRPr lang="en-US" dirty="0" smtClean="0"/>
          </a:p>
          <a:p>
            <a:r>
              <a:rPr lang="en-US" dirty="0" smtClean="0"/>
              <a:t>Add nodes and edges when DOM element refers a JS object and vice versa</a:t>
            </a:r>
          </a:p>
          <a:p>
            <a:r>
              <a:rPr lang="en-US" dirty="0" smtClean="0"/>
              <a:t>Use Graph algorithms to identify all the cycles in the graph. If cycle exists then there is a circular reference that may result in memory leak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95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Leaks with Graphs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identify most of the leaks resulting from Circular References, and Closures with Circular References</a:t>
            </a:r>
          </a:p>
          <a:p>
            <a:r>
              <a:rPr lang="en-US" dirty="0" smtClean="0"/>
              <a:t>Most of the leaks in the existing applications are of this kind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7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5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Haven’t done evaluation yet</a:t>
            </a:r>
          </a:p>
          <a:p>
            <a:r>
              <a:rPr lang="en-US" dirty="0" smtClean="0"/>
              <a:t>Use existing tools to validate that a web page leaks memory</a:t>
            </a:r>
          </a:p>
          <a:p>
            <a:r>
              <a:rPr lang="en-US" dirty="0" smtClean="0"/>
              <a:t>Run our tool to identify what are the leaks and if they correspond to the ones reported by the other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7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Memory Leaks:</a:t>
            </a:r>
          </a:p>
          <a:p>
            <a:r>
              <a:rPr lang="en-US" dirty="0" smtClean="0"/>
              <a:t>https://wiki.mozilla.org/Performance%3aLeak_Tools#Common_leak_patterns</a:t>
            </a:r>
          </a:p>
          <a:p>
            <a:r>
              <a:rPr lang="en-US" dirty="0" smtClean="0"/>
              <a:t>http://msdn.microsoft.com/en-us/library/Bb250448</a:t>
            </a:r>
          </a:p>
          <a:p>
            <a:r>
              <a:rPr lang="en-US" dirty="0" smtClean="0"/>
              <a:t>http://javascript.info/tutorial/memory-leaks</a:t>
            </a:r>
          </a:p>
          <a:p>
            <a:r>
              <a:rPr lang="en-US" dirty="0" smtClean="0"/>
              <a:t>http://www.ibm.com/developerworks/web/library/wa-memleak/</a:t>
            </a:r>
          </a:p>
          <a:p>
            <a:r>
              <a:rPr lang="en-US" dirty="0" smtClean="0"/>
              <a:t>http://stackoverflow.com/questions/5046016/jquery-memory-leak-patterns-and-causes</a:t>
            </a:r>
          </a:p>
          <a:p>
            <a:r>
              <a:rPr lang="en-US" dirty="0" smtClean="0"/>
              <a:t>http://stackoverflow.com/questions/2450761/why-does-jquery-leak-memory-so-badly</a:t>
            </a:r>
          </a:p>
          <a:p>
            <a:r>
              <a:rPr lang="en-US" dirty="0" smtClean="0"/>
              <a:t>http://msdn.microsoft.com/en-us/library/dd361842%28v=vs.85%29.aspx</a:t>
            </a:r>
          </a:p>
          <a:p>
            <a:r>
              <a:rPr lang="en-US" dirty="0" smtClean="0"/>
              <a:t>http://blogs.msdn.com/b/gpde/archive/2009/08/03/javascript-memory-leak-detector-v2.aspx</a:t>
            </a:r>
          </a:p>
          <a:p>
            <a:r>
              <a:rPr lang="en-US" dirty="0" smtClean="0"/>
              <a:t>http://blogs.telerik.com/blogs/posts/11-04-26/memory-leaks-and-memory-consumption-in-web-applications-part-1.aspx</a:t>
            </a:r>
          </a:p>
          <a:p>
            <a:r>
              <a:rPr lang="en-US" dirty="0" smtClean="0"/>
              <a:t>http://blogs.telerik.com/blogs/posts/11-05-02/memory-leaks-and-memory-consumption-in-web-applications-part-2.aspx</a:t>
            </a:r>
          </a:p>
          <a:p>
            <a:r>
              <a:rPr lang="en-US" dirty="0" smtClean="0"/>
              <a:t>http://blogs.telerik.com/blogs/posts/11-05-09/memory-leaks-and-memory-consumption-in-web-applications-part-3.aspx</a:t>
            </a:r>
          </a:p>
          <a:p>
            <a:endParaRPr lang="en-US" dirty="0" smtClean="0"/>
          </a:p>
          <a:p>
            <a:r>
              <a:rPr lang="en-US" dirty="0" smtClean="0"/>
              <a:t>//How to find leaks in </a:t>
            </a:r>
            <a:r>
              <a:rPr lang="en-US" dirty="0" err="1" smtClean="0"/>
              <a:t>FireFox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http://stackoverflow.com/questions/5028479/finding-memory-leaks-in-javascript-using-firebug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http://hacks.mozilla.org/2012/05/dom-mutationobserver-reacting-to-dom-changes-without-killing-browser-performance/</a:t>
            </a:r>
          </a:p>
          <a:p>
            <a:r>
              <a:rPr lang="en-US" dirty="0" smtClean="0"/>
              <a:t>https://developer.mozilla.org/en-US/docs/DOM/MutationObserver</a:t>
            </a:r>
          </a:p>
          <a:p>
            <a:r>
              <a:rPr lang="en-US" dirty="0" smtClean="0">
                <a:hlinkClick r:id="rId3"/>
              </a:rPr>
              <a:t>https://blog.mozilla.org/addons/2009/01/28/how-to-develop-a-firefox-extension/</a:t>
            </a:r>
            <a:endParaRPr lang="en-US" dirty="0" smtClean="0"/>
          </a:p>
          <a:p>
            <a:r>
              <a:rPr lang="en-US" dirty="0" smtClean="0"/>
              <a:t>https://developer.mozilla.org/en-US/docs/XUL_School/The_Essentials_of_an_Extension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http://ejohn.org/blog/pure-javascript-html-parser/</a:t>
            </a:r>
          </a:p>
          <a:p>
            <a:r>
              <a:rPr lang="en-US" dirty="0" smtClean="0"/>
              <a:t>https://developer.mozilla.org/en-US/docs/XUL_School/Intercepting_Page_Loads</a:t>
            </a:r>
          </a:p>
          <a:p>
            <a:r>
              <a:rPr lang="en-US" dirty="0" smtClean="0">
                <a:hlinkClick r:id="rId4"/>
              </a:rPr>
              <a:t>http://answers.oreilly.com/topic/1634-how-to-attach-objects-and-data-to-dom-with-jquery-data-to-avoid-memory-leak-issues/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//Browser Internals Manual</a:t>
            </a:r>
          </a:p>
          <a:p>
            <a:r>
              <a:rPr lang="en-US" dirty="0" smtClean="0">
                <a:hlinkClick r:id="rId5"/>
              </a:rPr>
              <a:t>http://trac.webkit.org/wiki</a:t>
            </a:r>
            <a:endParaRPr lang="en-US" dirty="0" smtClean="0"/>
          </a:p>
          <a:p>
            <a:r>
              <a:rPr lang="en-US" dirty="0" smtClean="0"/>
              <a:t>https://wiki.mozilla.org/Gecko:Home_Page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2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the Dangers of </a:t>
            </a:r>
            <a:r>
              <a:rPr lang="en-US" dirty="0" err="1" smtClean="0"/>
              <a:t>Javascript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Apps more complex (</a:t>
            </a:r>
            <a:r>
              <a:rPr lang="en-US" dirty="0" err="1" smtClean="0"/>
              <a:t>eg</a:t>
            </a:r>
            <a:r>
              <a:rPr lang="en-US" dirty="0" smtClean="0"/>
              <a:t>, AJAX)</a:t>
            </a:r>
          </a:p>
          <a:p>
            <a:r>
              <a:rPr lang="en-US" dirty="0" smtClean="0"/>
              <a:t>Browser Windows Remain Open for Longer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85" y="6733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Garbage Collection:</a:t>
            </a:r>
            <a:br>
              <a:rPr lang="en-US" dirty="0" smtClean="0"/>
            </a:br>
            <a:r>
              <a:rPr lang="en-US" dirty="0" smtClean="0"/>
              <a:t>Requires Reachability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419600" y="2286000"/>
            <a:ext cx="4343400" cy="3810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658" y="185114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Heap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5029200"/>
            <a:ext cx="2123217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0" y="2435921"/>
            <a:ext cx="2090267" cy="1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22421"/>
            <a:ext cx="2123217" cy="130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6791" y="181638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Stack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81587" y="3064755"/>
            <a:ext cx="2133600" cy="1066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93522"/>
            <a:ext cx="21574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738186" y="2590800"/>
            <a:ext cx="1594022" cy="70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9483" y="2757411"/>
            <a:ext cx="81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Ref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2087" y="327498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Object 1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Ref 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>
            <a:stCxn id="9" idx="6"/>
            <a:endCxn id="8" idx="1"/>
          </p:cNvCxnSpPr>
          <p:nvPr/>
        </p:nvCxnSpPr>
        <p:spPr>
          <a:xfrm>
            <a:off x="2332208" y="2942078"/>
            <a:ext cx="3061837" cy="27890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3006" y="465416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Object 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863126" y="3722421"/>
            <a:ext cx="153091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63126" y="3722421"/>
            <a:ext cx="0" cy="93174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63126" y="4654162"/>
            <a:ext cx="93747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85" y="6733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Garbage Collection:</a:t>
            </a:r>
            <a:br>
              <a:rPr lang="en-US" dirty="0" smtClean="0"/>
            </a:br>
            <a:r>
              <a:rPr lang="en-US" dirty="0" smtClean="0"/>
              <a:t>Requires Reachability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419600" y="2286000"/>
            <a:ext cx="4343400" cy="3810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658" y="185114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Heap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5029200"/>
            <a:ext cx="2123217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22421"/>
            <a:ext cx="2123217" cy="130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6791" y="181638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Stack</a:t>
            </a:r>
          </a:p>
        </p:txBody>
      </p:sp>
      <p:sp>
        <p:nvSpPr>
          <p:cNvPr id="8" name="Oval 7"/>
          <p:cNvSpPr/>
          <p:nvPr/>
        </p:nvSpPr>
        <p:spPr>
          <a:xfrm>
            <a:off x="5081587" y="3064755"/>
            <a:ext cx="2133600" cy="1066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93522"/>
            <a:ext cx="21574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72087" y="327498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Object 1</a:t>
            </a:r>
          </a:p>
          <a:p>
            <a:r>
              <a:rPr lang="en-US" dirty="0">
                <a:solidFill>
                  <a:prstClr val="black"/>
                </a:solidFill>
              </a:rPr>
              <a:t>         Ref 2</a:t>
            </a: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2332208" y="2942078"/>
            <a:ext cx="3061837" cy="27890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3006" y="465416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Object 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863126" y="3722421"/>
            <a:ext cx="153091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63126" y="3722421"/>
            <a:ext cx="0" cy="93174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63126" y="4654162"/>
            <a:ext cx="93747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1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4"/>
            <a:ext cx="8229600" cy="1143000"/>
          </a:xfrm>
        </p:spPr>
        <p:txBody>
          <a:bodyPr/>
          <a:lstStyle/>
          <a:p>
            <a:r>
              <a:rPr lang="en-US" dirty="0" smtClean="0"/>
              <a:t>Circular Reference</a:t>
            </a:r>
            <a:endParaRPr lang="en-US" dirty="0"/>
          </a:p>
        </p:txBody>
      </p:sp>
      <p:pic>
        <p:nvPicPr>
          <p:cNvPr id="1028" name="Picture 4" descr="http://www.codeproject.com/KB/scripting/LeakPatterns/CircularRe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3962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1371600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First set up the script scope to element reference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Next set up the element to script scope reference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expandoProperty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}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()"&gt;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Leaked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Div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 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37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44958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(element)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structure causes element to ref </a:t>
            </a:r>
            <a:r>
              <a:rPr lang="en-US" sz="1100" dirty="0" err="1">
                <a:solidFill>
                  <a:srgbClr val="006400"/>
                </a:solidFill>
                <a:latin typeface="Arial"/>
              </a:rPr>
              <a:t>ClickEventHandler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element.attachEvent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{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closure refs element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innerHTML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“ "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}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The leak happens all at once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()"&gt;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buttonContainer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input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="button"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="Leak"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/&gt;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76400"/>
            <a:ext cx="3505200" cy="44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6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Cross-Page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990600"/>
            <a:ext cx="3810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LeakMemory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hostElement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hostElement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000" dirty="0">
                <a:solidFill>
                  <a:srgbClr val="006400"/>
                </a:solidFill>
                <a:latin typeface="Arial"/>
              </a:rPr>
              <a:t>Do it a lot, look at Task Manager for memory </a:t>
            </a: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response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nn-NO" sz="1000" dirty="0" smtClean="0">
                <a:solidFill>
                  <a:srgbClr val="0000FF"/>
                </a:solidFill>
                <a:latin typeface="Arial"/>
              </a:rPr>
              <a:t>      for</a:t>
            </a:r>
            <a:r>
              <a:rPr lang="nn-NO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nn-NO" sz="1000" dirty="0">
                <a:solidFill>
                  <a:prstClr val="black"/>
                </a:solidFill>
                <a:latin typeface="Arial"/>
              </a:rPr>
              <a:t>(i = 0; i &lt; 5000; i++)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{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document.createElement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"&lt;div 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='foo()'&gt;"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document.createElement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"&lt;div 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='foo()'&gt;"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            // </a:t>
            </a:r>
            <a:r>
              <a:rPr lang="en-US" sz="1000" dirty="0">
                <a:solidFill>
                  <a:srgbClr val="006400"/>
                </a:solidFill>
                <a:latin typeface="Arial"/>
              </a:rPr>
              <a:t>This will leak a temporary object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parentDiv.appendChild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hostElement.appendChild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hostElement.removeChild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parentDiv.removeChild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}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}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br>
              <a:rPr lang="en-US" sz="1000" dirty="0">
                <a:solidFill>
                  <a:srgbClr val="0000FF"/>
                </a:solidFill>
                <a:latin typeface="Arial"/>
              </a:rPr>
            </a:b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000" dirty="0" smtClean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buttonContainer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button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LeakMemory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()"&gt;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Memory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Leaking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Insert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button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endParaRPr lang="en-US" sz="1000" dirty="0" smtClean="0">
              <a:solidFill>
                <a:srgbClr val="800000"/>
              </a:solidFill>
              <a:latin typeface="Arial"/>
            </a:endParaRPr>
          </a:p>
          <a:p>
            <a:pPr marL="0" indent="0">
              <a:buNone/>
            </a:pPr>
            <a:endParaRPr lang="en-US" sz="1000" dirty="0">
              <a:solidFill>
                <a:srgbClr val="0000FF"/>
              </a:solidFill>
              <a:latin typeface="Arial"/>
            </a:endParaRPr>
          </a:p>
          <a:p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9719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545</Words>
  <Application>Microsoft Office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Preventing Memory Leaks in Javascript</vt:lpstr>
      <vt:lpstr>Motivation: the Dangers of Javascript </vt:lpstr>
      <vt:lpstr>Garbage Collection: Requires Reachability </vt:lpstr>
      <vt:lpstr>Garbage Collection: Requires Reachability </vt:lpstr>
      <vt:lpstr>Common Causes of MemLeaks</vt:lpstr>
      <vt:lpstr>Circular Reference</vt:lpstr>
      <vt:lpstr>Closures</vt:lpstr>
      <vt:lpstr>Cross-Page Leaks</vt:lpstr>
      <vt:lpstr>Common Causes of MemLeaks</vt:lpstr>
      <vt:lpstr>Identifying Leaks with Graphs</vt:lpstr>
      <vt:lpstr>Identifying Leaks with Graphs cont.</vt:lpstr>
      <vt:lpstr>Implementation and Demo</vt:lpstr>
      <vt:lpstr>Evaluation </vt:lpstr>
      <vt:lpstr>References</vt:lpstr>
      <vt:lpstr>Questions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Memory Leaks in Javascript</dc:title>
  <dc:creator>Default</dc:creator>
  <cp:lastModifiedBy>Peter Griffin</cp:lastModifiedBy>
  <cp:revision>43</cp:revision>
  <dcterms:created xsi:type="dcterms:W3CDTF">2012-12-10T17:00:24Z</dcterms:created>
  <dcterms:modified xsi:type="dcterms:W3CDTF">2012-12-10T19:55:51Z</dcterms:modified>
</cp:coreProperties>
</file>