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3" autoAdjust="0"/>
  </p:normalViewPr>
  <p:slideViewPr>
    <p:cSldViewPr>
      <p:cViewPr>
        <p:scale>
          <a:sx n="114" d="100"/>
          <a:sy n="114" d="100"/>
        </p:scale>
        <p:origin x="-91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6A0-EEBA-40FF-B21B-C352C364FBBB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5335-EDB8-44AC-839A-C4992D12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Preventing Memory Leaks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Low"/>
            <a:r>
              <a:rPr lang="en-US" dirty="0" smtClean="0"/>
              <a:t>			</a:t>
            </a:r>
            <a:r>
              <a:rPr lang="en-US" dirty="0" smtClean="0"/>
              <a:t>	Peter Lukarov</a:t>
            </a:r>
            <a:endParaRPr lang="en-US" dirty="0" smtClean="0"/>
          </a:p>
          <a:p>
            <a:pPr algn="r"/>
            <a:r>
              <a:rPr lang="en-US" dirty="0" smtClean="0"/>
              <a:t>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the Dangers of </a:t>
            </a:r>
            <a:r>
              <a:rPr lang="en-US" dirty="0" err="1" smtClean="0"/>
              <a:t>Javascript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Apps more complex (</a:t>
            </a:r>
            <a:r>
              <a:rPr lang="en-US" dirty="0" err="1" smtClean="0"/>
              <a:t>eg</a:t>
            </a:r>
            <a:r>
              <a:rPr lang="en-US" dirty="0" smtClean="0"/>
              <a:t>, AJAX)</a:t>
            </a:r>
          </a:p>
          <a:p>
            <a:r>
              <a:rPr lang="en-US" dirty="0" smtClean="0"/>
              <a:t>Browser Windows Remain Open for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495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(element)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structure causes element to ref </a:t>
            </a:r>
            <a:r>
              <a:rPr lang="en-US" sz="1100" dirty="0" err="1">
                <a:solidFill>
                  <a:srgbClr val="006400"/>
                </a:solidFill>
                <a:latin typeface="Arial"/>
              </a:rPr>
              <a:t>ClickEventHandler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element.attachEvent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ClickEventHandler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{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This closure refs element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innerHTML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“ "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The leak happens all at once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AttachEvents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 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input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leakedButton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="button"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="Leak"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/&gt;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3505200" cy="44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4"/>
            <a:ext cx="8229600" cy="1143000"/>
          </a:xfrm>
        </p:spPr>
        <p:txBody>
          <a:bodyPr/>
          <a:lstStyle/>
          <a:p>
            <a:r>
              <a:rPr lang="en-US" dirty="0" smtClean="0"/>
              <a:t>Circular Reference</a:t>
            </a:r>
            <a:endParaRPr lang="en-US" dirty="0"/>
          </a:p>
        </p:txBody>
      </p:sp>
      <p:pic>
        <p:nvPicPr>
          <p:cNvPr id="1028" name="Picture 4" descr="http://www.codeproject.com/KB/scripting/LeakPatterns/CircularRe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9624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13716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title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First set up the script scope to element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100" dirty="0">
                <a:solidFill>
                  <a:srgbClr val="006400"/>
                </a:solidFill>
                <a:latin typeface="Arial"/>
              </a:rPr>
              <a:t>Next set up the element to script scope reference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 err="1">
                <a:solidFill>
                  <a:srgbClr val="800000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).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expandoProperty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US" sz="1100" dirty="0" err="1" smtClean="0">
                <a:solidFill>
                  <a:prstClr val="black"/>
                </a:solidFill>
                <a:latin typeface="Arial"/>
              </a:rPr>
              <a:t>myGlobalObject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}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Arial"/>
              </a:rPr>
              <a:t>onload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SetupLeak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()"&gt;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&lt;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Arial"/>
              </a:rPr>
              <a:t>LeakedDiv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Arial"/>
              </a:rPr>
              <a:t>        Leaked </a:t>
            </a:r>
            <a:r>
              <a:rPr lang="en-US" sz="1100" dirty="0" err="1">
                <a:solidFill>
                  <a:prstClr val="black"/>
                </a:solidFill>
                <a:latin typeface="Arial"/>
              </a:rPr>
              <a:t>Div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1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Arial"/>
              </a:rPr>
              <a:t>     &lt;/</a:t>
            </a:r>
            <a:r>
              <a:rPr lang="en-US" sz="11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Arial"/>
              </a:rPr>
            </a:b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&lt;/ </a:t>
            </a:r>
            <a:r>
              <a:rPr lang="en-US" sz="11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100" dirty="0" smtClean="0">
                <a:solidFill>
                  <a:srgbClr val="0000FF"/>
                </a:solidFill>
                <a:latin typeface="Arial"/>
              </a:rPr>
              <a:t>&gt;</a:t>
            </a:r>
            <a:r>
              <a:rPr lang="en-US" sz="1100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sz="1100" dirty="0">
              <a:solidFill>
                <a:prstClr val="black"/>
              </a:solidFill>
              <a:latin typeface="Arial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7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Cross-Page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990600"/>
            <a:ext cx="3810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type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="text/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javascript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function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LeakMemory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document.getElementById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hostElement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Do it a lot, look at Task Manager for memory </a:t>
            </a: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response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nn-NO" sz="1000" dirty="0" smtClean="0">
                <a:solidFill>
                  <a:srgbClr val="0000FF"/>
                </a:solidFill>
                <a:latin typeface="Arial"/>
              </a:rPr>
              <a:t>      for</a:t>
            </a:r>
            <a:r>
              <a:rPr lang="nn-NO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nn-NO" sz="1000" dirty="0">
                <a:solidFill>
                  <a:prstClr val="black"/>
                </a:solidFill>
                <a:latin typeface="Arial"/>
              </a:rPr>
              <a:t>(i = 0; i &lt; 5000; i++)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{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</a:t>
            </a:r>
            <a:r>
              <a:rPr lang="en-US" sz="1000" dirty="0" err="1" smtClean="0">
                <a:solidFill>
                  <a:srgbClr val="0000FF"/>
                </a:solidFill>
                <a:latin typeface="Arial"/>
              </a:rPr>
              <a:t>var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=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Arial"/>
              </a:rPr>
              <a:t>document.createElement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"&lt;div </a:t>
            </a:r>
            <a:r>
              <a:rPr lang="en-US" sz="1000" dirty="0" err="1">
                <a:solidFill>
                  <a:srgbClr val="80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='foo()'&gt;"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6400"/>
                </a:solidFill>
                <a:latin typeface="Arial"/>
              </a:rPr>
              <a:t>            // </a:t>
            </a:r>
            <a:r>
              <a:rPr lang="en-US" sz="1000" dirty="0">
                <a:solidFill>
                  <a:srgbClr val="006400"/>
                </a:solidFill>
                <a:latin typeface="Arial"/>
              </a:rPr>
              <a:t>This will leak a temporary object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hostElement.appendChild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parentDiv.removeChild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parentDiv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childDiv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 </a:t>
            </a:r>
            <a:r>
              <a:rPr lang="en-US" sz="1000" dirty="0" err="1" smtClean="0">
                <a:solidFill>
                  <a:prstClr val="black"/>
                </a:solidFill>
                <a:latin typeface="Arial"/>
              </a:rPr>
              <a:t>hostElement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null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}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script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br>
              <a:rPr lang="en-US" sz="1000" dirty="0">
                <a:solidFill>
                  <a:srgbClr val="0000FF"/>
                </a:solidFill>
                <a:latin typeface="Arial"/>
              </a:rPr>
            </a:b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sz="1000" dirty="0" smtClean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/>
              </a:rPr>
              <a:t>id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buttonContainer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"&gt;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&lt;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rial"/>
              </a:rPr>
              <a:t>onclick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Arial"/>
              </a:rPr>
              <a:t>LeakMemory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()"&gt;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       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Memory </a:t>
            </a:r>
            <a:r>
              <a:rPr lang="en-US" sz="1000" dirty="0">
                <a:solidFill>
                  <a:prstClr val="black"/>
                </a:solidFill>
                <a:latin typeface="Arial"/>
              </a:rPr>
              <a:t>Leaking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Insert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button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    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div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Arial"/>
              </a:rPr>
              <a:t>body</a:t>
            </a:r>
            <a:r>
              <a:rPr lang="en-US" sz="1000" dirty="0">
                <a:solidFill>
                  <a:srgbClr val="0000FF"/>
                </a:solidFill>
                <a:latin typeface="Arial"/>
              </a:rPr>
              <a:t>&gt;</a:t>
            </a:r>
          </a:p>
          <a:p>
            <a:endParaRPr lang="en-US" sz="1000" dirty="0" smtClean="0">
              <a:solidFill>
                <a:srgbClr val="800000"/>
              </a:solidFill>
              <a:latin typeface="Arial"/>
            </a:endParaRP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  <a:latin typeface="Arial"/>
            </a:endParaRPr>
          </a:p>
          <a:p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971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Causes of </a:t>
            </a:r>
            <a:r>
              <a:rPr lang="en-US" dirty="0" err="1" smtClean="0"/>
              <a:t>MemLeaks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Circular References</a:t>
            </a:r>
          </a:p>
          <a:p>
            <a:r>
              <a:rPr lang="en-US" dirty="0" smtClean="0"/>
              <a:t>Cross-Page Leaks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Leaks with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a directed graph</a:t>
            </a:r>
          </a:p>
          <a:p>
            <a:r>
              <a:rPr lang="en-US" dirty="0" smtClean="0"/>
              <a:t>Nodes: DOM elements and JavaScript objects</a:t>
            </a:r>
          </a:p>
          <a:p>
            <a:r>
              <a:rPr lang="en-US" dirty="0" smtClean="0"/>
              <a:t>Edges: References </a:t>
            </a:r>
            <a:r>
              <a:rPr lang="en-US" dirty="0" err="1" smtClean="0"/>
              <a:t>DOMElement</a:t>
            </a:r>
            <a:r>
              <a:rPr lang="en-US" dirty="0" smtClean="0"/>
              <a:t>----&gt;</a:t>
            </a:r>
            <a:r>
              <a:rPr lang="en-US" dirty="0" err="1" smtClean="0"/>
              <a:t>JSObj</a:t>
            </a:r>
            <a:r>
              <a:rPr lang="en-US" dirty="0" smtClean="0"/>
              <a:t> and </a:t>
            </a:r>
            <a:r>
              <a:rPr lang="en-US" dirty="0" err="1" smtClean="0"/>
              <a:t>JSObj</a:t>
            </a:r>
            <a:r>
              <a:rPr lang="en-US" dirty="0" smtClean="0"/>
              <a:t>----&gt;</a:t>
            </a:r>
            <a:r>
              <a:rPr lang="en-US" dirty="0" err="1" smtClean="0"/>
              <a:t>DOMElement</a:t>
            </a:r>
            <a:endParaRPr lang="en-US" dirty="0" smtClean="0"/>
          </a:p>
          <a:p>
            <a:r>
              <a:rPr lang="en-US" dirty="0" smtClean="0"/>
              <a:t>Add nodes and edges when DOM element refers a JS object and vice versa</a:t>
            </a:r>
          </a:p>
          <a:p>
            <a:r>
              <a:rPr lang="en-US" dirty="0" smtClean="0"/>
              <a:t>Use Graph algorithms to identify all the cycles in the graph. If cycle exists then there is a circular reference that may result in memory leak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95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Leaks with Graphs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identify most of the leaks resulting from Circular References, and Closures with Circular References</a:t>
            </a:r>
          </a:p>
          <a:p>
            <a:r>
              <a:rPr lang="en-US" dirty="0" smtClean="0"/>
              <a:t>Most of the leaks in the existing applications are of this kind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7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396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Preventing Memory Leaks in Javascript</vt:lpstr>
      <vt:lpstr>Motivation: the Dangers of Javascript </vt:lpstr>
      <vt:lpstr>Common Causes of MemLeaks</vt:lpstr>
      <vt:lpstr>Closures</vt:lpstr>
      <vt:lpstr>Circular Reference</vt:lpstr>
      <vt:lpstr>Cross-Page Leaks</vt:lpstr>
      <vt:lpstr>Common Causes of MemLeaks</vt:lpstr>
      <vt:lpstr>Identifying Leaks with Graphs</vt:lpstr>
      <vt:lpstr>Identifying Leaks with Graphs cont.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Javascript</dc:title>
  <dc:creator>Default</dc:creator>
  <cp:lastModifiedBy>Peter Griffin</cp:lastModifiedBy>
  <cp:revision>36</cp:revision>
  <dcterms:created xsi:type="dcterms:W3CDTF">2012-12-10T17:00:24Z</dcterms:created>
  <dcterms:modified xsi:type="dcterms:W3CDTF">2012-12-10T19:26:45Z</dcterms:modified>
</cp:coreProperties>
</file>