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2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0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7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4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6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8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7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1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0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Preventing Memory Leaks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Low"/>
            <a:r>
              <a:rPr lang="en-US" dirty="0" smtClean="0"/>
              <a:t>				Peter </a:t>
            </a:r>
            <a:r>
              <a:rPr lang="en-US" dirty="0" err="1" smtClean="0"/>
              <a:t>Lukarov</a:t>
            </a:r>
            <a:endParaRPr lang="en-US" dirty="0" smtClean="0"/>
          </a:p>
          <a:p>
            <a:pPr algn="r"/>
            <a:r>
              <a:rPr lang="en-US" dirty="0" smtClean="0"/>
              <a:t>Mitchell </a:t>
            </a:r>
            <a:r>
              <a:rPr lang="en-US" dirty="0" err="1" smtClean="0"/>
              <a:t>Aharon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Motivation: the Dangers of </a:t>
            </a:r>
            <a:r>
              <a:rPr lang="en-US" dirty="0" err="1" smtClean="0"/>
              <a:t>Javascript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Apps more complex (</a:t>
            </a:r>
            <a:r>
              <a:rPr lang="en-US" dirty="0" err="1" smtClean="0"/>
              <a:t>eg</a:t>
            </a:r>
            <a:r>
              <a:rPr lang="en-US" dirty="0" smtClean="0"/>
              <a:t>, AJAX)</a:t>
            </a:r>
          </a:p>
          <a:p>
            <a:r>
              <a:rPr lang="en-US" dirty="0" smtClean="0"/>
              <a:t>Browser Windows Remain Open for Longer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Causes of </a:t>
            </a:r>
            <a:r>
              <a:rPr lang="en-US" dirty="0" err="1" smtClean="0"/>
              <a:t>MemLeaks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</a:p>
          <a:p>
            <a:r>
              <a:rPr lang="en-US" dirty="0" smtClean="0"/>
              <a:t>Circular References</a:t>
            </a:r>
          </a:p>
          <a:p>
            <a:r>
              <a:rPr lang="en-US" dirty="0" smtClean="0"/>
              <a:t>Cross-Page Leaks</a:t>
            </a:r>
          </a:p>
          <a:p>
            <a:r>
              <a:rPr lang="en-US" dirty="0" err="1" smtClean="0"/>
              <a:t>XmlHttpRequest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066800"/>
            <a:ext cx="44958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latin typeface="Arial"/>
              </a:rPr>
              <a:t>head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&gt;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="text/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javascript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function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AttachEvents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(element)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Arial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6400"/>
                </a:solidFill>
                <a:latin typeface="Arial"/>
              </a:rPr>
              <a:t>       // </a:t>
            </a:r>
            <a:r>
              <a:rPr lang="en-US" sz="1100" dirty="0">
                <a:solidFill>
                  <a:srgbClr val="006400"/>
                </a:solidFill>
                <a:latin typeface="Arial"/>
              </a:rPr>
              <a:t>This structure causes element to ref </a:t>
            </a:r>
            <a:r>
              <a:rPr lang="en-US" sz="1100" dirty="0" err="1">
                <a:solidFill>
                  <a:srgbClr val="006400"/>
                </a:solidFill>
                <a:latin typeface="Arial"/>
              </a:rPr>
              <a:t>ClickEventHandler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element.attachEvent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 err="1">
                <a:solidFill>
                  <a:srgbClr val="800000"/>
                </a:solidFill>
                <a:latin typeface="Arial"/>
              </a:rPr>
              <a:t>onclick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,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ClickEventHandler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 function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ClickEventHandler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()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 {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6400"/>
                </a:solidFill>
                <a:latin typeface="Arial"/>
              </a:rPr>
              <a:t>               // </a:t>
            </a:r>
            <a:r>
              <a:rPr lang="en-US" sz="1100" dirty="0">
                <a:solidFill>
                  <a:srgbClr val="006400"/>
                </a:solidFill>
                <a:latin typeface="Arial"/>
              </a:rPr>
              <a:t>This closure refs element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    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document.getElementById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 err="1">
                <a:solidFill>
                  <a:srgbClr val="800000"/>
                </a:solidFill>
                <a:latin typeface="Arial"/>
              </a:rPr>
              <a:t>LeakedDiv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).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innerHTML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= </a:t>
            </a:r>
            <a:r>
              <a:rPr lang="en-US" sz="1100" dirty="0" smtClean="0">
                <a:solidFill>
                  <a:srgbClr val="800000"/>
                </a:solidFill>
                <a:latin typeface="Arial"/>
              </a:rPr>
              <a:t>“ "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  }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Arial"/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function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SetupLeak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Arial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6400"/>
                </a:solidFill>
                <a:latin typeface="Arial"/>
              </a:rPr>
              <a:t>         // </a:t>
            </a:r>
            <a:r>
              <a:rPr lang="en-US" sz="1100" dirty="0">
                <a:solidFill>
                  <a:srgbClr val="006400"/>
                </a:solidFill>
                <a:latin typeface="Arial"/>
              </a:rPr>
              <a:t>The leak happens all at once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AttachEvents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document.getElementById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 err="1">
                <a:solidFill>
                  <a:srgbClr val="800000"/>
                </a:solidFill>
                <a:latin typeface="Arial"/>
              </a:rPr>
              <a:t>leakedButton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));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Arial"/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head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</a:p>
          <a:p>
            <a:pPr marL="0" indent="0">
              <a:buNone/>
            </a:pPr>
            <a:endParaRPr lang="en-US" sz="1100" dirty="0" smtClean="0">
              <a:solidFill>
                <a:srgbClr val="0000FF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Arial"/>
              </a:rPr>
              <a:t>onload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SetupLeak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()"&gt;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    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buttonContainer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             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input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leakedButton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="button"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value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="Leak"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/&gt;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     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</a:p>
          <a:p>
            <a:pPr marL="0" indent="0">
              <a:buNone/>
            </a:pPr>
            <a:endParaRPr lang="en-US" sz="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676400"/>
            <a:ext cx="3505200" cy="44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60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Reference</a:t>
            </a:r>
            <a:endParaRPr lang="en-US" dirty="0"/>
          </a:p>
        </p:txBody>
      </p:sp>
      <p:pic>
        <p:nvPicPr>
          <p:cNvPr id="1028" name="Picture 4" descr="http://www.codeproject.com/KB/scripting/LeakPatterns/CircularRef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39624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43400" y="1371600"/>
            <a:ext cx="4419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200" dirty="0" smtClean="0">
                <a:solidFill>
                  <a:srgbClr val="800000"/>
                </a:solidFill>
                <a:latin typeface="Arial"/>
              </a:rPr>
              <a:t>head</a:t>
            </a:r>
            <a:r>
              <a:rPr lang="en-US" sz="1200" dirty="0" smtClean="0">
                <a:solidFill>
                  <a:srgbClr val="0000FF"/>
                </a:solidFill>
                <a:latin typeface="Arial"/>
              </a:rPr>
              <a:t>&gt;</a:t>
            </a:r>
            <a:endParaRPr lang="en-US" sz="1200" dirty="0">
              <a:solidFill>
                <a:prstClr val="black"/>
              </a:solidFill>
              <a:latin typeface="Arial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Arial"/>
              </a:rPr>
              <a:t>title</a:t>
            </a:r>
            <a:r>
              <a:rPr lang="en-US" sz="1200" dirty="0">
                <a:solidFill>
                  <a:srgbClr val="0000FF"/>
                </a:solidFill>
                <a:latin typeface="Arial"/>
              </a:rPr>
              <a:t>&gt;&lt;/</a:t>
            </a:r>
            <a:r>
              <a:rPr lang="en-US" sz="1200" dirty="0">
                <a:solidFill>
                  <a:srgbClr val="800000"/>
                </a:solidFill>
                <a:latin typeface="Arial"/>
              </a:rPr>
              <a:t>title</a:t>
            </a:r>
            <a:r>
              <a:rPr lang="en-US" sz="12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200" dirty="0">
              <a:solidFill>
                <a:prstClr val="black"/>
              </a:solidFill>
              <a:latin typeface="Arial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Arial"/>
              </a:rPr>
              <a:t/>
            </a:r>
            <a:br>
              <a:rPr lang="en-US" sz="1200" dirty="0" smtClean="0">
                <a:solidFill>
                  <a:srgbClr val="0000FF"/>
                </a:solidFill>
                <a:latin typeface="Arial"/>
              </a:rPr>
            </a:br>
            <a:r>
              <a:rPr lang="en-US" sz="1200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Arial"/>
              </a:rPr>
              <a:t>="text/</a:t>
            </a:r>
            <a:r>
              <a:rPr lang="en-US" sz="1200" dirty="0" err="1">
                <a:solidFill>
                  <a:srgbClr val="0000FF"/>
                </a:solidFill>
                <a:latin typeface="Arial"/>
              </a:rPr>
              <a:t>javascript</a:t>
            </a:r>
            <a:r>
              <a:rPr lang="en-US" sz="12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200" dirty="0">
              <a:solidFill>
                <a:prstClr val="black"/>
              </a:solidFill>
              <a:latin typeface="Arial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Arial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Arial"/>
              </a:rPr>
              <a:t>myGlobalObject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Arial"/>
              </a:rPr>
              <a:t>function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Arial"/>
              </a:rPr>
              <a:t>SetupLeak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Arial"/>
              </a:rPr>
              <a:t>{</a:t>
            </a:r>
          </a:p>
          <a:p>
            <a:r>
              <a:rPr lang="en-US" sz="1200" dirty="0" smtClean="0">
                <a:solidFill>
                  <a:srgbClr val="006400"/>
                </a:solidFill>
                <a:latin typeface="Arial"/>
              </a:rPr>
              <a:t>   // </a:t>
            </a:r>
            <a:r>
              <a:rPr lang="en-US" sz="1200" dirty="0">
                <a:solidFill>
                  <a:srgbClr val="006400"/>
                </a:solidFill>
                <a:latin typeface="Arial"/>
              </a:rPr>
              <a:t>First set up the script scope to element reference</a:t>
            </a:r>
            <a:endParaRPr lang="en-US" sz="1200" dirty="0">
              <a:solidFill>
                <a:prstClr val="black"/>
              </a:solidFill>
              <a:latin typeface="Arial"/>
            </a:endParaRPr>
          </a:p>
          <a:p>
            <a:r>
              <a:rPr lang="en-US" sz="12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Arial"/>
              </a:rPr>
              <a:t>  </a:t>
            </a:r>
            <a:r>
              <a:rPr lang="en-US" sz="1200" dirty="0" err="1" smtClean="0">
                <a:solidFill>
                  <a:prstClr val="black"/>
                </a:solidFill>
                <a:latin typeface="Arial"/>
              </a:rPr>
              <a:t>myGlobalObject</a:t>
            </a:r>
            <a:r>
              <a:rPr lang="en-US" sz="12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= </a:t>
            </a:r>
            <a:r>
              <a:rPr lang="en-US" sz="1200" dirty="0" err="1">
                <a:solidFill>
                  <a:prstClr val="black"/>
                </a:solidFill>
                <a:latin typeface="Arial"/>
              </a:rPr>
              <a:t>document.getElementById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2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200" dirty="0" err="1">
                <a:solidFill>
                  <a:srgbClr val="800000"/>
                </a:solidFill>
                <a:latin typeface="Arial"/>
              </a:rPr>
              <a:t>LeakedDiv</a:t>
            </a:r>
            <a:r>
              <a:rPr lang="en-US" sz="12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endParaRPr lang="en-US" sz="1200" dirty="0">
              <a:solidFill>
                <a:prstClr val="black"/>
              </a:solidFill>
              <a:latin typeface="Arial"/>
            </a:endParaRPr>
          </a:p>
          <a:p>
            <a:r>
              <a:rPr lang="en-US" sz="1200" dirty="0" smtClean="0">
                <a:solidFill>
                  <a:srgbClr val="006400"/>
                </a:solidFill>
                <a:latin typeface="Arial"/>
              </a:rPr>
              <a:t>    // </a:t>
            </a:r>
            <a:r>
              <a:rPr lang="en-US" sz="1200" dirty="0">
                <a:solidFill>
                  <a:srgbClr val="006400"/>
                </a:solidFill>
                <a:latin typeface="Arial"/>
              </a:rPr>
              <a:t>Next set up the element to script scope reference</a:t>
            </a:r>
            <a:endParaRPr lang="en-US" sz="1200" dirty="0">
              <a:solidFill>
                <a:prstClr val="black"/>
              </a:solidFill>
              <a:latin typeface="Arial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Arial"/>
              </a:rPr>
              <a:t>    </a:t>
            </a:r>
            <a:r>
              <a:rPr lang="en-US" sz="1200" dirty="0" err="1" smtClean="0">
                <a:solidFill>
                  <a:prstClr val="black"/>
                </a:solidFill>
                <a:latin typeface="Arial"/>
              </a:rPr>
              <a:t>document.getElementById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2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200" dirty="0" err="1">
                <a:solidFill>
                  <a:srgbClr val="800000"/>
                </a:solidFill>
                <a:latin typeface="Arial"/>
              </a:rPr>
              <a:t>LeakedDiv</a:t>
            </a:r>
            <a:r>
              <a:rPr lang="en-US" sz="12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Arial"/>
              </a:rPr>
              <a:t>expandoProperty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 =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Arial"/>
              </a:rPr>
              <a:t>    </a:t>
            </a:r>
            <a:r>
              <a:rPr lang="en-US" sz="1200" dirty="0" err="1" smtClean="0">
                <a:solidFill>
                  <a:prstClr val="black"/>
                </a:solidFill>
                <a:latin typeface="Arial"/>
              </a:rPr>
              <a:t>myGlobalObject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Arial"/>
              </a:rPr>
              <a:t>  }</a:t>
            </a:r>
            <a:endParaRPr lang="en-US" sz="1200" dirty="0">
              <a:solidFill>
                <a:prstClr val="black"/>
              </a:solidFill>
              <a:latin typeface="Arial"/>
            </a:endParaRPr>
          </a:p>
          <a:p>
            <a:r>
              <a:rPr lang="en-US" sz="1200" dirty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2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200" dirty="0">
              <a:solidFill>
                <a:prstClr val="black"/>
              </a:solidFill>
              <a:latin typeface="Arial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Arial"/>
              </a:rPr>
              <a:t/>
            </a:r>
            <a:br>
              <a:rPr lang="en-US" sz="1200" dirty="0" smtClean="0">
                <a:solidFill>
                  <a:srgbClr val="0000FF"/>
                </a:solidFill>
                <a:latin typeface="Arial"/>
              </a:rPr>
            </a:br>
            <a:r>
              <a:rPr lang="en-US" sz="1200" dirty="0" smtClean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Arial"/>
              </a:rPr>
              <a:t>head</a:t>
            </a:r>
            <a:r>
              <a:rPr lang="en-US" sz="1200" dirty="0" smtClean="0">
                <a:solidFill>
                  <a:srgbClr val="0000FF"/>
                </a:solidFill>
                <a:latin typeface="Arial"/>
              </a:rPr>
              <a:t>&gt;</a:t>
            </a:r>
            <a:br>
              <a:rPr lang="en-US" sz="1200" dirty="0" smtClean="0">
                <a:solidFill>
                  <a:srgbClr val="0000FF"/>
                </a:solidFill>
                <a:latin typeface="Arial"/>
              </a:rPr>
            </a:br>
            <a:r>
              <a:rPr lang="en-US" sz="1200" dirty="0" smtClean="0">
                <a:solidFill>
                  <a:srgbClr val="0000FF"/>
                </a:solidFill>
                <a:latin typeface="Arial"/>
              </a:rPr>
              <a:t/>
            </a:r>
            <a:br>
              <a:rPr lang="en-US" sz="1200" dirty="0" smtClean="0">
                <a:solidFill>
                  <a:srgbClr val="0000FF"/>
                </a:solidFill>
                <a:latin typeface="Arial"/>
              </a:rPr>
            </a:br>
            <a:r>
              <a:rPr lang="en-US" sz="1200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</a:rPr>
              <a:t>onload</a:t>
            </a:r>
            <a:r>
              <a:rPr lang="en-US" sz="12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Arial"/>
              </a:rPr>
              <a:t>SetupLeak</a:t>
            </a:r>
            <a:r>
              <a:rPr lang="en-US" sz="1200" dirty="0">
                <a:solidFill>
                  <a:srgbClr val="0000FF"/>
                </a:solidFill>
                <a:latin typeface="Arial"/>
              </a:rPr>
              <a:t>()"&gt;</a:t>
            </a:r>
            <a:endParaRPr lang="en-US" sz="1200" dirty="0">
              <a:solidFill>
                <a:prstClr val="black"/>
              </a:solidFill>
              <a:latin typeface="Arial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Arial"/>
              </a:rPr>
              <a:t>  &lt;</a:t>
            </a:r>
            <a:r>
              <a:rPr lang="en-US" sz="12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200" dirty="0">
              <a:solidFill>
                <a:prstClr val="black"/>
              </a:solidFill>
              <a:latin typeface="Arial"/>
            </a:endParaRPr>
          </a:p>
          <a:p>
            <a:endParaRPr lang="en-US" sz="1200" dirty="0" smtClean="0">
              <a:solidFill>
                <a:srgbClr val="0000FF"/>
              </a:solidFill>
              <a:latin typeface="Arial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Arial"/>
              </a:rPr>
              <a:t>       &lt;</a:t>
            </a:r>
            <a:r>
              <a:rPr lang="en-US" sz="12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/>
              </a:rPr>
              <a:t>id</a:t>
            </a:r>
            <a:r>
              <a:rPr lang="en-US" sz="12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Arial"/>
              </a:rPr>
              <a:t>LeakedDiv</a:t>
            </a:r>
            <a:r>
              <a:rPr lang="en-US" sz="12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200" dirty="0">
              <a:solidFill>
                <a:prstClr val="black"/>
              </a:solidFill>
              <a:latin typeface="Arial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Arial"/>
              </a:rPr>
              <a:t>        Leaked </a:t>
            </a:r>
            <a:r>
              <a:rPr lang="en-US" sz="1200" dirty="0" err="1">
                <a:solidFill>
                  <a:prstClr val="black"/>
                </a:solidFill>
                <a:latin typeface="Arial"/>
              </a:rPr>
              <a:t>Div</a:t>
            </a:r>
            <a:endParaRPr lang="en-US" sz="1200" dirty="0">
              <a:solidFill>
                <a:prstClr val="black"/>
              </a:solidFill>
              <a:latin typeface="Arial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Arial"/>
              </a:rPr>
              <a:t>        &lt;/</a:t>
            </a:r>
            <a:r>
              <a:rPr lang="en-US" sz="12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200" dirty="0">
              <a:solidFill>
                <a:prstClr val="black"/>
              </a:solidFill>
              <a:latin typeface="Arial"/>
            </a:endParaRPr>
          </a:p>
          <a:p>
            <a:endParaRPr lang="en-US" sz="1200" dirty="0" smtClean="0">
              <a:solidFill>
                <a:srgbClr val="0000FF"/>
              </a:solidFill>
              <a:latin typeface="Arial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Arial"/>
              </a:rPr>
              <a:t>     &lt;/</a:t>
            </a:r>
            <a:r>
              <a:rPr lang="en-US" sz="12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200" dirty="0" smtClean="0">
                <a:solidFill>
                  <a:srgbClr val="0000FF"/>
                </a:solidFill>
                <a:latin typeface="Arial"/>
              </a:rPr>
              <a:t>&gt;</a:t>
            </a:r>
            <a:r>
              <a:rPr lang="en-US" sz="1200" dirty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Arial"/>
              </a:rPr>
              <a:t/>
            </a:r>
            <a:br>
              <a:rPr lang="en-US" sz="1200" dirty="0" smtClean="0">
                <a:solidFill>
                  <a:srgbClr val="0000FF"/>
                </a:solidFill>
                <a:latin typeface="Arial"/>
              </a:rPr>
            </a:br>
            <a:r>
              <a:rPr lang="en-US" sz="1200" dirty="0" smtClean="0">
                <a:solidFill>
                  <a:srgbClr val="0000FF"/>
                </a:solidFill>
                <a:latin typeface="Arial"/>
              </a:rPr>
              <a:t>&lt;/ </a:t>
            </a:r>
            <a:r>
              <a:rPr lang="en-US" sz="1200" dirty="0" smtClean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200" dirty="0" smtClean="0">
                <a:solidFill>
                  <a:srgbClr val="0000FF"/>
                </a:solidFill>
                <a:latin typeface="Arial"/>
              </a:rPr>
              <a:t>&gt;</a:t>
            </a:r>
            <a:r>
              <a:rPr lang="en-US" sz="1200" dirty="0" smtClean="0">
                <a:solidFill>
                  <a:prstClr val="black"/>
                </a:solidFill>
                <a:latin typeface="Arial"/>
              </a:rPr>
              <a:t> </a:t>
            </a:r>
            <a:endParaRPr lang="en-US" sz="1200" dirty="0">
              <a:solidFill>
                <a:prstClr val="black"/>
              </a:solidFill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Cross-Page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600200"/>
            <a:ext cx="3810000" cy="48005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39719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Causes of </a:t>
            </a:r>
            <a:r>
              <a:rPr lang="en-US" dirty="0" err="1" smtClean="0"/>
              <a:t>MemLeaks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</a:p>
          <a:p>
            <a:r>
              <a:rPr lang="en-US" dirty="0" smtClean="0"/>
              <a:t>Circular References</a:t>
            </a:r>
          </a:p>
          <a:p>
            <a:r>
              <a:rPr lang="en-US" dirty="0" smtClean="0"/>
              <a:t>Cross-Page Leaks</a:t>
            </a:r>
          </a:p>
          <a:p>
            <a:r>
              <a:rPr lang="en-US" dirty="0" err="1" smtClean="0"/>
              <a:t>XmlHttpRequest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183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Preventing Memory Leaks in Javascript</vt:lpstr>
      <vt:lpstr>Motivation: the Dangers of Javascript </vt:lpstr>
      <vt:lpstr>Common Causes of MemLeaks</vt:lpstr>
      <vt:lpstr>Closures</vt:lpstr>
      <vt:lpstr>Circular Reference</vt:lpstr>
      <vt:lpstr>Cross-Page Leaks</vt:lpstr>
      <vt:lpstr>Common Causes of MemLeaks</vt:lpstr>
      <vt:lpstr>Questions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Preventing Memory Leaks in Javascript</dc:title>
  <dc:creator>Default</dc:creator>
  <cp:lastModifiedBy>Peter Griffin</cp:lastModifiedBy>
  <cp:revision>15</cp:revision>
  <dcterms:created xsi:type="dcterms:W3CDTF">2012-12-10T17:00:24Z</dcterms:created>
  <dcterms:modified xsi:type="dcterms:W3CDTF">2012-12-10T18:19:47Z</dcterms:modified>
</cp:coreProperties>
</file>