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video/unknown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4" r:id="rId5"/>
    <p:sldId id="266" r:id="rId6"/>
    <p:sldId id="268" r:id="rId7"/>
    <p:sldId id="262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7" autoAdjust="0"/>
    <p:restoredTop sz="41190" autoAdjust="0"/>
  </p:normalViewPr>
  <p:slideViewPr>
    <p:cSldViewPr snapToGrid="0" snapToObjects="1">
      <p:cViewPr varScale="1">
        <p:scale>
          <a:sx n="59" d="100"/>
          <a:sy n="59" d="100"/>
        </p:scale>
        <p:origin x="-10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FA9B6-850F-044B-9EB9-3794523D0B13}" type="datetimeFigureOut">
              <a:rPr lang="en-US" smtClean="0"/>
              <a:t>20 March3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8F9A6-5899-684B-A0FB-D593A0A7E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8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the presenter: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Co-founder of the Nashville F#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Meetup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NashF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#)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Co-organizer of NYC F# Users Group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Discovered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ZeroMQ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2010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Creator of F#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ZeroMQ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binding (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fszmq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8F9A6-5899-684B-A0FB-D593A0A7E6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0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ZeroMQ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ZeroMQ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NOT middleware (i.e. it's not a message queue)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ZeroMQ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be used anytime logic needs to be split (threads, processes, machines, networks)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"Sockets" aren't really like actual (network) sockets... even if they seem familiar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 in layers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Wire protocol sits just above transport protocol (ZMTP)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Socket behavior sits just above wire protocol (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libzmq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App code sits just above socket behavior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 and community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FOSS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Designed and built by members of AMQP team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Well-defined protocols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Vibrant community (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ZeroMQ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org: 374 unique contributors - 12 Jun 2014)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Written in portable C/C++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Native "ports" to Java, C#,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Erlang</a:t>
            </a:r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45+ language bindings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8F9A6-5899-684B-A0FB-D593A0A7E6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08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ZeroMQ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Concepts: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Sockets passing (sending/receiving) messages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	Sends or Receives messages according to socket type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Message transmission may be blocking or non-blocking</a:t>
            </a:r>
          </a:p>
          <a:p>
            <a:endParaRPr lang="sv-SE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v-SE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		</a:t>
            </a:r>
            <a:r>
              <a:rPr lang="sv-SE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</a:t>
            </a:r>
            <a:r>
              <a:rPr lang="sv-SE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sv-SE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recv</a:t>
            </a:r>
            <a:r>
              <a:rPr lang="sv-SE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vs </a:t>
            </a:r>
            <a:r>
              <a:rPr lang="sv-SE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poll</a:t>
            </a:r>
            <a:endParaRPr lang="sv-SE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sv-SE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v-SE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</a:t>
            </a:r>
            <a:r>
              <a:rPr lang="sv-SE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Connects</a:t>
            </a:r>
            <a:r>
              <a:rPr lang="sv-SE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Binds </a:t>
            </a:r>
            <a:r>
              <a:rPr lang="sv-SE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sv-SE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endpoint </a:t>
            </a:r>
            <a:r>
              <a:rPr lang="sv-SE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according</a:t>
            </a:r>
            <a:r>
              <a:rPr lang="sv-SE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sv-SE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topology</a:t>
            </a:r>
            <a:endParaRPr lang="sv-SE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sv-SE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v-SE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No </a:t>
            </a:r>
            <a:r>
              <a:rPr lang="sv-SE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</a:t>
            </a:r>
            <a:r>
              <a:rPr lang="sv-SE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</a:t>
            </a:r>
            <a:endParaRPr lang="sv-SE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sv-SE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v-SE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</a:t>
            </a:r>
            <a:r>
              <a:rPr lang="sv-SE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Binary</a:t>
            </a:r>
            <a:r>
              <a:rPr lang="sv-SE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(0 or </a:t>
            </a:r>
            <a:r>
              <a:rPr lang="sv-SE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</a:t>
            </a:r>
            <a:r>
              <a:rPr lang="sv-SE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bytes) — </a:t>
            </a:r>
            <a:r>
              <a:rPr lang="sv-SE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</a:t>
            </a:r>
            <a:r>
              <a:rPr lang="sv-SE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provides</a:t>
            </a:r>
            <a:r>
              <a:rPr lang="sv-SE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meaning</a:t>
            </a:r>
            <a:endParaRPr lang="sv-SE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sv-SE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v-SE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Transport </a:t>
            </a:r>
            <a:r>
              <a:rPr lang="sv-SE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Unification</a:t>
            </a:r>
            <a:endParaRPr lang="sv-SE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sv-SE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v-SE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Change transport by </a:t>
            </a:r>
            <a:r>
              <a:rPr lang="sv-SE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changing</a:t>
            </a:r>
            <a:r>
              <a:rPr lang="sv-SE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address</a:t>
            </a:r>
            <a:r>
              <a:rPr lang="sv-SE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(string)</a:t>
            </a:r>
          </a:p>
          <a:p>
            <a:endParaRPr lang="sv-SE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v-SE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</a:t>
            </a:r>
            <a:r>
              <a:rPr lang="sv-SE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Popular</a:t>
            </a:r>
            <a:r>
              <a:rPr lang="sv-SE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transports </a:t>
            </a:r>
            <a:r>
              <a:rPr lang="sv-SE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</a:t>
            </a:r>
            <a:endParaRPr lang="sv-SE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sv-SE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v-SE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		TCP</a:t>
            </a:r>
          </a:p>
          <a:p>
            <a:endParaRPr lang="sv-SE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v-SE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		IPC — </a:t>
            </a:r>
            <a:r>
              <a:rPr lang="sv-SE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doesn’t</a:t>
            </a:r>
            <a:r>
              <a:rPr lang="sv-SE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</a:t>
            </a:r>
            <a:r>
              <a:rPr lang="sv-SE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Windows!</a:t>
            </a:r>
          </a:p>
          <a:p>
            <a:endParaRPr lang="sv-SE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v-SE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		</a:t>
            </a:r>
            <a:r>
              <a:rPr lang="sv-SE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InProc</a:t>
            </a:r>
            <a:r>
              <a:rPr lang="sv-SE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sv-SE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actor-based</a:t>
            </a:r>
            <a:r>
              <a:rPr lang="sv-SE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multi-</a:t>
            </a:r>
            <a:r>
              <a:rPr lang="sv-SE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threading</a:t>
            </a:r>
            <a:r>
              <a:rPr lang="sv-SE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sv-SE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v-SE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sv-SE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</a:t>
            </a:r>
            <a:r>
              <a:rPr lang="sv-SE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(i.e. process, </a:t>
            </a:r>
            <a:r>
              <a:rPr lang="sv-SE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sv-SE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et cetera) </a:t>
            </a:r>
            <a:r>
              <a:rPr lang="sv-SE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</a:t>
            </a:r>
            <a:r>
              <a:rPr lang="sv-SE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</a:t>
            </a:r>
            <a:r>
              <a:rPr lang="sv-SE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</a:t>
            </a:r>
            <a:r>
              <a:rPr lang="sv-SE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sockets</a:t>
            </a:r>
            <a:endParaRPr lang="sv-SE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sv-SE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v-SE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</a:t>
            </a:r>
            <a:r>
              <a:rPr lang="sv-SE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Combining</a:t>
            </a:r>
            <a:r>
              <a:rPr lang="sv-SE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sockets</a:t>
            </a:r>
            <a:r>
              <a:rPr lang="sv-SE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helps</a:t>
            </a:r>
            <a:r>
              <a:rPr lang="sv-SE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separate</a:t>
            </a:r>
            <a:r>
              <a:rPr lang="sv-SE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concerns</a:t>
            </a:r>
            <a:endParaRPr lang="sv-SE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sv-SE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v-SE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</a:t>
            </a:r>
            <a:r>
              <a:rPr lang="sv-SE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Combining</a:t>
            </a:r>
            <a:r>
              <a:rPr lang="sv-SE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sockets</a:t>
            </a:r>
            <a:r>
              <a:rPr lang="sv-SE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improves</a:t>
            </a:r>
            <a:r>
              <a:rPr lang="sv-SE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overall </a:t>
            </a:r>
            <a:r>
              <a:rPr lang="sv-SE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flexibility</a:t>
            </a:r>
            <a:endParaRPr lang="sv-SE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8F9A6-5899-684B-A0FB-D593A0A7E6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16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err="1" smtClean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ZeroMQ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 in detail: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Consolas"/>
              <a:ea typeface="+mn-ea"/>
              <a:cs typeface="Consola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Message-exchange patterns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Consolas"/>
              <a:ea typeface="+mn-ea"/>
              <a:cs typeface="Consola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	Determined by connecting certain Socket "roles"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       		Client/Server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        	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		Remote procedure call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        	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		Workflow (parallel, repeat, et cetera)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        		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		Data distribution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Consolas"/>
              <a:ea typeface="+mn-ea"/>
              <a:cs typeface="Consola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Socket role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    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	Determines message-exchange behavior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Consolas"/>
              <a:ea typeface="+mn-ea"/>
              <a:cs typeface="Consola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    	send/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recv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 pattern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Consolas"/>
              <a:ea typeface="+mn-ea"/>
              <a:cs typeface="Consola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	routing strategy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Consolas"/>
              <a:ea typeface="+mn-ea"/>
              <a:cs typeface="Consola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	compatible peers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Consolas"/>
              <a:ea typeface="+mn-ea"/>
              <a:cs typeface="Consola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	"mute state" action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Consolas"/>
              <a:ea typeface="+mn-ea"/>
              <a:cs typeface="Consola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Basic socket roles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   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	REQ		strictly synchronous send/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recv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,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zmq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 handles tracking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	REP		strictly synchronous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recv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/send,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zmq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 handles tracking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	PUSH		send messages downstream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	PULL		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recv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 upstream messages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    	PUB		send topical data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    	SUB		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recv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 topical data, filtered by topic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8F9A6-5899-684B-A0FB-D593A0A7E6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07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important concepts: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Heavyweight (thread-safe)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	Sockets are lightweight (NOT thread-safe)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	"Owns" Sockets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	IS TRANSPORT for INPROC channels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	Multiple contexts in one process is like multiple processes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Multi-part messages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Framing for structure (1 or more frames)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Must fit in memory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Guaranteed to be delivered whole or not at all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Advanced socket roles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DEALER	interleaved send/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recv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app must do tracking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	ROUTER	interleaved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recv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/send, app must do tracking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	XPUB		like PUB, but subscription info is shared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	XSUB		like XSUB, but subscription info is shared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8F9A6-5899-684B-A0FB-D593A0A7E6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73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Useful tooling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Proxy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In-the-box abstraction for shuttling messages between sockets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Also called: device, streamer, queue, forwarder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Not useful for custom routing logic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Diagnostics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Exposed at the Socket-level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Stream of events delivered via PAIR to a dedicated thread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8F9A6-5899-684B-A0FB-D593A0A7E6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0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Things we didn't cover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protocols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PGM		multicast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EPGM		multicast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sockets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STREAM	connect to non-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ZeroMQ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peers via TCP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 framework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Available from ZMTP v3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	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SASL conformant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	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peers, arbitrarily, become "clients" or "servers"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	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Extensible mechanism with 3 defaults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	NULL		no security at all (same as older versions of ZMTP)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PLAIN		username/password over plaintext, useful for internal networks or with transport-level encryption (e.g. VPN)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CURVE	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CurveCP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handshake, adapted for TCP (elliptic curve crypto + perfect-forward secrecy)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Pluggable authenticators (INPROC nodes) via well-defined protocol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8F9A6-5899-684B-A0FB-D593A0A7E6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04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A655-1626-694E-B90F-F4C5403674F8}" type="datetimeFigureOut">
              <a:rPr lang="en-US" smtClean="0"/>
              <a:t>20 March3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2033-DC53-9347-8B87-EE863FD2E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9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A655-1626-694E-B90F-F4C5403674F8}" type="datetimeFigureOut">
              <a:rPr lang="en-US" smtClean="0"/>
              <a:t>20 March3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2033-DC53-9347-8B87-EE863FD2E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2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A655-1626-694E-B90F-F4C5403674F8}" type="datetimeFigureOut">
              <a:rPr lang="en-US" smtClean="0"/>
              <a:t>20 March3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2033-DC53-9347-8B87-EE863FD2E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9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A655-1626-694E-B90F-F4C5403674F8}" type="datetimeFigureOut">
              <a:rPr lang="en-US" smtClean="0"/>
              <a:t>20 March3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2033-DC53-9347-8B87-EE863FD2E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3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A655-1626-694E-B90F-F4C5403674F8}" type="datetimeFigureOut">
              <a:rPr lang="en-US" smtClean="0"/>
              <a:t>20 March3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2033-DC53-9347-8B87-EE863FD2E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6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A655-1626-694E-B90F-F4C5403674F8}" type="datetimeFigureOut">
              <a:rPr lang="en-US" smtClean="0"/>
              <a:t>20 March3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2033-DC53-9347-8B87-EE863FD2E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4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A655-1626-694E-B90F-F4C5403674F8}" type="datetimeFigureOut">
              <a:rPr lang="en-US" smtClean="0"/>
              <a:t>20 March3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2033-DC53-9347-8B87-EE863FD2E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0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A655-1626-694E-B90F-F4C5403674F8}" type="datetimeFigureOut">
              <a:rPr lang="en-US" smtClean="0"/>
              <a:t>20 March3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2033-DC53-9347-8B87-EE863FD2E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2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A655-1626-694E-B90F-F4C5403674F8}" type="datetimeFigureOut">
              <a:rPr lang="en-US" smtClean="0"/>
              <a:t>20 March3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2033-DC53-9347-8B87-EE863FD2E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A655-1626-694E-B90F-F4C5403674F8}" type="datetimeFigureOut">
              <a:rPr lang="en-US" smtClean="0"/>
              <a:t>20 March3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2033-DC53-9347-8B87-EE863FD2E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3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A655-1626-694E-B90F-F4C5403674F8}" type="datetimeFigureOut">
              <a:rPr lang="en-US" smtClean="0"/>
              <a:t>20 March3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2033-DC53-9347-8B87-EE863FD2E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4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CA655-1626-694E-B90F-F4C5403674F8}" type="datetimeFigureOut">
              <a:rPr lang="en-US" smtClean="0"/>
              <a:t>20 March3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B2033-DC53-9347-8B87-EE863FD2E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3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2.png"/><Relationship Id="rId1" Type="http://schemas.microsoft.com/office/2007/relationships/media" Target="../media/media1.gif"/><Relationship Id="rId2" Type="http://schemas.openxmlformats.org/officeDocument/2006/relationships/video" Target="../media/media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zeromq.github.io/fszmq" TargetMode="External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hyperlink" Target="mailto:PaulBlasucci@QuickenLoans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532767"/>
            <a:ext cx="7772400" cy="2656793"/>
          </a:xfrm>
          <a:effectLst/>
        </p:spPr>
        <p:txBody>
          <a:bodyPr>
            <a:noAutofit/>
          </a:bodyPr>
          <a:lstStyle/>
          <a:p>
            <a:r>
              <a:rPr lang="en-US" sz="3200" i="1" dirty="0" smtClean="0">
                <a:latin typeface="Myriad Pro Cond"/>
                <a:cs typeface="Myriad Pro Cond"/>
              </a:rPr>
              <a:t>Beyond the Box:</a:t>
            </a:r>
            <a:r>
              <a:rPr lang="en-US" dirty="0" smtClean="0">
                <a:latin typeface="Myriad Pro Cond"/>
                <a:cs typeface="Myriad Pro Cond"/>
              </a:rPr>
              <a:t/>
            </a:r>
            <a:br>
              <a:rPr lang="en-US" dirty="0" smtClean="0">
                <a:latin typeface="Myriad Pro Cond"/>
                <a:cs typeface="Myriad Pro Cond"/>
              </a:rPr>
            </a:br>
            <a:r>
              <a:rPr lang="en-US" dirty="0" smtClean="0">
                <a:latin typeface="Myriad Pro Cond"/>
                <a:cs typeface="Myriad Pro Cond"/>
              </a:rPr>
              <a:t>Distributed Computing with</a:t>
            </a:r>
            <a:br>
              <a:rPr lang="en-US" dirty="0" smtClean="0">
                <a:latin typeface="Myriad Pro Cond"/>
                <a:cs typeface="Myriad Pro Cond"/>
              </a:rPr>
            </a:br>
            <a:r>
              <a:rPr lang="en-US" dirty="0" smtClean="0">
                <a:latin typeface="Myriad Pro Cond"/>
                <a:cs typeface="Myriad Pro Cond"/>
              </a:rPr>
              <a:t> </a:t>
            </a:r>
            <a:r>
              <a:rPr lang="en-US" sz="7600" b="1" dirty="0" err="1" smtClean="0">
                <a:latin typeface="Myriad Pro Cond"/>
                <a:cs typeface="Myriad Pro Cond"/>
              </a:rPr>
              <a:t>ZeroMQ</a:t>
            </a:r>
            <a:endParaRPr lang="en-US" sz="3200" dirty="0">
              <a:latin typeface="Myriad Pro Cond"/>
              <a:cs typeface="Myriad Pro Cond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26269"/>
            <a:ext cx="6400800" cy="1569356"/>
          </a:xfrm>
        </p:spPr>
        <p:txBody>
          <a:bodyPr>
            <a:noAutofit/>
          </a:bodyPr>
          <a:lstStyle/>
          <a:p>
            <a:endParaRPr lang="en-US" sz="2800" dirty="0" smtClean="0">
              <a:solidFill>
                <a:srgbClr val="2081BF"/>
              </a:solidFill>
              <a:latin typeface="Myriad Pro Cond"/>
              <a:cs typeface="Myriad Pro Cond"/>
            </a:endParaRPr>
          </a:p>
          <a:p>
            <a:r>
              <a:rPr lang="en-US" sz="2800" dirty="0" smtClean="0">
                <a:solidFill>
                  <a:srgbClr val="2081BF"/>
                </a:solidFill>
                <a:latin typeface="Myriad Pro Cond"/>
                <a:cs typeface="Myriad Pro Cond"/>
              </a:rPr>
              <a:t>Paulmichael Blasucci</a:t>
            </a:r>
            <a:endParaRPr lang="en-US" sz="2800" dirty="0" smtClean="0">
              <a:solidFill>
                <a:schemeClr val="accent1"/>
              </a:solidFill>
              <a:latin typeface="Myriad Pro Cond"/>
              <a:cs typeface="Myriad Pro Cond"/>
            </a:endParaRPr>
          </a:p>
          <a:p>
            <a:r>
              <a:rPr lang="en-US" sz="2800" dirty="0" smtClean="0">
                <a:solidFill>
                  <a:schemeClr val="accent1"/>
                </a:solidFill>
                <a:latin typeface="Myriad Pro Cond"/>
                <a:cs typeface="Myriad Pro Cond"/>
              </a:rPr>
              <a:t>Senior Software Engineer at</a:t>
            </a:r>
          </a:p>
        </p:txBody>
      </p:sp>
      <p:pic>
        <p:nvPicPr>
          <p:cNvPr id="6" name="Picture 5" descr="L-QuickenLoansETA-CMYK-2014022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418" y="5603799"/>
            <a:ext cx="3741782" cy="75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32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 txBox="1">
            <a:spLocks/>
          </p:cNvSpPr>
          <p:nvPr/>
        </p:nvSpPr>
        <p:spPr>
          <a:xfrm>
            <a:off x="687995" y="5623570"/>
            <a:ext cx="7772400" cy="591454"/>
          </a:xfrm>
          <a:prstGeom prst="rect">
            <a:avLst/>
          </a:prstGeom>
          <a:noFill/>
        </p:spPr>
        <p:txBody>
          <a:bodyPr anchor="t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 smtClean="0">
                <a:latin typeface="Myriad Pro Cond"/>
                <a:cs typeface="Myriad Pro Cond"/>
              </a:rPr>
              <a:t>Some background on </a:t>
            </a:r>
            <a:r>
              <a:rPr lang="en-US" i="1" dirty="0" err="1" smtClean="0">
                <a:latin typeface="Myriad Pro Cond"/>
                <a:cs typeface="Myriad Pro Cond"/>
              </a:rPr>
              <a:t>ZeroMQ</a:t>
            </a:r>
            <a:endParaRPr lang="en-US" i="1" dirty="0">
              <a:latin typeface="Myriad Pro Cond"/>
              <a:cs typeface="Myriad Pro Cond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87995" y="501675"/>
            <a:ext cx="7772400" cy="9943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solidFill>
                  <a:schemeClr val="accent5">
                    <a:lumMod val="50000"/>
                  </a:schemeClr>
                </a:solidFill>
                <a:latin typeface="Myriad Pro Cond"/>
                <a:cs typeface="Myriad Pro Cond"/>
              </a:rPr>
              <a:t>Collaboration</a:t>
            </a:r>
            <a:endParaRPr lang="en-US" sz="7200" b="1" dirty="0">
              <a:solidFill>
                <a:schemeClr val="accent5">
                  <a:lumMod val="50000"/>
                </a:schemeClr>
              </a:solidFill>
              <a:latin typeface="Myriad Pro Cond"/>
              <a:cs typeface="Myriad Pro Cond"/>
            </a:endParaRPr>
          </a:p>
        </p:txBody>
      </p:sp>
      <p:pic>
        <p:nvPicPr>
          <p:cNvPr id="16" name="zart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23648" y="2009915"/>
            <a:ext cx="4873788" cy="3213654"/>
          </a:xfrm>
          <a:prstGeom prst="rect">
            <a:avLst/>
          </a:prstGeom>
          <a:ln w="28575" cmpd="sng"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2122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88290"/>
            <a:ext cx="3008313" cy="11620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4"/>
                </a:solidFill>
                <a:latin typeface="Myriad Pro Cond"/>
                <a:cs typeface="Myriad Pro Cond"/>
              </a:rPr>
              <a:t>Composition</a:t>
            </a:r>
            <a:endParaRPr lang="en-US" dirty="0">
              <a:solidFill>
                <a:schemeClr val="accent4"/>
              </a:solidFill>
              <a:latin typeface="Myriad Pro Cond"/>
              <a:cs typeface="Myriad Pro Cond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3575050" y="488290"/>
            <a:ext cx="5111750" cy="58531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800" dirty="0" err="1" smtClean="0">
                <a:latin typeface="Consolas"/>
                <a:cs typeface="Consolas"/>
              </a:rPr>
              <a:t>tickz</a:t>
            </a:r>
            <a:r>
              <a:rPr lang="en-US" sz="1800" dirty="0" smtClean="0">
                <a:latin typeface="Consolas"/>
                <a:cs typeface="Consolas"/>
              </a:rPr>
              <a:t>: soft real-time stock ticker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200" i="1" dirty="0" smtClean="0">
                <a:latin typeface="Consolas"/>
                <a:cs typeface="Consolas"/>
              </a:rPr>
              <a:t>C streamer w/ VB subscribers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57200" y="1650340"/>
            <a:ext cx="3008313" cy="46910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0"/>
            <a:tileRect/>
          </a:gradFill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Myriad Pro Cond"/>
                <a:cs typeface="Myriad Pro Cond"/>
              </a:rPr>
              <a:t>Networks of </a:t>
            </a:r>
            <a:r>
              <a:rPr lang="en-US" sz="2800" dirty="0" smtClean="0">
                <a:solidFill>
                  <a:srgbClr val="B5121B"/>
                </a:solidFill>
                <a:latin typeface="Myriad Pro Cond"/>
                <a:cs typeface="Myriad Pro Cond"/>
              </a:rPr>
              <a:t>Sockets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Myriad Pro Cond"/>
                <a:cs typeface="Myriad Pro Cond"/>
              </a:rPr>
              <a:t>Well-defined message-exchange behavior</a:t>
            </a:r>
            <a:br>
              <a:rPr lang="en-US" sz="2000" dirty="0" smtClean="0">
                <a:latin typeface="Myriad Pro Cond"/>
                <a:cs typeface="Myriad Pro Cond"/>
              </a:rPr>
            </a:br>
            <a:endParaRPr lang="en-US" sz="2000" dirty="0" smtClean="0">
              <a:latin typeface="Myriad Pro Cond"/>
              <a:cs typeface="Myriad Pro Cond"/>
            </a:endParaRPr>
          </a:p>
          <a:p>
            <a:pPr marL="0" indent="0">
              <a:buNone/>
            </a:pPr>
            <a:r>
              <a:rPr lang="en-US" sz="2400" dirty="0" smtClean="0">
                <a:latin typeface="Myriad Pro Cond"/>
                <a:cs typeface="Myriad Pro Cond"/>
              </a:rPr>
              <a:t>Passing </a:t>
            </a:r>
            <a:r>
              <a:rPr lang="en-US" sz="2800" dirty="0" smtClean="0">
                <a:solidFill>
                  <a:schemeClr val="accent6"/>
                </a:solidFill>
                <a:latin typeface="Myriad Pro Cond"/>
                <a:cs typeface="Myriad Pro Cond"/>
              </a:rPr>
              <a:t>Messages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Myriad Pro Cond"/>
                <a:cs typeface="Myriad Pro Cond"/>
              </a:rPr>
              <a:t>One or more frames of zero or more bytes</a:t>
            </a:r>
          </a:p>
          <a:p>
            <a:pPr marL="0" indent="0">
              <a:buNone/>
            </a:pPr>
            <a:r>
              <a:rPr lang="en-US" sz="2400" dirty="0" smtClean="0">
                <a:latin typeface="Myriad Pro Cond"/>
                <a:cs typeface="Myriad Pro Cond"/>
              </a:rPr>
              <a:t/>
            </a:r>
            <a:br>
              <a:rPr lang="en-US" sz="2400" dirty="0" smtClean="0">
                <a:latin typeface="Myriad Pro Cond"/>
                <a:cs typeface="Myriad Pro Cond"/>
              </a:rPr>
            </a:br>
            <a:r>
              <a:rPr lang="en-US" sz="2400" dirty="0" smtClean="0">
                <a:latin typeface="Myriad Pro Cond"/>
                <a:cs typeface="Myriad Pro Cond"/>
              </a:rPr>
              <a:t>Ignorant of transport</a:t>
            </a:r>
          </a:p>
          <a:p>
            <a:pPr marL="0" indent="0">
              <a:buNone/>
            </a:pPr>
            <a:endParaRPr lang="en-US" sz="2400" i="1" dirty="0">
              <a:latin typeface="Myriad Pro Cond"/>
              <a:cs typeface="Myriad Pro Cond"/>
            </a:endParaRPr>
          </a:p>
        </p:txBody>
      </p:sp>
      <p:pic>
        <p:nvPicPr>
          <p:cNvPr id="11" name="Picture 10" descr="Tickz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272" y="698489"/>
            <a:ext cx="5935204" cy="386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01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88290"/>
            <a:ext cx="3008313" cy="116205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rgbClr val="2081BF"/>
                </a:solidFill>
                <a:latin typeface="Myriad Pro Cond"/>
                <a:cs typeface="Myriad Pro Cond"/>
              </a:rPr>
              <a:t>Communication</a:t>
            </a:r>
            <a:endParaRPr lang="en-US" sz="4800" dirty="0">
              <a:solidFill>
                <a:srgbClr val="2081BF"/>
              </a:solidFill>
              <a:latin typeface="Myriad Pro Cond"/>
              <a:cs typeface="Myriad Pro Cond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3575050" y="488290"/>
            <a:ext cx="5111750" cy="58531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800" dirty="0" err="1" smtClean="0">
                <a:latin typeface="Consolas"/>
                <a:cs typeface="Consolas"/>
              </a:rPr>
              <a:t>chatz</a:t>
            </a:r>
            <a:r>
              <a:rPr lang="en-US" sz="1800" dirty="0" smtClean="0">
                <a:latin typeface="Consolas"/>
                <a:cs typeface="Consolas"/>
              </a:rPr>
              <a:t>: group-wide instant messaging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200" i="1" dirty="0" smtClean="0">
                <a:latin typeface="Consolas"/>
                <a:cs typeface="Consolas"/>
              </a:rPr>
              <a:t>Rust server w/ C# clients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57200" y="1650340"/>
            <a:ext cx="3008313" cy="46910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0"/>
            <a:tileRect/>
          </a:gradFill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B5121B"/>
                </a:solidFill>
                <a:latin typeface="Myriad Pro Cond"/>
                <a:cs typeface="Myriad Pro Cond"/>
              </a:rPr>
              <a:t>Socket</a:t>
            </a:r>
            <a:r>
              <a:rPr lang="en-US" sz="2400" dirty="0">
                <a:latin typeface="Myriad Pro Cond"/>
                <a:cs typeface="Myriad Pro Cond"/>
              </a:rPr>
              <a:t> roles</a:t>
            </a:r>
          </a:p>
          <a:p>
            <a:pPr marL="457200" lvl="1" indent="0">
              <a:buNone/>
            </a:pPr>
            <a:r>
              <a:rPr lang="en-US" sz="2000" dirty="0">
                <a:latin typeface="Myriad Pro Cond"/>
                <a:cs typeface="Myriad Pro Cond"/>
              </a:rPr>
              <a:t>Transmission pattern</a:t>
            </a:r>
          </a:p>
          <a:p>
            <a:pPr marL="457200" lvl="1" indent="0">
              <a:buNone/>
            </a:pPr>
            <a:r>
              <a:rPr lang="en-US" sz="2000" dirty="0">
                <a:latin typeface="Myriad Pro Cond"/>
                <a:cs typeface="Myriad Pro Cond"/>
              </a:rPr>
              <a:t>Routing strategy</a:t>
            </a:r>
          </a:p>
          <a:p>
            <a:pPr marL="457200" lvl="1" indent="0">
              <a:buNone/>
            </a:pPr>
            <a:r>
              <a:rPr lang="en-US" sz="2000" dirty="0">
                <a:latin typeface="Myriad Pro Cond"/>
                <a:cs typeface="Myriad Pro Cond"/>
              </a:rPr>
              <a:t>Overflow </a:t>
            </a:r>
            <a:r>
              <a:rPr lang="en-US" sz="2000" dirty="0" smtClean="0">
                <a:latin typeface="Myriad Pro Cond"/>
                <a:cs typeface="Myriad Pro Cond"/>
              </a:rPr>
              <a:t>behavior</a:t>
            </a:r>
            <a:br>
              <a:rPr lang="en-US" sz="2000" dirty="0" smtClean="0">
                <a:latin typeface="Myriad Pro Cond"/>
                <a:cs typeface="Myriad Pro Cond"/>
              </a:rPr>
            </a:br>
            <a:endParaRPr lang="en-US" sz="2000" dirty="0">
              <a:latin typeface="Myriad Pro Cond"/>
              <a:cs typeface="Myriad Pro Cond"/>
            </a:endParaRPr>
          </a:p>
          <a:p>
            <a:pPr marL="0" indent="0">
              <a:buNone/>
            </a:pPr>
            <a:r>
              <a:rPr lang="en-US" sz="2400" dirty="0">
                <a:latin typeface="Myriad Pro Cond"/>
                <a:cs typeface="Myriad Pro Cond"/>
              </a:rPr>
              <a:t>Most common peers: </a:t>
            </a:r>
            <a:endParaRPr lang="en-US" sz="2400" dirty="0" smtClean="0">
              <a:latin typeface="Myriad Pro Cond"/>
              <a:cs typeface="Myriad Pro Cond"/>
            </a:endParaRPr>
          </a:p>
          <a:p>
            <a:pPr marL="457200" lvl="1" indent="0">
              <a:buNone/>
            </a:pPr>
            <a:r>
              <a:rPr lang="en-US" sz="2000" i="1" dirty="0" smtClean="0">
                <a:latin typeface="Myriad Pro Cond"/>
                <a:cs typeface="Myriad Pro Cond"/>
              </a:rPr>
              <a:t>REP</a:t>
            </a:r>
            <a:r>
              <a:rPr lang="en-US" sz="2000" i="1" dirty="0">
                <a:latin typeface="Myriad Pro Cond"/>
                <a:cs typeface="Myriad Pro Cond"/>
              </a:rPr>
              <a:t>/</a:t>
            </a:r>
            <a:r>
              <a:rPr lang="en-US" sz="2000" i="1" dirty="0" smtClean="0">
                <a:latin typeface="Myriad Pro Cond"/>
                <a:cs typeface="Myriad Pro Cond"/>
              </a:rPr>
              <a:t>REQ</a:t>
            </a:r>
            <a:endParaRPr lang="en-US" sz="2000" i="1" dirty="0">
              <a:latin typeface="Myriad Pro Cond"/>
              <a:cs typeface="Myriad Pro Cond"/>
            </a:endParaRPr>
          </a:p>
          <a:p>
            <a:pPr marL="457200" lvl="1" indent="0">
              <a:buNone/>
            </a:pPr>
            <a:r>
              <a:rPr lang="en-US" sz="2000" i="1" dirty="0" smtClean="0">
                <a:latin typeface="Myriad Pro Cond"/>
                <a:cs typeface="Myriad Pro Cond"/>
              </a:rPr>
              <a:t>PUB</a:t>
            </a:r>
            <a:r>
              <a:rPr lang="en-US" sz="2000" i="1" dirty="0">
                <a:latin typeface="Myriad Pro Cond"/>
                <a:cs typeface="Myriad Pro Cond"/>
              </a:rPr>
              <a:t>/</a:t>
            </a:r>
            <a:r>
              <a:rPr lang="en-US" sz="2000" i="1" dirty="0" smtClean="0">
                <a:latin typeface="Myriad Pro Cond"/>
                <a:cs typeface="Myriad Pro Cond"/>
              </a:rPr>
              <a:t>SUB</a:t>
            </a:r>
            <a:endParaRPr lang="en-US" sz="2000" i="1" dirty="0">
              <a:latin typeface="Myriad Pro Cond"/>
              <a:cs typeface="Myriad Pro Cond"/>
            </a:endParaRPr>
          </a:p>
          <a:p>
            <a:pPr marL="457200" lvl="1" indent="0">
              <a:buNone/>
            </a:pPr>
            <a:r>
              <a:rPr lang="en-US" sz="2000" i="1" dirty="0" smtClean="0">
                <a:latin typeface="Myriad Pro Cond"/>
                <a:cs typeface="Myriad Pro Cond"/>
              </a:rPr>
              <a:t>PUSH</a:t>
            </a:r>
            <a:r>
              <a:rPr lang="en-US" sz="2000" i="1" dirty="0">
                <a:latin typeface="Myriad Pro Cond"/>
                <a:cs typeface="Myriad Pro Cond"/>
              </a:rPr>
              <a:t>/PULL</a:t>
            </a:r>
            <a:endParaRPr lang="en-US" sz="2000" i="1" dirty="0">
              <a:latin typeface="Myriad Pro Cond"/>
              <a:cs typeface="Myriad Pro Cond"/>
            </a:endParaRPr>
          </a:p>
        </p:txBody>
      </p:sp>
      <p:pic>
        <p:nvPicPr>
          <p:cNvPr id="6" name="Picture 5" descr="Chatz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185" y="1009834"/>
            <a:ext cx="5688408" cy="336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62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88290"/>
            <a:ext cx="3008313" cy="11620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E67800"/>
                </a:solidFill>
                <a:latin typeface="Myriad Pro Cond"/>
                <a:cs typeface="Myriad Pro Cond"/>
              </a:rPr>
              <a:t>Coordination</a:t>
            </a:r>
            <a:endParaRPr lang="en-US" dirty="0">
              <a:solidFill>
                <a:srgbClr val="E67800"/>
              </a:solidFill>
              <a:latin typeface="Myriad Pro Cond"/>
              <a:cs typeface="Myriad Pro Cond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3575050" y="488290"/>
            <a:ext cx="5111750" cy="5853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800" dirty="0" err="1">
                <a:latin typeface="Consolas"/>
                <a:cs typeface="Consolas"/>
              </a:rPr>
              <a:t>v</a:t>
            </a:r>
            <a:r>
              <a:rPr lang="en-US" sz="1800" dirty="0" err="1" smtClean="0">
                <a:latin typeface="Consolas"/>
                <a:cs typeface="Consolas"/>
              </a:rPr>
              <a:t>aluz</a:t>
            </a:r>
            <a:r>
              <a:rPr lang="en-US" sz="1800" dirty="0" smtClean="0">
                <a:latin typeface="Consolas"/>
                <a:cs typeface="Consolas"/>
              </a:rPr>
              <a:t>: “big data” computation</a:t>
            </a:r>
            <a:endParaRPr lang="en-US" sz="1800" dirty="0" smtClean="0">
              <a:latin typeface="Consolas"/>
              <a:cs typeface="Consolas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200" i="1" dirty="0" smtClean="0">
                <a:latin typeface="Consolas"/>
                <a:cs typeface="Consolas"/>
              </a:rPr>
              <a:t>Haskell workers</a:t>
            </a:r>
            <a:r>
              <a:rPr lang="en-US" sz="1200" i="1" dirty="0" smtClean="0">
                <a:latin typeface="Consolas"/>
                <a:cs typeface="Consolas"/>
              </a:rPr>
              <a:t> w/ Python </a:t>
            </a:r>
            <a:r>
              <a:rPr lang="en-US" sz="1200" i="1" dirty="0" err="1" smtClean="0">
                <a:latin typeface="Consolas"/>
                <a:cs typeface="Consolas"/>
              </a:rPr>
              <a:t>mgmt</a:t>
            </a:r>
            <a:endParaRPr lang="en-US" sz="1200" i="1" dirty="0" smtClean="0">
              <a:latin typeface="Consolas"/>
              <a:cs typeface="Consolas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57200" y="1650340"/>
            <a:ext cx="3008313" cy="4691063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20000"/>
                  <a:lumOff val="80000"/>
                </a:schemeClr>
              </a:gs>
              <a:gs pos="0">
                <a:srgbClr val="FFFFFF"/>
              </a:gs>
            </a:gsLst>
            <a:lin ang="5400000" scaled="0"/>
            <a:tileRect/>
          </a:gradFill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B5121B"/>
                </a:solidFill>
                <a:latin typeface="Myriad Pro Cond"/>
                <a:cs typeface="Myriad Pro Cond"/>
              </a:rPr>
              <a:t>Context</a:t>
            </a:r>
            <a:r>
              <a:rPr lang="en-US" sz="2400" dirty="0" smtClean="0">
                <a:solidFill>
                  <a:srgbClr val="B5121B"/>
                </a:solidFill>
                <a:latin typeface="Myriad Pro Cond"/>
                <a:cs typeface="Myriad Pro Cond"/>
              </a:rPr>
              <a:t> </a:t>
            </a:r>
            <a:r>
              <a:rPr lang="en-US" sz="2400" dirty="0" smtClean="0">
                <a:latin typeface="Myriad Pro Cond"/>
                <a:cs typeface="Myriad Pro Cond"/>
              </a:rPr>
              <a:t>manages sockets</a:t>
            </a:r>
            <a:endParaRPr lang="en-US" sz="2400" dirty="0">
              <a:latin typeface="Myriad Pro Cond"/>
              <a:cs typeface="Myriad Pro Cond"/>
            </a:endParaRPr>
          </a:p>
          <a:p>
            <a:pPr marL="457200" lvl="1" indent="0">
              <a:buNone/>
            </a:pPr>
            <a:r>
              <a:rPr lang="en-US" sz="2000" dirty="0">
                <a:latin typeface="Myriad Pro Cond"/>
                <a:cs typeface="Myriad Pro Cond"/>
              </a:rPr>
              <a:t>Thread-safe</a:t>
            </a:r>
          </a:p>
          <a:p>
            <a:pPr marL="457200" lvl="1" indent="0">
              <a:buNone/>
            </a:pPr>
            <a:r>
              <a:rPr lang="en-US" sz="2000" dirty="0">
                <a:latin typeface="Myriad Pro Cond"/>
                <a:cs typeface="Myriad Pro Cond"/>
              </a:rPr>
              <a:t>Typically one per </a:t>
            </a:r>
            <a:r>
              <a:rPr lang="en-US" sz="2000" dirty="0" smtClean="0">
                <a:latin typeface="Myriad Pro Cond"/>
                <a:cs typeface="Myriad Pro Cond"/>
              </a:rPr>
              <a:t>node</a:t>
            </a:r>
            <a:br>
              <a:rPr lang="en-US" sz="2000" dirty="0" smtClean="0">
                <a:latin typeface="Myriad Pro Cond"/>
                <a:cs typeface="Myriad Pro Cond"/>
              </a:rPr>
            </a:br>
            <a:endParaRPr lang="en-US" sz="2000" dirty="0">
              <a:latin typeface="Myriad Pro Cond"/>
              <a:cs typeface="Myriad Pro Cond"/>
            </a:endParaRPr>
          </a:p>
          <a:p>
            <a:pPr marL="0" indent="0">
              <a:buNone/>
            </a:pPr>
            <a:r>
              <a:rPr lang="en-US" sz="2400" dirty="0">
                <a:latin typeface="Myriad Pro Cond"/>
                <a:cs typeface="Myriad Pro Cond"/>
              </a:rPr>
              <a:t>Guaranteed delivery of all </a:t>
            </a:r>
            <a:r>
              <a:rPr lang="en-US" sz="2800" dirty="0">
                <a:solidFill>
                  <a:srgbClr val="B5121B"/>
                </a:solidFill>
                <a:latin typeface="Myriad Pro Cond"/>
                <a:cs typeface="Myriad Pro Cond"/>
              </a:rPr>
              <a:t>Message</a:t>
            </a:r>
            <a:r>
              <a:rPr lang="en-US" sz="2400" dirty="0">
                <a:solidFill>
                  <a:srgbClr val="B5121B"/>
                </a:solidFill>
                <a:latin typeface="Myriad Pro Cond"/>
                <a:cs typeface="Myriad Pro Cond"/>
              </a:rPr>
              <a:t> </a:t>
            </a:r>
            <a:r>
              <a:rPr lang="en-US" sz="2400" dirty="0">
                <a:latin typeface="Myriad Pro Cond"/>
                <a:cs typeface="Myriad Pro Cond"/>
              </a:rPr>
              <a:t>frames (or none!</a:t>
            </a:r>
            <a:r>
              <a:rPr lang="en-US" sz="2400" dirty="0" smtClean="0">
                <a:latin typeface="Myriad Pro Cond"/>
                <a:cs typeface="Myriad Pro Cond"/>
              </a:rPr>
              <a:t>)</a:t>
            </a:r>
            <a:br>
              <a:rPr lang="en-US" sz="2400" dirty="0" smtClean="0">
                <a:latin typeface="Myriad Pro Cond"/>
                <a:cs typeface="Myriad Pro Cond"/>
              </a:rPr>
            </a:br>
            <a:endParaRPr lang="en-US" sz="2400" dirty="0">
              <a:latin typeface="Myriad Pro Cond"/>
              <a:cs typeface="Myriad Pro Cond"/>
            </a:endParaRPr>
          </a:p>
          <a:p>
            <a:pPr marL="0" indent="0">
              <a:buNone/>
            </a:pPr>
            <a:r>
              <a:rPr lang="en-US" sz="2400" dirty="0">
                <a:latin typeface="Myriad Pro Cond"/>
                <a:cs typeface="Myriad Pro Cond"/>
              </a:rPr>
              <a:t>Advanced peers: </a:t>
            </a:r>
            <a:endParaRPr lang="en-US" sz="2400" dirty="0" smtClean="0">
              <a:latin typeface="Myriad Pro Cond"/>
              <a:cs typeface="Myriad Pro Cond"/>
            </a:endParaRPr>
          </a:p>
          <a:p>
            <a:pPr marL="457200" lvl="1" indent="0">
              <a:buNone/>
            </a:pPr>
            <a:r>
              <a:rPr lang="en-US" sz="2000" i="1" dirty="0" smtClean="0">
                <a:latin typeface="Myriad Pro Cond"/>
                <a:cs typeface="Myriad Pro Cond"/>
              </a:rPr>
              <a:t>DEALER</a:t>
            </a:r>
            <a:r>
              <a:rPr lang="en-US" sz="2000" i="1" dirty="0">
                <a:latin typeface="Myriad Pro Cond"/>
                <a:cs typeface="Myriad Pro Cond"/>
              </a:rPr>
              <a:t>/</a:t>
            </a:r>
            <a:r>
              <a:rPr lang="en-US" sz="2000" i="1" dirty="0" smtClean="0">
                <a:latin typeface="Myriad Pro Cond"/>
                <a:cs typeface="Myriad Pro Cond"/>
              </a:rPr>
              <a:t>ROUTER</a:t>
            </a:r>
            <a:endParaRPr lang="en-US" sz="2000" i="1" dirty="0">
              <a:latin typeface="Myriad Pro Cond"/>
              <a:cs typeface="Myriad Pro Cond"/>
            </a:endParaRPr>
          </a:p>
          <a:p>
            <a:pPr marL="457200" lvl="1" indent="0">
              <a:buNone/>
            </a:pPr>
            <a:r>
              <a:rPr lang="en-US" sz="2000" i="1" dirty="0" smtClean="0">
                <a:latin typeface="Myriad Pro Cond"/>
                <a:cs typeface="Myriad Pro Cond"/>
              </a:rPr>
              <a:t>XPUB</a:t>
            </a:r>
            <a:r>
              <a:rPr lang="en-US" sz="2000" i="1" dirty="0">
                <a:latin typeface="Myriad Pro Cond"/>
                <a:cs typeface="Myriad Pro Cond"/>
              </a:rPr>
              <a:t>/XSUB</a:t>
            </a:r>
            <a:endParaRPr lang="en-US" sz="2000" dirty="0">
              <a:latin typeface="Myriad Pro Cond"/>
              <a:cs typeface="Myriad Pro Cond"/>
            </a:endParaRPr>
          </a:p>
        </p:txBody>
      </p:sp>
      <p:pic>
        <p:nvPicPr>
          <p:cNvPr id="6" name="Picture 5" descr="Valuz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253" y="636009"/>
            <a:ext cx="6588063" cy="437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33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88290"/>
            <a:ext cx="3008313" cy="11620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2"/>
                </a:solidFill>
                <a:latin typeface="Myriad Pro Cond"/>
                <a:cs typeface="Myriad Pro Cond"/>
              </a:rPr>
              <a:t>Complexity</a:t>
            </a:r>
            <a:endParaRPr lang="en-US" dirty="0">
              <a:solidFill>
                <a:schemeClr val="accent2"/>
              </a:solidFill>
              <a:latin typeface="Myriad Pro Cond"/>
              <a:cs typeface="Myriad Pro Cond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3586093" y="488290"/>
            <a:ext cx="5111750" cy="58531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/>
              <a:buNone/>
            </a:pPr>
            <a:r>
              <a:rPr lang="en-US" sz="1800" dirty="0" err="1" smtClean="0">
                <a:latin typeface="Consolas"/>
                <a:cs typeface="Consolas"/>
              </a:rPr>
              <a:t>dealz</a:t>
            </a:r>
            <a:r>
              <a:rPr lang="en-US" sz="1800" dirty="0" smtClean="0">
                <a:latin typeface="Consolas"/>
                <a:cs typeface="Consolas"/>
              </a:rPr>
              <a:t>: putting it all together</a:t>
            </a:r>
          </a:p>
          <a:p>
            <a:pPr marL="0" indent="0" algn="ctr">
              <a:lnSpc>
                <a:spcPct val="150000"/>
              </a:lnSpc>
              <a:buFont typeface="Arial"/>
              <a:buNone/>
            </a:pPr>
            <a:r>
              <a:rPr lang="en-US" sz="1200" i="1" dirty="0" smtClean="0">
                <a:latin typeface="Consolas"/>
                <a:cs typeface="Consolas"/>
              </a:rPr>
              <a:t>F# client &amp; </a:t>
            </a:r>
            <a:r>
              <a:rPr lang="en-US" sz="1200" i="1" dirty="0" err="1" smtClean="0">
                <a:latin typeface="Consolas"/>
                <a:cs typeface="Consolas"/>
              </a:rPr>
              <a:t>mgmt</a:t>
            </a:r>
            <a:r>
              <a:rPr lang="en-US" sz="1200" i="1" dirty="0" smtClean="0">
                <a:latin typeface="Consolas"/>
                <a:cs typeface="Consolas"/>
              </a:rPr>
              <a:t> w/ </a:t>
            </a:r>
            <a:r>
              <a:rPr lang="en-US" sz="1200" i="1" dirty="0" err="1" smtClean="0">
                <a:latin typeface="Consolas"/>
                <a:cs typeface="Consolas"/>
              </a:rPr>
              <a:t>tickz</a:t>
            </a:r>
            <a:r>
              <a:rPr lang="en-US" sz="1200" i="1" dirty="0" smtClean="0">
                <a:latin typeface="Consolas"/>
                <a:cs typeface="Consolas"/>
              </a:rPr>
              <a:t>, </a:t>
            </a:r>
            <a:r>
              <a:rPr lang="en-US" sz="1200" i="1" dirty="0" err="1" smtClean="0">
                <a:latin typeface="Consolas"/>
                <a:cs typeface="Consolas"/>
              </a:rPr>
              <a:t>chatz</a:t>
            </a:r>
            <a:r>
              <a:rPr lang="en-US" sz="1200" i="1" dirty="0" smtClean="0">
                <a:latin typeface="Consolas"/>
                <a:cs typeface="Consolas"/>
              </a:rPr>
              <a:t>, </a:t>
            </a:r>
            <a:r>
              <a:rPr lang="en-US" sz="1200" i="1" dirty="0" err="1" smtClean="0">
                <a:latin typeface="Consolas"/>
                <a:cs typeface="Consolas"/>
              </a:rPr>
              <a:t>valuz</a:t>
            </a:r>
            <a:endParaRPr lang="en-US" sz="1200" i="1" dirty="0" smtClean="0">
              <a:latin typeface="Consolas"/>
              <a:cs typeface="Consolas"/>
            </a:endParaRPr>
          </a:p>
          <a:p>
            <a:pPr marL="0" indent="0" algn="ctr">
              <a:lnSpc>
                <a:spcPct val="150000"/>
              </a:lnSpc>
              <a:buFont typeface="Arial"/>
              <a:buNone/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57200" y="1650340"/>
            <a:ext cx="3008313" cy="46910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0"/>
            <a:tileRect/>
          </a:gradFill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accent6"/>
                </a:solidFill>
                <a:latin typeface="Myriad Pro Cond"/>
                <a:cs typeface="Myriad Pro Cond"/>
              </a:rPr>
              <a:t>Proxy </a:t>
            </a:r>
          </a:p>
          <a:p>
            <a:pPr marL="457200" lvl="1" indent="0">
              <a:buNone/>
            </a:pPr>
            <a:r>
              <a:rPr lang="en-US" sz="2000" dirty="0">
                <a:latin typeface="Myriad Pro Cond"/>
                <a:cs typeface="Myriad Pro Cond"/>
              </a:rPr>
              <a:t>See also: streamer, forwarder, et </a:t>
            </a:r>
            <a:r>
              <a:rPr lang="en-US" sz="2000" dirty="0" smtClean="0">
                <a:latin typeface="Myriad Pro Cond"/>
                <a:cs typeface="Myriad Pro Cond"/>
              </a:rPr>
              <a:t>cetera</a:t>
            </a:r>
            <a:br>
              <a:rPr lang="en-US" sz="2000" dirty="0" smtClean="0">
                <a:latin typeface="Myriad Pro Cond"/>
                <a:cs typeface="Myriad Pro Cond"/>
              </a:rPr>
            </a:br>
            <a:endParaRPr lang="en-US" sz="2000" dirty="0">
              <a:latin typeface="Myriad Pro Cond"/>
              <a:cs typeface="Myriad Pro Cond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B5121B"/>
                </a:solidFill>
                <a:latin typeface="Myriad Pro Cond"/>
                <a:cs typeface="Myriad Pro Cond"/>
              </a:rPr>
              <a:t>Monitor</a:t>
            </a:r>
            <a:endParaRPr lang="en-US" sz="2800" dirty="0">
              <a:solidFill>
                <a:srgbClr val="B5121B"/>
              </a:solidFill>
              <a:latin typeface="Myriad Pro Cond"/>
              <a:cs typeface="Myriad Pro Cond"/>
            </a:endParaRPr>
          </a:p>
          <a:p>
            <a:pPr marL="457200" lvl="1" indent="0">
              <a:buNone/>
            </a:pPr>
            <a:r>
              <a:rPr lang="en-US" sz="2000" dirty="0">
                <a:latin typeface="Myriad Pro Cond"/>
                <a:cs typeface="Myriad Pro Cond"/>
              </a:rPr>
              <a:t>Socket-level </a:t>
            </a:r>
          </a:p>
          <a:p>
            <a:pPr marL="457200" lvl="1" indent="0">
              <a:buNone/>
            </a:pPr>
            <a:r>
              <a:rPr lang="en-US" sz="2000" dirty="0">
                <a:latin typeface="Myriad Pro Cond"/>
                <a:cs typeface="Myriad Pro Cond"/>
              </a:rPr>
              <a:t>Process-local</a:t>
            </a:r>
            <a:endParaRPr lang="en-US" sz="2000" dirty="0">
              <a:latin typeface="Myriad Pro Cond"/>
              <a:cs typeface="Myriad Pro Cond"/>
            </a:endParaRPr>
          </a:p>
        </p:txBody>
      </p:sp>
      <p:pic>
        <p:nvPicPr>
          <p:cNvPr id="5" name="Picture 4" descr="Dealz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388" y="-288328"/>
            <a:ext cx="6146941" cy="569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95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687995" y="5491045"/>
            <a:ext cx="7772400" cy="591454"/>
          </a:xfrm>
          <a:prstGeom prst="rect">
            <a:avLst/>
          </a:prstGeom>
          <a:noFill/>
        </p:spPr>
        <p:txBody>
          <a:bodyPr anchor="t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i="1" dirty="0" smtClean="0">
                <a:latin typeface="Myriad Pro Cond"/>
                <a:cs typeface="Myriad Pro Cond"/>
              </a:rPr>
              <a:t>For further details visit:   </a:t>
            </a:r>
            <a:r>
              <a:rPr lang="en-US" i="1" dirty="0" smtClean="0">
                <a:latin typeface="Myriad Pro Cond"/>
                <a:cs typeface="Myriad Pro Cond"/>
                <a:hlinkClick r:id="rId3" tooltip="ZeroMQ - Code Connected"/>
              </a:rPr>
              <a:t>http://zeromq.github.io/fszmq</a:t>
            </a:r>
            <a:endParaRPr lang="en-US" i="1" dirty="0">
              <a:latin typeface="Myriad Pro Cond"/>
              <a:cs typeface="Myriad Pro Cond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7995" y="373873"/>
            <a:ext cx="7772400" cy="9943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solidFill>
                  <a:schemeClr val="accent5">
                    <a:lumMod val="50000"/>
                  </a:schemeClr>
                </a:solidFill>
                <a:latin typeface="Myriad Pro Cond"/>
                <a:cs typeface="Myriad Pro Cond"/>
              </a:rPr>
              <a:t>Continuation</a:t>
            </a:r>
            <a:endParaRPr lang="en-US" sz="7200" b="1" dirty="0">
              <a:solidFill>
                <a:schemeClr val="accent5">
                  <a:lumMod val="50000"/>
                </a:schemeClr>
              </a:solidFill>
              <a:latin typeface="Myriad Pro Cond"/>
              <a:cs typeface="Myriad Pro Cond"/>
            </a:endParaRPr>
          </a:p>
        </p:txBody>
      </p:sp>
      <p:pic>
        <p:nvPicPr>
          <p:cNvPr id="8" name="Picture 7" descr="zatom-181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915" y="1960193"/>
            <a:ext cx="4616172" cy="3029736"/>
          </a:xfrm>
          <a:prstGeom prst="rect">
            <a:avLst/>
          </a:prstGeom>
          <a:ln w="28575" cmpd="sng"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8113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-QuickenLoansETA-CMYK-2014022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687" y="2619719"/>
            <a:ext cx="5267366" cy="1066480"/>
          </a:xfrm>
          <a:prstGeom prst="rect">
            <a:avLst/>
          </a:prstGeom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1124968" y="409072"/>
            <a:ext cx="6918065" cy="15435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chemeClr val="accent1"/>
                </a:solidFill>
                <a:latin typeface="Consolas"/>
                <a:cs typeface="Consolas"/>
              </a:rPr>
              <a:t>Paulmichael </a:t>
            </a:r>
            <a:r>
              <a:rPr lang="en-US" sz="2200" dirty="0" smtClean="0">
                <a:solidFill>
                  <a:schemeClr val="accent1"/>
                </a:solidFill>
                <a:latin typeface="Consolas"/>
                <a:cs typeface="Consolas"/>
              </a:rPr>
              <a:t>Blasucci</a:t>
            </a:r>
            <a:endParaRPr lang="en-US" sz="2200" dirty="0" smtClean="0">
              <a:solidFill>
                <a:schemeClr val="accent1"/>
              </a:solidFill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rgbClr val="2081BF"/>
                </a:solidFill>
                <a:latin typeface="Consolas"/>
                <a:cs typeface="Consolas"/>
                <a:hlinkClick r:id="rId3" tooltip="Shoot me a message!"/>
              </a:rPr>
              <a:t>PaulBlasucci@</a:t>
            </a:r>
            <a:r>
              <a:rPr lang="en-US" sz="2200" dirty="0" smtClean="0">
                <a:solidFill>
                  <a:srgbClr val="2081BF"/>
                </a:solidFill>
                <a:latin typeface="Consolas"/>
                <a:cs typeface="Consolas"/>
                <a:hlinkClick r:id="rId3" tooltip="Shoot me a message!"/>
              </a:rPr>
              <a:t>QuickenLoans.com</a:t>
            </a:r>
            <a:endParaRPr lang="en-US" sz="2200" dirty="0" smtClean="0">
              <a:solidFill>
                <a:srgbClr val="2081BF"/>
              </a:solidFill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rgbClr val="2081BF"/>
                </a:solidFill>
                <a:latin typeface="Consolas"/>
                <a:cs typeface="Consolas"/>
              </a:rPr>
              <a:t>Senior Software Engineer at</a:t>
            </a:r>
            <a:endParaRPr lang="en-US" sz="2200" dirty="0" smtClean="0">
              <a:solidFill>
                <a:srgbClr val="2081BF"/>
              </a:solidFill>
              <a:latin typeface="Consolas"/>
              <a:cs typeface="Consolas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24968" y="4581299"/>
            <a:ext cx="6918065" cy="15435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dirty="0" err="1" smtClean="0">
                <a:solidFill>
                  <a:srgbClr val="2081BF"/>
                </a:solidFill>
                <a:latin typeface="Consolas"/>
                <a:cs typeface="Consolas"/>
              </a:rPr>
              <a:t>twitter.com</a:t>
            </a:r>
            <a:r>
              <a:rPr lang="en-US" sz="2200" dirty="0" smtClean="0">
                <a:solidFill>
                  <a:srgbClr val="2081BF"/>
                </a:solidFill>
                <a:latin typeface="Consolas"/>
                <a:cs typeface="Consolas"/>
              </a:rPr>
              <a:t>/</a:t>
            </a:r>
            <a:r>
              <a:rPr lang="en-US" sz="2200" dirty="0" err="1" smtClean="0">
                <a:solidFill>
                  <a:srgbClr val="2081BF"/>
                </a:solidFill>
                <a:latin typeface="Consolas"/>
                <a:cs typeface="Consolas"/>
              </a:rPr>
              <a:t>pblasucci</a:t>
            </a:r>
            <a:endParaRPr lang="en-US" sz="2200" dirty="0" smtClean="0">
              <a:solidFill>
                <a:srgbClr val="2081BF"/>
              </a:solidFill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sz="2200" dirty="0" err="1" smtClean="0">
                <a:solidFill>
                  <a:srgbClr val="2081BF"/>
                </a:solidFill>
                <a:latin typeface="Consolas"/>
                <a:cs typeface="Consolas"/>
              </a:rPr>
              <a:t>github.com</a:t>
            </a:r>
            <a:r>
              <a:rPr lang="en-US" sz="2200" dirty="0" smtClean="0">
                <a:solidFill>
                  <a:srgbClr val="2081BF"/>
                </a:solidFill>
                <a:latin typeface="Consolas"/>
                <a:cs typeface="Consolas"/>
              </a:rPr>
              <a:t>/</a:t>
            </a:r>
            <a:r>
              <a:rPr lang="en-US" sz="2200" dirty="0" err="1" smtClean="0">
                <a:solidFill>
                  <a:srgbClr val="2081BF"/>
                </a:solidFill>
                <a:latin typeface="Consolas"/>
                <a:cs typeface="Consolas"/>
              </a:rPr>
              <a:t>pblasucci</a:t>
            </a:r>
            <a:endParaRPr lang="en-US" sz="2200" dirty="0" smtClean="0">
              <a:solidFill>
                <a:srgbClr val="2081BF"/>
              </a:solidFill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sz="2200" dirty="0" err="1" smtClean="0">
                <a:solidFill>
                  <a:srgbClr val="2081BF"/>
                </a:solidFill>
                <a:latin typeface="Consolas"/>
                <a:cs typeface="Consolas"/>
              </a:rPr>
              <a:t>linkedin.com</a:t>
            </a:r>
            <a:r>
              <a:rPr lang="en-US" sz="2200" dirty="0" smtClean="0">
                <a:solidFill>
                  <a:srgbClr val="2081BF"/>
                </a:solidFill>
                <a:latin typeface="Consolas"/>
                <a:cs typeface="Consolas"/>
              </a:rPr>
              <a:t>/in/</a:t>
            </a:r>
            <a:r>
              <a:rPr lang="en-US" sz="2200" dirty="0" err="1" smtClean="0">
                <a:solidFill>
                  <a:srgbClr val="2081BF"/>
                </a:solidFill>
                <a:latin typeface="Consolas"/>
                <a:cs typeface="Consolas"/>
              </a:rPr>
              <a:t>pblasucci</a:t>
            </a:r>
            <a:endParaRPr lang="en-US" sz="2200" dirty="0" smtClean="0">
              <a:solidFill>
                <a:srgbClr val="2081B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1350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222222"/>
      </a:dk1>
      <a:lt1>
        <a:srgbClr val="FFFFFF"/>
      </a:lt1>
      <a:dk2>
        <a:srgbClr val="5A5A5A"/>
      </a:dk2>
      <a:lt2>
        <a:srgbClr val="E5E5E5"/>
      </a:lt2>
      <a:accent1>
        <a:srgbClr val="2081BF"/>
      </a:accent1>
      <a:accent2>
        <a:srgbClr val="551387"/>
      </a:accent2>
      <a:accent3>
        <a:srgbClr val="E67800"/>
      </a:accent3>
      <a:accent4>
        <a:srgbClr val="3C7814"/>
      </a:accent4>
      <a:accent5>
        <a:srgbClr val="8CBCD2"/>
      </a:accent5>
      <a:accent6>
        <a:srgbClr val="B5121B"/>
      </a:accent6>
      <a:hlink>
        <a:srgbClr val="0C4569"/>
      </a:hlink>
      <a:folHlink>
        <a:srgbClr val="D3EF8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287</Words>
  <Application>Microsoft Macintosh PowerPoint</Application>
  <PresentationFormat>On-screen Show (4:3)</PresentationFormat>
  <Paragraphs>224</Paragraphs>
  <Slides>8</Slides>
  <Notes>7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Beyond the Box: Distributed Computing with  ZeroMQ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Quicken Loans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the Box: Distributed Computing with  ZeroMQ</dc:title>
  <dc:creator>Paul Blasucci</dc:creator>
  <cp:lastModifiedBy>Paul Blasucci</cp:lastModifiedBy>
  <cp:revision>49</cp:revision>
  <dcterms:created xsi:type="dcterms:W3CDTF">2015-03-20T20:45:42Z</dcterms:created>
  <dcterms:modified xsi:type="dcterms:W3CDTF">2015-03-21T02:08:24Z</dcterms:modified>
</cp:coreProperties>
</file>