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65" r:id="rId9"/>
    <p:sldId id="262" r:id="rId10"/>
    <p:sldId id="268" r:id="rId11"/>
    <p:sldId id="269" r:id="rId12"/>
    <p:sldId id="274" r:id="rId13"/>
    <p:sldId id="273" r:id="rId14"/>
    <p:sldId id="263" r:id="rId15"/>
    <p:sldId id="266" r:id="rId16"/>
    <p:sldId id="276" r:id="rId17"/>
    <p:sldId id="275" r:id="rId18"/>
    <p:sldId id="260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9FF"/>
    <a:srgbClr val="FFFFFF"/>
    <a:srgbClr val="FAFFF1"/>
    <a:srgbClr val="EDF9D1"/>
    <a:srgbClr val="EDEEEB"/>
    <a:srgbClr val="247C9F"/>
    <a:srgbClr val="551387"/>
    <a:srgbClr val="E67800"/>
    <a:srgbClr val="0C4569"/>
    <a:srgbClr val="20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9" autoAdjust="0"/>
    <p:restoredTop sz="77250" autoAdjust="0"/>
  </p:normalViewPr>
  <p:slideViewPr>
    <p:cSldViewPr snapToGrid="0" snapToObjects="1">
      <p:cViewPr varScale="1">
        <p:scale>
          <a:sx n="132" d="100"/>
          <a:sy n="132" d="100"/>
        </p:scale>
        <p:origin x="-2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Randomly Generated Versions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Sheet1!$B$2:$B$12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Lbls>
            <c:dLbl>
              <c:idx val="5"/>
              <c:spPr/>
              <c:txPr>
                <a:bodyPr/>
                <a:lstStyle/>
                <a:p>
                  <a:pPr>
                    <a:defRPr sz="14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0.0232558139534884</c:v>
                </c:pt>
                <c:pt idx="1">
                  <c:v>0.0232558139534884</c:v>
                </c:pt>
                <c:pt idx="2">
                  <c:v>0.0465116279069767</c:v>
                </c:pt>
                <c:pt idx="3">
                  <c:v>0.0465116279069767</c:v>
                </c:pt>
                <c:pt idx="4">
                  <c:v>0.0465116279069767</c:v>
                </c:pt>
                <c:pt idx="5">
                  <c:v>0.209302325581395</c:v>
                </c:pt>
                <c:pt idx="6">
                  <c:v>0.0930232558139535</c:v>
                </c:pt>
                <c:pt idx="7">
                  <c:v>0.0930232558139535</c:v>
                </c:pt>
                <c:pt idx="8">
                  <c:v>0.13953488372093</c:v>
                </c:pt>
                <c:pt idx="9">
                  <c:v>0.162790697674419</c:v>
                </c:pt>
                <c:pt idx="10">
                  <c:v>0.116279069767442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10808120"/>
        <c:axId val="-2110805032"/>
      </c:barChart>
      <c:catAx>
        <c:axId val="-211080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0805032"/>
        <c:crosses val="autoZero"/>
        <c:auto val="1"/>
        <c:lblAlgn val="ctr"/>
        <c:lblOffset val="100"/>
        <c:noMultiLvlLbl val="0"/>
      </c:catAx>
      <c:valAx>
        <c:axId val="-211080503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-2110808120"/>
        <c:crosses val="autoZero"/>
        <c:crossBetween val="between"/>
      </c:valAx>
    </c:plotArea>
    <c:plotVisOnly val="1"/>
    <c:dispBlanksAs val="gap"/>
    <c:showDLblsOverMax val="0"/>
  </c:chart>
  <c:spPr>
    <a:solidFill>
      <a:srgbClr val="FAFFF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Observed Array Sizes (in Bytes)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rgbClr val="6CB6E6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6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7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8"/>
            <c:invertIfNegative val="0"/>
            <c:bubble3D val="0"/>
            <c:spPr>
              <a:solidFill>
                <a:srgbClr val="104060"/>
              </a:solidFill>
            </c:spPr>
          </c:dPt>
          <c:cat>
            <c:numRef>
              <c:f>Sheet1!$A$2:$A$20</c:f>
              <c:numCache>
                <c:formatCode>General</c:formatCode>
                <c:ptCount val="19"/>
                <c:pt idx="0">
                  <c:v>0.0</c:v>
                </c:pt>
                <c:pt idx="1">
                  <c:v>4.0</c:v>
                </c:pt>
                <c:pt idx="2">
                  <c:v>8.0</c:v>
                </c:pt>
                <c:pt idx="3">
                  <c:v>12.0</c:v>
                </c:pt>
                <c:pt idx="4">
                  <c:v>16.0</c:v>
                </c:pt>
                <c:pt idx="5">
                  <c:v>20.0</c:v>
                </c:pt>
                <c:pt idx="6">
                  <c:v>24.0</c:v>
                </c:pt>
                <c:pt idx="7">
                  <c:v>28.0</c:v>
                </c:pt>
                <c:pt idx="8">
                  <c:v>32.0</c:v>
                </c:pt>
                <c:pt idx="9">
                  <c:v>36.0</c:v>
                </c:pt>
                <c:pt idx="10">
                  <c:v>40.0</c:v>
                </c:pt>
                <c:pt idx="11">
                  <c:v>44.0</c:v>
                </c:pt>
                <c:pt idx="12">
                  <c:v>48.0</c:v>
                </c:pt>
                <c:pt idx="13">
                  <c:v>52.0</c:v>
                </c:pt>
                <c:pt idx="14">
                  <c:v>60.0</c:v>
                </c:pt>
                <c:pt idx="15">
                  <c:v>64.0</c:v>
                </c:pt>
                <c:pt idx="16">
                  <c:v>68.0</c:v>
                </c:pt>
                <c:pt idx="17">
                  <c:v>72.0</c:v>
                </c:pt>
                <c:pt idx="18">
                  <c:v>76.0</c:v>
                </c:pt>
              </c:numCache>
            </c:numRef>
          </c:cat>
          <c:val>
            <c:numRef>
              <c:f>Sheet1!$B$2:$B$20</c:f>
              <c:numCache>
                <c:formatCode>0%</c:formatCode>
                <c:ptCount val="19"/>
                <c:pt idx="0">
                  <c:v>0.18</c:v>
                </c:pt>
                <c:pt idx="1">
                  <c:v>0.26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0.04</c:v>
                </c:pt>
                <c:pt idx="6">
                  <c:v>0.03</c:v>
                </c:pt>
                <c:pt idx="7">
                  <c:v>0.02</c:v>
                </c:pt>
                <c:pt idx="8">
                  <c:v>0.06</c:v>
                </c:pt>
                <c:pt idx="9">
                  <c:v>0.03</c:v>
                </c:pt>
                <c:pt idx="10">
                  <c:v>0.02</c:v>
                </c:pt>
                <c:pt idx="11">
                  <c:v>0.01</c:v>
                </c:pt>
                <c:pt idx="12">
                  <c:v>0.02</c:v>
                </c:pt>
                <c:pt idx="13">
                  <c:v>0.01</c:v>
                </c:pt>
                <c:pt idx="14">
                  <c:v>0.02</c:v>
                </c:pt>
                <c:pt idx="15">
                  <c:v>0.01</c:v>
                </c:pt>
                <c:pt idx="16">
                  <c:v>0.02</c:v>
                </c:pt>
                <c:pt idx="17">
                  <c:v>0.03</c:v>
                </c:pt>
                <c:pt idx="1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104867096"/>
        <c:axId val="-2104864024"/>
      </c:barChart>
      <c:catAx>
        <c:axId val="-210486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04864024"/>
        <c:crosses val="autoZero"/>
        <c:auto val="1"/>
        <c:lblAlgn val="ctr"/>
        <c:lblOffset val="100"/>
        <c:noMultiLvlLbl val="0"/>
      </c:catAx>
      <c:valAx>
        <c:axId val="-210486402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04867096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1">
        <a:alpha val="1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81E6-A75C-D34B-8359-E5467513EF6F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45A5-0202-DA42-9E39-63FFDC98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About the presenter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Has been building software professionally</a:t>
            </a:r>
            <a:r>
              <a:rPr lang="en-US" sz="1200" baseline="0" dirty="0" smtClean="0"/>
              <a:t> for over 17 years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Senior software engineer at Quicken Loans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Co-founder of the Nashville F# </a:t>
            </a:r>
            <a:r>
              <a:rPr lang="en-US" sz="1200" dirty="0" err="1" smtClean="0"/>
              <a:t>Meetup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Co-organizer of the NYC F# Users Group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2014</a:t>
            </a:r>
            <a:r>
              <a:rPr lang="en-US" sz="1200" baseline="0" dirty="0" smtClean="0"/>
              <a:t> Microsoft .NET MVP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0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</a:t>
            </a:r>
            <a:r>
              <a:rPr lang="en-US" dirty="0" err="1" smtClean="0"/>
              <a:t>dev</a:t>
            </a:r>
            <a:r>
              <a:rPr lang="en-US" baseline="0" dirty="0" smtClean="0"/>
              <a:t> MUST investigate distributions to ensure suitability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</a:t>
            </a:r>
            <a:r>
              <a:rPr lang="en-US" baseline="0" dirty="0" smtClean="0"/>
              <a:t>buckets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</a:t>
            </a:r>
            <a:r>
              <a:rPr lang="en-US" baseline="0" dirty="0" smtClean="0"/>
              <a:t>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Quantified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Seeding (for </a:t>
            </a:r>
            <a:r>
              <a:rPr lang="en-US" sz="1200" dirty="0" err="1" smtClean="0"/>
              <a:t>reproducibilty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err="1" smtClean="0"/>
              <a:t>Commutitivity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Structural induction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Easy to verify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Test oracle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 smtClean="0"/>
              <a:t>FsCheck</a:t>
            </a:r>
            <a:r>
              <a:rPr lang="en-US" sz="1200" dirty="0" smtClean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0" lvl="0" indent="0">
              <a:buFont typeface="Arial"/>
              <a:buNone/>
            </a:pPr>
            <a:r>
              <a:rPr lang="en-US" sz="1200" dirty="0" smtClean="0"/>
              <a:t>Limitations:</a:t>
            </a: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"Correctness confidence" very dependent on test distributions</a:t>
            </a:r>
          </a:p>
          <a:p>
            <a:pPr marL="171450" lvl="0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Download: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QuickCheck</a:t>
            </a:r>
            <a:r>
              <a:rPr lang="en-US" dirty="0" smtClean="0"/>
              <a:t> ICFP paper</a:t>
            </a:r>
          </a:p>
          <a:p>
            <a:r>
              <a:rPr lang="en-US" dirty="0" smtClean="0"/>
              <a:t>+ This slide deck</a:t>
            </a:r>
          </a:p>
          <a:p>
            <a:r>
              <a:rPr lang="en-US" dirty="0" smtClean="0"/>
              <a:t>+ All code samples featured in this talk</a:t>
            </a:r>
            <a:endParaRPr lang="en-US" baseline="0" dirty="0"/>
          </a:p>
          <a:p>
            <a:r>
              <a:rPr lang="en-US" baseline="0" dirty="0" smtClean="0"/>
              <a:t>+ EACH SAMPLE IS IN AVAILABLE IN THREE (3) LANGUAGES</a:t>
            </a:r>
          </a:p>
          <a:p>
            <a:r>
              <a:rPr lang="en-US" baseline="0" dirty="0" smtClean="0"/>
              <a:t>    + F#</a:t>
            </a:r>
          </a:p>
          <a:p>
            <a:r>
              <a:rPr lang="en-US" baseline="0" dirty="0" smtClean="0"/>
              <a:t>    + C#</a:t>
            </a:r>
          </a:p>
          <a:p>
            <a:r>
              <a:rPr lang="en-US" baseline="0" dirty="0" smtClean="0"/>
              <a:t>    + VB</a:t>
            </a:r>
          </a:p>
          <a:p>
            <a:r>
              <a:rPr lang="en-US" baseline="0" dirty="0" smtClean="0"/>
              <a:t>+ Various bits and bobs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About property-based testing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many purpose is to use with LABELS,</a:t>
            </a:r>
            <a:r>
              <a:rPr lang="en-US" baseline="0" dirty="0" smtClean="0"/>
              <a:t> so properties don’t amalgamate into a useless </a:t>
            </a:r>
            <a:r>
              <a:rPr lang="en-US" baseline="0" dirty="0" err="1" smtClean="0"/>
              <a:t>bool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(.&amp;.)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 smtClean="0"/>
          </a:p>
          <a:p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0D91-F1DC-3F41-B1A9-7D5983E6237B}" type="datetimeFigureOut">
              <a:rPr lang="en-US" smtClean="0"/>
              <a:t>08 September9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4" Type="http://schemas.openxmlformats.org/officeDocument/2006/relationships/hyperlink" Target="http://github.com/pblasucci" TargetMode="External"/><Relationship Id="rId5" Type="http://schemas.openxmlformats.org/officeDocument/2006/relationships/hyperlink" Target="http://linkedin.com/in/pblasucci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rfc.zeromq.org/spec:32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fc.zeromq.org/spec:32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fc.zeromq.org/spec:3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.tufts.edu/~nr/cs257/archive/john-hughes/quick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check.github.io/FsCheck" TargetMode="External"/><Relationship Id="rId4" Type="http://schemas.openxmlformats.org/officeDocument/2006/relationships/hyperlink" Target="http://fsharpforfunandprofit.com" TargetMode="External"/><Relationship Id="rId5" Type="http://schemas.openxmlformats.org/officeDocument/2006/relationships/hyperlink" Target="http://tryfsharp.net" TargetMode="External"/><Relationship Id="rId6" Type="http://schemas.openxmlformats.org/officeDocument/2006/relationships/hyperlink" Target="http://twitter.com/pblasucci" TargetMode="External"/><Relationship Id="rId7" Type="http://schemas.openxmlformats.org/officeDocument/2006/relationships/hyperlink" Target="https://github.com/pblasucci" TargetMode="External"/><Relationship Id="rId8" Type="http://schemas.openxmlformats.org/officeDocument/2006/relationships/hyperlink" Target="http://linkedin.com/in/pblasucci" TargetMode="External"/><Relationship Id="rId9" Type="http://schemas.openxmlformats.org/officeDocument/2006/relationships/hyperlink" Target="http://pblasucci.wordpres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fsharp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tufts.edu/~nr/cs257/archive/john-hughes/quick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5801"/>
            <a:ext cx="7772400" cy="2202370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atin typeface="Myriad Pro Cond"/>
                <a:cs typeface="Myriad Pro Cond"/>
              </a:rPr>
              <a:t>For All Code, There Exist 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4200" b="1" dirty="0" smtClean="0">
                <a:latin typeface="Myriad Pro Cond"/>
                <a:cs typeface="Myriad Pro Cond"/>
              </a:rPr>
              <a:t>Properties to be Checked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3200" dirty="0" smtClean="0">
                <a:latin typeface="Myriad Pro Cond"/>
                <a:cs typeface="Myriad Pro Cond"/>
              </a:rPr>
              <a:t/>
            </a:r>
            <a:br>
              <a:rPr lang="en-US" sz="3200" dirty="0" smtClean="0">
                <a:latin typeface="Myriad Pro Cond"/>
                <a:cs typeface="Myriad Pro Cond"/>
              </a:rPr>
            </a:b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(or, Random Testing with </a:t>
            </a:r>
            <a:r>
              <a:rPr lang="en-US" sz="3200" i="1" dirty="0" err="1" smtClean="0">
                <a:solidFill>
                  <a:srgbClr val="7F7F7F"/>
                </a:solidFill>
                <a:latin typeface="Myriad Pro Cond"/>
                <a:cs typeface="Myriad Pro Cond"/>
              </a:rPr>
              <a:t>FsCheck</a:t>
            </a: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)</a:t>
            </a:r>
            <a:endParaRPr lang="en-US" sz="3200" dirty="0">
              <a:solidFill>
                <a:srgbClr val="7F7F7F"/>
              </a:solidFill>
              <a:latin typeface="Myriad Pro Cond"/>
              <a:cs typeface="Myriad Pro Cond"/>
            </a:endParaRPr>
          </a:p>
        </p:txBody>
      </p:sp>
      <p:grpSp>
        <p:nvGrpSpPr>
          <p:cNvPr id="13" name="Group 12"/>
          <p:cNvGrpSpPr/>
          <p:nvPr/>
        </p:nvGrpSpPr>
        <p:grpSpPr>
          <a:xfrm flipV="1">
            <a:off x="685800" y="3379011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6"/>
            <a:ext cx="7772400" cy="500460"/>
          </a:xfrm>
        </p:spPr>
        <p:txBody>
          <a:bodyPr anchor="b">
            <a:no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Paulmichael Blasucci, Senior Software Engineer 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871857"/>
            <a:ext cx="77724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3"/>
              </a:rPr>
              <a:t>twitter.com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4"/>
              </a:rPr>
              <a:t>github.com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5"/>
              </a:rPr>
              <a:t>linkedin.com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5"/>
              </a:rPr>
              <a:t>/in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</a:t>
            </a:r>
            <a:endParaRPr lang="en-US" sz="1600" b="1" dirty="0">
              <a:solidFill>
                <a:schemeClr val="accent2"/>
              </a:solidFill>
              <a:cs typeface="Myriad Pro Cond"/>
            </a:endParaRPr>
          </a:p>
        </p:txBody>
      </p:sp>
      <p:pic>
        <p:nvPicPr>
          <p:cNvPr id="16" name="Picture 15" descr="L-QuickenLoansETA-CMYK-201402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9777"/>
            <a:ext cx="350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551387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rgbClr val="551387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rgbClr val="551387"/>
              </a:solidFill>
              <a:latin typeface="Myriad Pro Cond"/>
              <a:cs typeface="Myriad Pro Cond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4"/>
          <p:cNvSpPr txBox="1">
            <a:spLocks/>
          </p:cNvSpPr>
          <p:nvPr/>
        </p:nvSpPr>
        <p:spPr>
          <a:xfrm>
            <a:off x="457200" y="1435100"/>
            <a:ext cx="3008313" cy="4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expressing implicit business rules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05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</a:t>
            </a:r>
            <a:r>
              <a:rPr lang="en-US" sz="1200" dirty="0" smtClean="0">
                <a:latin typeface="Menlo Regular"/>
                <a:cs typeface="Menlo Regular"/>
              </a:rPr>
              <a:t>duals`</a:t>
            </a:r>
            <a:r>
              <a:rPr lang="en-US" sz="1200" dirty="0">
                <a:latin typeface="Menlo Regular"/>
                <a:cs typeface="Menlo Regular"/>
              </a:rPr>
              <a:t>` data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data </a:t>
            </a:r>
            <a:r>
              <a:rPr lang="en-US" sz="1200" dirty="0">
                <a:latin typeface="Menlo Regular"/>
                <a:cs typeface="Menlo Regular"/>
              </a:rPr>
              <a:t>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79809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56586" y="2198591"/>
            <a:ext cx="290892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frame.”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4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4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5671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8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[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(Arbitrary = [| </a:t>
            </a:r>
            <a:r>
              <a:rPr lang="en-US" sz="1200" dirty="0" err="1">
                <a:latin typeface="Menlo Regular"/>
                <a:cs typeface="Menlo Regular"/>
              </a:rPr>
              <a:t>typeof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Generators</a:t>
            </a:r>
            <a:r>
              <a:rPr lang="en-US" sz="1200" dirty="0">
                <a:latin typeface="Menlo Regular"/>
                <a:cs typeface="Menlo Regular"/>
              </a:rPr>
              <a:t>&gt; |])&gt;]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</a:t>
            </a:r>
            <a:r>
              <a:rPr lang="en-US" sz="1200" dirty="0" smtClean="0">
                <a:latin typeface="Menlo Regular"/>
                <a:cs typeface="Menlo Regular"/>
              </a:rPr>
              <a:t>duals`</a:t>
            </a:r>
            <a:r>
              <a:rPr lang="en-US" sz="1200" dirty="0">
                <a:latin typeface="Menlo Regular"/>
                <a:cs typeface="Menlo Regular"/>
              </a:rPr>
              <a:t>` (Mod4Binary 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807089"/>
            <a:ext cx="35560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64103" y="840233"/>
            <a:ext cx="7404520" cy="2553272"/>
            <a:chOff x="6465624" y="-1677680"/>
            <a:chExt cx="7404520" cy="2553272"/>
          </a:xfrm>
        </p:grpSpPr>
        <p:sp>
          <p:nvSpPr>
            <p:cNvPr id="21" name="Rectangle 20"/>
            <p:cNvSpPr/>
            <p:nvPr/>
          </p:nvSpPr>
          <p:spPr>
            <a:xfrm>
              <a:off x="6465624" y="644666"/>
              <a:ext cx="2068615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305329" y="-1677680"/>
              <a:ext cx="1564815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3545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575048" y="593197"/>
            <a:ext cx="5193473" cy="4354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type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private</a:t>
            </a:r>
            <a:r>
              <a:rPr lang="en-US" sz="1200" dirty="0" smtClean="0">
                <a:latin typeface="Menlo Regular"/>
                <a:cs typeface="Menlo Regular"/>
              </a:rPr>
              <a:t> Mod4Binary </a:t>
            </a:r>
            <a:r>
              <a:rPr lang="en-US" sz="1200" dirty="0">
                <a:latin typeface="Menlo Regular"/>
                <a:cs typeface="Menlo Regular"/>
              </a:rPr>
              <a:t>of </a:t>
            </a:r>
            <a:r>
              <a:rPr lang="en-US" sz="1200" dirty="0" smtClean="0">
                <a:latin typeface="Menlo Regular"/>
                <a:cs typeface="Menlo Regular"/>
              </a:rPr>
              <a:t>data: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 ... elsewhere ...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member</a:t>
            </a:r>
            <a:r>
              <a:rPr lang="en-US" sz="1200" dirty="0">
                <a:latin typeface="Menlo Regular"/>
                <a:cs typeface="Menlo Regular"/>
              </a:rPr>
              <a:t> Mod4Binary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isValid</a:t>
            </a:r>
            <a:r>
              <a:rPr lang="en-US" sz="1200" dirty="0" smtClean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|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null -&gt; false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| data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-&gt;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 smtClean="0">
                <a:latin typeface="Menlo Regular"/>
                <a:cs typeface="Menlo Regular"/>
              </a:rPr>
              <a:t>.length</a:t>
            </a:r>
            <a:r>
              <a:rPr lang="en-US" sz="1200" dirty="0" smtClean="0">
                <a:latin typeface="Menlo Regular"/>
                <a:cs typeface="Menlo Regular"/>
              </a:rPr>
              <a:t> data </a:t>
            </a:r>
            <a:r>
              <a:rPr lang="en-US" sz="1200" dirty="0">
                <a:latin typeface="Menlo Regular"/>
                <a:cs typeface="Menlo Regular"/>
              </a:rPr>
              <a:t>% </a:t>
            </a:r>
            <a:r>
              <a:rPr lang="en-US" sz="1200" dirty="0">
                <a:solidFill>
                  <a:srgbClr val="9F44E5"/>
                </a:solidFill>
                <a:latin typeface="Menlo Regular"/>
                <a:cs typeface="Menlo Regular"/>
              </a:rPr>
              <a:t>4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9F44E5"/>
                </a:solidFill>
                <a:latin typeface="Menlo Regular"/>
                <a:cs typeface="Menlo Regular"/>
              </a:rPr>
              <a:t>0</a:t>
            </a:r>
            <a:endParaRPr lang="en-US" sz="1200" dirty="0">
              <a:solidFill>
                <a:srgbClr val="9F44E5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.fromGenShrink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generator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[]&gt;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.suchThat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m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od4Binary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</a:t>
            </a:r>
            <a:r>
              <a:rPr lang="en-US" sz="1200" dirty="0" err="1">
                <a:solidFill>
                  <a:srgbClr val="7F7F7F"/>
                </a:solidFill>
                <a:latin typeface="Menlo Regular"/>
                <a:cs typeface="Menlo Regular"/>
              </a:rPr>
              <a:t>shrinker</a:t>
            </a:r>
            <a:endParaRPr lang="en-US" sz="12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,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</a:t>
            </a:r>
            <a:r>
              <a:rPr lang="en-US" sz="1200" dirty="0">
                <a:latin typeface="Menlo Regular"/>
                <a:cs typeface="Menlo Regular"/>
              </a:rPr>
              <a:t> (Mod4Binary </a:t>
            </a:r>
            <a:r>
              <a:rPr lang="en-US" sz="1200" dirty="0" smtClean="0">
                <a:latin typeface="Menlo Regular"/>
                <a:cs typeface="Menlo Regular"/>
              </a:rPr>
              <a:t>data)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-&gt;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.shrink</a:t>
            </a:r>
            <a:r>
              <a:rPr lang="en-US" sz="12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.filter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m</a:t>
            </a:r>
            <a:r>
              <a:rPr lang="en-US" sz="1200" dirty="0" smtClean="0">
                <a:latin typeface="Menlo Regular"/>
                <a:cs typeface="Menlo Regular"/>
              </a:rPr>
              <a:t>od4Binary 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423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2800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distribution of randomly generated </a:t>
            </a:r>
            <a:r>
              <a:rPr lang="en-US" i="1" dirty="0" smtClean="0"/>
              <a:t>inputs to a test run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Picture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95532764"/>
              </p:ext>
            </p:extLst>
          </p:nvPr>
        </p:nvGraphicFramePr>
        <p:xfrm>
          <a:off x="1792288" y="612774"/>
          <a:ext cx="5486400" cy="383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5842"/>
              </p:ext>
            </p:extLst>
          </p:nvPr>
        </p:nvGraphicFramePr>
        <p:xfrm>
          <a:off x="5580450" y="1354102"/>
          <a:ext cx="1430766" cy="9753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076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Tiny (0 .. 4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 (8 .. 20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FFFF"/>
                          </a:solidFill>
                        </a:rPr>
                        <a:t>Medium (24 .. 60 bytes)</a:t>
                      </a:r>
                      <a:endParaRPr 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Large (64 .. ∞ bytes)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9613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(Arbitrary = [| </a:t>
            </a:r>
            <a:r>
              <a:rPr lang="en-US" sz="1200" dirty="0" err="1">
                <a:latin typeface="Menlo Regular"/>
                <a:cs typeface="Menlo Regular"/>
              </a:rPr>
              <a:t>typeof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Generators</a:t>
            </a:r>
            <a:r>
              <a:rPr lang="en-US" sz="1200" dirty="0">
                <a:latin typeface="Menlo Regular"/>
                <a:cs typeface="Menlo Regular"/>
              </a:rPr>
              <a:t>&gt; |])&gt;]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</a:t>
            </a:r>
            <a:r>
              <a:rPr lang="en-US" sz="1200" dirty="0" smtClean="0">
                <a:latin typeface="Menlo Regular"/>
                <a:cs typeface="Menlo Regular"/>
              </a:rPr>
              <a:t>duals`</a:t>
            </a:r>
            <a:r>
              <a:rPr lang="en-US" sz="1200" dirty="0">
                <a:latin typeface="Menlo Regular"/>
                <a:cs typeface="Menlo Regular"/>
              </a:rPr>
              <a:t>` (Mod4Binary 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latin typeface="Menlo Regular"/>
                <a:cs typeface="Menlo Regular"/>
              </a:rPr>
              <a:t>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.trivial</a:t>
            </a:r>
            <a:r>
              <a:rPr lang="en-US" sz="1200" dirty="0">
                <a:latin typeface="Menlo Regular"/>
                <a:cs typeface="Menlo Regular"/>
              </a:rPr>
              <a:t> (data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.exists</a:t>
            </a:r>
            <a:r>
              <a:rPr lang="en-US" sz="1200" dirty="0">
                <a:latin typeface="Menlo Regular"/>
                <a:cs typeface="Menlo Regular"/>
              </a:rPr>
              <a:t> ((=)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70uy</a:t>
            </a:r>
            <a:r>
              <a:rPr lang="en-US" sz="1200" dirty="0">
                <a:latin typeface="Menlo Regular"/>
                <a:cs typeface="Menlo Regular"/>
              </a:rPr>
              <a:t>))</a:t>
            </a:r>
            <a:endParaRPr lang="en-US" sz="1200" dirty="0">
              <a:latin typeface="Menlo Regular"/>
              <a:cs typeface="Menlo Regular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536906"/>
            <a:ext cx="3556000" cy="200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36880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(Arbitrary = [| </a:t>
            </a:r>
            <a:r>
              <a:rPr lang="en-US" sz="1200" dirty="0" err="1">
                <a:latin typeface="Menlo Regular"/>
                <a:cs typeface="Menlo Regular"/>
              </a:rPr>
              <a:t>typeof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Generators</a:t>
            </a:r>
            <a:r>
              <a:rPr lang="en-US" sz="1200" dirty="0">
                <a:latin typeface="Menlo Regular"/>
                <a:cs typeface="Menlo Regular"/>
              </a:rPr>
              <a:t>&gt; |])&gt;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(Mod4Binary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  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)”</a:t>
            </a:r>
            <a:endParaRPr lang="en-US" sz="1200" dirty="0">
              <a:solidFill>
                <a:srgbClr val="B5121B"/>
              </a:solidFill>
              <a:latin typeface="Menlo Regular"/>
              <a:cs typeface="Menlo Regular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152731"/>
            <a:ext cx="3556000" cy="277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25202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(Arbitrary = [| </a:t>
            </a:r>
            <a:r>
              <a:rPr lang="en-US" sz="1200" dirty="0" err="1">
                <a:latin typeface="Menlo Regular"/>
                <a:cs typeface="Menlo Regular"/>
              </a:rPr>
              <a:t>typeof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Generators</a:t>
            </a:r>
            <a:r>
              <a:rPr lang="en-US" sz="1200" dirty="0">
                <a:latin typeface="Menlo Regular"/>
                <a:cs typeface="Menlo Regular"/>
              </a:rPr>
              <a:t>&gt; |])&gt;]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</a:t>
            </a:r>
            <a:r>
              <a:rPr lang="en-US" sz="1200" dirty="0" smtClean="0">
                <a:latin typeface="Menlo Regular"/>
                <a:cs typeface="Menlo Regular"/>
              </a:rPr>
              <a:t>duals`</a:t>
            </a:r>
            <a:r>
              <a:rPr lang="en-US" sz="1200" dirty="0">
                <a:latin typeface="Menlo Regular"/>
                <a:cs typeface="Menlo Regular"/>
              </a:rPr>
              <a:t>` (Mod4Binary 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latin typeface="Menlo Regular"/>
                <a:cs typeface="Menlo Regular"/>
              </a:rPr>
              <a:t>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 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.collect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.length</a:t>
            </a:r>
            <a:r>
              <a:rPr lang="en-US" sz="1200" dirty="0">
                <a:latin typeface="Menlo Regular"/>
                <a:cs typeface="Menlo Regular"/>
              </a:rPr>
              <a:t> data)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09208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(Arbitrary = [| </a:t>
            </a:r>
            <a:r>
              <a:rPr lang="en-US" sz="1200" dirty="0" err="1">
                <a:latin typeface="Menlo Regular"/>
                <a:cs typeface="Menlo Regular"/>
              </a:rPr>
              <a:t>typeof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Generators</a:t>
            </a:r>
            <a:r>
              <a:rPr lang="en-US" sz="1200" dirty="0">
                <a:latin typeface="Menlo Regular"/>
                <a:cs typeface="Menlo Regular"/>
              </a:rPr>
              <a:t>&gt; |])&gt;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 smtClean="0">
                <a:latin typeface="Menlo Regular"/>
                <a:cs typeface="Menlo Regular"/>
              </a:rPr>
              <a:t>.trivial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(data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.exists</a:t>
            </a:r>
            <a:r>
              <a:rPr lang="en-US" sz="1200" dirty="0">
                <a:latin typeface="Menlo Regular"/>
                <a:cs typeface="Menlo Regular"/>
              </a:rPr>
              <a:t> ((=)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70uy</a:t>
            </a:r>
            <a:r>
              <a:rPr lang="en-US" sz="1200" dirty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.collect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.length</a:t>
            </a:r>
            <a:r>
              <a:rPr lang="en-US" sz="1200" dirty="0">
                <a:latin typeface="Menlo Regular"/>
                <a:cs typeface="Menlo Regular"/>
              </a:rPr>
              <a:t> data)</a:t>
            </a:r>
          </a:p>
        </p:txBody>
      </p:sp>
      <p:pic>
        <p:nvPicPr>
          <p:cNvPr id="10" name="Picture 9" descr="ObsComb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36995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“One of the major advantages… is that it </a:t>
            </a:r>
            <a:r>
              <a:rPr lang="en-US" sz="2800" b="1" dirty="0" smtClean="0">
                <a:solidFill>
                  <a:schemeClr val="tx1"/>
                </a:solidFill>
              </a:rPr>
              <a:t>encourages</a:t>
            </a:r>
            <a:r>
              <a:rPr lang="en-US" sz="2800" dirty="0" smtClean="0">
                <a:solidFill>
                  <a:schemeClr val="tx1"/>
                </a:solidFill>
              </a:rPr>
              <a:t> us to formulate </a:t>
            </a:r>
            <a:r>
              <a:rPr lang="en-US" sz="2800" b="1" dirty="0" smtClean="0">
                <a:solidFill>
                  <a:schemeClr val="tx1"/>
                </a:solidFill>
              </a:rPr>
              <a:t>formal specifications, thus improving</a:t>
            </a:r>
            <a:r>
              <a:rPr lang="en-US" sz="2800" dirty="0" smtClean="0">
                <a:solidFill>
                  <a:schemeClr val="tx1"/>
                </a:solidFill>
              </a:rPr>
              <a:t> our </a:t>
            </a:r>
            <a:r>
              <a:rPr lang="en-US" sz="2800" b="1" dirty="0" smtClean="0">
                <a:solidFill>
                  <a:schemeClr val="tx1"/>
                </a:solidFill>
              </a:rPr>
              <a:t>understanding</a:t>
            </a:r>
            <a:r>
              <a:rPr lang="en-US" sz="2800" dirty="0" smtClean="0">
                <a:solidFill>
                  <a:schemeClr val="tx1"/>
                </a:solidFill>
              </a:rPr>
              <a:t>…”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131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More Information</a:t>
            </a:r>
            <a:endParaRPr lang="en-US" sz="5400" b="1" dirty="0">
              <a:solidFill>
                <a:schemeClr val="accent1"/>
              </a:solidFill>
              <a:latin typeface="Myriad Pro Cond"/>
              <a:cs typeface="Myriad Pro Con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1" dirty="0" smtClean="0">
                <a:solidFill>
                  <a:schemeClr val="accent2"/>
                </a:solidFill>
              </a:rPr>
              <a:t>about F# and </a:t>
            </a:r>
            <a:r>
              <a:rPr lang="en-US" sz="2200" b="0" i="1" dirty="0" err="1" smtClean="0">
                <a:solidFill>
                  <a:schemeClr val="accent2"/>
                </a:solidFill>
              </a:rPr>
              <a:t>FsCheck</a:t>
            </a:r>
            <a:endParaRPr lang="en-US" sz="2200" b="0" i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2"/>
              </a:rPr>
              <a:t>fsharp.org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3"/>
              </a:rPr>
              <a:t>fscheck.github.io/FsCheck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4"/>
              </a:rPr>
              <a:t>fsharpforfunandprofit.com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5"/>
              </a:rPr>
              <a:t>tryfsharp.net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b="0" i="1" dirty="0" smtClean="0">
                <a:solidFill>
                  <a:srgbClr val="6C9F2E"/>
                </a:solidFill>
              </a:rPr>
              <a:t>about Paulmichael Blasucci</a:t>
            </a:r>
            <a:endParaRPr lang="en-US" sz="2200" b="0" i="1" dirty="0">
              <a:solidFill>
                <a:srgbClr val="6C9F2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6"/>
              </a:rPr>
              <a:t>twitter.com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7"/>
              </a:rPr>
              <a:t>github.com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err="1" smtClean="0">
                <a:hlinkClick r:id="rId7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8"/>
              </a:rPr>
              <a:t>linkedin.com</a:t>
            </a:r>
            <a:r>
              <a:rPr lang="en-US" dirty="0" smtClean="0">
                <a:hlinkClick r:id="rId8"/>
              </a:rPr>
              <a:t>/in/</a:t>
            </a:r>
            <a:r>
              <a:rPr lang="en-US" dirty="0" err="1" smtClean="0">
                <a:hlinkClick r:id="rId8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9"/>
              </a:rPr>
              <a:t>pblasucci.wordpress.com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V="1">
            <a:off x="457200" y="1369526"/>
            <a:ext cx="8229600" cy="48112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50013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“Properties are described as … </a:t>
            </a:r>
            <a:r>
              <a:rPr lang="en-US" sz="2800" b="1" dirty="0">
                <a:solidFill>
                  <a:schemeClr val="tx1"/>
                </a:solidFill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, and can be </a:t>
            </a:r>
            <a:r>
              <a:rPr lang="en-US" sz="2800" b="1" dirty="0">
                <a:solidFill>
                  <a:schemeClr val="tx1"/>
                </a:solidFill>
              </a:rPr>
              <a:t>automatically tested on random input</a:t>
            </a:r>
            <a:r>
              <a:rPr lang="en-US" sz="2800" dirty="0">
                <a:solidFill>
                  <a:schemeClr val="tx1"/>
                </a:solidFill>
              </a:rPr>
              <a:t>... [or] custom test data generators.”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229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081BF"/>
                </a:solidFill>
              </a:rPr>
              <a:t>github.com/pblasucci/checkprops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my code is your code!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77" y="612775"/>
            <a:ext cx="3415391" cy="3832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Explosion 1 5"/>
          <p:cNvSpPr/>
          <p:nvPr/>
        </p:nvSpPr>
        <p:spPr>
          <a:xfrm>
            <a:off x="4535488" y="1211794"/>
            <a:ext cx="3588806" cy="358880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More than </a:t>
            </a:r>
            <a:r>
              <a:rPr lang="en-US" sz="3200" b="1" dirty="0" smtClean="0"/>
              <a:t>3,000</a:t>
            </a:r>
            <a:r>
              <a:rPr lang="en-US" sz="3000" b="1" dirty="0" smtClean="0"/>
              <a:t> </a:t>
            </a:r>
          </a:p>
          <a:p>
            <a:pPr algn="ctr"/>
            <a:r>
              <a:rPr lang="en-US" sz="2800" b="1" dirty="0" smtClean="0"/>
              <a:t>tests!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36857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3810000" cy="1143000"/>
          </a:xfrm>
        </p:spPr>
        <p:txBody>
          <a:bodyPr>
            <a:noAutofit/>
          </a:bodyPr>
          <a:lstStyle/>
          <a:p>
            <a:pPr algn="l"/>
            <a:r>
              <a:rPr lang="en-US" sz="4200" b="1" dirty="0" smtClean="0">
                <a:solidFill>
                  <a:schemeClr val="tx2"/>
                </a:solidFill>
                <a:latin typeface="Myriad Pro Cond"/>
                <a:cs typeface="Myriad Pro Cond"/>
              </a:rPr>
              <a:t>From Unit Testing…</a:t>
            </a:r>
            <a:endParaRPr lang="en-US" sz="4200" b="1" dirty="0">
              <a:solidFill>
                <a:schemeClr val="tx2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96420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Test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et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err="1" smtClean="0">
                <a:latin typeface="Menlo Regular"/>
                <a:cs typeface="Menlo Regular"/>
              </a:rPr>
              <a:t>CloneReturnsNewInstance</a:t>
            </a:r>
            <a:r>
              <a:rPr lang="en-US" sz="1200" dirty="0">
                <a:latin typeface="Menlo Regular"/>
                <a:cs typeface="Menlo Regular"/>
              </a:rPr>
              <a:t> ()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Menlo Regular"/>
                <a:cs typeface="Menlo Regular"/>
              </a:rPr>
              <a:t>"</a:t>
            </a:r>
            <a:r>
              <a:rPr lang="en-US" sz="1200" dirty="0" err="1">
                <a:solidFill>
                  <a:srgbClr val="800000"/>
                </a:solidFill>
                <a:latin typeface="Menlo Regular"/>
                <a:cs typeface="Menlo Regular"/>
              </a:rPr>
              <a:t>test"B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(msg2 &lt;&gt; msg1</a:t>
            </a:r>
            <a:r>
              <a:rPr lang="en-US" sz="1200" dirty="0" smtClean="0">
                <a:latin typeface="Menlo Regular"/>
                <a:cs typeface="Menlo Regular"/>
              </a:rPr>
              <a:t>)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Assert</a:t>
            </a:r>
            <a:r>
              <a:rPr lang="en-US" sz="1200" dirty="0" err="1" smtClean="0">
                <a:latin typeface="Menlo Regular"/>
                <a:cs typeface="Menlo Regular"/>
              </a:rPr>
              <a:t>.True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sz="half" idx="2"/>
          </p:nvPr>
        </p:nvSpPr>
        <p:spPr>
          <a:xfrm>
            <a:off x="4869494" y="1691183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 `</a:t>
            </a:r>
            <a:r>
              <a:rPr lang="en-US" sz="1200" dirty="0" smtClean="0">
                <a:latin typeface="Menlo Regular"/>
                <a:cs typeface="Menlo Regular"/>
              </a:rPr>
              <a:t>`not equal to original`</a:t>
            </a:r>
            <a:r>
              <a:rPr lang="en-US" sz="1200" dirty="0">
                <a:latin typeface="Menlo Regular"/>
                <a:cs typeface="Menlo Regular"/>
              </a:rPr>
              <a:t>` 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(data)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msg2 &lt;&gt; msg1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</p:txBody>
      </p:sp>
      <p:grpSp>
        <p:nvGrpSpPr>
          <p:cNvPr id="7" name="Group 6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3"/>
          <p:cNvSpPr txBox="1">
            <a:spLocks/>
          </p:cNvSpPr>
          <p:nvPr/>
        </p:nvSpPr>
        <p:spPr>
          <a:xfrm>
            <a:off x="4648200" y="274638"/>
            <a:ext cx="381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200" b="1">
                <a:solidFill>
                  <a:srgbClr val="2081BF"/>
                </a:solidFill>
                <a:latin typeface="Myriad Pro Cond"/>
                <a:ea typeface="+mj-ea"/>
                <a:cs typeface="Myriad Pro Cond"/>
              </a:defRPr>
            </a:lvl1pPr>
          </a:lstStyle>
          <a:p>
            <a:r>
              <a:rPr lang="en-US" dirty="0"/>
              <a:t>To Property Testing!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0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23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roup 28"/>
          <p:cNvGrpSpPr/>
          <p:nvPr/>
        </p:nvGrpSpPr>
        <p:grpSpPr>
          <a:xfrm>
            <a:off x="685800" y="2177317"/>
            <a:ext cx="7772400" cy="3155797"/>
            <a:chOff x="685800" y="2380739"/>
            <a:chExt cx="7772400" cy="3155797"/>
          </a:xfrm>
        </p:grpSpPr>
        <p:sp>
          <p:nvSpPr>
            <p:cNvPr id="27" name="Rectangle 26"/>
            <p:cNvSpPr/>
            <p:nvPr/>
          </p:nvSpPr>
          <p:spPr>
            <a:xfrm>
              <a:off x="685800" y="2380739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" y="5333114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821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5400" b="1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20"/>
            <a:ext cx="7772401" cy="34224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/// Tests is 2 Message instances have the same size and data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 msg1 msg2 =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.size</a:t>
            </a:r>
            <a:r>
              <a:rPr lang="en-US" sz="1200" dirty="0">
                <a:latin typeface="Menlo Regular"/>
                <a:cs typeface="Menlo Regular"/>
              </a:rPr>
              <a:t> msg1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.size</a:t>
            </a:r>
            <a:r>
              <a:rPr lang="en-US" sz="1200" dirty="0">
                <a:latin typeface="Menlo Regular"/>
                <a:cs typeface="Menlo Regular"/>
              </a:rPr>
              <a:t> msg2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>
                <a:latin typeface="Menlo Regular"/>
                <a:cs typeface="Menlo Regular"/>
              </a:rPr>
              <a:t>&amp;&amp;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Successive clones should not change the content of a Message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[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 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``clone is idempotent`` </a:t>
            </a:r>
            <a:r>
              <a:rPr lang="en-US" sz="1200" dirty="0" err="1">
                <a:solidFill>
                  <a:srgbClr val="222222"/>
                </a:solidFill>
                <a:latin typeface="Menlo Regular"/>
                <a:cs typeface="Menlo Regular"/>
              </a:rPr>
              <a:t>msg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=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once 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solidFill>
                  <a:srgbClr val="222222"/>
                </a:solidFill>
                <a:latin typeface="Menlo Regular"/>
                <a:cs typeface="Menlo Regular"/>
              </a:rPr>
              <a:t>.clone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Menlo Regular"/>
                <a:cs typeface="Menlo Regular"/>
              </a:rPr>
              <a:t>msg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twice = </a:t>
            </a:r>
            <a:r>
              <a:rPr lang="en-US" sz="1200" dirty="0" err="1">
                <a:solidFill>
                  <a:srgbClr val="222222"/>
                </a:solidFill>
                <a:latin typeface="Menlo Regular"/>
                <a:cs typeface="Menlo Regular"/>
              </a:rPr>
              <a:t>msg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             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solidFill>
                  <a:srgbClr val="222222"/>
                </a:solidFill>
                <a:latin typeface="Menlo Regular"/>
                <a:cs typeface="Menlo Regular"/>
              </a:rPr>
              <a:t>.clone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             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solidFill>
                  <a:srgbClr val="222222"/>
                </a:solidFill>
                <a:latin typeface="Menlo Regular"/>
                <a:cs typeface="Menlo Regular"/>
              </a:rPr>
              <a:t>.clone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twice |&gt; </a:t>
            </a:r>
            <a:r>
              <a:rPr lang="en-US" sz="1200" dirty="0" err="1">
                <a:solidFill>
                  <a:srgbClr val="222222"/>
                </a:solidFill>
                <a:latin typeface="Menlo Regular"/>
                <a:cs typeface="Menlo Regular"/>
              </a:rPr>
              <a:t>hasEqualContent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once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275794"/>
            <a:ext cx="3556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632775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3600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79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/// Compare content before and after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cloning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[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``copy alters target not </a:t>
            </a:r>
            <a:r>
              <a:rPr lang="en-US" sz="1200" dirty="0" smtClean="0">
                <a:latin typeface="Menlo Regular"/>
                <a:cs typeface="Menlo Regular"/>
              </a:rPr>
              <a:t>source`</a:t>
            </a:r>
            <a:r>
              <a:rPr lang="en-US" sz="1200" dirty="0">
                <a:latin typeface="Menlo Regular"/>
                <a:cs typeface="Menlo Regular"/>
              </a:rPr>
              <a:t>` msg1 msg2 =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source,before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</a:t>
            </a:r>
            <a:r>
              <a:rPr lang="en-US" sz="1200" dirty="0" smtClean="0">
                <a:latin typeface="Menlo Regular"/>
                <a:cs typeface="Menlo Regular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 smtClean="0">
                <a:latin typeface="Menlo Regular"/>
                <a:cs typeface="Menlo Regular"/>
              </a:rPr>
              <a:t>.data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 smtClean="0">
                <a:latin typeface="Menlo Regular"/>
                <a:cs typeface="Menlo Regular"/>
              </a:rPr>
              <a:t>.copy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msg1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latin typeface="Menlo Regular"/>
                <a:cs typeface="Menlo Regular"/>
              </a:rPr>
              <a:t>after = source) &amp;&amp; (after &lt;&gt; before)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1" dirty="0" smtClean="0"/>
              <a:t>combining</a:t>
            </a:r>
            <a:r>
              <a:rPr lang="en-US" dirty="0" smtClean="0"/>
              <a:t> properties (naïvely)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830958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combining </a:t>
            </a:r>
            <a:r>
              <a:rPr lang="en-US" dirty="0" smtClean="0"/>
              <a:t>and</a:t>
            </a:r>
            <a:r>
              <a:rPr lang="en-US" b="1" i="1" dirty="0" smtClean="0"/>
              <a:t> </a:t>
            </a:r>
            <a:r>
              <a:rPr lang="en-US" b="1" i="1" dirty="0"/>
              <a:t>labeling </a:t>
            </a:r>
            <a:r>
              <a:rPr lang="en-US" dirty="0"/>
              <a:t>properties</a:t>
            </a:r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81820" cy="2907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/// Compare content before and after cloning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[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``copy alters target not </a:t>
            </a:r>
            <a:r>
              <a:rPr lang="en-US" sz="1200" dirty="0" smtClean="0">
                <a:latin typeface="Menlo Regular"/>
                <a:cs typeface="Menlo Regular"/>
              </a:rPr>
              <a:t>source`</a:t>
            </a:r>
            <a:r>
              <a:rPr lang="en-US" sz="1200" dirty="0">
                <a:latin typeface="Menlo Regular"/>
                <a:cs typeface="Menlo Regular"/>
              </a:rPr>
              <a:t>` msg1 msg2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let </a:t>
            </a:r>
            <a:r>
              <a:rPr lang="en-US" sz="1200" dirty="0" err="1">
                <a:latin typeface="Menlo Regular"/>
                <a:cs typeface="Menlo Regular"/>
              </a:rPr>
              <a:t>source,before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msg1,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 smtClean="0">
                <a:latin typeface="Menlo Regular"/>
                <a:cs typeface="Menlo Regular"/>
              </a:rPr>
              <a:t>.data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 smtClean="0">
                <a:latin typeface="Menlo Regular"/>
                <a:cs typeface="Menlo Regular"/>
              </a:rPr>
              <a:t>.copy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msg1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latin typeface="Menlo Regular"/>
                <a:cs typeface="Menlo Regular"/>
              </a:rPr>
              <a:t>after = source |@ </a:t>
            </a:r>
            <a:r>
              <a:rPr lang="en-US" sz="1200" dirty="0">
                <a:solidFill>
                  <a:schemeClr val="accent5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.</a:t>
            </a:r>
            <a:r>
              <a:rPr lang="en-US" sz="1200" dirty="0">
                <a:latin typeface="Menlo Regular"/>
                <a:cs typeface="Menlo Regular"/>
              </a:rPr>
              <a:t>&amp;.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latin typeface="Menlo Regular"/>
                <a:cs typeface="Menlo Regular"/>
              </a:rPr>
              <a:t>after &lt;&gt; before |@ 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roup 15"/>
          <p:cNvGrpSpPr/>
          <p:nvPr/>
        </p:nvGrpSpPr>
        <p:grpSpPr>
          <a:xfrm>
            <a:off x="3817892" y="2503105"/>
            <a:ext cx="4254516" cy="2839658"/>
            <a:chOff x="-373748" y="2503105"/>
            <a:chExt cx="8840033" cy="2839658"/>
          </a:xfrm>
        </p:grpSpPr>
        <p:sp>
          <p:nvSpPr>
            <p:cNvPr id="14" name="Rectangle 13"/>
            <p:cNvSpPr/>
            <p:nvPr/>
          </p:nvSpPr>
          <p:spPr>
            <a:xfrm>
              <a:off x="-373748" y="2503105"/>
              <a:ext cx="5661394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885" y="5139341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7134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294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/// Compare content before and after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cloning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[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``copy alters target not </a:t>
            </a:r>
            <a:r>
              <a:rPr lang="en-US" sz="1200" dirty="0" smtClean="0">
                <a:latin typeface="Menlo Regular"/>
                <a:cs typeface="Menlo Regular"/>
              </a:rPr>
              <a:t>source`</a:t>
            </a:r>
            <a:r>
              <a:rPr lang="en-US" sz="1200" dirty="0">
                <a:latin typeface="Menlo Regular"/>
                <a:cs typeface="Menlo Regular"/>
              </a:rPr>
              <a:t>` msg1 msg2 </a:t>
            </a:r>
            <a:r>
              <a:rPr lang="en-US" sz="1200" dirty="0" smtClean="0">
                <a:latin typeface="Menlo Regular"/>
                <a:cs typeface="Menlo Regular"/>
              </a:rPr>
              <a:t>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only work with dissimilar messages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 &lt;&gt;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==&gt; (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source,before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msg1,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.copy</a:t>
            </a:r>
            <a:r>
              <a:rPr lang="en-US" sz="1200" dirty="0">
                <a:latin typeface="Menlo Regular"/>
                <a:cs typeface="Menlo Regular"/>
              </a:rPr>
              <a:t> msg1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after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= </a:t>
            </a:r>
            <a:r>
              <a:rPr lang="en-US" sz="1200" dirty="0" smtClean="0">
                <a:latin typeface="Menlo Regular"/>
                <a:cs typeface="Menlo Regular"/>
              </a:rPr>
              <a:t> source </a:t>
            </a:r>
            <a:r>
              <a:rPr lang="en-US" sz="1200" dirty="0">
                <a:latin typeface="Menlo Regular"/>
                <a:cs typeface="Menlo Regular"/>
              </a:rPr>
              <a:t>|@ </a:t>
            </a:r>
            <a:r>
              <a:rPr lang="en-US" sz="1200" dirty="0">
                <a:solidFill>
                  <a:schemeClr val="accent5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.&amp;.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&lt;&gt; before |@ 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 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conditional </a:t>
            </a:r>
            <a:r>
              <a:rPr lang="en-US" dirty="0"/>
              <a:t>properties</a:t>
            </a: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3817917" y="981435"/>
            <a:ext cx="3740687" cy="41786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rgbClr val="E67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67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28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distribution of random data using a custom generator</a:t>
            </a:r>
            <a:endParaRPr lang="en-US" i="1" dirty="0"/>
          </a:p>
        </p:txBody>
      </p:sp>
      <p:graphicFrame>
        <p:nvGraphicFramePr>
          <p:cNvPr id="7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166627"/>
              </p:ext>
            </p:extLst>
          </p:nvPr>
        </p:nvGraphicFramePr>
        <p:xfrm>
          <a:off x="1792288" y="612775"/>
          <a:ext cx="5486400" cy="383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7242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5400" b="1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19"/>
            <a:ext cx="7772401" cy="46828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type</a:t>
            </a:r>
            <a:r>
              <a:rPr lang="en-US" sz="1200" dirty="0">
                <a:latin typeface="Menlo Regular"/>
                <a:cs typeface="Menlo Regular"/>
              </a:rPr>
              <a:t> Generators =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Allows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FsCheck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to randomly generate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fszmq.Version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instances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static member </a:t>
            </a:r>
            <a:r>
              <a:rPr lang="en-US" sz="1200" dirty="0">
                <a:latin typeface="Menlo Regular"/>
                <a:cs typeface="Menlo Regular"/>
              </a:rPr>
              <a:t>Version =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unknown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.constant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>
                <a:latin typeface="Menlo Regular"/>
                <a:cs typeface="Menlo Regular"/>
              </a:rPr>
              <a:t>.Unknown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version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.generate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NonNegativeInt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.three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NonNegativeInt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    ,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NonNegativeInt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n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    ,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NonNegativeInt</a:t>
            </a:r>
            <a:r>
              <a:rPr lang="en-US" sz="1200" dirty="0">
                <a:latin typeface="Menlo Regular"/>
                <a:cs typeface="Menlo Regular"/>
              </a:rPr>
              <a:t> r)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-&gt; 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latin typeface="Menlo Regular"/>
                <a:cs typeface="Menlo Regular"/>
              </a:rPr>
              <a:t>m,n,r</a:t>
            </a:r>
            <a:r>
              <a:rPr lang="en-US" sz="1200" dirty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Creates a random distribution weighted 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  // in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favor of version with random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values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[ (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1</a:t>
            </a:r>
            <a:r>
              <a:rPr lang="en-US" sz="1200" dirty="0">
                <a:latin typeface="Menlo Regular"/>
                <a:cs typeface="Menlo Regular"/>
              </a:rPr>
              <a:t>,unknown); (</a:t>
            </a:r>
            <a:r>
              <a:rPr lang="en-US" sz="1200" dirty="0">
                <a:solidFill>
                  <a:srgbClr val="9F44E5"/>
                </a:solidFill>
                <a:latin typeface="Menlo Regular"/>
                <a:cs typeface="Menlo Regular"/>
              </a:rPr>
              <a:t>2</a:t>
            </a:r>
            <a:r>
              <a:rPr lang="en-US" sz="1200" dirty="0">
                <a:latin typeface="Menlo Regular"/>
                <a:cs typeface="Menlo Regular"/>
              </a:rPr>
              <a:t>,version) 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.frequency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.fromGen</a:t>
            </a:r>
            <a:endParaRPr lang="en-US" sz="1200" dirty="0" smtClean="0">
              <a:latin typeface="Menlo Regular"/>
              <a:cs typeface="Menlo Regular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6772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22222"/>
      </a:dk1>
      <a:lt1>
        <a:srgbClr val="FFFFFF"/>
      </a:lt1>
      <a:dk2>
        <a:srgbClr val="0C4569"/>
      </a:dk2>
      <a:lt2>
        <a:srgbClr val="E5E5E5"/>
      </a:lt2>
      <a:accent1>
        <a:srgbClr val="2081BF"/>
      </a:accent1>
      <a:accent2>
        <a:srgbClr val="6C9F2E"/>
      </a:accent2>
      <a:accent3>
        <a:srgbClr val="E67800"/>
      </a:accent3>
      <a:accent4>
        <a:srgbClr val="E6EDAE"/>
      </a:accent4>
      <a:accent5>
        <a:srgbClr val="B5121B"/>
      </a:accent5>
      <a:accent6>
        <a:srgbClr val="551387"/>
      </a:accent6>
      <a:hlink>
        <a:srgbClr val="5A5A69"/>
      </a:hlink>
      <a:folHlink>
        <a:srgbClr val="C3D3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222222"/>
    </a:dk1>
    <a:lt1>
      <a:srgbClr val="FFFFFF"/>
    </a:lt1>
    <a:dk2>
      <a:srgbClr val="0C4569"/>
    </a:dk2>
    <a:lt2>
      <a:srgbClr val="E5E5E5"/>
    </a:lt2>
    <a:accent1>
      <a:srgbClr val="2081BF"/>
    </a:accent1>
    <a:accent2>
      <a:srgbClr val="6C9F2E"/>
    </a:accent2>
    <a:accent3>
      <a:srgbClr val="E67800"/>
    </a:accent3>
    <a:accent4>
      <a:srgbClr val="E6EDAE"/>
    </a:accent4>
    <a:accent5>
      <a:srgbClr val="B5121B"/>
    </a:accent5>
    <a:accent6>
      <a:srgbClr val="551387"/>
    </a:accent6>
    <a:hlink>
      <a:srgbClr val="5A5A69"/>
    </a:hlink>
    <a:folHlink>
      <a:srgbClr val="C3D3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9847</TotalTime>
  <Words>2540</Words>
  <Application>Microsoft Macintosh PowerPoint</Application>
  <PresentationFormat>On-screen Show (4:3)</PresentationFormat>
  <Paragraphs>336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For All Code, There Exist  Properties to be Checked  (or, Random Testing with FsCheck)</vt:lpstr>
      <vt:lpstr>Random Testing</vt:lpstr>
      <vt:lpstr>From Unit Testing…</vt:lpstr>
      <vt:lpstr>FsCheck: Properties</vt:lpstr>
      <vt:lpstr>FsCheck: Properties</vt:lpstr>
      <vt:lpstr>FsCheck: Properties</vt:lpstr>
      <vt:lpstr>FsCheck: Properties</vt:lpstr>
      <vt:lpstr>FsCheck: Generation</vt:lpstr>
      <vt:lpstr>FsCheck: Generation</vt:lpstr>
      <vt:lpstr>FsCheck: Generation</vt:lpstr>
      <vt:lpstr>FsCheck: Generation</vt:lpstr>
      <vt:lpstr>FsCheck: Generation</vt:lpstr>
      <vt:lpstr>FsCheck: Observations</vt:lpstr>
      <vt:lpstr>FsCheck: Observations</vt:lpstr>
      <vt:lpstr>FsCheck: Observations</vt:lpstr>
      <vt:lpstr>FsCheck: Observations</vt:lpstr>
      <vt:lpstr>FsCheck: Observations</vt:lpstr>
      <vt:lpstr>Random Testing</vt:lpstr>
      <vt:lpstr>More Information</vt:lpstr>
      <vt:lpstr>github.com/pblasucci/checkprops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Blasucci</dc:creator>
  <cp:lastModifiedBy>Paul Blasucci</cp:lastModifiedBy>
  <cp:revision>297</cp:revision>
  <dcterms:created xsi:type="dcterms:W3CDTF">2015-01-04T20:38:30Z</dcterms:created>
  <dcterms:modified xsi:type="dcterms:W3CDTF">2015-09-09T02:18:13Z</dcterms:modified>
</cp:coreProperties>
</file>