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0" r:id="rId6"/>
    <p:sldId id="271" r:id="rId7"/>
    <p:sldId id="272" r:id="rId8"/>
    <p:sldId id="265" r:id="rId9"/>
    <p:sldId id="262" r:id="rId10"/>
    <p:sldId id="268" r:id="rId11"/>
    <p:sldId id="269" r:id="rId12"/>
    <p:sldId id="274" r:id="rId13"/>
    <p:sldId id="273" r:id="rId14"/>
    <p:sldId id="263" r:id="rId15"/>
    <p:sldId id="266" r:id="rId16"/>
    <p:sldId id="276" r:id="rId17"/>
    <p:sldId id="275" r:id="rId18"/>
    <p:sldId id="260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F9FF"/>
    <a:srgbClr val="FFFFFF"/>
    <a:srgbClr val="FAFFF1"/>
    <a:srgbClr val="EDF9D1"/>
    <a:srgbClr val="EDEEEB"/>
    <a:srgbClr val="247C9F"/>
    <a:srgbClr val="551387"/>
    <a:srgbClr val="E67800"/>
    <a:srgbClr val="0C4569"/>
    <a:srgbClr val="208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9" autoAdjust="0"/>
    <p:restoredTop sz="77250" autoAdjust="0"/>
  </p:normalViewPr>
  <p:slideViewPr>
    <p:cSldViewPr snapToGrid="0" snapToObjects="1">
      <p:cViewPr varScale="1">
        <p:scale>
          <a:sx n="115" d="100"/>
          <a:sy n="115" d="100"/>
        </p:scale>
        <p:origin x="-2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Randomly Generated Versions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Sheet1!$B$2:$B$12</c:f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Lbls>
            <c:dLbl>
              <c:idx val="5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v0.0.0</c:v>
                </c:pt>
                <c:pt idx="1">
                  <c:v>v0.2.1</c:v>
                </c:pt>
                <c:pt idx="2">
                  <c:v>v1.0.0</c:v>
                </c:pt>
                <c:pt idx="3">
                  <c:v>v1.2.0</c:v>
                </c:pt>
                <c:pt idx="4">
                  <c:v>v1.2.2</c:v>
                </c:pt>
                <c:pt idx="5">
                  <c:v>v2.2.1</c:v>
                </c:pt>
                <c:pt idx="6">
                  <c:v>v0.0.1</c:v>
                </c:pt>
                <c:pt idx="7">
                  <c:v>v0.1.1</c:v>
                </c:pt>
                <c:pt idx="8">
                  <c:v>v1.1.0</c:v>
                </c:pt>
                <c:pt idx="9">
                  <c:v>v1.1.1</c:v>
                </c:pt>
                <c:pt idx="10">
                  <c:v>unknown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0.0232558139534884</c:v>
                </c:pt>
                <c:pt idx="1">
                  <c:v>0.0232558139534884</c:v>
                </c:pt>
                <c:pt idx="2">
                  <c:v>0.0465116279069767</c:v>
                </c:pt>
                <c:pt idx="3">
                  <c:v>0.0465116279069767</c:v>
                </c:pt>
                <c:pt idx="4">
                  <c:v>0.0465116279069767</c:v>
                </c:pt>
                <c:pt idx="5">
                  <c:v>0.209302325581395</c:v>
                </c:pt>
                <c:pt idx="6">
                  <c:v>0.0930232558139535</c:v>
                </c:pt>
                <c:pt idx="7">
                  <c:v>0.0930232558139535</c:v>
                </c:pt>
                <c:pt idx="8">
                  <c:v>0.13953488372093</c:v>
                </c:pt>
                <c:pt idx="9">
                  <c:v>0.162790697674419</c:v>
                </c:pt>
                <c:pt idx="10">
                  <c:v>0.116279069767442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16658712"/>
        <c:axId val="-2071444520"/>
      </c:barChart>
      <c:catAx>
        <c:axId val="-211665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1444520"/>
        <c:crosses val="autoZero"/>
        <c:auto val="1"/>
        <c:lblAlgn val="ctr"/>
        <c:lblOffset val="100"/>
        <c:noMultiLvlLbl val="0"/>
      </c:catAx>
      <c:valAx>
        <c:axId val="-207144452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-2116658712"/>
        <c:crosses val="autoZero"/>
        <c:crossBetween val="between"/>
      </c:valAx>
    </c:plotArea>
    <c:plotVisOnly val="1"/>
    <c:dispBlanksAs val="gap"/>
    <c:showDLblsOverMax val="0"/>
  </c:chart>
  <c:spPr>
    <a:solidFill>
      <a:srgbClr val="FAFFF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title>
      <c:tx>
        <c:rich>
          <a:bodyPr/>
          <a:lstStyle/>
          <a:p>
            <a:pPr>
              <a:defRPr sz="2400">
                <a:latin typeface="Myriad Pro Condensed"/>
              </a:defRPr>
            </a:pPr>
            <a:r>
              <a:rPr lang="en-US" sz="2400">
                <a:latin typeface="Myriad Pro Condensed"/>
              </a:rPr>
              <a:t>Observed Array Sizes (in Bytes)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Slice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6CB6E6"/>
              </a:solidFill>
            </c:spPr>
          </c:dPt>
          <c:dPt>
            <c:idx val="1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6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7"/>
            <c:invertIfNegative val="0"/>
            <c:bubble3D val="0"/>
            <c:spPr>
              <a:solidFill>
                <a:srgbClr val="104060"/>
              </a:solidFill>
            </c:spPr>
          </c:dPt>
          <c:dPt>
            <c:idx val="18"/>
            <c:invertIfNegative val="0"/>
            <c:bubble3D val="0"/>
            <c:spPr>
              <a:solidFill>
                <a:srgbClr val="104060"/>
              </a:solidFill>
            </c:spPr>
          </c:dPt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4.0</c:v>
                </c:pt>
                <c:pt idx="2">
                  <c:v>8.0</c:v>
                </c:pt>
                <c:pt idx="3">
                  <c:v>12.0</c:v>
                </c:pt>
                <c:pt idx="4">
                  <c:v>16.0</c:v>
                </c:pt>
                <c:pt idx="5">
                  <c:v>20.0</c:v>
                </c:pt>
                <c:pt idx="6">
                  <c:v>24.0</c:v>
                </c:pt>
                <c:pt idx="7">
                  <c:v>28.0</c:v>
                </c:pt>
                <c:pt idx="8">
                  <c:v>32.0</c:v>
                </c:pt>
                <c:pt idx="9">
                  <c:v>36.0</c:v>
                </c:pt>
                <c:pt idx="10">
                  <c:v>40.0</c:v>
                </c:pt>
                <c:pt idx="11">
                  <c:v>44.0</c:v>
                </c:pt>
                <c:pt idx="12">
                  <c:v>48.0</c:v>
                </c:pt>
                <c:pt idx="13">
                  <c:v>52.0</c:v>
                </c:pt>
                <c:pt idx="14">
                  <c:v>60.0</c:v>
                </c:pt>
                <c:pt idx="15">
                  <c:v>64.0</c:v>
                </c:pt>
                <c:pt idx="16">
                  <c:v>68.0</c:v>
                </c:pt>
                <c:pt idx="17">
                  <c:v>72.0</c:v>
                </c:pt>
                <c:pt idx="18">
                  <c:v>76.0</c:v>
                </c:pt>
              </c:numCache>
            </c:numRef>
          </c:cat>
          <c:val>
            <c:numRef>
              <c:f>Sheet1!$B$2:$B$20</c:f>
              <c:numCache>
                <c:formatCode>0%</c:formatCode>
                <c:ptCount val="19"/>
                <c:pt idx="0">
                  <c:v>0.18</c:v>
                </c:pt>
                <c:pt idx="1">
                  <c:v>0.26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0.03</c:v>
                </c:pt>
                <c:pt idx="7">
                  <c:v>0.02</c:v>
                </c:pt>
                <c:pt idx="8">
                  <c:v>0.06</c:v>
                </c:pt>
                <c:pt idx="9">
                  <c:v>0.03</c:v>
                </c:pt>
                <c:pt idx="10">
                  <c:v>0.02</c:v>
                </c:pt>
                <c:pt idx="11">
                  <c:v>0.01</c:v>
                </c:pt>
                <c:pt idx="12">
                  <c:v>0.02</c:v>
                </c:pt>
                <c:pt idx="13">
                  <c:v>0.01</c:v>
                </c:pt>
                <c:pt idx="14">
                  <c:v>0.02</c:v>
                </c:pt>
                <c:pt idx="15">
                  <c:v>0.01</c:v>
                </c:pt>
                <c:pt idx="16">
                  <c:v>0.02</c:v>
                </c:pt>
                <c:pt idx="17">
                  <c:v>0.03</c:v>
                </c:pt>
                <c:pt idx="1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14208040"/>
        <c:axId val="-2114204968"/>
      </c:barChart>
      <c:catAx>
        <c:axId val="-21142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4204968"/>
        <c:crosses val="autoZero"/>
        <c:auto val="1"/>
        <c:lblAlgn val="ctr"/>
        <c:lblOffset val="100"/>
        <c:noMultiLvlLbl val="0"/>
      </c:catAx>
      <c:valAx>
        <c:axId val="-211420496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4208040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1">
        <a:alpha val="1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C81E6-A75C-D34B-8359-E5467513EF6F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45A5-0202-DA42-9E39-63FFDC98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About the presenter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Has been building software professionally</a:t>
            </a:r>
            <a:r>
              <a:rPr lang="en-US" sz="1200" baseline="0" dirty="0" smtClean="0"/>
              <a:t> for over 17 years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Senior software engineer at Quicken Loans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Co-founder of the Nashville F# </a:t>
            </a:r>
            <a:r>
              <a:rPr lang="en-US" sz="1200" dirty="0" err="1" smtClean="0"/>
              <a:t>Meetup</a:t>
            </a: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Co-organizer of the NYC F# Users Group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2014</a:t>
            </a:r>
            <a:r>
              <a:rPr lang="en-US" sz="1200" baseline="0" dirty="0" smtClean="0"/>
              <a:t> Microsoft .NET MVP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0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data generation often identifies previously unknown edge cases; also helpful in guiding exploration of an existing codebase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Could’ve used a conditional property, but custom arbitrary is more efficient and better captures (otherwise implicit) business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“meaningless to talk about random</a:t>
            </a:r>
            <a:r>
              <a:rPr lang="en-US" baseline="0" dirty="0" smtClean="0"/>
              <a:t> testing without discussing the distribution of test data. Random testing is most effective when the distribution of test data follows that of actual data… [when possible]</a:t>
            </a:r>
            <a:r>
              <a:rPr lang="en-US" dirty="0" smtClean="0"/>
              <a:t>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 TIP: "Correctness confidence" very dependent on test distributions!!!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FsCheck</a:t>
            </a:r>
            <a:r>
              <a:rPr lang="en-US" dirty="0" smtClean="0"/>
              <a:t> does not measure coverage – </a:t>
            </a:r>
            <a:r>
              <a:rPr lang="en-US" dirty="0" err="1" smtClean="0"/>
              <a:t>dev</a:t>
            </a:r>
            <a:r>
              <a:rPr lang="en-US" baseline="0" dirty="0" smtClean="0"/>
              <a:t> MUST investigate distributions to ensure suitability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Prop.trivial</a:t>
            </a:r>
            <a:r>
              <a:rPr lang="en-US" dirty="0" smtClean="0"/>
              <a:t> – a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 observed against a whole distribution… puts ALL tests into one of 2 buckets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Prop.classify</a:t>
            </a:r>
            <a:r>
              <a:rPr lang="en-US" baseline="0" dirty="0" smtClean="0"/>
              <a:t> – arbitrary number of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qualifications observed (individually) against a whole distribution… puts SOME tests into one of N buckets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Prop.collect</a:t>
            </a:r>
            <a:r>
              <a:rPr lang="en-US" baseline="0" dirty="0" smtClean="0"/>
              <a:t> – compiles arbitrary value from each test; reported alongside percentage of overall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Combining observations – no limit; be as complex as you want/need (but be mindful of performance!)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covered: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Quantified properties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Expecting exceptions – INCLUDED</a:t>
            </a:r>
            <a:r>
              <a:rPr lang="en-US" sz="1200" baseline="0" dirty="0" smtClean="0"/>
              <a:t> IN SAMPLES (F# only!)</a:t>
            </a:r>
            <a:endParaRPr lang="en-US" sz="120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Time-dependent properties (F# only!)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Model-based testing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Seeding (for </a:t>
            </a:r>
            <a:r>
              <a:rPr lang="en-US" sz="1200" dirty="0" err="1" smtClean="0"/>
              <a:t>reproducibilty</a:t>
            </a:r>
            <a:r>
              <a:rPr lang="en-US" sz="1200" dirty="0" smtClean="0"/>
              <a:t>)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Fine-tuning output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Still more property patterns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err="1" smtClean="0"/>
              <a:t>Commutitivity</a:t>
            </a:r>
            <a:endParaRPr lang="en-US" sz="120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Structural induction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Easy to verify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Test oracle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dirty="0" err="1" smtClean="0"/>
              <a:t>FsCheck</a:t>
            </a:r>
            <a:r>
              <a:rPr lang="en-US" sz="1200" dirty="0" smtClean="0"/>
              <a:t>: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0" lvl="0" indent="0">
              <a:buFont typeface="Arial"/>
              <a:buNone/>
            </a:pPr>
            <a:r>
              <a:rPr lang="en-US" sz="1200" dirty="0" smtClean="0"/>
              <a:t>Limitations:</a:t>
            </a: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Not easy to define properties for certain domains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Complex conditional generator (for linked types) can be convoluted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Does NOT obviate need for other quality control mechanisms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"Correctness confidence" very dependent on test distributions</a:t>
            </a:r>
          </a:p>
          <a:p>
            <a:pPr marL="171450" lvl="0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Download:</a:t>
            </a:r>
          </a:p>
          <a:p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QuickCheck</a:t>
            </a:r>
            <a:r>
              <a:rPr lang="en-US" dirty="0" smtClean="0"/>
              <a:t> ICFP paper</a:t>
            </a:r>
          </a:p>
          <a:p>
            <a:r>
              <a:rPr lang="en-US" dirty="0" smtClean="0"/>
              <a:t>+ This slide deck</a:t>
            </a:r>
          </a:p>
          <a:p>
            <a:r>
              <a:rPr lang="en-US" dirty="0" smtClean="0"/>
              <a:t>+ All code samples featured in this talk</a:t>
            </a:r>
            <a:endParaRPr lang="en-US" baseline="0" dirty="0"/>
          </a:p>
          <a:p>
            <a:r>
              <a:rPr lang="en-US" baseline="0" dirty="0" smtClean="0"/>
              <a:t>+ EACH SAMPLE IS IN AVAILABLE IN THREE (3) LANGUAGES</a:t>
            </a:r>
          </a:p>
          <a:p>
            <a:r>
              <a:rPr lang="en-US" baseline="0" dirty="0" smtClean="0"/>
              <a:t>    + F#</a:t>
            </a:r>
          </a:p>
          <a:p>
            <a:r>
              <a:rPr lang="en-US" baseline="0" dirty="0" smtClean="0"/>
              <a:t>    + C#</a:t>
            </a:r>
          </a:p>
          <a:p>
            <a:r>
              <a:rPr lang="en-US" baseline="0" dirty="0" smtClean="0"/>
              <a:t>    + VB</a:t>
            </a:r>
          </a:p>
          <a:p>
            <a:r>
              <a:rPr lang="en-US" baseline="0" dirty="0" smtClean="0"/>
              <a:t>+ Various bits and bobs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About property-based testing</a:t>
            </a:r>
          </a:p>
          <a:p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Originated with </a:t>
            </a:r>
            <a:r>
              <a:rPr lang="en-US" sz="1200" dirty="0" err="1" smtClean="0"/>
              <a:t>QuickCheck</a:t>
            </a:r>
            <a:r>
              <a:rPr lang="en-US" sz="1200" dirty="0" smtClean="0"/>
              <a:t> (in Haskell)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Since ported to many many languages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This session covers library for use with F#, C#, VB.NET, et cetera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Well-suited to functional programming, but useful with other paradigms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Especially with pure functions (also referentially transparent functions)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dirty="0" smtClean="0"/>
              <a:t>Allows very granular testing (and implicit guarantees via composition)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FsCheck</a:t>
            </a:r>
            <a:endParaRPr lang="en-US" baseline="0" dirty="0" smtClean="0"/>
          </a:p>
          <a:p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Uses random data and logical propositions to prove or disprove behavior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Simple </a:t>
            </a:r>
            <a:r>
              <a:rPr lang="en-US" sz="1200" dirty="0" err="1" smtClean="0"/>
              <a:t>eDSL</a:t>
            </a:r>
            <a:r>
              <a:rPr lang="en-US" sz="1200" dirty="0" smtClean="0"/>
              <a:t> for logical propositions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steering data generation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API for observing distributions of generated data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With or without other testing tools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Failing tests can raise exceptions,</a:t>
            </a:r>
            <a:r>
              <a:rPr lang="en-US" sz="1200" baseline="0" dirty="0" smtClean="0"/>
              <a:t> providing compatibility with: </a:t>
            </a:r>
            <a:r>
              <a:rPr lang="en-US" sz="1200" baseline="0" dirty="0" err="1" smtClean="0"/>
              <a:t>xUnit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Nunit</a:t>
            </a:r>
            <a:r>
              <a:rPr lang="en-US" sz="1200" baseline="0" dirty="0" smtClean="0"/>
              <a:t>, et cetera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aseline="0" dirty="0" smtClean="0"/>
              <a:t>Does not obviate the need for other types of testing</a:t>
            </a:r>
            <a:endParaRPr lang="en-US" sz="1200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TDD works with specific examples, while PBT works with universal properties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property-based testing not as a testing process, but as a design process -- a technique that helps you clarify what your system is really trying to do.</a:t>
            </a:r>
          </a:p>
          <a:p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aseline="0" dirty="0" smtClean="0"/>
              <a:t> even test the properties of higher-order functions because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can GENERATE FIRST-CLASS FUNCTION VALUES AS INPUT DATA!!!!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Idempotence</a:t>
            </a:r>
            <a:r>
              <a:rPr lang="en-US" dirty="0" smtClean="0"/>
              <a:t> is essential for reliable systems and is a key aspect of service oriented and message-based architectures.</a:t>
            </a:r>
          </a:p>
          <a:p>
            <a:endParaRPr lang="en-US" dirty="0" smtClean="0"/>
          </a:p>
          <a:p>
            <a:r>
              <a:rPr lang="en-US" dirty="0" smtClean="0"/>
              <a:t>PRO TIP: Make sure your property checks are very fast. You will be running them a LOT!!!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0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StdGen</a:t>
            </a:r>
            <a:r>
              <a:rPr lang="en-US" dirty="0" smtClean="0"/>
              <a:t> seeds can be used to demonstrably re-create (replay) a given run of </a:t>
            </a:r>
            <a:r>
              <a:rPr lang="en-US" dirty="0" err="1" smtClean="0"/>
              <a:t>FsCheck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err="1" smtClean="0"/>
              <a:t>boolean</a:t>
            </a:r>
            <a:r>
              <a:rPr lang="en-US" dirty="0" smtClean="0"/>
              <a:t> operations (AND</a:t>
            </a:r>
            <a:r>
              <a:rPr lang="en-US" baseline="0" dirty="0" smtClean="0"/>
              <a:t>, OR) work… but don’t help us identify where failure occurred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(AND,OR) for properties… many purpose is to use with LABELS,</a:t>
            </a:r>
            <a:r>
              <a:rPr lang="en-US" baseline="0" dirty="0" smtClean="0"/>
              <a:t> so properties don’t amalgamate into a useless </a:t>
            </a:r>
            <a:r>
              <a:rPr lang="en-US" baseline="0" dirty="0" err="1" smtClean="0"/>
              <a:t>bool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(.&amp;.)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AND for properties</a:t>
            </a:r>
          </a:p>
          <a:p>
            <a:r>
              <a:rPr lang="en-US" baseline="0" dirty="0" smtClean="0"/>
              <a:t>(.|.)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OR for properties</a:t>
            </a:r>
          </a:p>
          <a:p>
            <a:r>
              <a:rPr lang="en-US" baseline="0" dirty="0" smtClean="0"/>
              <a:t>(@|) adds an arbitrary label, which is reported for falsifiable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REMEMBER: “Property” = “</a:t>
            </a:r>
            <a:r>
              <a:rPr lang="en-US" dirty="0" err="1" smtClean="0"/>
              <a:t>boolean</a:t>
            </a:r>
            <a:r>
              <a:rPr lang="en-US" dirty="0" smtClean="0"/>
              <a:t> expression” (i.e. tests</a:t>
            </a:r>
            <a:r>
              <a:rPr lang="en-US" baseline="0" dirty="0" smtClean="0"/>
              <a:t> can be used as the pre-conditions to other tests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Conditionals allow pre-execution</a:t>
            </a:r>
            <a:r>
              <a:rPr lang="en-US" baseline="0" dirty="0" smtClean="0"/>
              <a:t> filtering.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When a pre-condition isn’t met, the run is scraped and a new set of random inputs is generated (i.e. acts like a filter)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Useful for expressing SIMPLE invariants and SIMPLE business rules. In many scenarios, a custom data generator is more appropriate.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FsCheck</a:t>
            </a:r>
            <a:r>
              <a:rPr lang="en-US" dirty="0" smtClean="0"/>
              <a:t> provides many useful</a:t>
            </a:r>
            <a:r>
              <a:rPr lang="en-US" baseline="0" dirty="0" smtClean="0"/>
              <a:t> random generators out-of-the-box.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Often necessary to define our own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err="1" smtClean="0"/>
              <a:t>FsCheck</a:t>
            </a:r>
            <a:r>
              <a:rPr lang="en-US" baseline="0" dirty="0" smtClean="0"/>
              <a:t> has an API for generators and </a:t>
            </a:r>
            <a:r>
              <a:rPr lang="en-US" baseline="0" dirty="0" err="1" smtClean="0"/>
              <a:t>shrinkers</a:t>
            </a:r>
            <a:endParaRPr lang="en-US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for custom data types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Use to formalize, encode business logic</a:t>
            </a:r>
          </a:p>
          <a:p>
            <a:pPr marL="457200" lvl="1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Container types can be generated so long as </a:t>
            </a:r>
            <a:r>
              <a:rPr lang="en-US" baseline="0" dirty="0" err="1" smtClean="0"/>
              <a:t>FsCheck</a:t>
            </a:r>
            <a:r>
              <a:rPr lang="en-US" baseline="0" dirty="0" smtClean="0"/>
              <a:t> knows how to generate the contained types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r>
              <a:rPr lang="en-US" baseline="0" dirty="0" smtClean="0"/>
              <a:t>!!! Complex conditional generator (i.e. co-recursive types) can be convoluted 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numeric</a:t>
            </a:r>
            <a:r>
              <a:rPr lang="en-US" baseline="0" dirty="0" smtClean="0"/>
              <a:t> value interpreted differently by each generator/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(some even ignore it!); used to create a sense of “bigger” (or “smaller”) between generated type 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Generator</a:t>
            </a:r>
            <a:r>
              <a:rPr lang="en-US" baseline="0" dirty="0" smtClean="0"/>
              <a:t> – (optionally) interprets Size; provides actual generation logic; build from a mix of: Gen module functions, Gen computation expression,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functions, and custom logic needed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Shrinker</a:t>
            </a:r>
            <a:r>
              <a:rPr lang="en-US" baseline="0" dirty="0" smtClean="0"/>
              <a:t> – optional function which takes a randomly generated input and returns a sequence of “smaller” instances</a:t>
            </a:r>
          </a:p>
          <a:p>
            <a:endParaRPr lang="en-US" dirty="0" smtClean="0"/>
          </a:p>
          <a:p>
            <a:r>
              <a:rPr lang="en-US" dirty="0" smtClean="0"/>
              <a:t>Arbitrary</a:t>
            </a:r>
            <a:r>
              <a:rPr lang="en-US" baseline="0" dirty="0" smtClean="0"/>
              <a:t> = Generator + </a:t>
            </a:r>
            <a:r>
              <a:rPr lang="en-US" baseline="0" dirty="0" err="1" smtClean="0"/>
              <a:t>Shrinker</a:t>
            </a:r>
            <a:r>
              <a:rPr lang="en-US" baseline="0" dirty="0" smtClean="0"/>
              <a:t> for a particular type (often built from </a:t>
            </a:r>
            <a:r>
              <a:rPr lang="en-US" baseline="0" dirty="0" err="1" smtClean="0"/>
              <a:t>Arb</a:t>
            </a:r>
            <a:r>
              <a:rPr lang="en-US" baseline="0" dirty="0" smtClean="0"/>
              <a:t> module functions); defined as an interface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C45A5-0202-DA42-9E39-63FFDC98E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0D91-F1DC-3F41-B1A9-7D5983E6237B}" type="datetimeFigureOut">
              <a:rPr lang="en-US" smtClean="0"/>
              <a:t>21 August8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FA7-D16B-A74A-9D21-8B2FFC58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pblasucci" TargetMode="External"/><Relationship Id="rId4" Type="http://schemas.openxmlformats.org/officeDocument/2006/relationships/hyperlink" Target="http://github.com/pblasucci" TargetMode="External"/><Relationship Id="rId5" Type="http://schemas.openxmlformats.org/officeDocument/2006/relationships/hyperlink" Target="http://linkedin.com/in/pblasucci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rfc.zeromq.org/spec:32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fc.zeromq.org/spec:32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rfc.zeromq.org/spec:3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tufts.edu/~nr/cs257/archive/john-hughes/quick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scheck.github.io/FsCheck" TargetMode="External"/><Relationship Id="rId4" Type="http://schemas.openxmlformats.org/officeDocument/2006/relationships/hyperlink" Target="http://fsharpforfunandprofit.com" TargetMode="External"/><Relationship Id="rId5" Type="http://schemas.openxmlformats.org/officeDocument/2006/relationships/hyperlink" Target="http://tryfsharp.net" TargetMode="External"/><Relationship Id="rId6" Type="http://schemas.openxmlformats.org/officeDocument/2006/relationships/hyperlink" Target="http://twitter.com/pblasucci" TargetMode="External"/><Relationship Id="rId7" Type="http://schemas.openxmlformats.org/officeDocument/2006/relationships/hyperlink" Target="https://github.com/pblasucci" TargetMode="External"/><Relationship Id="rId8" Type="http://schemas.openxmlformats.org/officeDocument/2006/relationships/hyperlink" Target="http://linkedin.com/in/pblasucci" TargetMode="External"/><Relationship Id="rId9" Type="http://schemas.openxmlformats.org/officeDocument/2006/relationships/hyperlink" Target="http://pblasucci.wordpress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fsharp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tufts.edu/~nr/cs257/archive/john-hughes/quick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5801"/>
            <a:ext cx="7772400" cy="2202370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atin typeface="Myriad Pro Cond"/>
                <a:cs typeface="Myriad Pro Cond"/>
              </a:rPr>
              <a:t>For All Code, There Exist 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4200" b="1" dirty="0" smtClean="0">
                <a:latin typeface="Myriad Pro Cond"/>
                <a:cs typeface="Myriad Pro Cond"/>
              </a:rPr>
              <a:t>Properties to be Checked</a:t>
            </a:r>
            <a:br>
              <a:rPr lang="en-US" sz="4200" b="1" dirty="0" smtClean="0">
                <a:latin typeface="Myriad Pro Cond"/>
                <a:cs typeface="Myriad Pro Cond"/>
              </a:rPr>
            </a:br>
            <a:r>
              <a:rPr lang="en-US" sz="3200" dirty="0" smtClean="0">
                <a:latin typeface="Myriad Pro Cond"/>
                <a:cs typeface="Myriad Pro Cond"/>
              </a:rPr>
              <a:t/>
            </a:r>
            <a:br>
              <a:rPr lang="en-US" sz="3200" dirty="0" smtClean="0">
                <a:latin typeface="Myriad Pro Cond"/>
                <a:cs typeface="Myriad Pro Cond"/>
              </a:rPr>
            </a:b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(or, Random Testing with </a:t>
            </a:r>
            <a:r>
              <a:rPr lang="en-US" sz="3200" i="1" dirty="0" err="1" smtClean="0">
                <a:solidFill>
                  <a:srgbClr val="7F7F7F"/>
                </a:solidFill>
                <a:latin typeface="Myriad Pro Cond"/>
                <a:cs typeface="Myriad Pro Cond"/>
              </a:rPr>
              <a:t>FsCheck</a:t>
            </a:r>
            <a:r>
              <a:rPr lang="en-US" sz="3200" i="1" dirty="0" smtClean="0">
                <a:solidFill>
                  <a:srgbClr val="7F7F7F"/>
                </a:solidFill>
                <a:latin typeface="Myriad Pro Cond"/>
                <a:cs typeface="Myriad Pro Cond"/>
              </a:rPr>
              <a:t>)</a:t>
            </a:r>
            <a:endParaRPr lang="en-US" sz="3200" dirty="0">
              <a:solidFill>
                <a:srgbClr val="7F7F7F"/>
              </a:solidFill>
              <a:latin typeface="Myriad Pro Cond"/>
              <a:cs typeface="Myriad Pro Cond"/>
            </a:endParaRPr>
          </a:p>
        </p:txBody>
      </p:sp>
      <p:grpSp>
        <p:nvGrpSpPr>
          <p:cNvPr id="13" name="Group 12"/>
          <p:cNvGrpSpPr/>
          <p:nvPr/>
        </p:nvGrpSpPr>
        <p:grpSpPr>
          <a:xfrm flipV="1">
            <a:off x="685800" y="3379011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6"/>
            <a:ext cx="7772400" cy="500460"/>
          </a:xfrm>
        </p:spPr>
        <p:txBody>
          <a:bodyPr anchor="b">
            <a:no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Paulmichael Blasucci, Senior Software Engineer 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871857"/>
            <a:ext cx="77724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3"/>
              </a:rPr>
              <a:t>twitter.com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4"/>
              </a:rPr>
              <a:t>github.com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               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  <a:hlinkClick r:id="rId5"/>
              </a:rPr>
              <a:t>linkedin.com</a:t>
            </a:r>
            <a:r>
              <a:rPr lang="en-US" sz="1600" b="1" dirty="0">
                <a:solidFill>
                  <a:schemeClr val="accent2"/>
                </a:solidFill>
                <a:cs typeface="Myriad Pro Cond"/>
                <a:hlinkClick r:id="rId5"/>
              </a:rPr>
              <a:t>/in</a:t>
            </a:r>
            <a:r>
              <a:rPr lang="en-US" sz="1600" b="1" dirty="0">
                <a:solidFill>
                  <a:schemeClr val="accent2"/>
                </a:solidFill>
                <a:cs typeface="Myriad Pro Cond"/>
              </a:rPr>
              <a:t>/</a:t>
            </a:r>
            <a:r>
              <a:rPr lang="en-US" sz="1600" b="1" dirty="0" smtClean="0">
                <a:solidFill>
                  <a:schemeClr val="accent2"/>
                </a:solidFill>
                <a:cs typeface="Myriad Pro Cond"/>
              </a:rPr>
              <a:t>pblasucci</a:t>
            </a:r>
            <a:endParaRPr lang="en-US" sz="1600" b="1" dirty="0">
              <a:solidFill>
                <a:schemeClr val="accent2"/>
              </a:solidFill>
              <a:cs typeface="Myriad Pro Cond"/>
            </a:endParaRPr>
          </a:p>
        </p:txBody>
      </p:sp>
      <p:pic>
        <p:nvPicPr>
          <p:cNvPr id="16" name="Picture 15" descr="L-QuickenLoansETA-CMYK-201402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19777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551387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rgbClr val="551387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rgbClr val="551387"/>
              </a:solidFill>
              <a:latin typeface="Myriad Pro Cond"/>
              <a:cs typeface="Myriad Pro Cond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4"/>
          <p:cNvSpPr txBox="1">
            <a:spLocks/>
          </p:cNvSpPr>
          <p:nvPr/>
        </p:nvSpPr>
        <p:spPr>
          <a:xfrm>
            <a:off x="457200" y="1435100"/>
            <a:ext cx="3008313" cy="47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expressing implicit business rules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05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 smtClean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</p:txBody>
      </p:sp>
      <p:pic>
        <p:nvPicPr>
          <p:cNvPr id="2" name="Picture 1" descr="EncodeDecodeF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79809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556586" y="2198591"/>
            <a:ext cx="2908927" cy="120032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frame.”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4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4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5671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575050" y="593198"/>
            <a:ext cx="5568950" cy="168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 _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(data()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 smtClean="0">
                <a:latin typeface="Menlo Regular"/>
                <a:cs typeface="Menlo Regular"/>
              </a:rPr>
              <a:t>)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endParaRPr lang="en-US" sz="1200" dirty="0">
              <a:solidFill>
                <a:srgbClr val="247C9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</a:t>
            </a:r>
            <a:r>
              <a:rPr lang="en-US" sz="1200" dirty="0">
                <a:latin typeface="Menlo Regular"/>
                <a:cs typeface="Menlo Regular"/>
              </a:rPr>
              <a:t>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.Encode(data))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(data)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2807089"/>
            <a:ext cx="35560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64103" y="1051917"/>
            <a:ext cx="6955797" cy="2341588"/>
            <a:chOff x="6465624" y="-1465996"/>
            <a:chExt cx="6955797" cy="2341588"/>
          </a:xfrm>
        </p:grpSpPr>
        <p:sp>
          <p:nvSpPr>
            <p:cNvPr id="21" name="Rectangle 20"/>
            <p:cNvSpPr/>
            <p:nvPr/>
          </p:nvSpPr>
          <p:spPr>
            <a:xfrm>
              <a:off x="6465624" y="644666"/>
              <a:ext cx="2068615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99499" y="-1465996"/>
              <a:ext cx="1221922" cy="230926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35456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36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9655"/>
          </a:xfrm>
        </p:spPr>
        <p:txBody>
          <a:bodyPr/>
          <a:lstStyle/>
          <a:p>
            <a:r>
              <a:rPr lang="en-US" dirty="0" smtClean="0"/>
              <a:t>expressing implicit business rules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575048" y="593197"/>
            <a:ext cx="5193473" cy="4354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type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of </a:t>
            </a:r>
            <a:r>
              <a:rPr lang="en-US" sz="1200" dirty="0" smtClean="0">
                <a:latin typeface="Menlo Regular"/>
                <a:cs typeface="Menlo Regular"/>
              </a:rPr>
              <a:t>data: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... elsewhere ...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member</a:t>
            </a:r>
            <a:r>
              <a:rPr lang="en-US" sz="1200" dirty="0">
                <a:latin typeface="Menlo Regular"/>
                <a:cs typeface="Menlo Regular"/>
              </a:rPr>
              <a:t> Mod4Binary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isValid</a:t>
            </a:r>
            <a:r>
              <a:rPr lang="en-US" sz="1200" dirty="0" smtClean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|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null -&gt; false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|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-&gt;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 smtClean="0">
                <a:latin typeface="Menlo Regular"/>
                <a:cs typeface="Menlo Regular"/>
              </a:rPr>
              <a:t>.length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>
                <a:latin typeface="Menlo Regular"/>
                <a:cs typeface="Menlo Regular"/>
              </a:rPr>
              <a:t>% </a:t>
            </a:r>
            <a:r>
              <a:rPr lang="en-US" sz="1200" dirty="0">
                <a:solidFill>
                  <a:srgbClr val="9F44E5"/>
                </a:solidFill>
                <a:latin typeface="Menlo Regular"/>
                <a:cs typeface="Menlo Regular"/>
              </a:rPr>
              <a:t>4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smtClean="0">
                <a:solidFill>
                  <a:srgbClr val="9F44E5"/>
                </a:solidFill>
                <a:latin typeface="Menlo Regular"/>
                <a:cs typeface="Menlo Regular"/>
              </a:rPr>
              <a:t>0</a:t>
            </a:r>
            <a:endParaRPr lang="en-US" sz="1200" dirty="0">
              <a:solidFill>
                <a:srgbClr val="9F44E5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.fromGenShrink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generator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byte</a:t>
            </a:r>
            <a:r>
              <a:rPr lang="en-US" sz="1200" dirty="0" smtClean="0">
                <a:latin typeface="Menlo Regular"/>
                <a:cs typeface="Menlo Regular"/>
              </a:rPr>
              <a:t>[]&gt;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.suchThat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m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od4Binary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</a:t>
            </a:r>
            <a:r>
              <a:rPr lang="en-US" sz="1200" dirty="0" err="1">
                <a:solidFill>
                  <a:srgbClr val="7F7F7F"/>
                </a:solidFill>
                <a:latin typeface="Menlo Regular"/>
                <a:cs typeface="Menlo Regular"/>
              </a:rPr>
              <a:t>shrinker</a:t>
            </a:r>
            <a:endParaRPr lang="en-US" sz="1200" dirty="0">
              <a:solidFill>
                <a:srgbClr val="7F7F7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,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</a:t>
            </a:r>
            <a:r>
              <a:rPr lang="en-US" sz="1200" dirty="0">
                <a:latin typeface="Menlo Regular"/>
                <a:cs typeface="Menlo Regular"/>
              </a:rPr>
              <a:t> (Mod4Binary </a:t>
            </a:r>
            <a:r>
              <a:rPr lang="en-US" sz="1200" dirty="0" smtClean="0">
                <a:latin typeface="Menlo Regular"/>
                <a:cs typeface="Menlo Regular"/>
              </a:rPr>
              <a:t>data)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-&gt;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>
                <a:latin typeface="Menlo Regular"/>
                <a:cs typeface="Menlo Regular"/>
              </a:rPr>
              <a:t>.shrink</a:t>
            </a:r>
            <a:r>
              <a:rPr lang="en-US" sz="12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.filter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isValid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</a:t>
            </a:r>
            <a:r>
              <a:rPr lang="en-US" sz="1200" dirty="0" smtClean="0">
                <a:latin typeface="Menlo Regular"/>
                <a:cs typeface="Menlo Regular"/>
              </a:rPr>
              <a:t>|</a:t>
            </a:r>
            <a:r>
              <a:rPr lang="en-US" sz="1200" dirty="0">
                <a:latin typeface="Menlo Regular"/>
                <a:cs typeface="Menlo Regular"/>
              </a:rPr>
              <a:t>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Seq</a:t>
            </a:r>
            <a:r>
              <a:rPr lang="en-US" sz="1200" dirty="0" err="1">
                <a:latin typeface="Menlo Regular"/>
                <a:cs typeface="Menlo Regular"/>
              </a:rPr>
              <a:t>.map</a:t>
            </a:r>
            <a:r>
              <a:rPr lang="en-US" sz="1200" dirty="0">
                <a:latin typeface="Menlo Regular"/>
                <a:cs typeface="Menlo Regular"/>
              </a:rPr>
              <a:t> m</a:t>
            </a:r>
            <a:r>
              <a:rPr lang="en-US" sz="1200" dirty="0" smtClean="0">
                <a:latin typeface="Menlo Regular"/>
                <a:cs typeface="Menlo Regular"/>
              </a:rPr>
              <a:t>od4Binary 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586" y="2212672"/>
            <a:ext cx="2908927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“Z85 … takes a binary frame and encodes it as a printable ASCII string, or takes an ASCII encoded string and decodes it into a binary frame.</a:t>
            </a:r>
          </a:p>
          <a:p>
            <a:pPr marL="0" lvl="1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binary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4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 The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string frame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SHALL have a length that is 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divisible by 5 with no remainder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pPr marL="0" lvl="1"/>
            <a:endParaRPr lang="en-US" sz="1200" i="1" dirty="0">
              <a:solidFill>
                <a:schemeClr val="accent2"/>
              </a:solidFill>
            </a:endParaRPr>
          </a:p>
          <a:p>
            <a:pPr marL="0" lvl="1" algn="r"/>
            <a:r>
              <a:rPr lang="en-US" sz="1200" i="1" dirty="0">
                <a:solidFill>
                  <a:schemeClr val="accent2"/>
                </a:solidFill>
              </a:rPr>
              <a:t>from </a:t>
            </a:r>
            <a:r>
              <a:rPr lang="en-US" sz="1200" i="1" dirty="0">
                <a:solidFill>
                  <a:schemeClr val="accent2"/>
                </a:solidFill>
                <a:hlinkClick r:id="rId3"/>
              </a:rPr>
              <a:t>Z85 </a:t>
            </a:r>
            <a:r>
              <a:rPr lang="en-US" sz="1200" i="1" dirty="0" smtClean="0">
                <a:solidFill>
                  <a:schemeClr val="accent2"/>
                </a:solidFill>
                <a:hlinkClick r:id="rId3"/>
              </a:rPr>
              <a:t>RFC</a:t>
            </a:r>
            <a:endParaRPr lang="en-US" sz="1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42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2800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distribution of randomly generated </a:t>
            </a:r>
            <a:r>
              <a:rPr lang="en-US" i="1" dirty="0" smtClean="0"/>
              <a:t>inputs to a test run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Picture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995532764"/>
              </p:ext>
            </p:extLst>
          </p:nvPr>
        </p:nvGraphicFramePr>
        <p:xfrm>
          <a:off x="1792288" y="612774"/>
          <a:ext cx="5486400" cy="383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5842"/>
              </p:ext>
            </p:extLst>
          </p:nvPr>
        </p:nvGraphicFramePr>
        <p:xfrm>
          <a:off x="5580450" y="1354102"/>
          <a:ext cx="1430766" cy="9753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3076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Tiny (0 .. 4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 (8 .. 20 bytes)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FFFF"/>
                          </a:solidFill>
                        </a:rPr>
                        <a:t>Medium (24 .. 60 bytes)</a:t>
                      </a:r>
                      <a:endParaRPr 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Large (64 .. ∞ bytes)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9613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 input)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processed =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</a:t>
            </a:r>
            <a:r>
              <a:rPr lang="en-US" sz="1200" dirty="0">
                <a:latin typeface="Menlo Regular"/>
                <a:cs typeface="Menlo Regular"/>
              </a:rPr>
              <a:t>Encode(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.Trivial(</a:t>
            </a:r>
            <a:r>
              <a:rPr lang="en-US" sz="1200" dirty="0" err="1">
                <a:latin typeface="Menlo Regular"/>
                <a:cs typeface="Menlo Regular"/>
              </a:rPr>
              <a:t>input.Data.Any</a:t>
            </a:r>
            <a:r>
              <a:rPr lang="en-US" sz="1200" dirty="0">
                <a:latin typeface="Menlo Regular"/>
                <a:cs typeface="Menlo Regular"/>
              </a:rPr>
              <a:t> (b =&gt; b ==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</a:t>
            </a:r>
            <a:r>
              <a:rPr lang="en-US" sz="1200" dirty="0">
                <a:latin typeface="Menlo Regular"/>
                <a:cs typeface="Menlo Regula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536906"/>
            <a:ext cx="3556000" cy="200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36880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  /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)”</a:t>
            </a:r>
            <a:endParaRPr lang="en-US" sz="1200" dirty="0">
              <a:solidFill>
                <a:srgbClr val="B5121B"/>
              </a:solidFill>
              <a:latin typeface="Menlo Regular"/>
              <a:cs typeface="Menlo Regular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3152731"/>
            <a:ext cx="3556000" cy="277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252028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>
                <a:latin typeface="Menlo Regular"/>
                <a:cs typeface="Menlo Regular"/>
              </a:rPr>
              <a:t>()&gt;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Public Function </a:t>
            </a:r>
            <a:r>
              <a:rPr lang="en-US" sz="1200" dirty="0" err="1" smtClean="0">
                <a:latin typeface="Menlo Regular"/>
                <a:cs typeface="Menlo Regular"/>
              </a:rPr>
              <a:t>EncodeDecodeAreDuals</a:t>
            </a:r>
            <a:r>
              <a:rPr lang="en-US" sz="1200" dirty="0" smtClean="0">
                <a:latin typeface="Menlo Regular"/>
                <a:cs typeface="Menlo Regular"/>
              </a:rPr>
              <a:t> (input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[Property]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Dim</a:t>
            </a:r>
            <a:r>
              <a:rPr lang="en-US" sz="1200" dirty="0" smtClean="0">
                <a:latin typeface="Menlo Regular"/>
                <a:cs typeface="Menlo Regular"/>
              </a:rPr>
              <a:t> processed =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.Decode(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 smtClean="0">
                <a:latin typeface="Menlo Regular"/>
                <a:cs typeface="Menlo Regular"/>
              </a:rPr>
              <a:t>.Encode(</a:t>
            </a:r>
            <a:r>
              <a:rPr lang="en-US" sz="1200" dirty="0" err="1" smtClean="0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'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processed.SequenceEqual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 err="1">
                <a:latin typeface="Menlo Regular"/>
                <a:cs typeface="Menlo Regular"/>
              </a:rPr>
              <a:t>input.Data</a:t>
            </a:r>
            <a:r>
              <a:rPr lang="en-US" sz="1200" dirty="0" smtClean="0">
                <a:latin typeface="Menlo Regular"/>
                <a:cs typeface="Menlo Regular"/>
              </a:rPr>
              <a:t>) _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  .Collect(</a:t>
            </a:r>
            <a:r>
              <a:rPr lang="en-US" sz="1200" dirty="0" err="1" smtClean="0">
                <a:latin typeface="Menlo Regular"/>
                <a:cs typeface="Menlo Regular"/>
              </a:rPr>
              <a:t>input.Data.Length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End Function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09208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3"/>
                </a:solidFill>
                <a:latin typeface="Myriad Pro Cond"/>
                <a:cs typeface="Myriad Pro Cond"/>
              </a:rPr>
              <a:t>: Observations</a:t>
            </a:r>
            <a:endParaRPr lang="en-US" sz="5400" b="1" dirty="0">
              <a:solidFill>
                <a:schemeClr val="accent3"/>
              </a:solidFill>
              <a:latin typeface="Myriad Pro Cond"/>
              <a:cs typeface="Myriad Pro Cond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637695" y="1696420"/>
            <a:ext cx="7772400" cy="373994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``</a:t>
            </a:r>
            <a:r>
              <a:rPr lang="en-US" sz="1200" dirty="0" err="1">
                <a:latin typeface="Menlo Regular"/>
                <a:cs typeface="Menlo Regular"/>
              </a:rPr>
              <a:t>encode,decode</a:t>
            </a:r>
            <a:r>
              <a:rPr lang="en-US" sz="1200" dirty="0">
                <a:latin typeface="Menlo Regular"/>
                <a:cs typeface="Menlo Regular"/>
              </a:rPr>
              <a:t> are duals`` 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Mod4Binary </a:t>
            </a:r>
            <a:r>
              <a:rPr lang="en-US" sz="1200" dirty="0">
                <a:latin typeface="Menlo Regular"/>
                <a:cs typeface="Menlo Regular"/>
              </a:rPr>
              <a:t>data) 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(data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.encode |&gt;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Z85</a:t>
            </a:r>
            <a:r>
              <a:rPr lang="en-US" sz="1200" dirty="0">
                <a:latin typeface="Menlo Regular"/>
                <a:cs typeface="Menlo Regular"/>
              </a:rPr>
              <a:t>.decode = data)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identify a special case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 smtClean="0">
                <a:latin typeface="Menlo Regular"/>
                <a:cs typeface="Menlo Regular"/>
              </a:rPr>
              <a:t>.trivial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(data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.exists</a:t>
            </a:r>
            <a:r>
              <a:rPr lang="en-US" sz="1200" dirty="0">
                <a:latin typeface="Menlo Regular"/>
                <a:cs typeface="Menlo Regular"/>
              </a:rPr>
              <a:t> ((=)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 Regular"/>
                <a:cs typeface="Menlo Regular"/>
              </a:rPr>
              <a:t>70uy</a:t>
            </a:r>
            <a:r>
              <a:rPr lang="en-US" sz="1200" dirty="0">
                <a:latin typeface="Menlo Regular"/>
                <a:cs typeface="Menlo Regular"/>
              </a:rPr>
              <a:t>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bucket by common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(large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Large (64 .. ∞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(medium data)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Medium (24 .. 60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(small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Small (8 .. 20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.classify</a:t>
            </a:r>
            <a:r>
              <a:rPr lang="en-US" sz="1200" dirty="0">
                <a:latin typeface="Menlo Regular"/>
                <a:cs typeface="Menlo Regular"/>
              </a:rPr>
              <a:t> (tiny 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</a:t>
            </a:r>
            <a:r>
              <a:rPr lang="en-US" sz="1200" dirty="0" smtClean="0">
                <a:solidFill>
                  <a:srgbClr val="B5121B"/>
                </a:solidFill>
                <a:latin typeface="Menlo Regular"/>
                <a:cs typeface="Menlo Regular"/>
              </a:rPr>
              <a:t>"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Tiny (0 .. 4 bytes)"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7F7F7F"/>
                </a:solidFill>
                <a:latin typeface="Menlo Regular"/>
                <a:cs typeface="Menlo Regular"/>
              </a:rPr>
              <a:t>// gather individual sizes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|&gt;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Prop</a:t>
            </a:r>
            <a:r>
              <a:rPr lang="en-US" sz="1200" dirty="0" err="1">
                <a:latin typeface="Menlo Regular"/>
                <a:cs typeface="Menlo Regular"/>
              </a:rPr>
              <a:t>.collect</a:t>
            </a:r>
            <a:r>
              <a:rPr lang="en-US" sz="1200" dirty="0">
                <a:latin typeface="Menlo Regular"/>
                <a:cs typeface="Menlo Regular"/>
              </a:rPr>
              <a:t>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Array</a:t>
            </a:r>
            <a:r>
              <a:rPr lang="en-US" sz="1200" dirty="0" err="1">
                <a:latin typeface="Menlo Regular"/>
                <a:cs typeface="Menlo Regular"/>
              </a:rPr>
              <a:t>.length</a:t>
            </a:r>
            <a:r>
              <a:rPr lang="en-US" sz="1200" dirty="0">
                <a:latin typeface="Menlo Regular"/>
                <a:cs typeface="Menlo Regular"/>
              </a:rPr>
              <a:t> data)</a:t>
            </a:r>
          </a:p>
        </p:txBody>
      </p:sp>
      <p:pic>
        <p:nvPicPr>
          <p:cNvPr id="10" name="Picture 9" descr="ObsCombi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05" y="2952706"/>
            <a:ext cx="3556000" cy="317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69959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“One of the major advantages… is that it </a:t>
            </a:r>
            <a:r>
              <a:rPr lang="en-US" sz="2800" b="1" dirty="0" smtClean="0">
                <a:solidFill>
                  <a:schemeClr val="tx1"/>
                </a:solidFill>
              </a:rPr>
              <a:t>encourages</a:t>
            </a:r>
            <a:r>
              <a:rPr lang="en-US" sz="2800" dirty="0" smtClean="0">
                <a:solidFill>
                  <a:schemeClr val="tx1"/>
                </a:solidFill>
              </a:rPr>
              <a:t> us to formulate </a:t>
            </a:r>
            <a:r>
              <a:rPr lang="en-US" sz="2800" b="1" dirty="0" smtClean="0">
                <a:solidFill>
                  <a:schemeClr val="tx1"/>
                </a:solidFill>
              </a:rPr>
              <a:t>formal specifications, thus improving</a:t>
            </a:r>
            <a:r>
              <a:rPr lang="en-US" sz="2800" dirty="0" smtClean="0">
                <a:solidFill>
                  <a:schemeClr val="tx1"/>
                </a:solidFill>
              </a:rPr>
              <a:t> our </a:t>
            </a:r>
            <a:r>
              <a:rPr lang="en-US" sz="2800" b="1" dirty="0" smtClean="0">
                <a:solidFill>
                  <a:schemeClr val="tx1"/>
                </a:solidFill>
              </a:rPr>
              <a:t>understanding</a:t>
            </a:r>
            <a:r>
              <a:rPr lang="en-US" sz="2800" dirty="0" smtClean="0">
                <a:solidFill>
                  <a:schemeClr val="tx1"/>
                </a:solidFill>
              </a:rPr>
              <a:t>…”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131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  <a:latin typeface="Myriad Pro Cond"/>
                <a:cs typeface="Myriad Pro Cond"/>
              </a:rPr>
              <a:t>More Information</a:t>
            </a:r>
            <a:endParaRPr lang="en-US" sz="5400" b="1" dirty="0">
              <a:solidFill>
                <a:schemeClr val="accent1"/>
              </a:solidFill>
              <a:latin typeface="Myriad Pro Cond"/>
              <a:cs typeface="Myriad Pro Con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1" dirty="0" smtClean="0">
                <a:solidFill>
                  <a:schemeClr val="accent2"/>
                </a:solidFill>
              </a:rPr>
              <a:t>about F# and </a:t>
            </a:r>
            <a:r>
              <a:rPr lang="en-US" sz="2200" b="0" i="1" dirty="0" err="1" smtClean="0">
                <a:solidFill>
                  <a:schemeClr val="accent2"/>
                </a:solidFill>
              </a:rPr>
              <a:t>FsCheck</a:t>
            </a:r>
            <a:endParaRPr lang="en-US" sz="2200" b="0" i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2"/>
              </a:rPr>
              <a:t>fsharp.org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3"/>
              </a:rPr>
              <a:t>fscheck.github.io/FsCheck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4"/>
              </a:rPr>
              <a:t>fsharpforfunandprofit.com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smtClean="0">
                <a:hlinkClick r:id="rId5"/>
              </a:rPr>
              <a:t>tryfsharp.net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i="1" dirty="0" smtClean="0">
                <a:solidFill>
                  <a:srgbClr val="6C9F2E"/>
                </a:solidFill>
              </a:rPr>
              <a:t>about Paulmichael Blasucci</a:t>
            </a:r>
            <a:endParaRPr lang="en-US" sz="2200" b="0" i="1" dirty="0">
              <a:solidFill>
                <a:srgbClr val="6C9F2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6"/>
              </a:rPr>
              <a:t>twitter.com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err="1" smtClean="0">
                <a:hlinkClick r:id="rId6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7"/>
              </a:rPr>
              <a:t>github.com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err="1" smtClean="0">
                <a:hlinkClick r:id="rId7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8"/>
              </a:rPr>
              <a:t>linkedin.com</a:t>
            </a:r>
            <a:r>
              <a:rPr lang="en-US" dirty="0" smtClean="0">
                <a:hlinkClick r:id="rId8"/>
              </a:rPr>
              <a:t>/in/</a:t>
            </a:r>
            <a:r>
              <a:rPr lang="en-US" dirty="0" err="1" smtClean="0">
                <a:hlinkClick r:id="rId8"/>
              </a:rPr>
              <a:t>pblasucci</a:t>
            </a:r>
            <a:endParaRPr lang="en-US" dirty="0" smtClean="0"/>
          </a:p>
          <a:p>
            <a:pPr>
              <a:buClr>
                <a:schemeClr val="bg1">
                  <a:lumMod val="50000"/>
                </a:schemeClr>
              </a:buClr>
              <a:buSzPct val="65000"/>
              <a:buFont typeface="Lucida Grande"/>
              <a:buChar char="…"/>
            </a:pPr>
            <a:r>
              <a:rPr lang="en-US" dirty="0" err="1" smtClean="0">
                <a:hlinkClick r:id="rId9"/>
              </a:rPr>
              <a:t>pblasucci.wordpress.com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flipV="1">
            <a:off x="457200" y="1369526"/>
            <a:ext cx="8229600" cy="48112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50013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55010"/>
            <a:ext cx="7808913" cy="971735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Random Testing</a:t>
            </a:r>
            <a:endParaRPr lang="en-US" sz="5400" cap="none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298956"/>
            <a:ext cx="7808913" cy="1664585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“Properties are described as … </a:t>
            </a:r>
            <a:r>
              <a:rPr lang="en-US" sz="2800" b="1" dirty="0">
                <a:solidFill>
                  <a:schemeClr val="tx1"/>
                </a:solidFill>
              </a:rPr>
              <a:t>functions</a:t>
            </a:r>
            <a:r>
              <a:rPr lang="en-US" sz="2800" dirty="0">
                <a:solidFill>
                  <a:schemeClr val="tx1"/>
                </a:solidFill>
              </a:rPr>
              <a:t>, and can be </a:t>
            </a:r>
            <a:r>
              <a:rPr lang="en-US" sz="2800" b="1" dirty="0">
                <a:solidFill>
                  <a:schemeClr val="tx1"/>
                </a:solidFill>
              </a:rPr>
              <a:t>automatically tested on random input</a:t>
            </a:r>
            <a:r>
              <a:rPr lang="en-US" sz="2800" dirty="0">
                <a:solidFill>
                  <a:schemeClr val="tx1"/>
                </a:solidFill>
              </a:rPr>
              <a:t>... [or] custom test data generators.”</a:t>
            </a:r>
            <a:endParaRPr lang="en-US" sz="2800" dirty="0">
              <a:solidFill>
                <a:schemeClr val="tx1"/>
              </a:solidFill>
              <a:latin typeface="Myriad Pro Cond"/>
              <a:cs typeface="Myriad Pro Cond"/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685800" y="4319640"/>
            <a:ext cx="7772400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/>
          <p:cNvSpPr txBox="1">
            <a:spLocks/>
          </p:cNvSpPr>
          <p:nvPr/>
        </p:nvSpPr>
        <p:spPr>
          <a:xfrm>
            <a:off x="685800" y="2741745"/>
            <a:ext cx="7772400" cy="44359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smtClean="0">
                <a:solidFill>
                  <a:schemeClr val="accent2"/>
                </a:solidFill>
              </a:rPr>
              <a:t>from </a:t>
            </a:r>
            <a:r>
              <a:rPr lang="en-US" i="1" dirty="0" smtClean="0">
                <a:solidFill>
                  <a:schemeClr val="accent2"/>
                </a:solidFill>
                <a:hlinkClick r:id="rId3" tooltip="Extensible Pattern Matching Via a Lightweight Language Extension"/>
              </a:rPr>
              <a:t>ICFP’00 – Claessen, Hughes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2297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2081BF"/>
                </a:solidFill>
              </a:rPr>
              <a:t>github.com/pblasucci/checkprops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my code is your code!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77" y="612775"/>
            <a:ext cx="3415391" cy="3832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Explosion 1 5"/>
          <p:cNvSpPr/>
          <p:nvPr/>
        </p:nvSpPr>
        <p:spPr>
          <a:xfrm>
            <a:off x="4535488" y="1211794"/>
            <a:ext cx="3588806" cy="358880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More than </a:t>
            </a:r>
            <a:r>
              <a:rPr lang="en-US" sz="3200" b="1" dirty="0" smtClean="0"/>
              <a:t>3,000</a:t>
            </a:r>
            <a:r>
              <a:rPr lang="en-US" sz="3000" b="1" dirty="0" smtClean="0"/>
              <a:t> </a:t>
            </a:r>
          </a:p>
          <a:p>
            <a:pPr algn="ctr"/>
            <a:r>
              <a:rPr lang="en-US" sz="2800" b="1" dirty="0" smtClean="0"/>
              <a:t>tests!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36857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3810000" cy="11430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 smtClean="0">
                <a:solidFill>
                  <a:schemeClr val="tx2"/>
                </a:solidFill>
                <a:latin typeface="Myriad Pro Cond"/>
                <a:cs typeface="Myriad Pro Cond"/>
              </a:rPr>
              <a:t>From Unit Testing…</a:t>
            </a:r>
            <a:endParaRPr lang="en-US" sz="4200" b="1" dirty="0">
              <a:solidFill>
                <a:schemeClr val="tx2"/>
              </a:solidFill>
              <a:latin typeface="Myriad Pro Cond"/>
              <a:cs typeface="Myriad Pro Con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96420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Test</a:t>
            </a:r>
            <a:r>
              <a:rPr lang="en-US" sz="1200" dirty="0">
                <a:latin typeface="Menlo Regular"/>
                <a:cs typeface="Menlo Regular"/>
              </a:rPr>
              <a:t>&gt;]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et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err="1" smtClean="0">
                <a:latin typeface="Menlo Regular"/>
                <a:cs typeface="Menlo Regular"/>
              </a:rPr>
              <a:t>CloneReturnsNewInstance</a:t>
            </a:r>
            <a:r>
              <a:rPr lang="en-US" sz="1200" dirty="0">
                <a:latin typeface="Menlo Regular"/>
                <a:cs typeface="Menlo Regular"/>
              </a:rPr>
              <a:t> ()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Menlo Regular"/>
                <a:cs typeface="Menlo Regular"/>
              </a:rPr>
              <a:t>"</a:t>
            </a:r>
            <a:r>
              <a:rPr lang="en-US" sz="1200" dirty="0" err="1">
                <a:solidFill>
                  <a:srgbClr val="800000"/>
                </a:solidFill>
                <a:latin typeface="Menlo Regular"/>
                <a:cs typeface="Menlo Regular"/>
              </a:rPr>
              <a:t>test"B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(msg2 &lt;&gt; msg1</a:t>
            </a:r>
            <a:r>
              <a:rPr lang="en-US" sz="1200" dirty="0" smtClean="0">
                <a:latin typeface="Menlo Regular"/>
                <a:cs typeface="Menlo Regular"/>
              </a:rPr>
              <a:t>) |&gt;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Assert</a:t>
            </a:r>
            <a:r>
              <a:rPr lang="en-US" sz="1200" dirty="0" err="1" smtClean="0">
                <a:latin typeface="Menlo Regular"/>
                <a:cs typeface="Menlo Regular"/>
              </a:rPr>
              <a:t>.True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15" name="Content Placeholder 4"/>
          <p:cNvSpPr>
            <a:spLocks noGrp="1"/>
          </p:cNvSpPr>
          <p:nvPr>
            <p:ph sz="half" idx="2"/>
          </p:nvPr>
        </p:nvSpPr>
        <p:spPr>
          <a:xfrm>
            <a:off x="4869494" y="1691183"/>
            <a:ext cx="3810000" cy="151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 `</a:t>
            </a:r>
            <a:r>
              <a:rPr lang="en-US" sz="1200" dirty="0" smtClean="0">
                <a:latin typeface="Menlo Regular"/>
                <a:cs typeface="Menlo Regular"/>
              </a:rPr>
              <a:t>`not equal to original`</a:t>
            </a:r>
            <a:r>
              <a:rPr lang="en-US" sz="1200" dirty="0">
                <a:latin typeface="Menlo Regular"/>
                <a:cs typeface="Menlo Regular"/>
              </a:rPr>
              <a:t>` </a:t>
            </a:r>
            <a:r>
              <a:rPr lang="en-US" sz="1200" dirty="0" smtClean="0">
                <a:latin typeface="Menlo Regular"/>
                <a:cs typeface="Menlo Regular"/>
              </a:rPr>
              <a:t>data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msg1 = 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(data)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use</a:t>
            </a:r>
            <a:r>
              <a:rPr lang="en-US" sz="1200" dirty="0">
                <a:latin typeface="Menlo Regular"/>
                <a:cs typeface="Menlo Regular"/>
              </a:rPr>
              <a:t> msg2 = 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.clone</a:t>
            </a:r>
            <a:r>
              <a:rPr lang="en-US" sz="1200" dirty="0">
                <a:latin typeface="Menlo Regular"/>
                <a:cs typeface="Menlo Regular"/>
              </a:rPr>
              <a:t> 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msg2 &lt;&gt; msg1</a:t>
            </a:r>
            <a:endParaRPr lang="en-US" sz="1200" dirty="0">
              <a:solidFill>
                <a:srgbClr val="222222"/>
              </a:solidFill>
              <a:latin typeface="Menlo Regular"/>
              <a:cs typeface="Menlo Regular"/>
            </a:endParaRPr>
          </a:p>
        </p:txBody>
      </p:sp>
      <p:grpSp>
        <p:nvGrpSpPr>
          <p:cNvPr id="7" name="Group 6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3"/>
          <p:cNvSpPr txBox="1">
            <a:spLocks/>
          </p:cNvSpPr>
          <p:nvPr/>
        </p:nvSpPr>
        <p:spPr>
          <a:xfrm>
            <a:off x="4648200" y="274638"/>
            <a:ext cx="381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4200" b="1">
                <a:solidFill>
                  <a:srgbClr val="2081BF"/>
                </a:solidFill>
                <a:latin typeface="Myriad Pro Cond"/>
                <a:ea typeface="+mj-ea"/>
                <a:cs typeface="Myriad Pro Cond"/>
              </a:defRPr>
            </a:lvl1pPr>
          </a:lstStyle>
          <a:p>
            <a:r>
              <a:rPr lang="en-US" dirty="0"/>
              <a:t>To Property Testing!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80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23" y="3882141"/>
            <a:ext cx="3505198" cy="1877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9" name="Group 28"/>
          <p:cNvGrpSpPr/>
          <p:nvPr/>
        </p:nvGrpSpPr>
        <p:grpSpPr>
          <a:xfrm>
            <a:off x="685800" y="2177317"/>
            <a:ext cx="7772400" cy="3155797"/>
            <a:chOff x="685800" y="2380739"/>
            <a:chExt cx="7772400" cy="3155797"/>
          </a:xfrm>
        </p:grpSpPr>
        <p:sp>
          <p:nvSpPr>
            <p:cNvPr id="27" name="Rectangle 26"/>
            <p:cNvSpPr/>
            <p:nvPr/>
          </p:nvSpPr>
          <p:spPr>
            <a:xfrm>
              <a:off x="685800" y="2380739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5800" y="5333114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21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5400" b="1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20"/>
            <a:ext cx="7772401" cy="3181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(msg1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,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				 </a:t>
            </a:r>
            <a:r>
              <a:rPr lang="en-US" sz="1200" dirty="0" smtClean="0">
                <a:latin typeface="Menlo Regular"/>
                <a:cs typeface="Menlo Regular"/>
              </a:rPr>
              <a:t>msg2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>
                <a:latin typeface="Menlo Regular"/>
                <a:cs typeface="Menlo Regular"/>
              </a:rPr>
              <a:t>msg1.Size() = msg2.Size() </a:t>
            </a:r>
            <a:r>
              <a:rPr lang="en-US" sz="1200" dirty="0" err="1">
                <a:solidFill>
                  <a:srgbClr val="0000FF"/>
                </a:solidFill>
                <a:latin typeface="Menlo Regular"/>
                <a:cs typeface="Menlo Regular"/>
              </a:rPr>
              <a:t>AndAlso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  <a:r>
              <a:rPr lang="en-US" sz="1200" dirty="0">
                <a:latin typeface="Menlo Regular"/>
                <a:cs typeface="Menlo Regular"/>
              </a:rPr>
              <a:t>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(msg2.Data())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()</a:t>
            </a:r>
            <a:r>
              <a:rPr lang="en-US" sz="1200" dirty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Function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CloneIsIdempotent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msg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once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(),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</a:t>
            </a:r>
            <a:r>
              <a:rPr lang="en-US" sz="1200" dirty="0" smtClean="0">
                <a:latin typeface="Menlo Regular"/>
                <a:cs typeface="Menlo Regular"/>
              </a:rPr>
              <a:t>twice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As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msg.Clone</a:t>
            </a:r>
            <a:r>
              <a:rPr lang="en-US" sz="1200" dirty="0">
                <a:latin typeface="Menlo Regular"/>
                <a:cs typeface="Menlo Regular"/>
              </a:rPr>
              <a:t>().Clone()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HasEqualContent</a:t>
            </a:r>
            <a:r>
              <a:rPr lang="en-US" sz="1200" dirty="0">
                <a:latin typeface="Menlo Regular"/>
                <a:cs typeface="Menlo Regular"/>
              </a:rPr>
              <a:t>(once, twice)</a:t>
            </a:r>
          </a:p>
          <a:p>
            <a:pPr marL="0" indent="0">
              <a:buNone/>
            </a:pPr>
            <a:r>
              <a:rPr lang="de-DE" sz="1200" dirty="0">
                <a:latin typeface="Menlo Regular"/>
                <a:cs typeface="Menlo Regular"/>
              </a:rPr>
              <a:t>  </a:t>
            </a: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endParaRPr lang="de-DE" sz="1200" dirty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e-DE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End </a:t>
            </a:r>
            <a:r>
              <a:rPr lang="de-DE" sz="1200" dirty="0" err="1">
                <a:solidFill>
                  <a:srgbClr val="0000FF"/>
                </a:solidFill>
                <a:latin typeface="Menlo Regular"/>
                <a:cs typeface="Menlo Regular"/>
              </a:rPr>
              <a:t>Function</a:t>
            </a:r>
            <a:endParaRPr lang="en-US" sz="1200" dirty="0">
              <a:solidFill>
                <a:srgbClr val="0000FF"/>
              </a:solidFill>
              <a:latin typeface="Menlo Regular"/>
              <a:cs typeface="Menlo Regular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4275794"/>
            <a:ext cx="3556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632775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 smtClean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  <a:endParaRPr lang="en-US" sz="3600" dirty="0">
              <a:solidFill>
                <a:schemeClr val="accent5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79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da-DK" sz="1200" dirty="0" smtClean="0">
                <a:latin typeface="Menlo Regular"/>
                <a:cs typeface="Menlo Regular"/>
              </a:rPr>
              <a:t>  </a:t>
            </a:r>
            <a:r>
              <a:rPr lang="da-DK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da-DK" sz="1200" dirty="0" smtClean="0">
                <a:latin typeface="Menlo Regular"/>
                <a:cs typeface="Menlo Regular"/>
              </a:rPr>
              <a:t> </a:t>
            </a:r>
            <a:r>
              <a:rPr lang="da-DK" sz="1200" dirty="0">
                <a:latin typeface="Menlo Regular"/>
                <a:cs typeface="Menlo Regular"/>
              </a:rPr>
              <a:t>source = msg1.Data();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cs-CZ" sz="1200" dirty="0" smtClean="0">
                <a:latin typeface="Menlo Regular"/>
                <a:cs typeface="Menlo Regular"/>
              </a:rPr>
              <a:t>  msg1</a:t>
            </a:r>
            <a:r>
              <a:rPr lang="cs-CZ" sz="1200" dirty="0">
                <a:latin typeface="Menlo Regular"/>
                <a:cs typeface="Menlo Regular"/>
              </a:rPr>
              <a:t>.Copy(msg2);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after = msg2.Data();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(source)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&amp;</a:t>
            </a:r>
            <a:r>
              <a:rPr lang="en-US" sz="1200" dirty="0">
                <a:latin typeface="Menlo Regular"/>
                <a:cs typeface="Menlo Regular"/>
              </a:rPr>
              <a:t>&amp; !</a:t>
            </a:r>
            <a:r>
              <a:rPr lang="en-US" sz="1200" dirty="0" err="1">
                <a:latin typeface="Menlo Regular"/>
                <a:cs typeface="Menlo Regular"/>
              </a:rPr>
              <a:t>after.SequenceEqual</a:t>
            </a:r>
            <a:r>
              <a:rPr lang="en-US" sz="1200" dirty="0">
                <a:latin typeface="Menlo Regular"/>
                <a:cs typeface="Menlo Regular"/>
              </a:rPr>
              <a:t>(before);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1" dirty="0" smtClean="0"/>
              <a:t>combining</a:t>
            </a:r>
            <a:r>
              <a:rPr lang="en-US" dirty="0" smtClean="0"/>
              <a:t> properties (naïvely)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GroupNa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830958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combining </a:t>
            </a:r>
            <a:r>
              <a:rPr lang="en-US" dirty="0" smtClean="0"/>
              <a:t>and</a:t>
            </a:r>
            <a:r>
              <a:rPr lang="en-US" b="1" i="1" dirty="0" smtClean="0"/>
              <a:t> </a:t>
            </a:r>
            <a:r>
              <a:rPr lang="en-US" b="1" i="1" dirty="0"/>
              <a:t>labeling </a:t>
            </a:r>
            <a:r>
              <a:rPr lang="en-US" dirty="0"/>
              <a:t>properties</a:t>
            </a:r>
          </a:p>
        </p:txBody>
      </p:sp>
      <p:grpSp>
        <p:nvGrpSpPr>
          <p:cNvPr id="5" name="Group 4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81820" cy="2907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CheckProperty</a:t>
            </a:r>
            <a:r>
              <a:rPr lang="en-US" sz="1200" dirty="0" smtClean="0">
                <a:latin typeface="Menlo Regular"/>
                <a:cs typeface="Menlo Regular"/>
              </a:rPr>
              <a:t>]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CopyAltersTargetNotSrc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msg1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                               ,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smtClean="0">
                <a:latin typeface="Menlo Regular"/>
                <a:cs typeface="Menlo Regular"/>
              </a:rPr>
              <a:t> msg2) {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source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Menlo Regular"/>
                <a:cs typeface="Menlo Regular"/>
              </a:rPr>
              <a:t>= msg1.Data();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before = msg2.Data()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Func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Boolean</a:t>
            </a:r>
            <a:r>
              <a:rPr lang="en-US" sz="1200" dirty="0">
                <a:latin typeface="Menlo Regular"/>
                <a:cs typeface="Menlo Regular"/>
              </a:rPr>
              <a:t>&gt; after  = () =&gt; </a:t>
            </a:r>
            <a:r>
              <a:rPr lang="en-US" sz="1200" dirty="0" smtClean="0">
                <a:latin typeface="Menlo Regular"/>
                <a:cs typeface="Menlo Regular"/>
              </a:rPr>
              <a:t>{  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  msg1</a:t>
            </a:r>
            <a:r>
              <a:rPr lang="en-US" sz="1200" dirty="0">
                <a:latin typeface="Menlo Regular"/>
                <a:cs typeface="Menlo Regular"/>
              </a:rPr>
              <a:t>.Copy(msg2);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msg2.Data().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(source);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};</a:t>
            </a: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after.Label</a:t>
            </a:r>
            <a:r>
              <a:rPr lang="en-US" sz="1200" dirty="0">
                <a:latin typeface="Menlo Regular"/>
                <a:cs typeface="Menlo Regular"/>
              </a:rPr>
              <a:t>(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smtClean="0">
                <a:latin typeface="Menlo Regular"/>
                <a:cs typeface="Menlo Regular"/>
              </a:rPr>
              <a:t>  .And(!msg2</a:t>
            </a:r>
            <a:r>
              <a:rPr lang="en-US" sz="1200" dirty="0">
                <a:latin typeface="Menlo Regular"/>
                <a:cs typeface="Menlo Regular"/>
              </a:rPr>
              <a:t>.Data().</a:t>
            </a:r>
            <a:r>
              <a:rPr lang="en-US" sz="1200" dirty="0" err="1">
                <a:latin typeface="Menlo Regular"/>
                <a:cs typeface="Menlo Regular"/>
              </a:rPr>
              <a:t>SequenceEqual</a:t>
            </a:r>
            <a:r>
              <a:rPr lang="en-US" sz="1200" dirty="0">
                <a:latin typeface="Menlo Regular"/>
                <a:cs typeface="Menlo Regular"/>
              </a:rPr>
              <a:t>(before))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smtClean="0">
                <a:latin typeface="Menlo Regular"/>
                <a:cs typeface="Menlo Regular"/>
              </a:rPr>
              <a:t>  .</a:t>
            </a:r>
            <a:r>
              <a:rPr lang="en-US" sz="1200" dirty="0">
                <a:latin typeface="Menlo Regular"/>
                <a:cs typeface="Menlo Regular"/>
              </a:rPr>
              <a:t>Label(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</a:t>
            </a:r>
            <a:r>
              <a:rPr lang="en-US" sz="12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  <a:endParaRPr lang="en-US" sz="1200" dirty="0">
              <a:latin typeface="Menlo Regular"/>
              <a:cs typeface="Menlo Regula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5"/>
          <p:cNvGrpSpPr/>
          <p:nvPr/>
        </p:nvGrpSpPr>
        <p:grpSpPr>
          <a:xfrm>
            <a:off x="4327830" y="2735393"/>
            <a:ext cx="3744578" cy="2607370"/>
            <a:chOff x="685800" y="2735393"/>
            <a:chExt cx="7780485" cy="2607370"/>
          </a:xfrm>
        </p:grpSpPr>
        <p:sp>
          <p:nvSpPr>
            <p:cNvPr id="14" name="Rectangle 13"/>
            <p:cNvSpPr/>
            <p:nvPr/>
          </p:nvSpPr>
          <p:spPr>
            <a:xfrm>
              <a:off x="685800" y="2735393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885" y="5139341"/>
              <a:ext cx="7772400" cy="203422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>
              <a:solidFill>
                <a:srgbClr val="E678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67134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accent5"/>
                </a:solidFill>
                <a:latin typeface="Myriad Pro Cond"/>
                <a:cs typeface="Myriad Pro Cond"/>
              </a:rPr>
              <a:t>FsCheck</a:t>
            </a:r>
            <a:r>
              <a:rPr lang="en-US" sz="3600" dirty="0">
                <a:solidFill>
                  <a:schemeClr val="accent5"/>
                </a:solidFill>
                <a:latin typeface="Myriad Pro Cond"/>
                <a:cs typeface="Myriad Pro Cond"/>
              </a:rPr>
              <a:t>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2786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[&lt;</a:t>
            </a:r>
            <a:r>
              <a:rPr lang="en-US" sz="1200" dirty="0" smtClean="0">
                <a:solidFill>
                  <a:srgbClr val="247C9F"/>
                </a:solidFill>
                <a:latin typeface="Menlo Regular"/>
                <a:cs typeface="Menlo Regular"/>
              </a:rPr>
              <a:t>Property</a:t>
            </a:r>
            <a:r>
              <a:rPr lang="en-US" sz="1200" dirty="0" smtClean="0">
                <a:latin typeface="Menlo Regular"/>
                <a:cs typeface="Menlo Regular"/>
              </a:rPr>
              <a:t>&gt;</a:t>
            </a:r>
            <a:r>
              <a:rPr lang="en-US" sz="1200" dirty="0">
                <a:latin typeface="Menlo Regular"/>
                <a:cs typeface="Menlo Regular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>
                <a:latin typeface="Menlo Regular"/>
                <a:cs typeface="Menlo Regular"/>
              </a:rPr>
              <a:t>``copy alters target not </a:t>
            </a:r>
            <a:r>
              <a:rPr lang="en-US" sz="1200" dirty="0" smtClean="0">
                <a:latin typeface="Menlo Regular"/>
                <a:cs typeface="Menlo Regular"/>
              </a:rPr>
              <a:t>source`</a:t>
            </a:r>
            <a:r>
              <a:rPr lang="en-US" sz="1200" dirty="0">
                <a:latin typeface="Menlo Regular"/>
                <a:cs typeface="Menlo Regular"/>
              </a:rPr>
              <a:t>` msg1 msg2 </a:t>
            </a:r>
            <a:r>
              <a:rPr lang="en-US" sz="1200" dirty="0" smtClean="0">
                <a:latin typeface="Menlo Regular"/>
                <a:cs typeface="Menlo Regular"/>
              </a:rPr>
              <a:t>=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only work with dissimilar messages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(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 &lt;&gt;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msg2) </a:t>
            </a: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  ==&gt; (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>
                <a:latin typeface="Menlo Regular"/>
                <a:cs typeface="Menlo Regular"/>
              </a:rPr>
              <a:t>source,before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msg1,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        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.copy</a:t>
            </a:r>
            <a:r>
              <a:rPr lang="en-US" sz="1200" dirty="0">
                <a:latin typeface="Menlo Regular"/>
                <a:cs typeface="Menlo Regular"/>
              </a:rPr>
              <a:t> msg1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>
                <a:latin typeface="Menlo Regular"/>
                <a:cs typeface="Menlo Regular"/>
              </a:rPr>
              <a:t> after =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Message</a:t>
            </a:r>
            <a:r>
              <a:rPr lang="en-US" sz="1200" dirty="0" err="1">
                <a:latin typeface="Menlo Regular"/>
                <a:cs typeface="Menlo Regular"/>
              </a:rPr>
              <a:t>.data</a:t>
            </a:r>
            <a:r>
              <a:rPr lang="en-US" sz="1200" dirty="0">
                <a:latin typeface="Menlo Regular"/>
                <a:cs typeface="Menlo Regular"/>
              </a:rPr>
              <a:t> msg2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= </a:t>
            </a:r>
            <a:r>
              <a:rPr lang="en-US" sz="1200" dirty="0" smtClean="0">
                <a:latin typeface="Menlo Regular"/>
                <a:cs typeface="Menlo Regular"/>
              </a:rPr>
              <a:t> source </a:t>
            </a:r>
            <a:r>
              <a:rPr lang="en-US" sz="1200" dirty="0">
                <a:latin typeface="Menlo Regular"/>
                <a:cs typeface="Menlo Regular"/>
              </a:rPr>
              <a:t>|@ </a:t>
            </a:r>
            <a:r>
              <a:rPr lang="en-US" sz="1200" dirty="0">
                <a:solidFill>
                  <a:schemeClr val="accent5"/>
                </a:solidFill>
                <a:latin typeface="Menlo Regular"/>
                <a:cs typeface="Menlo Regular"/>
              </a:rPr>
              <a:t>"source"</a:t>
            </a:r>
            <a:r>
              <a:rPr lang="en-US" sz="1200" dirty="0">
                <a:latin typeface="Menlo Regular"/>
                <a:cs typeface="Menlo Regular"/>
              </a:rPr>
              <a:t>)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.&amp;.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           (after &lt;&gt; before |@ </a:t>
            </a:r>
            <a:r>
              <a:rPr lang="en-US" sz="1200" dirty="0">
                <a:solidFill>
                  <a:srgbClr val="B5121B"/>
                </a:solidFill>
                <a:latin typeface="Menlo Regular"/>
                <a:cs typeface="Menlo Regular"/>
              </a:rPr>
              <a:t>"target"</a:t>
            </a:r>
            <a:r>
              <a:rPr lang="en-US" sz="1200" dirty="0">
                <a:latin typeface="Menlo Regular"/>
                <a:cs typeface="Menlo Regular"/>
              </a:rPr>
              <a:t>)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conditional </a:t>
            </a:r>
            <a:r>
              <a:rPr lang="en-US" dirty="0"/>
              <a:t>properties</a:t>
            </a:r>
          </a:p>
        </p:txBody>
      </p:sp>
      <p:grpSp>
        <p:nvGrpSpPr>
          <p:cNvPr id="6" name="Group 5"/>
          <p:cNvGrpSpPr/>
          <p:nvPr/>
        </p:nvGrpSpPr>
        <p:grpSpPr>
          <a:xfrm flipV="1">
            <a:off x="556586" y="1911135"/>
            <a:ext cx="2908928" cy="45719"/>
            <a:chOff x="1397018" y="6250351"/>
            <a:chExt cx="5484234" cy="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28" y="3459163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3817917" y="760129"/>
            <a:ext cx="3740687" cy="41786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E678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672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2800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2800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7925"/>
            <a:ext cx="5486400" cy="30284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distribution of random data using a custom generator</a:t>
            </a:r>
            <a:endParaRPr lang="en-US" i="1" dirty="0"/>
          </a:p>
        </p:txBody>
      </p:sp>
      <p:graphicFrame>
        <p:nvGraphicFramePr>
          <p:cNvPr id="7" name="Pictur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166627"/>
              </p:ext>
            </p:extLst>
          </p:nvPr>
        </p:nvGraphicFramePr>
        <p:xfrm>
          <a:off x="1792288" y="612775"/>
          <a:ext cx="5486400" cy="383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 flipV="1">
            <a:off x="1792288" y="5367338"/>
            <a:ext cx="5486400" cy="121137"/>
            <a:chOff x="1397018" y="6250351"/>
            <a:chExt cx="5484234" cy="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872426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/>
                </a:solidFill>
                <a:latin typeface="Myriad Pro Cond"/>
                <a:cs typeface="Myriad Pro Cond"/>
              </a:rPr>
              <a:t>FsCheck</a:t>
            </a:r>
            <a:r>
              <a:rPr lang="en-US" sz="5400" b="1" dirty="0" smtClean="0">
                <a:solidFill>
                  <a:schemeClr val="accent6"/>
                </a:solidFill>
                <a:latin typeface="Myriad Pro Cond"/>
                <a:cs typeface="Myriad Pro Cond"/>
              </a:rPr>
              <a:t>: Generation</a:t>
            </a:r>
            <a:endParaRPr lang="en-US" sz="5400" b="1" dirty="0">
              <a:solidFill>
                <a:schemeClr val="accent6"/>
              </a:solidFill>
              <a:latin typeface="Myriad Pro Cond"/>
              <a:cs typeface="Myriad Pro Cond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85799" y="1696419"/>
            <a:ext cx="7772401" cy="46828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using</a:t>
            </a: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>
                <a:latin typeface="Menlo Regular"/>
                <a:cs typeface="Menlo Regular"/>
              </a:rPr>
              <a:t> = </a:t>
            </a:r>
            <a:r>
              <a:rPr lang="en-US" sz="1200" dirty="0" err="1">
                <a:latin typeface="Menlo Regular"/>
                <a:cs typeface="Menlo Regular"/>
              </a:rPr>
              <a:t>FsCheck.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&gt;;</a:t>
            </a:r>
          </a:p>
          <a:p>
            <a:pPr marL="0" indent="0">
              <a:buNone/>
            </a:pPr>
            <a:endParaRPr lang="en-US" sz="12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// ...</a:t>
            </a:r>
          </a:p>
          <a:p>
            <a:pPr marL="0" indent="0">
              <a:buNone/>
            </a:pPr>
            <a:endParaRPr lang="en-US" sz="12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public </a:t>
            </a:r>
            <a:r>
              <a:rPr lang="en-US" sz="1200" dirty="0">
                <a:solidFill>
                  <a:srgbClr val="0000FF"/>
                </a:solidFill>
                <a:latin typeface="Menlo Regular"/>
                <a:cs typeface="Menlo Regular"/>
              </a:rPr>
              <a:t>static </a:t>
            </a:r>
            <a:r>
              <a:rPr lang="en-US" sz="1200" dirty="0">
                <a:solidFill>
                  <a:srgbClr val="247C9F"/>
                </a:solidFill>
                <a:latin typeface="Menlo Regular"/>
                <a:cs typeface="Menlo Regular"/>
              </a:rPr>
              <a:t>Arbitrary</a:t>
            </a:r>
            <a:r>
              <a:rPr lang="en-US" sz="1200" dirty="0">
                <a:latin typeface="Menlo Regular"/>
                <a:cs typeface="Menlo Regular"/>
              </a:rPr>
              <a:t>&lt;</a:t>
            </a:r>
            <a:r>
              <a:rPr lang="en-US" sz="1200" dirty="0" err="1">
                <a:latin typeface="Menlo Regular"/>
                <a:cs typeface="Menlo Regular"/>
              </a:rPr>
              <a:t>fszmq.</a:t>
            </a:r>
            <a:r>
              <a:rPr lang="en-US" sz="1200" dirty="0" err="1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>
                <a:latin typeface="Menlo Regular"/>
                <a:cs typeface="Menlo Regular"/>
              </a:rPr>
              <a:t>&gt; Version (</a:t>
            </a:r>
            <a:r>
              <a:rPr lang="en-US" sz="12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unknown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.Constant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.Unknown</a:t>
            </a:r>
            <a:r>
              <a:rPr lang="en-US" sz="12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random  =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from</a:t>
            </a:r>
            <a:r>
              <a:rPr lang="en-US" sz="1200" dirty="0" smtClean="0">
                <a:latin typeface="Menlo Regular"/>
                <a:cs typeface="Menlo Regular"/>
              </a:rPr>
              <a:t> data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in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.Generate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NonNegativeInt</a:t>
            </a:r>
            <a:r>
              <a:rPr lang="en-US" sz="1200" dirty="0" smtClean="0">
                <a:latin typeface="Menlo Regular"/>
                <a:cs typeface="Menlo Regular"/>
              </a:rPr>
              <a:t>&gt;().Three()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major     = data.Item1.Item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minor     = data.Item2.Item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let</a:t>
            </a:r>
            <a:r>
              <a:rPr lang="en-US" sz="1200" dirty="0" smtClean="0">
                <a:latin typeface="Menlo Regular"/>
                <a:cs typeface="Menlo Regular"/>
              </a:rPr>
              <a:t> revision  = data.Item3.Item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     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select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latin typeface="Menlo Regular"/>
                <a:cs typeface="Menlo Regular"/>
              </a:rPr>
              <a:t>fszmq.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Version</a:t>
            </a:r>
            <a:r>
              <a:rPr lang="en-US" sz="1200" dirty="0" err="1" smtClean="0">
                <a:latin typeface="Menlo Regular"/>
                <a:cs typeface="Menlo Regular"/>
              </a:rPr>
              <a:t>.NewVersion</a:t>
            </a:r>
            <a:r>
              <a:rPr lang="en-US" sz="1200" dirty="0" smtClean="0">
                <a:latin typeface="Menlo Regular"/>
                <a:cs typeface="Menlo Regular"/>
              </a:rPr>
              <a:t>(major, minor, revision);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Menlo Regular"/>
                <a:cs typeface="Menlo Regular"/>
              </a:rPr>
              <a:t>// Creates a random distribution weighted in favor of version with random values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</a:t>
            </a:r>
            <a:r>
              <a:rPr lang="en-US" sz="1200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var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distribution =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</a:t>
            </a:r>
            <a:r>
              <a:rPr lang="en-US" sz="1200" dirty="0" err="1" smtClean="0">
                <a:latin typeface="Menlo Regular"/>
                <a:cs typeface="Menlo Regular"/>
              </a:rPr>
              <a:t>.Frequency</a:t>
            </a:r>
            <a:r>
              <a:rPr lang="en-US" sz="1200" dirty="0" smtClean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&gt;(2, random 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,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new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WeightAndValue</a:t>
            </a:r>
            <a:r>
              <a:rPr lang="en-US" sz="1200" dirty="0" smtClean="0">
                <a:latin typeface="Menlo Regular"/>
                <a:cs typeface="Menlo Regular"/>
              </a:rPr>
              <a:t>&lt;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GenVersion</a:t>
            </a:r>
            <a:r>
              <a:rPr lang="en-US" sz="1200" dirty="0" smtClean="0">
                <a:latin typeface="Menlo Regular"/>
                <a:cs typeface="Menlo Regular"/>
              </a:rPr>
              <a:t>&gt;(1, unknown)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      </a:t>
            </a:r>
          </a:p>
          <a:p>
            <a:pPr marL="0" indent="0">
              <a:buNone/>
            </a:pPr>
            <a:r>
              <a:rPr lang="en-US" sz="1200" dirty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Menlo Regular"/>
                <a:cs typeface="Menlo Regular"/>
              </a:rPr>
              <a:t>return</a:t>
            </a:r>
            <a:r>
              <a:rPr lang="en-US" sz="1200" dirty="0" smtClean="0">
                <a:latin typeface="Menlo Regular"/>
                <a:cs typeface="Menlo Regular"/>
              </a:rPr>
              <a:t> </a:t>
            </a:r>
            <a:r>
              <a:rPr lang="en-US" sz="1200" dirty="0" err="1" smtClean="0">
                <a:solidFill>
                  <a:srgbClr val="247C9F"/>
                </a:solidFill>
                <a:latin typeface="Menlo Regular"/>
                <a:cs typeface="Menlo Regular"/>
              </a:rPr>
              <a:t>Arb</a:t>
            </a:r>
            <a:r>
              <a:rPr lang="en-US" sz="1200" dirty="0" err="1" smtClean="0">
                <a:latin typeface="Menlo Regular"/>
                <a:cs typeface="Menlo Regular"/>
              </a:rPr>
              <a:t>.From</a:t>
            </a:r>
            <a:r>
              <a:rPr lang="en-US" sz="1200" dirty="0" smtClean="0">
                <a:latin typeface="Menlo Regular"/>
                <a:cs typeface="Menlo Regular"/>
              </a:rPr>
              <a:t>(distribution);</a:t>
            </a:r>
          </a:p>
          <a:p>
            <a:pPr marL="0" indent="0">
              <a:buNone/>
            </a:pPr>
            <a:r>
              <a:rPr lang="en-US" sz="1200" dirty="0" smtClean="0">
                <a:latin typeface="Menlo Regular"/>
                <a:cs typeface="Menlo 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 flipV="1">
            <a:off x="685800" y="1369528"/>
            <a:ext cx="7772400" cy="45719"/>
            <a:chOff x="1397018" y="6250351"/>
            <a:chExt cx="5484234" cy="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97018" y="6250351"/>
              <a:ext cx="914039" cy="0"/>
            </a:xfrm>
            <a:prstGeom prst="line">
              <a:avLst/>
            </a:prstGeom>
            <a:ln w="50800" cmpd="sng">
              <a:solidFill>
                <a:srgbClr val="3C781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311057" y="6250351"/>
              <a:ext cx="914039" cy="0"/>
            </a:xfrm>
            <a:prstGeom prst="line">
              <a:avLst/>
            </a:prstGeom>
            <a:ln w="50800" cmpd="sng">
              <a:solidFill>
                <a:srgbClr val="2081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5096" y="6250351"/>
              <a:ext cx="914039" cy="0"/>
            </a:xfrm>
            <a:prstGeom prst="line">
              <a:avLst/>
            </a:prstGeom>
            <a:ln w="50800" cmpd="sng">
              <a:solidFill>
                <a:srgbClr val="0C456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135" y="6250351"/>
              <a:ext cx="914039" cy="0"/>
            </a:xfrm>
            <a:prstGeom prst="line">
              <a:avLst/>
            </a:prstGeom>
            <a:ln w="50800" cmpd="sng">
              <a:solidFill>
                <a:srgbClr val="E678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053174" y="6250351"/>
              <a:ext cx="914039" cy="0"/>
            </a:xfrm>
            <a:prstGeom prst="line">
              <a:avLst/>
            </a:prstGeom>
            <a:ln w="508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67213" y="6250351"/>
              <a:ext cx="914039" cy="0"/>
            </a:xfrm>
            <a:prstGeom prst="line">
              <a:avLst/>
            </a:prstGeom>
            <a:ln w="50800" cmpd="sng">
              <a:solidFill>
                <a:srgbClr val="55138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6772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22222"/>
      </a:dk1>
      <a:lt1>
        <a:srgbClr val="FFFFFF"/>
      </a:lt1>
      <a:dk2>
        <a:srgbClr val="0C4569"/>
      </a:dk2>
      <a:lt2>
        <a:srgbClr val="E5E5E5"/>
      </a:lt2>
      <a:accent1>
        <a:srgbClr val="2081BF"/>
      </a:accent1>
      <a:accent2>
        <a:srgbClr val="6C9F2E"/>
      </a:accent2>
      <a:accent3>
        <a:srgbClr val="E67800"/>
      </a:accent3>
      <a:accent4>
        <a:srgbClr val="E6EDAE"/>
      </a:accent4>
      <a:accent5>
        <a:srgbClr val="B5121B"/>
      </a:accent5>
      <a:accent6>
        <a:srgbClr val="551387"/>
      </a:accent6>
      <a:hlink>
        <a:srgbClr val="5A5A69"/>
      </a:hlink>
      <a:folHlink>
        <a:srgbClr val="C3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222222"/>
    </a:dk1>
    <a:lt1>
      <a:srgbClr val="FFFFFF"/>
    </a:lt1>
    <a:dk2>
      <a:srgbClr val="0C4569"/>
    </a:dk2>
    <a:lt2>
      <a:srgbClr val="E5E5E5"/>
    </a:lt2>
    <a:accent1>
      <a:srgbClr val="2081BF"/>
    </a:accent1>
    <a:accent2>
      <a:srgbClr val="6C9F2E"/>
    </a:accent2>
    <a:accent3>
      <a:srgbClr val="E67800"/>
    </a:accent3>
    <a:accent4>
      <a:srgbClr val="E6EDAE"/>
    </a:accent4>
    <a:accent5>
      <a:srgbClr val="B5121B"/>
    </a:accent5>
    <a:accent6>
      <a:srgbClr val="551387"/>
    </a:accent6>
    <a:hlink>
      <a:srgbClr val="5A5A69"/>
    </a:hlink>
    <a:folHlink>
      <a:srgbClr val="C3D3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9669</TotalTime>
  <Words>2552</Words>
  <Application>Microsoft Macintosh PowerPoint</Application>
  <PresentationFormat>On-screen Show (4:3)</PresentationFormat>
  <Paragraphs>365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For All Code, There Exist  Properties to be Checked  (or, Random Testing with FsCheck)</vt:lpstr>
      <vt:lpstr>Random Testing</vt:lpstr>
      <vt:lpstr>From Unit Testing…</vt:lpstr>
      <vt:lpstr>FsCheck: Properties</vt:lpstr>
      <vt:lpstr>FsCheck: Properties</vt:lpstr>
      <vt:lpstr>FsCheck: Properties</vt:lpstr>
      <vt:lpstr>FsCheck: Properties</vt:lpstr>
      <vt:lpstr>FsCheck: Generation</vt:lpstr>
      <vt:lpstr>FsCheck: Generation</vt:lpstr>
      <vt:lpstr>FsCheck: Generation</vt:lpstr>
      <vt:lpstr>FsCheck: Generation</vt:lpstr>
      <vt:lpstr>FsCheck: Generation</vt:lpstr>
      <vt:lpstr>FsCheck: Observations</vt:lpstr>
      <vt:lpstr>FsCheck: Observations</vt:lpstr>
      <vt:lpstr>FsCheck: Observations</vt:lpstr>
      <vt:lpstr>FsCheck: Observations</vt:lpstr>
      <vt:lpstr>FsCheck: Observations</vt:lpstr>
      <vt:lpstr>Random Testing</vt:lpstr>
      <vt:lpstr>More Information</vt:lpstr>
      <vt:lpstr>github.com/pblasucci/checkprops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Blasucci</dc:creator>
  <cp:lastModifiedBy>Paul Blasucci</cp:lastModifiedBy>
  <cp:revision>272</cp:revision>
  <dcterms:created xsi:type="dcterms:W3CDTF">2015-01-04T20:38:30Z</dcterms:created>
  <dcterms:modified xsi:type="dcterms:W3CDTF">2015-08-22T01:52:35Z</dcterms:modified>
</cp:coreProperties>
</file>