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handoutMasterIdLst>
    <p:handoutMasterId r:id="rId21"/>
  </p:handoutMasterIdLst>
  <p:sldIdLst>
    <p:sldId id="327" r:id="rId5"/>
    <p:sldId id="328" r:id="rId6"/>
    <p:sldId id="341" r:id="rId7"/>
    <p:sldId id="350" r:id="rId8"/>
    <p:sldId id="351" r:id="rId9"/>
    <p:sldId id="335" r:id="rId10"/>
    <p:sldId id="349" r:id="rId11"/>
    <p:sldId id="344" r:id="rId12"/>
    <p:sldId id="332" r:id="rId13"/>
    <p:sldId id="345" r:id="rId14"/>
    <p:sldId id="333" r:id="rId15"/>
    <p:sldId id="348" r:id="rId16"/>
    <p:sldId id="347" r:id="rId17"/>
    <p:sldId id="346" r:id="rId18"/>
    <p:sldId id="33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5052"/>
    <a:srgbClr val="15F98C"/>
    <a:srgbClr val="CA0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50" autoAdjust="0"/>
    <p:restoredTop sz="94660"/>
  </p:normalViewPr>
  <p:slideViewPr>
    <p:cSldViewPr snapToGrid="0">
      <p:cViewPr varScale="1">
        <p:scale>
          <a:sx n="85" d="100"/>
          <a:sy n="85"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F869F8-BEC6-067A-B6F6-377A54E43F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5540ABB-6E4F-052B-C285-3BD0674FAC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BB580-5218-4DE6-AFB3-51D3BCF80A6B}" type="datetime1">
              <a:rPr lang="en-IN" smtClean="0"/>
              <a:t>17-05-2024</a:t>
            </a:fld>
            <a:endParaRPr lang="en-IN"/>
          </a:p>
        </p:txBody>
      </p:sp>
      <p:sp>
        <p:nvSpPr>
          <p:cNvPr id="4" name="Footer Placeholder 3">
            <a:extLst>
              <a:ext uri="{FF2B5EF4-FFF2-40B4-BE49-F238E27FC236}">
                <a16:creationId xmlns:a16="http://schemas.microsoft.com/office/drawing/2014/main" id="{C3D6B97A-3910-0EBA-4434-95B0C46215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AA000E1-F316-B987-34D6-2AD724DB21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3AC267-2657-4B5F-8A62-A018FD7C1ED1}" type="slidenum">
              <a:rPr lang="en-IN" smtClean="0"/>
              <a:t>‹#›</a:t>
            </a:fld>
            <a:endParaRPr lang="en-IN"/>
          </a:p>
        </p:txBody>
      </p:sp>
    </p:spTree>
    <p:extLst>
      <p:ext uri="{BB962C8B-B14F-4D97-AF65-F5344CB8AC3E}">
        <p14:creationId xmlns:p14="http://schemas.microsoft.com/office/powerpoint/2010/main" val="103619044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E72D3-AA3A-4887-8682-4312223E4518}" type="datetime1">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B389A-84CD-4718-AEC2-21F203A9604F}" type="slidenum">
              <a:rPr lang="en-IN" smtClean="0"/>
              <a:t>‹#›</a:t>
            </a:fld>
            <a:endParaRPr lang="en-IN"/>
          </a:p>
        </p:txBody>
      </p:sp>
    </p:spTree>
    <p:extLst>
      <p:ext uri="{BB962C8B-B14F-4D97-AF65-F5344CB8AC3E}">
        <p14:creationId xmlns:p14="http://schemas.microsoft.com/office/powerpoint/2010/main" val="403459803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325486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24872"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5" name="Picture 4" descr="A close up of a logo&#10;&#10;Description automatically generated">
            <a:extLst>
              <a:ext uri="{FF2B5EF4-FFF2-40B4-BE49-F238E27FC236}">
                <a16:creationId xmlns:a16="http://schemas.microsoft.com/office/drawing/2014/main" id="{DAF3D3DE-4523-4272-BE59-8D2437F5816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166879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09243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066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6" name="Picture 5" descr="A close up of a logo&#10;&#10;Description automatically generated">
            <a:extLst>
              <a:ext uri="{FF2B5EF4-FFF2-40B4-BE49-F238E27FC236}">
                <a16:creationId xmlns:a16="http://schemas.microsoft.com/office/drawing/2014/main" id="{7C636576-C435-4227-AE32-FBC777B3BDE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39624" cy="655982"/>
          </a:xfrm>
          <a:prstGeom prst="rect">
            <a:avLst/>
          </a:prstGeom>
        </p:spPr>
      </p:pic>
      <p:sp>
        <p:nvSpPr>
          <p:cNvPr id="8" name="Title 1">
            <a:extLst>
              <a:ext uri="{FF2B5EF4-FFF2-40B4-BE49-F238E27FC236}">
                <a16:creationId xmlns:a16="http://schemas.microsoft.com/office/drawing/2014/main" id="{80076A84-695B-4D81-B65B-036D08E10D12}"/>
              </a:ext>
            </a:extLst>
          </p:cNvPr>
          <p:cNvSpPr>
            <a:spLocks noGrp="1"/>
          </p:cNvSpPr>
          <p:nvPr>
            <p:ph type="title"/>
          </p:nvPr>
        </p:nvSpPr>
        <p:spPr>
          <a:xfrm>
            <a:off x="838200" y="365126"/>
            <a:ext cx="9997440"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2271910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314"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8314"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8" name="Picture 7" descr="A close up of a logo&#10;&#10;Description automatically generated">
            <a:extLst>
              <a:ext uri="{FF2B5EF4-FFF2-40B4-BE49-F238E27FC236}">
                <a16:creationId xmlns:a16="http://schemas.microsoft.com/office/drawing/2014/main" id="{C9ECDAE0-0A74-4D72-8A95-D1CE68BB8CA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733677" y="6002200"/>
            <a:ext cx="2120251" cy="655982"/>
          </a:xfrm>
          <a:prstGeom prst="rect">
            <a:avLst/>
          </a:prstGeom>
        </p:spPr>
      </p:pic>
      <p:sp>
        <p:nvSpPr>
          <p:cNvPr id="10" name="Title 1">
            <a:extLst>
              <a:ext uri="{FF2B5EF4-FFF2-40B4-BE49-F238E27FC236}">
                <a16:creationId xmlns:a16="http://schemas.microsoft.com/office/drawing/2014/main" id="{92D40324-116D-46BF-A0D8-ACBB1FA58BAE}"/>
              </a:ext>
            </a:extLst>
          </p:cNvPr>
          <p:cNvSpPr>
            <a:spLocks noGrp="1"/>
          </p:cNvSpPr>
          <p:nvPr>
            <p:ph type="title"/>
          </p:nvPr>
        </p:nvSpPr>
        <p:spPr>
          <a:xfrm>
            <a:off x="838200" y="365126"/>
            <a:ext cx="10015728"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2305533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1D5A8173-029E-4575-B1BE-7D44B32D742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356520" y="6017547"/>
            <a:ext cx="2457784" cy="655982"/>
          </a:xfrm>
          <a:prstGeom prst="rect">
            <a:avLst/>
          </a:prstGeom>
        </p:spPr>
      </p:pic>
      <p:sp>
        <p:nvSpPr>
          <p:cNvPr id="6" name="Title 1">
            <a:extLst>
              <a:ext uri="{FF2B5EF4-FFF2-40B4-BE49-F238E27FC236}">
                <a16:creationId xmlns:a16="http://schemas.microsoft.com/office/drawing/2014/main" id="{FF2D2E05-3817-4F9D-BBEF-1D4FF77C6B84}"/>
              </a:ext>
            </a:extLst>
          </p:cNvPr>
          <p:cNvSpPr>
            <a:spLocks noGrp="1"/>
          </p:cNvSpPr>
          <p:nvPr>
            <p:ph type="title"/>
          </p:nvPr>
        </p:nvSpPr>
        <p:spPr>
          <a:xfrm>
            <a:off x="838200" y="365126"/>
            <a:ext cx="9976104"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19639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5BF30093-AF1A-473D-8459-D65A198D7E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2813677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p:cNvSpPr>
            <a:spLocks noGrp="1"/>
          </p:cNvSpPr>
          <p:nvPr>
            <p:ph idx="1"/>
          </p:nvPr>
        </p:nvSpPr>
        <p:spPr>
          <a:xfrm>
            <a:off x="5183188" y="987425"/>
            <a:ext cx="6172200" cy="4873625"/>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CAE8CF87-0C27-479A-9FCC-F0FA64D1A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3910834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0484F575-B956-41D8-9BD9-542DF1FD66F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3302182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838200" y="1825625"/>
            <a:ext cx="10515600" cy="39907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32" name="Group 31"/>
          <p:cNvGrpSpPr/>
          <p:nvPr userDrawn="1"/>
        </p:nvGrpSpPr>
        <p:grpSpPr>
          <a:xfrm rot="5400000">
            <a:off x="10284402" y="4422774"/>
            <a:ext cx="2399145" cy="286385"/>
            <a:chOff x="838200" y="6096000"/>
            <a:chExt cx="2639060" cy="260350"/>
          </a:xfrm>
          <a:effectLst>
            <a:outerShdw blurRad="50800" dist="38100" dir="13500000" algn="br" rotWithShape="0">
              <a:prstClr val="black">
                <a:alpha val="40000"/>
              </a:prstClr>
            </a:outerShdw>
          </a:effectLst>
        </p:grpSpPr>
        <p:sp>
          <p:nvSpPr>
            <p:cNvPr id="23" name="Flowchart: Connector 22"/>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4" name="Flowchart: Connector 23"/>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5" name="Flowchart: Connector 24"/>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6" name="Flowchart: Connector 25"/>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7" name="Flowchart: Connector 26"/>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8" name="Flowchart: Connector 27"/>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9" name="Flowchart: Connector 28"/>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0" name="Flowchart: Connector 29"/>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1" name="Flowchart: Connector 30"/>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33" name="Group 32"/>
          <p:cNvGrpSpPr/>
          <p:nvPr userDrawn="1"/>
        </p:nvGrpSpPr>
        <p:grpSpPr>
          <a:xfrm>
            <a:off x="838200" y="6082983"/>
            <a:ext cx="2639060" cy="286385"/>
            <a:chOff x="838200" y="6096000"/>
            <a:chExt cx="2639060" cy="260350"/>
          </a:xfrm>
          <a:effectLst>
            <a:outerShdw blurRad="50800" dist="38100" dir="16200000" rotWithShape="0">
              <a:prstClr val="black">
                <a:alpha val="40000"/>
              </a:prstClr>
            </a:outerShdw>
          </a:effectLst>
        </p:grpSpPr>
        <p:sp>
          <p:nvSpPr>
            <p:cNvPr id="34" name="Flowchart: Connector 33"/>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5" name="Flowchart: Connector 34"/>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6" name="Flowchart: Connector 35"/>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7" name="Flowchart: Connector 36"/>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8" name="Flowchart: Connector 37"/>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9" name="Flowchart: Connector 38"/>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0" name="Flowchart: Connector 39"/>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1" name="Flowchart: Connector 40"/>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2" name="Flowchart: Connector 41"/>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4250354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hf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0E0C-9A86-BBC2-35AC-1C901202A259}"/>
              </a:ext>
            </a:extLst>
          </p:cNvPr>
          <p:cNvSpPr>
            <a:spLocks noGrp="1"/>
          </p:cNvSpPr>
          <p:nvPr>
            <p:ph type="ctrTitle"/>
          </p:nvPr>
        </p:nvSpPr>
        <p:spPr>
          <a:xfrm>
            <a:off x="1210235" y="543951"/>
            <a:ext cx="9457765" cy="2387600"/>
          </a:xfrm>
        </p:spPr>
        <p:txBody>
          <a:bodyPr/>
          <a:lstStyle/>
          <a:p>
            <a:r>
              <a:rPr lang="en-US" sz="6000" dirty="0">
                <a:solidFill>
                  <a:prstClr val="black"/>
                </a:solidFill>
                <a:latin typeface="Times New Roman" panose="02020603050405020304" pitchFamily="18" charset="0"/>
                <a:cs typeface="Times New Roman" panose="02020603050405020304" pitchFamily="18" charset="0"/>
              </a:rPr>
              <a:t>CUSTOMER FEEDBACK ANALYSIS</a:t>
            </a:r>
            <a:endParaRPr lang="en-IN" dirty="0"/>
          </a:p>
        </p:txBody>
      </p:sp>
      <p:sp>
        <p:nvSpPr>
          <p:cNvPr id="3" name="Subtitle 2">
            <a:extLst>
              <a:ext uri="{FF2B5EF4-FFF2-40B4-BE49-F238E27FC236}">
                <a16:creationId xmlns:a16="http://schemas.microsoft.com/office/drawing/2014/main" id="{85928D53-3357-A712-20D9-30C80BDE0488}"/>
              </a:ext>
            </a:extLst>
          </p:cNvPr>
          <p:cNvSpPr>
            <a:spLocks noGrp="1"/>
          </p:cNvSpPr>
          <p:nvPr>
            <p:ph type="subTitle" idx="1"/>
          </p:nvPr>
        </p:nvSpPr>
        <p:spPr>
          <a:xfrm>
            <a:off x="1210235" y="3142211"/>
            <a:ext cx="9457765" cy="2514518"/>
          </a:xfrm>
        </p:spPr>
        <p:txBody>
          <a:bodyPr>
            <a:noAutofit/>
          </a:bodyPr>
          <a:lstStyle/>
          <a:p>
            <a:r>
              <a:rPr lang="en-US" sz="2400" dirty="0"/>
              <a:t>Nithin Narayanan P B CH.EN.U4CCE21037</a:t>
            </a:r>
          </a:p>
        </p:txBody>
      </p:sp>
      <p:pic>
        <p:nvPicPr>
          <p:cNvPr id="7" name="Picture 6">
            <a:extLst>
              <a:ext uri="{FF2B5EF4-FFF2-40B4-BE49-F238E27FC236}">
                <a16:creationId xmlns:a16="http://schemas.microsoft.com/office/drawing/2014/main" id="{0D2ABD9E-CB50-5677-219B-49CC66492649}"/>
              </a:ext>
            </a:extLst>
          </p:cNvPr>
          <p:cNvPicPr>
            <a:picLocks noChangeAspect="1"/>
          </p:cNvPicPr>
          <p:nvPr/>
        </p:nvPicPr>
        <p:blipFill>
          <a:blip r:embed="rId2"/>
          <a:stretch>
            <a:fillRect/>
          </a:stretch>
        </p:blipFill>
        <p:spPr>
          <a:xfrm>
            <a:off x="8789830" y="5946216"/>
            <a:ext cx="2131454" cy="739348"/>
          </a:xfrm>
          <a:prstGeom prst="rect">
            <a:avLst/>
          </a:prstGeom>
        </p:spPr>
      </p:pic>
    </p:spTree>
    <p:extLst>
      <p:ext uri="{BB962C8B-B14F-4D97-AF65-F5344CB8AC3E}">
        <p14:creationId xmlns:p14="http://schemas.microsoft.com/office/powerpoint/2010/main" val="2600046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72AF-3E76-FC26-D737-01636436AF95}"/>
              </a:ext>
            </a:extLst>
          </p:cNvPr>
          <p:cNvSpPr>
            <a:spLocks noGrp="1"/>
          </p:cNvSpPr>
          <p:nvPr>
            <p:ph type="title"/>
          </p:nvPr>
        </p:nvSpPr>
        <p:spPr/>
        <p:txBody>
          <a:bodyPr/>
          <a:lstStyle/>
          <a:p>
            <a:r>
              <a:rPr lang="en-US" dirty="0"/>
              <a:t>Tools/Platform </a:t>
            </a:r>
            <a:endParaRPr lang="en-IN" dirty="0"/>
          </a:p>
        </p:txBody>
      </p:sp>
      <p:sp>
        <p:nvSpPr>
          <p:cNvPr id="3" name="Content Placeholder 2">
            <a:extLst>
              <a:ext uri="{FF2B5EF4-FFF2-40B4-BE49-F238E27FC236}">
                <a16:creationId xmlns:a16="http://schemas.microsoft.com/office/drawing/2014/main" id="{643EFDA2-A06D-7A43-BDC1-545106DDAA4A}"/>
              </a:ext>
            </a:extLst>
          </p:cNvPr>
          <p:cNvSpPr>
            <a:spLocks noGrp="1"/>
          </p:cNvSpPr>
          <p:nvPr>
            <p:ph idx="1"/>
          </p:nvPr>
        </p:nvSpPr>
        <p:spPr/>
        <p:txBody>
          <a:bodyPr/>
          <a:lstStyle/>
          <a:p>
            <a:r>
              <a:rPr lang="en-US" dirty="0" err="1"/>
              <a:t>Pycharm</a:t>
            </a:r>
            <a:r>
              <a:rPr lang="en-US" dirty="0"/>
              <a:t> : a code editor used to implement libraries and packages with python codes.</a:t>
            </a:r>
          </a:p>
          <a:p>
            <a:r>
              <a:rPr lang="en-US" dirty="0" err="1"/>
              <a:t>Jupyter</a:t>
            </a:r>
            <a:r>
              <a:rPr lang="en-US" dirty="0"/>
              <a:t> notebook : used as an alternative of </a:t>
            </a:r>
            <a:r>
              <a:rPr lang="en-US" dirty="0" err="1"/>
              <a:t>Pycharm</a:t>
            </a:r>
            <a:r>
              <a:rPr lang="en-US" dirty="0"/>
              <a:t> for easy use.</a:t>
            </a:r>
          </a:p>
          <a:p>
            <a:r>
              <a:rPr lang="en-US" dirty="0"/>
              <a:t>Laptop front cam : used to test code in real time environment</a:t>
            </a:r>
            <a:endParaRPr lang="en-IN" dirty="0"/>
          </a:p>
          <a:p>
            <a:pPr marL="0" indent="0">
              <a:buNone/>
            </a:pPr>
            <a:r>
              <a:rPr lang="en-US" dirty="0"/>
              <a:t>Libraries :</a:t>
            </a:r>
          </a:p>
          <a:p>
            <a:r>
              <a:rPr lang="en-US" dirty="0" err="1"/>
              <a:t>Tensorflow</a:t>
            </a:r>
            <a:r>
              <a:rPr lang="en-US" dirty="0"/>
              <a:t> : TensorFlow offers APIs that facilitates Machine Learning. TensorFlow also has a faster compilation time than other Deep Learning libraries such as </a:t>
            </a:r>
            <a:r>
              <a:rPr lang="en-US" dirty="0" err="1"/>
              <a:t>Keras</a:t>
            </a:r>
            <a:r>
              <a:rPr lang="en-US" dirty="0"/>
              <a:t> and Touch</a:t>
            </a:r>
          </a:p>
          <a:p>
            <a:r>
              <a:rPr lang="en-US" dirty="0" err="1"/>
              <a:t>Dlib</a:t>
            </a:r>
            <a:r>
              <a:rPr lang="en-US" dirty="0"/>
              <a:t> : </a:t>
            </a:r>
            <a:r>
              <a:rPr lang="en-US" dirty="0" err="1"/>
              <a:t>dlib</a:t>
            </a:r>
            <a:r>
              <a:rPr lang="en-US" dirty="0"/>
              <a:t> is used to estimate the location of 68 coordinates (x, y) that map the facial points on a person’s face</a:t>
            </a:r>
          </a:p>
          <a:p>
            <a:r>
              <a:rPr lang="en-US" dirty="0" err="1"/>
              <a:t>Opencv</a:t>
            </a:r>
            <a:r>
              <a:rPr lang="en-US" dirty="0"/>
              <a:t> : This is a cross-platform library using which we can develop real-time computer vision applications. It mainly focuses on image processing, video capture and analysis including features like face detection and object detection</a:t>
            </a:r>
            <a:endParaRPr lang="en-IN" dirty="0"/>
          </a:p>
        </p:txBody>
      </p:sp>
      <p:sp>
        <p:nvSpPr>
          <p:cNvPr id="4" name="Title 1">
            <a:extLst>
              <a:ext uri="{FF2B5EF4-FFF2-40B4-BE49-F238E27FC236}">
                <a16:creationId xmlns:a16="http://schemas.microsoft.com/office/drawing/2014/main" id="{81B2976B-11A3-8B9E-ACF0-493AAA3AEF69}"/>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9</a:t>
            </a:r>
            <a:endParaRPr lang="en-IN" dirty="0"/>
          </a:p>
        </p:txBody>
      </p:sp>
    </p:spTree>
    <p:extLst>
      <p:ext uri="{BB962C8B-B14F-4D97-AF65-F5344CB8AC3E}">
        <p14:creationId xmlns:p14="http://schemas.microsoft.com/office/powerpoint/2010/main" val="1313952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056-4F82-910B-7EC9-7953F960A05C}"/>
              </a:ext>
            </a:extLst>
          </p:cNvPr>
          <p:cNvSpPr>
            <a:spLocks noGrp="1"/>
          </p:cNvSpPr>
          <p:nvPr>
            <p:ph type="title"/>
          </p:nvPr>
        </p:nvSpPr>
        <p:spPr/>
        <p:txBody>
          <a:bodyPr/>
          <a:lstStyle/>
          <a:p>
            <a:r>
              <a:rPr lang="en-US" dirty="0"/>
              <a:t>Results</a:t>
            </a:r>
            <a:endParaRPr lang="en-IN" dirty="0"/>
          </a:p>
        </p:txBody>
      </p:sp>
      <p:sp>
        <p:nvSpPr>
          <p:cNvPr id="4" name="Title 1">
            <a:extLst>
              <a:ext uri="{FF2B5EF4-FFF2-40B4-BE49-F238E27FC236}">
                <a16:creationId xmlns:a16="http://schemas.microsoft.com/office/drawing/2014/main" id="{497C462A-517C-1804-816E-568CBEB67698}"/>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10</a:t>
            </a:r>
            <a:endParaRPr lang="en-IN" dirty="0"/>
          </a:p>
        </p:txBody>
      </p:sp>
      <p:pic>
        <p:nvPicPr>
          <p:cNvPr id="10" name="Content Placeholder 9">
            <a:extLst>
              <a:ext uri="{FF2B5EF4-FFF2-40B4-BE49-F238E27FC236}">
                <a16:creationId xmlns:a16="http://schemas.microsoft.com/office/drawing/2014/main" id="{59BF04F1-D180-D9DC-3B69-688AAB758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735" y="1825625"/>
            <a:ext cx="9390529" cy="3990975"/>
          </a:xfrm>
        </p:spPr>
      </p:pic>
    </p:spTree>
    <p:extLst>
      <p:ext uri="{BB962C8B-B14F-4D97-AF65-F5344CB8AC3E}">
        <p14:creationId xmlns:p14="http://schemas.microsoft.com/office/powerpoint/2010/main" val="3469048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056-4F82-910B-7EC9-7953F960A05C}"/>
              </a:ext>
            </a:extLst>
          </p:cNvPr>
          <p:cNvSpPr>
            <a:spLocks noGrp="1"/>
          </p:cNvSpPr>
          <p:nvPr>
            <p:ph type="title"/>
          </p:nvPr>
        </p:nvSpPr>
        <p:spPr/>
        <p:txBody>
          <a:bodyPr/>
          <a:lstStyle/>
          <a:p>
            <a:r>
              <a:rPr lang="en-US" dirty="0"/>
              <a:t>Results</a:t>
            </a:r>
            <a:endParaRPr lang="en-IN" dirty="0"/>
          </a:p>
        </p:txBody>
      </p:sp>
      <p:sp>
        <p:nvSpPr>
          <p:cNvPr id="4" name="Title 1">
            <a:extLst>
              <a:ext uri="{FF2B5EF4-FFF2-40B4-BE49-F238E27FC236}">
                <a16:creationId xmlns:a16="http://schemas.microsoft.com/office/drawing/2014/main" id="{497C462A-517C-1804-816E-568CBEB67698}"/>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10</a:t>
            </a:r>
            <a:endParaRPr lang="en-IN" dirty="0"/>
          </a:p>
        </p:txBody>
      </p:sp>
      <p:pic>
        <p:nvPicPr>
          <p:cNvPr id="7" name="Content Placeholder 6">
            <a:extLst>
              <a:ext uri="{FF2B5EF4-FFF2-40B4-BE49-F238E27FC236}">
                <a16:creationId xmlns:a16="http://schemas.microsoft.com/office/drawing/2014/main" id="{3B61F10C-E55C-5B0D-B78D-18EDE5E30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981" y="1834590"/>
            <a:ext cx="9105967" cy="3990975"/>
          </a:xfrm>
        </p:spPr>
      </p:pic>
    </p:spTree>
    <p:extLst>
      <p:ext uri="{BB962C8B-B14F-4D97-AF65-F5344CB8AC3E}">
        <p14:creationId xmlns:p14="http://schemas.microsoft.com/office/powerpoint/2010/main" val="3039802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056-4F82-910B-7EC9-7953F960A05C}"/>
              </a:ext>
            </a:extLst>
          </p:cNvPr>
          <p:cNvSpPr>
            <a:spLocks noGrp="1"/>
          </p:cNvSpPr>
          <p:nvPr>
            <p:ph type="title"/>
          </p:nvPr>
        </p:nvSpPr>
        <p:spPr/>
        <p:txBody>
          <a:bodyPr/>
          <a:lstStyle/>
          <a:p>
            <a:r>
              <a:rPr lang="en-US" dirty="0"/>
              <a:t>Results</a:t>
            </a:r>
            <a:endParaRPr lang="en-IN" dirty="0"/>
          </a:p>
        </p:txBody>
      </p:sp>
      <p:sp>
        <p:nvSpPr>
          <p:cNvPr id="4" name="Title 1">
            <a:extLst>
              <a:ext uri="{FF2B5EF4-FFF2-40B4-BE49-F238E27FC236}">
                <a16:creationId xmlns:a16="http://schemas.microsoft.com/office/drawing/2014/main" id="{497C462A-517C-1804-816E-568CBEB67698}"/>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10</a:t>
            </a:r>
            <a:endParaRPr lang="en-IN" dirty="0"/>
          </a:p>
        </p:txBody>
      </p:sp>
      <p:pic>
        <p:nvPicPr>
          <p:cNvPr id="7" name="Content Placeholder 6">
            <a:extLst>
              <a:ext uri="{FF2B5EF4-FFF2-40B4-BE49-F238E27FC236}">
                <a16:creationId xmlns:a16="http://schemas.microsoft.com/office/drawing/2014/main" id="{59E528D3-9B0A-56C4-9E74-D61B57D0D2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1750" y="1825625"/>
            <a:ext cx="9548500" cy="3990975"/>
          </a:xfrm>
        </p:spPr>
      </p:pic>
    </p:spTree>
    <p:extLst>
      <p:ext uri="{BB962C8B-B14F-4D97-AF65-F5344CB8AC3E}">
        <p14:creationId xmlns:p14="http://schemas.microsoft.com/office/powerpoint/2010/main" val="802837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056-4F82-910B-7EC9-7953F960A05C}"/>
              </a:ext>
            </a:extLst>
          </p:cNvPr>
          <p:cNvSpPr>
            <a:spLocks noGrp="1"/>
          </p:cNvSpPr>
          <p:nvPr>
            <p:ph type="title"/>
          </p:nvPr>
        </p:nvSpPr>
        <p:spPr/>
        <p:txBody>
          <a:bodyPr/>
          <a:lstStyle/>
          <a:p>
            <a:r>
              <a:rPr lang="en-US" dirty="0"/>
              <a:t>Conclusions </a:t>
            </a:r>
            <a:endParaRPr lang="en-IN" dirty="0"/>
          </a:p>
        </p:txBody>
      </p:sp>
      <p:sp>
        <p:nvSpPr>
          <p:cNvPr id="3" name="Content Placeholder 2">
            <a:extLst>
              <a:ext uri="{FF2B5EF4-FFF2-40B4-BE49-F238E27FC236}">
                <a16:creationId xmlns:a16="http://schemas.microsoft.com/office/drawing/2014/main" id="{A9191716-4E80-55B9-5722-729241FAC60B}"/>
              </a:ext>
            </a:extLst>
          </p:cNvPr>
          <p:cNvSpPr>
            <a:spLocks noGrp="1"/>
          </p:cNvSpPr>
          <p:nvPr>
            <p:ph idx="1"/>
          </p:nvPr>
        </p:nvSpPr>
        <p:spPr/>
        <p:txBody>
          <a:bodyPr/>
          <a:lstStyle/>
          <a:p>
            <a:r>
              <a:rPr lang="en-US" dirty="0"/>
              <a:t>Our project aims to address the crucial challenge of understanding and analyzing customer satisfaction in the context of marketing. We have identified the problem of conventional marketing methods being limited in their ability to capture the emotional responses of customers to products and services. To overcome this limitation, we have developed a system that combines facial emotion recognition with classification techniques to determine customer satisfaction levels.</a:t>
            </a:r>
            <a:endParaRPr lang="en-IN" dirty="0"/>
          </a:p>
        </p:txBody>
      </p:sp>
      <p:sp>
        <p:nvSpPr>
          <p:cNvPr id="4" name="Title 1">
            <a:extLst>
              <a:ext uri="{FF2B5EF4-FFF2-40B4-BE49-F238E27FC236}">
                <a16:creationId xmlns:a16="http://schemas.microsoft.com/office/drawing/2014/main" id="{497C462A-517C-1804-816E-568CBEB67698}"/>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10</a:t>
            </a:r>
            <a:endParaRPr lang="en-IN" dirty="0"/>
          </a:p>
        </p:txBody>
      </p:sp>
    </p:spTree>
    <p:extLst>
      <p:ext uri="{BB962C8B-B14F-4D97-AF65-F5344CB8AC3E}">
        <p14:creationId xmlns:p14="http://schemas.microsoft.com/office/powerpoint/2010/main" val="208766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056-4F82-910B-7EC9-7953F960A05C}"/>
              </a:ext>
            </a:extLst>
          </p:cNvPr>
          <p:cNvSpPr>
            <a:spLocks noGrp="1"/>
          </p:cNvSpPr>
          <p:nvPr>
            <p:ph type="title"/>
          </p:nvPr>
        </p:nvSpPr>
        <p:spPr/>
        <p:txBody>
          <a:bodyPr/>
          <a:lstStyle/>
          <a:p>
            <a:r>
              <a:rPr lang="en-US" dirty="0"/>
              <a:t>References</a:t>
            </a:r>
            <a:endParaRPr lang="en-IN" dirty="0"/>
          </a:p>
        </p:txBody>
      </p:sp>
      <p:sp>
        <p:nvSpPr>
          <p:cNvPr id="6" name="Content Placeholder 5">
            <a:extLst>
              <a:ext uri="{FF2B5EF4-FFF2-40B4-BE49-F238E27FC236}">
                <a16:creationId xmlns:a16="http://schemas.microsoft.com/office/drawing/2014/main" id="{956037A3-D5AC-4B44-D7E2-4030AF8CB605}"/>
              </a:ext>
            </a:extLst>
          </p:cNvPr>
          <p:cNvSpPr>
            <a:spLocks noGrp="1"/>
          </p:cNvSpPr>
          <p:nvPr>
            <p:ph idx="1"/>
          </p:nvPr>
        </p:nvSpPr>
        <p:spPr/>
        <p:txBody>
          <a:bodyPr/>
          <a:lstStyle/>
          <a:p>
            <a:r>
              <a:rPr lang="en-US" sz="1800" b="0" i="1" u="none" strike="noStrike" kern="1200" baseline="0" dirty="0" err="1">
                <a:solidFill>
                  <a:schemeClr val="dk1"/>
                </a:solidFill>
                <a:latin typeface="+mn-lt"/>
                <a:ea typeface="+mn-ea"/>
                <a:cs typeface="+mn-cs"/>
              </a:rPr>
              <a:t>Yanfei</a:t>
            </a:r>
            <a:r>
              <a:rPr lang="en-US" sz="1800" b="0" i="1" u="none" strike="noStrike" kern="1200" baseline="0" dirty="0">
                <a:solidFill>
                  <a:schemeClr val="dk1"/>
                </a:solidFill>
                <a:latin typeface="+mn-lt"/>
                <a:ea typeface="+mn-ea"/>
                <a:cs typeface="+mn-cs"/>
              </a:rPr>
              <a:t> Wang, Jie Ma, </a:t>
            </a:r>
            <a:r>
              <a:rPr lang="en-US" sz="1800" b="0" i="1" u="none" strike="noStrike" kern="1200" baseline="0" dirty="0" err="1">
                <a:solidFill>
                  <a:schemeClr val="dk1"/>
                </a:solidFill>
                <a:latin typeface="+mn-lt"/>
                <a:ea typeface="+mn-ea"/>
                <a:cs typeface="+mn-cs"/>
              </a:rPr>
              <a:t>Bibo</a:t>
            </a:r>
            <a:r>
              <a:rPr lang="en-US" sz="1800" b="0" i="1" u="none" strike="noStrike" kern="1200" baseline="0" dirty="0">
                <a:solidFill>
                  <a:schemeClr val="dk1"/>
                </a:solidFill>
                <a:latin typeface="+mn-lt"/>
                <a:ea typeface="+mn-ea"/>
                <a:cs typeface="+mn-cs"/>
              </a:rPr>
              <a:t> Hao, </a:t>
            </a:r>
            <a:r>
              <a:rPr lang="en-US" sz="1800" b="0" i="1" u="none" strike="noStrike" kern="1200" baseline="0" dirty="0" err="1">
                <a:solidFill>
                  <a:schemeClr val="dk1"/>
                </a:solidFill>
                <a:latin typeface="+mn-lt"/>
                <a:ea typeface="+mn-ea"/>
                <a:cs typeface="+mn-cs"/>
              </a:rPr>
              <a:t>Pengwei</a:t>
            </a:r>
            <a:r>
              <a:rPr lang="en-US" sz="1800" b="0" i="1" u="none" strike="noStrike" kern="1200" baseline="0" dirty="0">
                <a:solidFill>
                  <a:schemeClr val="dk1"/>
                </a:solidFill>
                <a:latin typeface="+mn-lt"/>
                <a:ea typeface="+mn-ea"/>
                <a:cs typeface="+mn-cs"/>
              </a:rPr>
              <a:t> Hu, </a:t>
            </a:r>
            <a:r>
              <a:rPr lang="en-US" sz="1800" b="0" i="1" u="none" strike="noStrike" kern="1200" baseline="0" dirty="0" err="1">
                <a:solidFill>
                  <a:schemeClr val="dk1"/>
                </a:solidFill>
                <a:latin typeface="+mn-lt"/>
                <a:ea typeface="+mn-ea"/>
                <a:cs typeface="+mn-cs"/>
              </a:rPr>
              <a:t>Xiaoqian</a:t>
            </a:r>
            <a:r>
              <a:rPr lang="en-US" sz="1800" b="0" i="1" u="none" strike="noStrike" kern="1200" baseline="0" dirty="0">
                <a:solidFill>
                  <a:schemeClr val="dk1"/>
                </a:solidFill>
                <a:latin typeface="+mn-lt"/>
                <a:ea typeface="+mn-ea"/>
                <a:cs typeface="+mn-cs"/>
              </a:rPr>
              <a:t> Wang, Jing Mei, </a:t>
            </a:r>
            <a:r>
              <a:rPr lang="en-US" sz="1800" b="0" i="1" u="none" strike="noStrike" kern="1200" baseline="0" dirty="0" err="1">
                <a:solidFill>
                  <a:schemeClr val="dk1"/>
                </a:solidFill>
                <a:latin typeface="+mn-lt"/>
                <a:ea typeface="+mn-ea"/>
                <a:cs typeface="+mn-cs"/>
              </a:rPr>
              <a:t>Shaochun</a:t>
            </a:r>
            <a:r>
              <a:rPr lang="en-US" sz="1800" b="0" i="1" u="none" strike="noStrike" kern="1200" baseline="0" dirty="0">
                <a:solidFill>
                  <a:schemeClr val="dk1"/>
                </a:solidFill>
                <a:latin typeface="+mn-lt"/>
                <a:ea typeface="+mn-ea"/>
                <a:cs typeface="+mn-cs"/>
              </a:rPr>
              <a:t> Li</a:t>
            </a:r>
            <a:r>
              <a:rPr lang="en-IN" sz="1800" b="0" i="1" u="none" strike="noStrike" kern="1200" baseline="0" dirty="0">
                <a:solidFill>
                  <a:schemeClr val="dk1"/>
                </a:solidFill>
                <a:latin typeface="+mn-lt"/>
                <a:ea typeface="+mn-ea"/>
                <a:cs typeface="+mn-cs"/>
              </a:rPr>
              <a:t>,</a:t>
            </a:r>
            <a:r>
              <a:rPr lang="en-US" sz="1800" b="1" dirty="0"/>
              <a:t> AUTOMATIC DEPRESSION DETECTION VIA FACIAL EXPRESSIONS USING</a:t>
            </a:r>
            <a:br>
              <a:rPr lang="en-US" sz="1800" b="1" dirty="0"/>
            </a:br>
            <a:r>
              <a:rPr lang="en-US" sz="1800" b="1" dirty="0"/>
              <a:t>MULTIPLE INSTANCE LEARNING</a:t>
            </a:r>
            <a:endParaRPr lang="en-US" dirty="0"/>
          </a:p>
          <a:p>
            <a:r>
              <a:rPr lang="en-US" sz="1800" b="0" i="0" kern="1200" baseline="0" dirty="0" err="1">
                <a:solidFill>
                  <a:srgbClr val="000000"/>
                </a:solidFill>
                <a:effectLst/>
                <a:latin typeface="Calibri" panose="020F0502020204030204" pitchFamily="34" charset="0"/>
                <a:ea typeface="+mn-ea"/>
                <a:cs typeface="+mn-cs"/>
              </a:rPr>
              <a:t>Emmeke</a:t>
            </a:r>
            <a:r>
              <a:rPr lang="en-US" sz="1800" b="0" i="0" kern="1200" baseline="0" dirty="0">
                <a:solidFill>
                  <a:srgbClr val="000000"/>
                </a:solidFill>
                <a:effectLst/>
                <a:latin typeface="Calibri" panose="020F0502020204030204" pitchFamily="34" charset="0"/>
                <a:ea typeface="+mn-ea"/>
                <a:cs typeface="+mn-cs"/>
              </a:rPr>
              <a:t> A. </a:t>
            </a:r>
            <a:r>
              <a:rPr lang="en-US" sz="1800" b="0" i="0" kern="1200" baseline="0" dirty="0" err="1">
                <a:solidFill>
                  <a:srgbClr val="000000"/>
                </a:solidFill>
                <a:effectLst/>
                <a:latin typeface="Calibri" panose="020F0502020204030204" pitchFamily="34" charset="0"/>
                <a:ea typeface="+mn-ea"/>
                <a:cs typeface="+mn-cs"/>
              </a:rPr>
              <a:t>Veltmeijer</a:t>
            </a:r>
            <a:r>
              <a:rPr lang="en-US" sz="1800" b="0" i="0" kern="1200" baseline="0" dirty="0">
                <a:solidFill>
                  <a:srgbClr val="000000"/>
                </a:solidFill>
                <a:effectLst/>
                <a:latin typeface="Calibri" panose="020F0502020204030204" pitchFamily="34" charset="0"/>
                <a:ea typeface="+mn-ea"/>
                <a:cs typeface="+mn-cs"/>
              </a:rPr>
              <a:t>, Charlotte Gerritsen, and Koen V. </a:t>
            </a:r>
            <a:r>
              <a:rPr lang="en-US" sz="1800" b="0" i="0" kern="1200" baseline="0" dirty="0" err="1">
                <a:solidFill>
                  <a:srgbClr val="000000"/>
                </a:solidFill>
                <a:effectLst/>
                <a:latin typeface="Calibri" panose="020F0502020204030204" pitchFamily="34" charset="0"/>
                <a:ea typeface="+mn-ea"/>
                <a:cs typeface="+mn-cs"/>
              </a:rPr>
              <a:t>Hindriks</a:t>
            </a:r>
            <a:r>
              <a:rPr lang="en-US" sz="1800" b="0" i="0" kern="1200" baseline="0" dirty="0">
                <a:solidFill>
                  <a:srgbClr val="000000"/>
                </a:solidFill>
                <a:effectLst/>
                <a:latin typeface="Calibri" panose="020F0502020204030204" pitchFamily="34" charset="0"/>
                <a:ea typeface="+mn-ea"/>
                <a:cs typeface="+mn-cs"/>
              </a:rPr>
              <a:t>, Automatic emotion recognition for groups</a:t>
            </a:r>
            <a:endParaRPr lang="en-IN" dirty="0">
              <a:effectLst/>
            </a:endParaRPr>
          </a:p>
          <a:p>
            <a:r>
              <a:rPr lang="en-US" sz="1800" b="0" i="0" u="none" strike="noStrike" kern="1200" baseline="0" dirty="0">
                <a:solidFill>
                  <a:schemeClr val="dk1"/>
                </a:solidFill>
                <a:latin typeface="+mn-lt"/>
                <a:ea typeface="+mn-ea"/>
                <a:cs typeface="+mn-cs"/>
              </a:rPr>
              <a:t>Takeo Kanade, Jeffrey F. Cohn, </a:t>
            </a:r>
            <a:r>
              <a:rPr lang="en-US" sz="1800" b="0" i="0" u="none" strike="noStrike" kern="1200" baseline="0" dirty="0" err="1">
                <a:solidFill>
                  <a:schemeClr val="dk1"/>
                </a:solidFill>
                <a:latin typeface="+mn-lt"/>
                <a:ea typeface="+mn-ea"/>
                <a:cs typeface="+mn-cs"/>
              </a:rPr>
              <a:t>Yingli</a:t>
            </a:r>
            <a:r>
              <a:rPr lang="en-US" sz="1800" b="0" i="0" u="none" strike="noStrike" kern="1200" baseline="0" dirty="0">
                <a:solidFill>
                  <a:schemeClr val="dk1"/>
                </a:solidFill>
                <a:latin typeface="+mn-lt"/>
                <a:ea typeface="+mn-ea"/>
                <a:cs typeface="+mn-cs"/>
              </a:rPr>
              <a:t> Tian</a:t>
            </a:r>
            <a:r>
              <a:rPr lang="en-IN" sz="1800" b="0" i="0" u="none" strike="noStrike" kern="1200" baseline="0" dirty="0">
                <a:solidFill>
                  <a:schemeClr val="dk1"/>
                </a:solidFill>
                <a:latin typeface="+mn-lt"/>
                <a:ea typeface="+mn-ea"/>
                <a:cs typeface="+mn-cs"/>
              </a:rPr>
              <a:t>.</a:t>
            </a:r>
            <a:r>
              <a:rPr lang="en-US" sz="1800" b="0" i="0" kern="1200" baseline="0" dirty="0">
                <a:solidFill>
                  <a:srgbClr val="000000"/>
                </a:solidFill>
                <a:effectLst/>
                <a:latin typeface="Calibri" panose="020F0502020204030204" pitchFamily="34" charset="0"/>
                <a:ea typeface="+mn-ea"/>
                <a:cs typeface="+mn-cs"/>
              </a:rPr>
              <a:t> Automatic emotion recognition for groups</a:t>
            </a:r>
            <a:endParaRPr lang="en-IN" dirty="0">
              <a:effectLst/>
            </a:endParaRPr>
          </a:p>
          <a:p>
            <a:pPr marL="0" algn="l" rtl="0" eaLnBrk="1" latinLnBrk="0" hangingPunct="1">
              <a:spcBef>
                <a:spcPts val="0"/>
              </a:spcBef>
              <a:spcAft>
                <a:spcPts val="0"/>
              </a:spcAft>
            </a:pPr>
            <a:r>
              <a:rPr lang="en-US" sz="1800" b="0" i="0" kern="1200" baseline="0" dirty="0" err="1">
                <a:solidFill>
                  <a:srgbClr val="000000"/>
                </a:solidFill>
                <a:effectLst/>
                <a:latin typeface="Calibri" panose="020F0502020204030204" pitchFamily="34" charset="0"/>
                <a:ea typeface="+mn-ea"/>
                <a:cs typeface="+mn-cs"/>
              </a:rPr>
              <a:t>Junkai</a:t>
            </a:r>
            <a:r>
              <a:rPr lang="en-US" sz="1800" b="0" i="0" kern="1200" baseline="0" dirty="0">
                <a:solidFill>
                  <a:srgbClr val="000000"/>
                </a:solidFill>
                <a:effectLst/>
                <a:latin typeface="Calibri" panose="020F0502020204030204" pitchFamily="34" charset="0"/>
                <a:ea typeface="+mn-ea"/>
                <a:cs typeface="+mn-cs"/>
              </a:rPr>
              <a:t> Chen, </a:t>
            </a:r>
            <a:r>
              <a:rPr lang="en-US" sz="1800" b="0" i="0" kern="1200" baseline="0" dirty="0" err="1">
                <a:solidFill>
                  <a:srgbClr val="000000"/>
                </a:solidFill>
                <a:effectLst/>
                <a:latin typeface="Calibri" panose="020F0502020204030204" pitchFamily="34" charset="0"/>
                <a:ea typeface="+mn-ea"/>
                <a:cs typeface="+mn-cs"/>
              </a:rPr>
              <a:t>Zenghai</a:t>
            </a:r>
            <a:r>
              <a:rPr lang="en-US" sz="1800" b="0" i="0" kern="1200" baseline="0" dirty="0">
                <a:solidFill>
                  <a:srgbClr val="000000"/>
                </a:solidFill>
                <a:effectLst/>
                <a:latin typeface="Calibri" panose="020F0502020204030204" pitchFamily="34" charset="0"/>
                <a:ea typeface="+mn-ea"/>
                <a:cs typeface="+mn-cs"/>
              </a:rPr>
              <a:t> Chen, </a:t>
            </a:r>
            <a:r>
              <a:rPr lang="en-US" sz="1800" b="0" i="0" kern="1200" baseline="0" dirty="0" err="1">
                <a:solidFill>
                  <a:srgbClr val="000000"/>
                </a:solidFill>
                <a:effectLst/>
                <a:latin typeface="Calibri" panose="020F0502020204030204" pitchFamily="34" charset="0"/>
                <a:ea typeface="+mn-ea"/>
                <a:cs typeface="+mn-cs"/>
              </a:rPr>
              <a:t>Zheru</a:t>
            </a:r>
            <a:r>
              <a:rPr lang="en-US" sz="1800" b="0" i="0" kern="1200" baseline="0" dirty="0">
                <a:solidFill>
                  <a:srgbClr val="000000"/>
                </a:solidFill>
                <a:effectLst/>
                <a:latin typeface="Calibri" panose="020F0502020204030204" pitchFamily="34" charset="0"/>
                <a:ea typeface="+mn-ea"/>
                <a:cs typeface="+mn-cs"/>
              </a:rPr>
              <a:t> Chi, Hong Fu, Facial Expression Recognition in Video with</a:t>
            </a:r>
            <a:r>
              <a:rPr lang="en-IN" dirty="0"/>
              <a:t> </a:t>
            </a:r>
            <a:r>
              <a:rPr lang="en-US" sz="1800" b="0" i="0" kern="1200" baseline="0" dirty="0">
                <a:solidFill>
                  <a:srgbClr val="000000"/>
                </a:solidFill>
                <a:effectLst/>
                <a:latin typeface="Calibri" panose="020F0502020204030204" pitchFamily="34" charset="0"/>
                <a:ea typeface="+mn-ea"/>
                <a:cs typeface="+mn-cs"/>
              </a:rPr>
              <a:t>Multiple Feature Fusion</a:t>
            </a:r>
            <a:endParaRPr lang="en-IN" dirty="0">
              <a:effectLst/>
            </a:endParaRPr>
          </a:p>
          <a:p>
            <a:endParaRPr lang="en-IN" dirty="0">
              <a:effectLst/>
            </a:endParaRPr>
          </a:p>
        </p:txBody>
      </p:sp>
      <p:sp>
        <p:nvSpPr>
          <p:cNvPr id="3" name="Title 1">
            <a:extLst>
              <a:ext uri="{FF2B5EF4-FFF2-40B4-BE49-F238E27FC236}">
                <a16:creationId xmlns:a16="http://schemas.microsoft.com/office/drawing/2014/main" id="{19CF5903-DC61-D994-8ECD-F3AC1C9F65E1}"/>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12</a:t>
            </a:r>
            <a:endParaRPr lang="en-IN" dirty="0"/>
          </a:p>
        </p:txBody>
      </p:sp>
    </p:spTree>
    <p:extLst>
      <p:ext uri="{BB962C8B-B14F-4D97-AF65-F5344CB8AC3E}">
        <p14:creationId xmlns:p14="http://schemas.microsoft.com/office/powerpoint/2010/main" val="3612750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056-4F82-910B-7EC9-7953F960A05C}"/>
              </a:ext>
            </a:extLst>
          </p:cNvPr>
          <p:cNvSpPr>
            <a:spLocks noGrp="1"/>
          </p:cNvSpPr>
          <p:nvPr>
            <p:ph type="title"/>
          </p:nvPr>
        </p:nvSpPr>
        <p:spPr>
          <a:xfrm>
            <a:off x="838200" y="332929"/>
            <a:ext cx="10024872" cy="897144"/>
          </a:xfrm>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A9191716-4E80-55B9-5722-729241FAC60B}"/>
              </a:ext>
            </a:extLst>
          </p:cNvPr>
          <p:cNvSpPr>
            <a:spLocks noGrp="1"/>
          </p:cNvSpPr>
          <p:nvPr>
            <p:ph idx="1"/>
          </p:nvPr>
        </p:nvSpPr>
        <p:spPr/>
        <p:txBody>
          <a:bodyPr/>
          <a:lstStyle/>
          <a:p>
            <a:pPr marL="0" indent="0">
              <a:buNone/>
            </a:pPr>
            <a:r>
              <a:rPr lang="en-US" dirty="0"/>
              <a:t>In today’s world, the understanding and exploitation of human emotion are challenges in Marketing; it allows enterprise to understand the opinion being expressed on products. Currently the majority of enterprise use conventional marketing methods based on advertising, price, sale points, and satisfaction surveys etc.</a:t>
            </a:r>
          </a:p>
          <a:p>
            <a:pPr marL="0" indent="0">
              <a:buNone/>
            </a:pPr>
            <a:r>
              <a:rPr lang="en-US" dirty="0"/>
              <a:t>Those methods were exceeded relative to the cost, time and data reliability and lacks then means of distinguishing between a rational and an emotional answer.</a:t>
            </a:r>
          </a:p>
          <a:p>
            <a:pPr marL="0" indent="0">
              <a:buNone/>
            </a:pPr>
            <a:r>
              <a:rPr lang="en-US" dirty="0"/>
              <a:t>Nowadays, Leading marketers are using data to deliver greater value and relevance to their customer.</a:t>
            </a:r>
          </a:p>
          <a:p>
            <a:pPr marL="0" indent="0">
              <a:buNone/>
            </a:pPr>
            <a:endParaRPr lang="en-IN" dirty="0"/>
          </a:p>
        </p:txBody>
      </p:sp>
      <p:sp>
        <p:nvSpPr>
          <p:cNvPr id="4" name="Title 1">
            <a:extLst>
              <a:ext uri="{FF2B5EF4-FFF2-40B4-BE49-F238E27FC236}">
                <a16:creationId xmlns:a16="http://schemas.microsoft.com/office/drawing/2014/main" id="{9C83AD9C-3D84-34AB-EB11-156140EF6FB0}"/>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2</a:t>
            </a:r>
            <a:endParaRPr lang="en-IN" dirty="0"/>
          </a:p>
        </p:txBody>
      </p:sp>
    </p:spTree>
    <p:extLst>
      <p:ext uri="{BB962C8B-B14F-4D97-AF65-F5344CB8AC3E}">
        <p14:creationId xmlns:p14="http://schemas.microsoft.com/office/powerpoint/2010/main" val="1238552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CCD-DDA2-BD6C-63D8-D5B982205D74}"/>
              </a:ext>
            </a:extLst>
          </p:cNvPr>
          <p:cNvSpPr>
            <a:spLocks noGrp="1"/>
          </p:cNvSpPr>
          <p:nvPr>
            <p:ph type="title"/>
          </p:nvPr>
        </p:nvSpPr>
        <p:spPr/>
        <p:txBody>
          <a:bodyPr/>
          <a:lstStyle/>
          <a:p>
            <a:r>
              <a:rPr lang="en-US" dirty="0"/>
              <a:t>Objective </a:t>
            </a:r>
            <a:endParaRPr lang="en-IN" dirty="0"/>
          </a:p>
        </p:txBody>
      </p:sp>
      <p:sp>
        <p:nvSpPr>
          <p:cNvPr id="3" name="Content Placeholder 2">
            <a:extLst>
              <a:ext uri="{FF2B5EF4-FFF2-40B4-BE49-F238E27FC236}">
                <a16:creationId xmlns:a16="http://schemas.microsoft.com/office/drawing/2014/main" id="{96990ADD-3A41-52C6-A091-A0E5FC31F4A9}"/>
              </a:ext>
            </a:extLst>
          </p:cNvPr>
          <p:cNvSpPr>
            <a:spLocks noGrp="1"/>
          </p:cNvSpPr>
          <p:nvPr>
            <p:ph idx="1"/>
          </p:nvPr>
        </p:nvSpPr>
        <p:spPr>
          <a:xfrm>
            <a:off x="838200" y="1742497"/>
            <a:ext cx="10515600" cy="3990713"/>
          </a:xfrm>
        </p:spPr>
        <p:txBody>
          <a:bodyPr>
            <a:normAutofit/>
          </a:bodyPr>
          <a:lstStyle/>
          <a:p>
            <a:pPr marL="0" indent="0">
              <a:buNone/>
            </a:pPr>
            <a:r>
              <a:rPr lang="en-US" sz="2400" dirty="0">
                <a:solidFill>
                  <a:prstClr val="black"/>
                </a:solidFill>
              </a:rPr>
              <a:t>The aim of the study is to help the enterprise understand the opinion being expressed on the products. In this project we propose to </a:t>
            </a:r>
            <a:r>
              <a:rPr lang="en-US" sz="2400" dirty="0" err="1">
                <a:solidFill>
                  <a:prstClr val="black"/>
                </a:solidFill>
              </a:rPr>
              <a:t>analyse</a:t>
            </a:r>
            <a:r>
              <a:rPr lang="en-US" sz="2400" dirty="0">
                <a:solidFill>
                  <a:prstClr val="black"/>
                </a:solidFill>
              </a:rPr>
              <a:t> the customer emotion on a single product (chocolate) and classify it into 3 categories such as </a:t>
            </a:r>
            <a:r>
              <a:rPr lang="en-US" sz="2400" dirty="0" err="1">
                <a:solidFill>
                  <a:prstClr val="black"/>
                </a:solidFill>
              </a:rPr>
              <a:t>satisfied,unsatisfied</a:t>
            </a:r>
            <a:r>
              <a:rPr lang="en-US" sz="2400" dirty="0">
                <a:solidFill>
                  <a:prstClr val="black"/>
                </a:solidFill>
              </a:rPr>
              <a:t> and </a:t>
            </a:r>
            <a:r>
              <a:rPr lang="en-US" sz="2400" dirty="0" err="1">
                <a:solidFill>
                  <a:prstClr val="black"/>
                </a:solidFill>
              </a:rPr>
              <a:t>neutral,which</a:t>
            </a:r>
            <a:r>
              <a:rPr lang="en-US" sz="2400" dirty="0">
                <a:solidFill>
                  <a:prstClr val="black"/>
                </a:solidFill>
              </a:rPr>
              <a:t> proves to be a determining factor of the product sales.</a:t>
            </a:r>
            <a:endParaRPr lang="en-IN" sz="2400" dirty="0"/>
          </a:p>
        </p:txBody>
      </p:sp>
      <p:sp>
        <p:nvSpPr>
          <p:cNvPr id="4" name="Title 1">
            <a:extLst>
              <a:ext uri="{FF2B5EF4-FFF2-40B4-BE49-F238E27FC236}">
                <a16:creationId xmlns:a16="http://schemas.microsoft.com/office/drawing/2014/main" id="{9E6126AE-818E-8C07-7A4A-1A5007A0F722}"/>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3</a:t>
            </a:r>
            <a:endParaRPr lang="en-IN" dirty="0"/>
          </a:p>
        </p:txBody>
      </p:sp>
    </p:spTree>
    <p:extLst>
      <p:ext uri="{BB962C8B-B14F-4D97-AF65-F5344CB8AC3E}">
        <p14:creationId xmlns:p14="http://schemas.microsoft.com/office/powerpoint/2010/main" val="3909419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056-4F82-910B-7EC9-7953F960A05C}"/>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D943A17E-9D5D-FB5C-D38A-D62D19520D9E}"/>
              </a:ext>
            </a:extLst>
          </p:cNvPr>
          <p:cNvGraphicFramePr>
            <a:graphicFrameLocks noGrp="1"/>
          </p:cNvGraphicFramePr>
          <p:nvPr>
            <p:ph idx="1"/>
          </p:nvPr>
        </p:nvGraphicFramePr>
        <p:xfrm>
          <a:off x="838200" y="1368862"/>
          <a:ext cx="10089524" cy="4572000"/>
        </p:xfrm>
        <a:graphic>
          <a:graphicData uri="http://schemas.openxmlformats.org/drawingml/2006/table">
            <a:tbl>
              <a:tblPr firstRow="1" bandRow="1">
                <a:tableStyleId>{21E4AEA4-8DFA-4A89-87EB-49C32662AFE0}</a:tableStyleId>
              </a:tblPr>
              <a:tblGrid>
                <a:gridCol w="1535620">
                  <a:extLst>
                    <a:ext uri="{9D8B030D-6E8A-4147-A177-3AD203B41FA5}">
                      <a16:colId xmlns:a16="http://schemas.microsoft.com/office/drawing/2014/main" val="3370943560"/>
                    </a:ext>
                  </a:extLst>
                </a:gridCol>
                <a:gridCol w="3509142">
                  <a:extLst>
                    <a:ext uri="{9D8B030D-6E8A-4147-A177-3AD203B41FA5}">
                      <a16:colId xmlns:a16="http://schemas.microsoft.com/office/drawing/2014/main" val="2066032311"/>
                    </a:ext>
                  </a:extLst>
                </a:gridCol>
                <a:gridCol w="2522381">
                  <a:extLst>
                    <a:ext uri="{9D8B030D-6E8A-4147-A177-3AD203B41FA5}">
                      <a16:colId xmlns:a16="http://schemas.microsoft.com/office/drawing/2014/main" val="302954915"/>
                    </a:ext>
                  </a:extLst>
                </a:gridCol>
                <a:gridCol w="2522381">
                  <a:extLst>
                    <a:ext uri="{9D8B030D-6E8A-4147-A177-3AD203B41FA5}">
                      <a16:colId xmlns:a16="http://schemas.microsoft.com/office/drawing/2014/main" val="3509337807"/>
                    </a:ext>
                  </a:extLst>
                </a:gridCol>
              </a:tblGrid>
              <a:tr h="633674">
                <a:tc>
                  <a:txBody>
                    <a:bodyPr/>
                    <a:lstStyle/>
                    <a:p>
                      <a:r>
                        <a:rPr lang="en-US" dirty="0"/>
                        <a:t>Reference Number</a:t>
                      </a:r>
                      <a:endParaRPr lang="en-IN" dirty="0"/>
                    </a:p>
                  </a:txBody>
                  <a:tcPr/>
                </a:tc>
                <a:tc>
                  <a:txBody>
                    <a:bodyPr/>
                    <a:lstStyle/>
                    <a:p>
                      <a:r>
                        <a:rPr lang="en-US" dirty="0"/>
                        <a:t>Problem Identification</a:t>
                      </a:r>
                      <a:endParaRPr lang="en-IN" dirty="0"/>
                    </a:p>
                  </a:txBody>
                  <a:tcPr/>
                </a:tc>
                <a:tc>
                  <a:txBody>
                    <a:bodyPr/>
                    <a:lstStyle/>
                    <a:p>
                      <a:r>
                        <a:rPr lang="en-US" dirty="0"/>
                        <a:t>Methodology Used</a:t>
                      </a:r>
                      <a:endParaRPr lang="en-IN" dirty="0"/>
                    </a:p>
                  </a:txBody>
                  <a:tcPr/>
                </a:tc>
                <a:tc>
                  <a:txBody>
                    <a:bodyPr/>
                    <a:lstStyle/>
                    <a:p>
                      <a:r>
                        <a:rPr lang="en-US" dirty="0"/>
                        <a:t>Advantage, Disadvantage</a:t>
                      </a:r>
                      <a:endParaRPr lang="en-IN" dirty="0"/>
                    </a:p>
                  </a:txBody>
                  <a:tcPr/>
                </a:tc>
                <a:extLst>
                  <a:ext uri="{0D108BD9-81ED-4DB2-BD59-A6C34878D82A}">
                    <a16:rowId xmlns:a16="http://schemas.microsoft.com/office/drawing/2014/main" val="3272597829"/>
                  </a:ext>
                </a:extLst>
              </a:tr>
              <a:tr h="367129">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AUTOMATIC DEPRESSION DETECTION VIA FACIAL EXPRESSIONS USING</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MULTIPLE INSTANCE LEARNING</a:t>
                      </a:r>
                    </a:p>
                  </a:txBody>
                  <a:tcPr/>
                </a:tc>
                <a:tc>
                  <a:txBody>
                    <a:bodyPr/>
                    <a:lstStyle/>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Coarse Grain Detection</a:t>
                      </a:r>
                      <a:endParaRPr lang="en-IN" dirty="0"/>
                    </a:p>
                  </a:txBody>
                  <a:tcPr/>
                </a:tc>
                <a:tc>
                  <a:txBody>
                    <a:bodyPr/>
                    <a:lstStyle/>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was accomplished by using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LSTM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n-IN" dirty="0"/>
                    </a:p>
                  </a:txBody>
                  <a:tcPr/>
                </a:tc>
                <a:extLst>
                  <a:ext uri="{0D108BD9-81ED-4DB2-BD59-A6C34878D82A}">
                    <a16:rowId xmlns:a16="http://schemas.microsoft.com/office/drawing/2014/main" val="3112785550"/>
                  </a:ext>
                </a:extLst>
              </a:tr>
              <a:tr h="367129">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Automatic emotion recognition for groups</a:t>
                      </a:r>
                    </a:p>
                  </a:txBody>
                  <a:tcPr/>
                </a:tc>
                <a:tc>
                  <a:txBody>
                    <a:bodyPr/>
                    <a:lstStyle/>
                    <a:p>
                      <a:r>
                        <a:rPr lang="en-IN" dirty="0"/>
                        <a:t>Viola Jones and different data sets</a:t>
                      </a:r>
                    </a:p>
                  </a:txBody>
                  <a:tcPr/>
                </a:tc>
                <a:tc>
                  <a:txBody>
                    <a:bodyPr/>
                    <a:lstStyle/>
                    <a:p>
                      <a:r>
                        <a:rPr lang="en-IN" dirty="0"/>
                        <a:t>Data sets</a:t>
                      </a:r>
                    </a:p>
                  </a:txBody>
                  <a:tcPr/>
                </a:tc>
                <a:extLst>
                  <a:ext uri="{0D108BD9-81ED-4DB2-BD59-A6C34878D82A}">
                    <a16:rowId xmlns:a16="http://schemas.microsoft.com/office/drawing/2014/main" val="1840253831"/>
                  </a:ext>
                </a:extLst>
              </a:tr>
              <a:tr h="367129">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Automatic emotion recognition for groups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Viola Jones and different data sets</a:t>
                      </a:r>
                    </a:p>
                    <a:p>
                      <a:endParaRPr lang="en-IN" dirty="0"/>
                    </a:p>
                  </a:txBody>
                  <a:tcPr/>
                </a:tc>
                <a:tc>
                  <a:txBody>
                    <a:bodyPr/>
                    <a:lstStyle/>
                    <a:p>
                      <a:r>
                        <a:rPr lang="en-IN" dirty="0"/>
                        <a:t>Data sets</a:t>
                      </a:r>
                    </a:p>
                  </a:txBody>
                  <a:tcPr/>
                </a:tc>
                <a:extLst>
                  <a:ext uri="{0D108BD9-81ED-4DB2-BD59-A6C34878D82A}">
                    <a16:rowId xmlns:a16="http://schemas.microsoft.com/office/drawing/2014/main" val="1898307454"/>
                  </a:ext>
                </a:extLst>
              </a:tr>
              <a:tr h="367129">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Emotion Detection through Speech and Facial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Expressions</a:t>
                      </a:r>
                    </a:p>
                  </a:txBody>
                  <a:tcPr/>
                </a:tc>
                <a:tc>
                  <a:txBody>
                    <a:bodyPr/>
                    <a:lstStyle/>
                    <a:p>
                      <a:r>
                        <a:rPr lang="en-IN" dirty="0"/>
                        <a:t>SVM based object detection and classification</a:t>
                      </a:r>
                    </a:p>
                  </a:txBody>
                  <a:tcPr/>
                </a:tc>
                <a:tc>
                  <a:txBody>
                    <a:bodyPr/>
                    <a:lstStyle/>
                    <a:p>
                      <a:r>
                        <a:rPr lang="en-IN" dirty="0"/>
                        <a:t>More Accuracy</a:t>
                      </a:r>
                    </a:p>
                  </a:txBody>
                  <a:tcPr/>
                </a:tc>
                <a:extLst>
                  <a:ext uri="{0D108BD9-81ED-4DB2-BD59-A6C34878D82A}">
                    <a16:rowId xmlns:a16="http://schemas.microsoft.com/office/drawing/2014/main" val="720294856"/>
                  </a:ext>
                </a:extLst>
              </a:tr>
            </a:tbl>
          </a:graphicData>
        </a:graphic>
      </p:graphicFrame>
      <p:sp>
        <p:nvSpPr>
          <p:cNvPr id="3" name="Title 1">
            <a:extLst>
              <a:ext uri="{FF2B5EF4-FFF2-40B4-BE49-F238E27FC236}">
                <a16:creationId xmlns:a16="http://schemas.microsoft.com/office/drawing/2014/main" id="{281AC096-65ED-A958-4B97-AF27397254F0}"/>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4</a:t>
            </a:r>
            <a:endParaRPr lang="en-IN" dirty="0"/>
          </a:p>
        </p:txBody>
      </p:sp>
    </p:spTree>
    <p:extLst>
      <p:ext uri="{BB962C8B-B14F-4D97-AF65-F5344CB8AC3E}">
        <p14:creationId xmlns:p14="http://schemas.microsoft.com/office/powerpoint/2010/main" val="1913359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056-4F82-910B-7EC9-7953F960A05C}"/>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D943A17E-9D5D-FB5C-D38A-D62D19520D9E}"/>
              </a:ext>
            </a:extLst>
          </p:cNvPr>
          <p:cNvGraphicFramePr>
            <a:graphicFrameLocks noGrp="1"/>
          </p:cNvGraphicFramePr>
          <p:nvPr>
            <p:ph idx="1"/>
          </p:nvPr>
        </p:nvGraphicFramePr>
        <p:xfrm>
          <a:off x="838200" y="1368861"/>
          <a:ext cx="10089524" cy="2604623"/>
        </p:xfrm>
        <a:graphic>
          <a:graphicData uri="http://schemas.openxmlformats.org/drawingml/2006/table">
            <a:tbl>
              <a:tblPr firstRow="1" bandRow="1">
                <a:tableStyleId>{21E4AEA4-8DFA-4A89-87EB-49C32662AFE0}</a:tableStyleId>
              </a:tblPr>
              <a:tblGrid>
                <a:gridCol w="1535620">
                  <a:extLst>
                    <a:ext uri="{9D8B030D-6E8A-4147-A177-3AD203B41FA5}">
                      <a16:colId xmlns:a16="http://schemas.microsoft.com/office/drawing/2014/main" val="3370943560"/>
                    </a:ext>
                  </a:extLst>
                </a:gridCol>
                <a:gridCol w="3509142">
                  <a:extLst>
                    <a:ext uri="{9D8B030D-6E8A-4147-A177-3AD203B41FA5}">
                      <a16:colId xmlns:a16="http://schemas.microsoft.com/office/drawing/2014/main" val="2066032311"/>
                    </a:ext>
                  </a:extLst>
                </a:gridCol>
                <a:gridCol w="2522381">
                  <a:extLst>
                    <a:ext uri="{9D8B030D-6E8A-4147-A177-3AD203B41FA5}">
                      <a16:colId xmlns:a16="http://schemas.microsoft.com/office/drawing/2014/main" val="302954915"/>
                    </a:ext>
                  </a:extLst>
                </a:gridCol>
                <a:gridCol w="2522381">
                  <a:extLst>
                    <a:ext uri="{9D8B030D-6E8A-4147-A177-3AD203B41FA5}">
                      <a16:colId xmlns:a16="http://schemas.microsoft.com/office/drawing/2014/main" val="3509337807"/>
                    </a:ext>
                  </a:extLst>
                </a:gridCol>
              </a:tblGrid>
              <a:tr h="1072492">
                <a:tc>
                  <a:txBody>
                    <a:bodyPr/>
                    <a:lstStyle/>
                    <a:p>
                      <a:r>
                        <a:rPr lang="en-US" dirty="0"/>
                        <a:t>Reference Number</a:t>
                      </a:r>
                      <a:endParaRPr lang="en-IN" dirty="0"/>
                    </a:p>
                  </a:txBody>
                  <a:tcPr/>
                </a:tc>
                <a:tc>
                  <a:txBody>
                    <a:bodyPr/>
                    <a:lstStyle/>
                    <a:p>
                      <a:r>
                        <a:rPr lang="en-US" dirty="0"/>
                        <a:t>Problem Identification</a:t>
                      </a:r>
                      <a:endParaRPr lang="en-IN" dirty="0"/>
                    </a:p>
                  </a:txBody>
                  <a:tcPr/>
                </a:tc>
                <a:tc>
                  <a:txBody>
                    <a:bodyPr/>
                    <a:lstStyle/>
                    <a:p>
                      <a:r>
                        <a:rPr lang="en-US" dirty="0"/>
                        <a:t>Methodology Used</a:t>
                      </a:r>
                      <a:endParaRPr lang="en-IN" dirty="0"/>
                    </a:p>
                  </a:txBody>
                  <a:tcPr/>
                </a:tc>
                <a:tc>
                  <a:txBody>
                    <a:bodyPr/>
                    <a:lstStyle/>
                    <a:p>
                      <a:r>
                        <a:rPr lang="en-US" dirty="0"/>
                        <a:t>Advantage, Disadvantage</a:t>
                      </a:r>
                      <a:endParaRPr lang="en-IN" dirty="0"/>
                    </a:p>
                  </a:txBody>
                  <a:tcPr/>
                </a:tc>
                <a:extLst>
                  <a:ext uri="{0D108BD9-81ED-4DB2-BD59-A6C34878D82A}">
                    <a16:rowId xmlns:a16="http://schemas.microsoft.com/office/drawing/2014/main" val="3272597829"/>
                  </a:ext>
                </a:extLst>
              </a:tr>
              <a:tr h="1532131">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Facial Expression Recognition in Video with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Multiple Feature Fusion</a:t>
                      </a:r>
                    </a:p>
                  </a:txBody>
                  <a:tcPr/>
                </a:tc>
                <a:tc>
                  <a:txBody>
                    <a:bodyPr/>
                    <a:lstStyle/>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HOG (Histogram Oriented Gradient)</a:t>
                      </a:r>
                      <a:endParaRPr lang="en-IN" dirty="0"/>
                    </a:p>
                  </a:txBody>
                  <a:tcPr/>
                </a:tc>
                <a:tc>
                  <a:txBody>
                    <a:bodyPr/>
                    <a:lstStyle/>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Feature detection</a:t>
                      </a:r>
                      <a:endParaRPr lang="en-IN" dirty="0"/>
                    </a:p>
                  </a:txBody>
                  <a:tcPr/>
                </a:tc>
                <a:extLst>
                  <a:ext uri="{0D108BD9-81ED-4DB2-BD59-A6C34878D82A}">
                    <a16:rowId xmlns:a16="http://schemas.microsoft.com/office/drawing/2014/main" val="3112785550"/>
                  </a:ext>
                </a:extLst>
              </a:tr>
            </a:tbl>
          </a:graphicData>
        </a:graphic>
      </p:graphicFrame>
      <p:sp>
        <p:nvSpPr>
          <p:cNvPr id="3" name="Title 1">
            <a:extLst>
              <a:ext uri="{FF2B5EF4-FFF2-40B4-BE49-F238E27FC236}">
                <a16:creationId xmlns:a16="http://schemas.microsoft.com/office/drawing/2014/main" id="{281AC096-65ED-A958-4B97-AF27397254F0}"/>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4</a:t>
            </a:r>
            <a:endParaRPr lang="en-IN" dirty="0"/>
          </a:p>
        </p:txBody>
      </p:sp>
    </p:spTree>
    <p:extLst>
      <p:ext uri="{BB962C8B-B14F-4D97-AF65-F5344CB8AC3E}">
        <p14:creationId xmlns:p14="http://schemas.microsoft.com/office/powerpoint/2010/main" val="1873493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056-4F82-910B-7EC9-7953F960A05C}"/>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D943A17E-9D5D-FB5C-D38A-D62D19520D9E}"/>
              </a:ext>
            </a:extLst>
          </p:cNvPr>
          <p:cNvGraphicFramePr>
            <a:graphicFrameLocks noGrp="1"/>
          </p:cNvGraphicFramePr>
          <p:nvPr>
            <p:ph idx="1"/>
            <p:extLst>
              <p:ext uri="{D42A27DB-BD31-4B8C-83A1-F6EECF244321}">
                <p14:modId xmlns:p14="http://schemas.microsoft.com/office/powerpoint/2010/main" val="3802927086"/>
              </p:ext>
            </p:extLst>
          </p:nvPr>
        </p:nvGraphicFramePr>
        <p:xfrm>
          <a:off x="838200" y="1523225"/>
          <a:ext cx="10089524" cy="4358640"/>
        </p:xfrm>
        <a:graphic>
          <a:graphicData uri="http://schemas.openxmlformats.org/drawingml/2006/table">
            <a:tbl>
              <a:tblPr firstRow="1" bandRow="1">
                <a:tableStyleId>{21E4AEA4-8DFA-4A89-87EB-49C32662AFE0}</a:tableStyleId>
              </a:tblPr>
              <a:tblGrid>
                <a:gridCol w="1535620">
                  <a:extLst>
                    <a:ext uri="{9D8B030D-6E8A-4147-A177-3AD203B41FA5}">
                      <a16:colId xmlns:a16="http://schemas.microsoft.com/office/drawing/2014/main" val="3370943560"/>
                    </a:ext>
                  </a:extLst>
                </a:gridCol>
                <a:gridCol w="3509142">
                  <a:extLst>
                    <a:ext uri="{9D8B030D-6E8A-4147-A177-3AD203B41FA5}">
                      <a16:colId xmlns:a16="http://schemas.microsoft.com/office/drawing/2014/main" val="2066032311"/>
                    </a:ext>
                  </a:extLst>
                </a:gridCol>
                <a:gridCol w="2522381">
                  <a:extLst>
                    <a:ext uri="{9D8B030D-6E8A-4147-A177-3AD203B41FA5}">
                      <a16:colId xmlns:a16="http://schemas.microsoft.com/office/drawing/2014/main" val="302954915"/>
                    </a:ext>
                  </a:extLst>
                </a:gridCol>
                <a:gridCol w="2522381">
                  <a:extLst>
                    <a:ext uri="{9D8B030D-6E8A-4147-A177-3AD203B41FA5}">
                      <a16:colId xmlns:a16="http://schemas.microsoft.com/office/drawing/2014/main" val="3509337807"/>
                    </a:ext>
                  </a:extLst>
                </a:gridCol>
              </a:tblGrid>
              <a:tr h="546737">
                <a:tc>
                  <a:txBody>
                    <a:bodyPr/>
                    <a:lstStyle/>
                    <a:p>
                      <a:r>
                        <a:rPr lang="en-US" sz="1600" dirty="0"/>
                        <a:t>Reference Number</a:t>
                      </a:r>
                      <a:endParaRPr lang="en-IN" sz="1600" dirty="0"/>
                    </a:p>
                  </a:txBody>
                  <a:tcPr/>
                </a:tc>
                <a:tc>
                  <a:txBody>
                    <a:bodyPr/>
                    <a:lstStyle/>
                    <a:p>
                      <a:r>
                        <a:rPr lang="en-US" sz="1600" dirty="0"/>
                        <a:t>Problem Identification</a:t>
                      </a:r>
                      <a:endParaRPr lang="en-IN" sz="1600" dirty="0"/>
                    </a:p>
                  </a:txBody>
                  <a:tcPr/>
                </a:tc>
                <a:tc>
                  <a:txBody>
                    <a:bodyPr/>
                    <a:lstStyle/>
                    <a:p>
                      <a:r>
                        <a:rPr lang="en-US" sz="1600" dirty="0"/>
                        <a:t>Methodology Used</a:t>
                      </a:r>
                      <a:endParaRPr lang="en-IN" sz="1600" dirty="0"/>
                    </a:p>
                  </a:txBody>
                  <a:tcPr/>
                </a:tc>
                <a:tc>
                  <a:txBody>
                    <a:bodyPr/>
                    <a:lstStyle/>
                    <a:p>
                      <a:r>
                        <a:rPr lang="en-US" sz="1600" dirty="0"/>
                        <a:t>Advantage, Disadvantage</a:t>
                      </a:r>
                      <a:endParaRPr lang="en-IN" sz="1600" dirty="0"/>
                    </a:p>
                  </a:txBody>
                  <a:tcPr/>
                </a:tc>
                <a:extLst>
                  <a:ext uri="{0D108BD9-81ED-4DB2-BD59-A6C34878D82A}">
                    <a16:rowId xmlns:a16="http://schemas.microsoft.com/office/drawing/2014/main" val="3272597829"/>
                  </a:ext>
                </a:extLst>
              </a:tr>
              <a:tr h="1379861">
                <a:tc>
                  <a:txBody>
                    <a:bodyPr/>
                    <a:lstStyle/>
                    <a:p>
                      <a:r>
                        <a:rPr lang="en-IN" b="0" dirty="0">
                          <a:effectLst/>
                          <a:latin typeface="Google Sans"/>
                        </a:rPr>
                        <a:t>6.</a:t>
                      </a:r>
                    </a:p>
                  </a:txBody>
                  <a:tcPr marL="121920" marR="121920" marT="121920" marB="121920" anchor="ctr"/>
                </a:tc>
                <a:tc>
                  <a:txBody>
                    <a:bodyPr/>
                    <a:lstStyle/>
                    <a:p>
                      <a:r>
                        <a:rPr lang="en-US" b="0">
                          <a:effectLst/>
                          <a:latin typeface="Google Sans"/>
                        </a:rPr>
                        <a:t>Difficulty in accurately recognizing emotions from facial images</a:t>
                      </a:r>
                    </a:p>
                  </a:txBody>
                  <a:tcPr marL="121920" marR="121920" marT="121920" marB="1219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effectLst/>
                          <a:latin typeface="Google Sans"/>
                        </a:rPr>
                        <a:t>Facial expression recognition using a convolutional neural network (CNN). </a:t>
                      </a:r>
                      <a:r>
                        <a:rPr lang="en-US" sz="1800" b="0" dirty="0">
                          <a:effectLst/>
                          <a:latin typeface="Google Sans"/>
                        </a:rPr>
                        <a:t>CNN architecture with recursive method</a:t>
                      </a:r>
                    </a:p>
                  </a:txBody>
                  <a:tcPr marL="121920" marR="121920" marT="121920" marB="121920" anchor="ctr"/>
                </a:tc>
                <a:tc>
                  <a:txBody>
                    <a:bodyPr/>
                    <a:lstStyle/>
                    <a:p>
                      <a:r>
                        <a:rPr lang="en-US" b="0" dirty="0">
                          <a:effectLst/>
                          <a:latin typeface="Google Sans"/>
                        </a:rPr>
                        <a:t>More accurate than traditional feature-based methods</a:t>
                      </a:r>
                    </a:p>
                  </a:txBody>
                  <a:tcPr marL="121920" marR="121920" marT="121920" marB="121920" anchor="ctr"/>
                </a:tc>
                <a:extLst>
                  <a:ext uri="{0D108BD9-81ED-4DB2-BD59-A6C34878D82A}">
                    <a16:rowId xmlns:a16="http://schemas.microsoft.com/office/drawing/2014/main" val="3112785550"/>
                  </a:ext>
                </a:extLst>
              </a:tr>
              <a:tr h="1848493">
                <a:tc>
                  <a:txBody>
                    <a:bodyPr/>
                    <a:lstStyle/>
                    <a:p>
                      <a:r>
                        <a:rPr lang="da-DK" sz="1600" b="0" dirty="0">
                          <a:effectLst/>
                          <a:latin typeface="Google Sans"/>
                        </a:rPr>
                        <a:t>7.</a:t>
                      </a:r>
                    </a:p>
                  </a:txBody>
                  <a:tcPr marL="121920" marR="121920" marT="121920" marB="121920" anchor="ctr"/>
                </a:tc>
                <a:tc>
                  <a:txBody>
                    <a:bodyPr/>
                    <a:lstStyle/>
                    <a:p>
                      <a:r>
                        <a:rPr lang="en-US" sz="1800" b="0" i="0" kern="1200" dirty="0">
                          <a:solidFill>
                            <a:schemeClr val="dk1"/>
                          </a:solidFill>
                          <a:effectLst/>
                          <a:latin typeface="+mn-lt"/>
                          <a:ea typeface="+mn-ea"/>
                          <a:cs typeface="+mn-cs"/>
                        </a:rPr>
                        <a:t>Facial expression recognition is a challenging task due to the complexity of human facial expressions and the variability in illumination, pose, and other factors.</a:t>
                      </a:r>
                      <a:endParaRPr lang="en-US" sz="1600" b="0" dirty="0">
                        <a:effectLst/>
                        <a:latin typeface="Google Sans"/>
                      </a:endParaRPr>
                    </a:p>
                  </a:txBody>
                  <a:tcPr marL="121920" marR="121920" marT="121920" marB="121920" anchor="ctr"/>
                </a:tc>
                <a:tc>
                  <a:txBody>
                    <a:bodyPr/>
                    <a:lstStyle/>
                    <a:p>
                      <a:r>
                        <a:rPr lang="en-US" sz="1600" b="0" dirty="0">
                          <a:effectLst/>
                          <a:latin typeface="Google Sans"/>
                        </a:rPr>
                        <a:t>Enhances the features of an image and allows the CNN to automatically extract the image features to make the features more obvious</a:t>
                      </a:r>
                    </a:p>
                  </a:txBody>
                  <a:tcPr marL="121920" marR="121920" marT="121920" marB="121920" anchor="ctr"/>
                </a:tc>
                <a:tc>
                  <a:txBody>
                    <a:bodyPr/>
                    <a:lstStyle/>
                    <a:p>
                      <a:r>
                        <a:rPr lang="en-US" sz="1600" b="0" dirty="0">
                          <a:effectLst/>
                          <a:latin typeface="Google Sans"/>
                        </a:rPr>
                        <a:t>More complex than the original CNN architecture</a:t>
                      </a:r>
                    </a:p>
                  </a:txBody>
                  <a:tcPr marL="121920" marR="121920" marT="121920" marB="121920" anchor="ctr"/>
                </a:tc>
                <a:extLst>
                  <a:ext uri="{0D108BD9-81ED-4DB2-BD59-A6C34878D82A}">
                    <a16:rowId xmlns:a16="http://schemas.microsoft.com/office/drawing/2014/main" val="1840253831"/>
                  </a:ext>
                </a:extLst>
              </a:tr>
            </a:tbl>
          </a:graphicData>
        </a:graphic>
      </p:graphicFrame>
      <p:sp>
        <p:nvSpPr>
          <p:cNvPr id="3" name="Title 1">
            <a:extLst>
              <a:ext uri="{FF2B5EF4-FFF2-40B4-BE49-F238E27FC236}">
                <a16:creationId xmlns:a16="http://schemas.microsoft.com/office/drawing/2014/main" id="{281AC096-65ED-A958-4B97-AF27397254F0}"/>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4</a:t>
            </a:r>
            <a:endParaRPr lang="en-IN" dirty="0"/>
          </a:p>
        </p:txBody>
      </p:sp>
    </p:spTree>
    <p:extLst>
      <p:ext uri="{BB962C8B-B14F-4D97-AF65-F5344CB8AC3E}">
        <p14:creationId xmlns:p14="http://schemas.microsoft.com/office/powerpoint/2010/main" val="314852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A264-B694-5A74-EA21-3620FCF1EB2F}"/>
              </a:ext>
            </a:extLst>
          </p:cNvPr>
          <p:cNvSpPr>
            <a:spLocks noGrp="1"/>
          </p:cNvSpPr>
          <p:nvPr>
            <p:ph type="title"/>
          </p:nvPr>
        </p:nvSpPr>
        <p:spPr/>
        <p:txBody>
          <a:bodyPr/>
          <a:lstStyle/>
          <a:p>
            <a:r>
              <a:rPr lang="en-US" dirty="0"/>
              <a:t>Problem Identifications</a:t>
            </a:r>
            <a:endParaRPr lang="en-IN" dirty="0"/>
          </a:p>
        </p:txBody>
      </p:sp>
      <p:sp>
        <p:nvSpPr>
          <p:cNvPr id="3" name="Content Placeholder 2">
            <a:extLst>
              <a:ext uri="{FF2B5EF4-FFF2-40B4-BE49-F238E27FC236}">
                <a16:creationId xmlns:a16="http://schemas.microsoft.com/office/drawing/2014/main" id="{A28C04DC-8619-F4BB-ED41-A5BE4C946D83}"/>
              </a:ext>
            </a:extLst>
          </p:cNvPr>
          <p:cNvSpPr>
            <a:spLocks noGrp="1"/>
          </p:cNvSpPr>
          <p:nvPr>
            <p:ph idx="1"/>
          </p:nvPr>
        </p:nvSpPr>
        <p:spPr/>
        <p:txBody>
          <a:bodyPr>
            <a:normAutofit/>
          </a:bodyPr>
          <a:lstStyle/>
          <a:p>
            <a:r>
              <a:rPr lang="en-US" dirty="0"/>
              <a:t>High Emotion Detection Variability: Numerous research efforts have explored emotion detection, and they often encounter significant variability in results.</a:t>
            </a:r>
          </a:p>
          <a:p>
            <a:r>
              <a:rPr lang="en-US" dirty="0"/>
              <a:t>Algorithm and Dataset Variations: Researchers have experimented with various algorithms and datasets, which have led to differing outcomes in emotion detection accuracy.</a:t>
            </a:r>
          </a:p>
          <a:p>
            <a:r>
              <a:rPr lang="en-US" dirty="0"/>
              <a:t>Consistency Challenges: Achieving consistent results across different studies has been a challenge, highlighting the need for standardization in the field.</a:t>
            </a:r>
          </a:p>
          <a:p>
            <a:r>
              <a:rPr lang="en-US" dirty="0"/>
              <a:t>Importance of Accuracy: Accurate emotion detection is crucial for applications like customer satisfaction analysis and human-computer interaction.</a:t>
            </a:r>
          </a:p>
          <a:p>
            <a:r>
              <a:rPr lang="en-US" dirty="0"/>
              <a:t>Reducing Variability: Researchers aim to minimize the variability in emotion detection by exploring novel techniques and refining existing ones.</a:t>
            </a:r>
          </a:p>
          <a:p>
            <a:r>
              <a:rPr lang="en-US" dirty="0"/>
              <a:t>Improving Reliability: Enhancing the reliability of emotion detection models is essential for real-world applications and decision-making.</a:t>
            </a:r>
            <a:endParaRPr lang="en-IN" dirty="0"/>
          </a:p>
        </p:txBody>
      </p:sp>
      <p:sp>
        <p:nvSpPr>
          <p:cNvPr id="4" name="Title 1">
            <a:extLst>
              <a:ext uri="{FF2B5EF4-FFF2-40B4-BE49-F238E27FC236}">
                <a16:creationId xmlns:a16="http://schemas.microsoft.com/office/drawing/2014/main" id="{7AC98BE6-EC1E-6DEE-5144-C6FA205252F9}"/>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6</a:t>
            </a:r>
            <a:endParaRPr lang="en-IN" dirty="0"/>
          </a:p>
        </p:txBody>
      </p:sp>
    </p:spTree>
    <p:extLst>
      <p:ext uri="{BB962C8B-B14F-4D97-AF65-F5344CB8AC3E}">
        <p14:creationId xmlns:p14="http://schemas.microsoft.com/office/powerpoint/2010/main" val="693355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1AD0-2602-95B2-F5E4-4A61B55D94C0}"/>
              </a:ext>
            </a:extLst>
          </p:cNvPr>
          <p:cNvSpPr>
            <a:spLocks noGrp="1"/>
          </p:cNvSpPr>
          <p:nvPr>
            <p:ph type="title"/>
          </p:nvPr>
        </p:nvSpPr>
        <p:spPr/>
        <p:txBody>
          <a:bodyPr/>
          <a:lstStyle/>
          <a:p>
            <a:r>
              <a:rPr lang="en-US" dirty="0"/>
              <a:t>Proposed Work</a:t>
            </a:r>
            <a:endParaRPr lang="en-IN" dirty="0"/>
          </a:p>
        </p:txBody>
      </p:sp>
      <p:sp>
        <p:nvSpPr>
          <p:cNvPr id="3" name="Content Placeholder 2">
            <a:extLst>
              <a:ext uri="{FF2B5EF4-FFF2-40B4-BE49-F238E27FC236}">
                <a16:creationId xmlns:a16="http://schemas.microsoft.com/office/drawing/2014/main" id="{B9777D68-E14B-E7D6-D889-D08D7BFBF722}"/>
              </a:ext>
            </a:extLst>
          </p:cNvPr>
          <p:cNvSpPr>
            <a:spLocks noGrp="1"/>
          </p:cNvSpPr>
          <p:nvPr>
            <p:ph idx="1"/>
          </p:nvPr>
        </p:nvSpPr>
        <p:spPr/>
        <p:txBody>
          <a:bodyPr/>
          <a:lstStyle/>
          <a:p>
            <a:r>
              <a:rPr lang="en-US" dirty="0"/>
              <a:t>Face Detection using Viola jones algorithm</a:t>
            </a:r>
          </a:p>
          <a:p>
            <a:pPr marL="0" indent="0">
              <a:buNone/>
            </a:pPr>
            <a:endParaRPr lang="en-US" dirty="0"/>
          </a:p>
          <a:p>
            <a:r>
              <a:rPr lang="en-US" dirty="0"/>
              <a:t>Followed by Emotion Recognition using </a:t>
            </a:r>
          </a:p>
          <a:p>
            <a:pPr marL="457200" lvl="1" indent="0">
              <a:buNone/>
            </a:pPr>
            <a:r>
              <a:rPr lang="en-US" dirty="0"/>
              <a:t>Convolutional neural network. The algorithm consists of 4 stages: </a:t>
            </a:r>
          </a:p>
          <a:p>
            <a:pPr marL="800100" lvl="1" indent="-342900">
              <a:buAutoNum type="arabicPeriod"/>
            </a:pPr>
            <a:r>
              <a:rPr lang="en-US" dirty="0"/>
              <a:t>Convolution Layer </a:t>
            </a:r>
          </a:p>
          <a:p>
            <a:pPr marL="800100" lvl="1" indent="-342900">
              <a:buAutoNum type="arabicPeriod"/>
            </a:pPr>
            <a:r>
              <a:rPr lang="en-US" dirty="0"/>
              <a:t>Rectified Linear Unit </a:t>
            </a:r>
          </a:p>
          <a:p>
            <a:pPr marL="800100" lvl="1" indent="-342900">
              <a:buAutoNum type="arabicPeriod"/>
            </a:pPr>
            <a:r>
              <a:rPr lang="en-US" dirty="0"/>
              <a:t>Pooling layers </a:t>
            </a:r>
          </a:p>
          <a:p>
            <a:pPr marL="800100" lvl="1" indent="-342900">
              <a:buAutoNum type="arabicPeriod"/>
            </a:pPr>
            <a:r>
              <a:rPr lang="en-US" dirty="0"/>
              <a:t>fully connected layer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solidFill>
                <a:prstClr val="black"/>
              </a:solidFill>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prstClr val="black"/>
                </a:solidFill>
              </a:rPr>
              <a:t>Feedback classification to Each class followed by graphical result as per User requirement.</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457200" lvl="1" indent="0">
              <a:buNone/>
            </a:pPr>
            <a:endParaRPr lang="en-US" dirty="0"/>
          </a:p>
        </p:txBody>
      </p:sp>
      <p:sp>
        <p:nvSpPr>
          <p:cNvPr id="4" name="Title 1">
            <a:extLst>
              <a:ext uri="{FF2B5EF4-FFF2-40B4-BE49-F238E27FC236}">
                <a16:creationId xmlns:a16="http://schemas.microsoft.com/office/drawing/2014/main" id="{F922C418-ABC6-3423-F2B3-09EC2178129B}"/>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7</a:t>
            </a:r>
            <a:endParaRPr lang="en-IN" dirty="0"/>
          </a:p>
        </p:txBody>
      </p:sp>
    </p:spTree>
    <p:extLst>
      <p:ext uri="{BB962C8B-B14F-4D97-AF65-F5344CB8AC3E}">
        <p14:creationId xmlns:p14="http://schemas.microsoft.com/office/powerpoint/2010/main" val="311580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056-4F82-910B-7EC9-7953F960A05C}"/>
              </a:ext>
            </a:extLst>
          </p:cNvPr>
          <p:cNvSpPr>
            <a:spLocks noGrp="1"/>
          </p:cNvSpPr>
          <p:nvPr>
            <p:ph type="title"/>
          </p:nvPr>
        </p:nvSpPr>
        <p:spPr/>
        <p:txBody>
          <a:bodyPr/>
          <a:lstStyle/>
          <a:p>
            <a:r>
              <a:rPr lang="en-US" dirty="0"/>
              <a:t>Methodology</a:t>
            </a:r>
            <a:endParaRPr lang="en-IN" dirty="0"/>
          </a:p>
        </p:txBody>
      </p:sp>
      <p:sp>
        <p:nvSpPr>
          <p:cNvPr id="4" name="Title 1">
            <a:extLst>
              <a:ext uri="{FF2B5EF4-FFF2-40B4-BE49-F238E27FC236}">
                <a16:creationId xmlns:a16="http://schemas.microsoft.com/office/drawing/2014/main" id="{A438186E-F4A4-3EC2-9C8F-BA535D817776}"/>
              </a:ext>
            </a:extLst>
          </p:cNvPr>
          <p:cNvSpPr txBox="1">
            <a:spLocks/>
          </p:cNvSpPr>
          <p:nvPr/>
        </p:nvSpPr>
        <p:spPr>
          <a:xfrm>
            <a:off x="11092466" y="5995698"/>
            <a:ext cx="522668" cy="416192"/>
          </a:xfrm>
          <a:prstGeom prst="rect">
            <a:avLst/>
          </a:prstGeom>
          <a:solidFill>
            <a:srgbClr val="AF1D4A"/>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dirty="0"/>
              <a:t>8</a:t>
            </a:r>
            <a:endParaRPr lang="en-IN" dirty="0"/>
          </a:p>
        </p:txBody>
      </p:sp>
      <p:pic>
        <p:nvPicPr>
          <p:cNvPr id="5" name="Google Shape;137;p20">
            <a:extLst>
              <a:ext uri="{FF2B5EF4-FFF2-40B4-BE49-F238E27FC236}">
                <a16:creationId xmlns:a16="http://schemas.microsoft.com/office/drawing/2014/main" id="{061A85CC-F88C-49CB-8D1F-E5BCD250E92D}"/>
              </a:ext>
            </a:extLst>
          </p:cNvPr>
          <p:cNvPicPr preferRelativeResize="0">
            <a:picLocks noGrp="1"/>
          </p:cNvPicPr>
          <p:nvPr>
            <p:ph idx="1"/>
          </p:nvPr>
        </p:nvPicPr>
        <p:blipFill>
          <a:blip r:embed="rId2">
            <a:alphaModFix/>
          </a:blip>
          <a:stretch>
            <a:fillRect/>
          </a:stretch>
        </p:blipFill>
        <p:spPr>
          <a:xfrm>
            <a:off x="1290306" y="1709247"/>
            <a:ext cx="8647112" cy="3990975"/>
          </a:xfrm>
          <a:prstGeom prst="rect">
            <a:avLst/>
          </a:prstGeom>
          <a:noFill/>
          <a:ln>
            <a:noFill/>
          </a:ln>
        </p:spPr>
      </p:pic>
    </p:spTree>
    <p:extLst>
      <p:ext uri="{BB962C8B-B14F-4D97-AF65-F5344CB8AC3E}">
        <p14:creationId xmlns:p14="http://schemas.microsoft.com/office/powerpoint/2010/main" val="1258438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Digital Campus V1.0" id="{58E84EBF-3C9A-46FA-AC67-01E514AB1B2B}" vid="{BF34DAB5-A2D4-47C4-AD4E-D8DB5419BE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CA67C528DC284E8073580C98E8539C" ma:contentTypeVersion="10" ma:contentTypeDescription="Create a new document." ma:contentTypeScope="" ma:versionID="107b615047e9376b6c55e1e5aaead638">
  <xsd:schema xmlns:xsd="http://www.w3.org/2001/XMLSchema" xmlns:xs="http://www.w3.org/2001/XMLSchema" xmlns:p="http://schemas.microsoft.com/office/2006/metadata/properties" xmlns:ns2="0107a115-4623-4481-beee-bafad199008b" xmlns:ns3="7a2a247a-f6ec-4c8f-8314-d83500b08c54" targetNamespace="http://schemas.microsoft.com/office/2006/metadata/properties" ma:root="true" ma:fieldsID="508cbe6b2b3f672b12342e56415e841d" ns2:_="" ns3:_="">
    <xsd:import namespace="0107a115-4623-4481-beee-bafad199008b"/>
    <xsd:import namespace="7a2a247a-f6ec-4c8f-8314-d83500b08c5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7a115-4623-4481-beee-bafad19900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2a247a-f6ec-4c8f-8314-d83500b08c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309BE7-B587-43F4-8592-76B39C023D29}">
  <ds:schemaRefs>
    <ds:schemaRef ds:uri="http://schemas.microsoft.com/sharepoint/v3/contenttype/forms"/>
  </ds:schemaRefs>
</ds:datastoreItem>
</file>

<file path=customXml/itemProps2.xml><?xml version="1.0" encoding="utf-8"?>
<ds:datastoreItem xmlns:ds="http://schemas.openxmlformats.org/officeDocument/2006/customXml" ds:itemID="{AA29E35A-EF86-49DD-8023-556F66FCE6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7a115-4623-4481-beee-bafad199008b"/>
    <ds:schemaRef ds:uri="7a2a247a-f6ec-4c8f-8314-d83500b08c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2C674B-ACDE-455C-BA7E-ACC458E5BC04}">
  <ds:schemaRefs>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purl.org/dc/dcmitype/"/>
    <ds:schemaRef ds:uri="0107a115-4623-4481-beee-bafad199008b"/>
    <ds:schemaRef ds:uri="http://schemas.openxmlformats.org/package/2006/metadata/core-properties"/>
    <ds:schemaRef ds:uri="7a2a247a-f6ec-4c8f-8314-d83500b08c5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6708</TotalTime>
  <Words>873</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Google Sans</vt:lpstr>
      <vt:lpstr>Times New Roman</vt:lpstr>
      <vt:lpstr>1_Office Theme</vt:lpstr>
      <vt:lpstr>CUSTOMER FEEDBACK ANALYSIS</vt:lpstr>
      <vt:lpstr>Motivation</vt:lpstr>
      <vt:lpstr>Objective </vt:lpstr>
      <vt:lpstr>Literature Survey</vt:lpstr>
      <vt:lpstr>Literature Survey</vt:lpstr>
      <vt:lpstr>Literature Survey</vt:lpstr>
      <vt:lpstr>Problem Identifications</vt:lpstr>
      <vt:lpstr>Proposed Work</vt:lpstr>
      <vt:lpstr>Methodology</vt:lpstr>
      <vt:lpstr>Tools/Platform </vt:lpstr>
      <vt:lpstr>Results</vt:lpstr>
      <vt:lpstr>Results</vt:lpstr>
      <vt:lpstr>Results</vt:lpstr>
      <vt:lpstr>Conclusions </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Nithin Narayanan P B</cp:lastModifiedBy>
  <cp:revision>584</cp:revision>
  <dcterms:created xsi:type="dcterms:W3CDTF">2019-07-04T04:21:14Z</dcterms:created>
  <dcterms:modified xsi:type="dcterms:W3CDTF">2024-05-17T09:36:33Z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0x010100A2CA67C528DC284E8073580C98E8539C</vt:lpwstr>
  </property>
</Properties>
</file>