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59" r:id="rId4"/>
    <p:sldId id="260" r:id="rId5"/>
    <p:sldId id="262" r:id="rId6"/>
    <p:sldId id="269" r:id="rId7"/>
    <p:sldId id="261" r:id="rId8"/>
    <p:sldId id="265" r:id="rId9"/>
    <p:sldId id="273" r:id="rId10"/>
    <p:sldId id="277" r:id="rId11"/>
    <p:sldId id="263" r:id="rId12"/>
    <p:sldId id="270" r:id="rId13"/>
    <p:sldId id="267" r:id="rId14"/>
    <p:sldId id="266" r:id="rId15"/>
    <p:sldId id="272" r:id="rId16"/>
    <p:sldId id="274" r:id="rId17"/>
    <p:sldId id="278" r:id="rId18"/>
    <p:sldId id="279" r:id="rId19"/>
    <p:sldId id="275" r:id="rId20"/>
    <p:sldId id="280" r:id="rId21"/>
    <p:sldId id="281" r:id="rId22"/>
    <p:sldId id="271" r:id="rId23"/>
    <p:sldId id="27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3B578C-F95D-4055-B4E5-879895A46077}" v="198" dt="2017-09-27T19:28:31.3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2753"/>
  </p:normalViewPr>
  <p:slideViewPr>
    <p:cSldViewPr snapToGrid="0">
      <p:cViewPr>
        <p:scale>
          <a:sx n="100" d="100"/>
          <a:sy n="100" d="100"/>
        </p:scale>
        <p:origin x="1960" y="-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30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81D09B-16BD-014D-AEF4-DEC00727F0E1}" type="datetimeFigureOut">
              <a:rPr lang="en-GB" smtClean="0"/>
              <a:t>03/10/2017</a:t>
            </a:fld>
            <a:endParaRPr lang="en-GB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75121-FCF5-0442-A9DF-E35312085A4B}" type="slidenum">
              <a:rPr lang="en-GB" smtClean="0"/>
              <a:t>‹nr›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409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75121-FCF5-0442-A9DF-E35312085A4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662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75121-FCF5-0442-A9DF-E35312085A4B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5452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75121-FCF5-0442-A9DF-E35312085A4B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2378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75121-FCF5-0442-A9DF-E35312085A4B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4588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How to use key store.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75121-FCF5-0442-A9DF-E35312085A4B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6734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PADDING_NONE is wrong here. </a:t>
            </a:r>
            <a:r>
              <a:rPr lang="en-GB" smtClean="0"/>
              <a:t>Please figure out</a:t>
            </a:r>
            <a:r>
              <a:rPr lang="en-GB" baseline="0" smtClean="0"/>
              <a:t> and change here and in code.</a:t>
            </a:r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75121-FCF5-0442-A9DF-E35312085A4B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324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75121-FCF5-0442-A9DF-E35312085A4B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840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75121-FCF5-0442-A9DF-E35312085A4B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535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75121-FCF5-0442-A9DF-E35312085A4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7085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75121-FCF5-0442-A9DF-E35312085A4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0872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75121-FCF5-0442-A9DF-E35312085A4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182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75121-FCF5-0442-A9DF-E35312085A4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5645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75121-FCF5-0442-A9DF-E35312085A4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583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75121-FCF5-0442-A9DF-E35312085A4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155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75121-FCF5-0442-A9DF-E35312085A4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642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75121-FCF5-0442-A9DF-E35312085A4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64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edyt. styl wz. tyt.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1FAB-DDC0-4C8D-A2C0-9BFAD0961D10}" type="datetimeFigureOut">
              <a:rPr lang="en-US" smtClean="0"/>
              <a:pPr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A299-4B70-44C0-9573-A40A0A56C89D}" type="slidenum">
              <a:rPr lang="en-US" smtClean="0"/>
              <a:pPr/>
              <a:t>‹nr›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00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1FAB-DDC0-4C8D-A2C0-9BFAD0961D10}" type="datetimeFigureOut">
              <a:rPr lang="en-US" smtClean="0"/>
              <a:pPr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A299-4B70-44C0-9573-A40A0A56C89D}" type="slidenum">
              <a:rPr lang="en-US" smtClean="0"/>
              <a:pPr/>
              <a:t>‹nr›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74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edyt. styl wz. tyt.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1FAB-DDC0-4C8D-A2C0-9BFAD0961D10}" type="datetimeFigureOut">
              <a:rPr lang="en-US" smtClean="0"/>
              <a:pPr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A299-4B70-44C0-9573-A40A0A56C89D}" type="slidenum">
              <a:rPr lang="en-US" smtClean="0"/>
              <a:pPr/>
              <a:t>‹nr›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86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1FAB-DDC0-4C8D-A2C0-9BFAD0961D10}" type="datetimeFigureOut">
              <a:rPr lang="en-US" smtClean="0"/>
              <a:pPr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A299-4B70-44C0-9573-A40A0A56C89D}" type="slidenum">
              <a:rPr lang="en-US" smtClean="0"/>
              <a:pPr/>
              <a:t>‹nr›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12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edyt. styl wz. tyt.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1FAB-DDC0-4C8D-A2C0-9BFAD0961D10}" type="datetimeFigureOut">
              <a:rPr lang="en-US" smtClean="0"/>
              <a:pPr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A299-4B70-44C0-9573-A40A0A56C89D}" type="slidenum">
              <a:rPr lang="en-US" smtClean="0"/>
              <a:pPr/>
              <a:t>‹nr›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3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1FAB-DDC0-4C8D-A2C0-9BFAD0961D10}" type="datetimeFigureOut">
              <a:rPr lang="en-US" smtClean="0"/>
              <a:pPr/>
              <a:t>10/3/17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A299-4B70-44C0-9573-A40A0A56C89D}" type="slidenum">
              <a:rPr lang="en-US" smtClean="0"/>
              <a:pPr/>
              <a:t>‹nr›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2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edyt. styl wz. tyt.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1FAB-DDC0-4C8D-A2C0-9BFAD0961D10}" type="datetimeFigureOut">
              <a:rPr lang="en-US" smtClean="0"/>
              <a:pPr/>
              <a:t>10/3/17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A299-4B70-44C0-9573-A40A0A56C89D}" type="slidenum">
              <a:rPr lang="en-US" smtClean="0"/>
              <a:pPr/>
              <a:t>‹nr›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62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1FAB-DDC0-4C8D-A2C0-9BFAD0961D10}" type="datetimeFigureOut">
              <a:rPr lang="en-US" smtClean="0"/>
              <a:pPr/>
              <a:t>10/3/17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A299-4B70-44C0-9573-A40A0A56C89D}" type="slidenum">
              <a:rPr lang="en-US" smtClean="0"/>
              <a:pPr/>
              <a:t>‹nr›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90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1FAB-DDC0-4C8D-A2C0-9BFAD0961D10}" type="datetimeFigureOut">
              <a:rPr lang="en-US" smtClean="0"/>
              <a:pPr/>
              <a:t>10/3/17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A299-4B70-44C0-9573-A40A0A56C89D}" type="slidenum">
              <a:rPr lang="en-US" smtClean="0"/>
              <a:pPr/>
              <a:t>‹nr›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6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1FAB-DDC0-4C8D-A2C0-9BFAD0961D10}" type="datetimeFigureOut">
              <a:rPr lang="en-US" smtClean="0"/>
              <a:pPr/>
              <a:t>10/3/17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A299-4B70-44C0-9573-A40A0A56C89D}" type="slidenum">
              <a:rPr lang="en-US" smtClean="0"/>
              <a:pPr/>
              <a:t>‹nr›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94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Przeciągnij obraz na symbol zastępczy lub kliknij ikonę, aby go dodać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1FAB-DDC0-4C8D-A2C0-9BFAD0961D10}" type="datetimeFigureOut">
              <a:rPr lang="en-US" smtClean="0"/>
              <a:pPr/>
              <a:t>10/3/17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A299-4B70-44C0-9573-A40A0A56C89D}" type="slidenum">
              <a:rPr lang="en-US" smtClean="0"/>
              <a:pPr/>
              <a:t>‹nr›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11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7200" y="76200"/>
            <a:ext cx="47244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l-PL"/>
              <a:t>Kliknij, aby edyt. styl wz. tyt.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41FAB-DDC0-4C8D-A2C0-9BFAD0961D10}" type="datetimeFigureOut">
              <a:rPr lang="en-US" smtClean="0"/>
              <a:pPr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3A299-4B70-44C0-9573-A40A0A56C89D}" type="slidenum">
              <a:rPr lang="en-US" smtClean="0"/>
              <a:pPr/>
              <a:t>‹nr›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0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2800" b="0" kern="1200">
          <a:solidFill>
            <a:schemeClr val="bg1">
              <a:lumMod val="8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slideshare.net/ibmsecurity/android-keystorestackbufferoverflow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tozny.com/blog/encrypting-strings-in-android-lets-make-better-mistakes/" TargetMode="External"/><Relationship Id="rId3" Type="http://schemas.openxmlformats.org/officeDocument/2006/relationships/hyperlink" Target="https://www.nccgroup.trust/us/about-us/newsroom-and-events/blog/2009/july/if-youre-typing-the-letters-a-e-s-into-your-code-youre-doing-it-wrong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source.android.com/security/trusty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keyczar" TargetMode="External"/><Relationship Id="rId4" Type="http://schemas.openxmlformats.org/officeDocument/2006/relationships/hyperlink" Target="https://github.com/tozny/java-aes-crypto/" TargetMode="External"/><Relationship Id="rId5" Type="http://schemas.openxmlformats.org/officeDocument/2006/relationships/hyperlink" Target="https://realm.io/" TargetMode="External"/><Relationship Id="rId6" Type="http://schemas.openxmlformats.org/officeDocument/2006/relationships/hyperlink" Target="https://www.zetetic.net/sqlcipher/sqlcipher-for-android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hyperlink" Target="https://android-developers.googleblog.com/2013/02/using-cryptography-to-store-credentials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bochenski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bochenski.pl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eveloper.android.com/training/articles/security-tips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wasp.org/index.php/Mobile_Top_10_2016-M2-Insecure_Data_Storage" TargetMode="External"/><Relationship Id="rId4" Type="http://schemas.openxmlformats.org/officeDocument/2006/relationships/hyperlink" Target="OWASP%20MSTG%20-%20data%20storag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OWASP/owasp-masv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mon.co/blog/tesla-cars-can-be-stolen-by-hacking-the-app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2420888"/>
            <a:ext cx="7772400" cy="1470025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Saving private Token</a:t>
            </a:r>
          </a:p>
        </p:txBody>
      </p:sp>
    </p:spTree>
    <p:extLst>
      <p:ext uri="{BB962C8B-B14F-4D97-AF65-F5344CB8AC3E}">
        <p14:creationId xmlns:p14="http://schemas.microsoft.com/office/powerpoint/2010/main" val="99809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Android 4.4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err="1"/>
              <a:t>Api</a:t>
            </a:r>
            <a:r>
              <a:rPr lang="en-GB"/>
              <a:t> levels &lt; 19</a:t>
            </a:r>
          </a:p>
          <a:p>
            <a:r>
              <a:rPr lang="en-GB" err="1"/>
              <a:t>Keystore</a:t>
            </a:r>
            <a:r>
              <a:rPr lang="en-GB"/>
              <a:t> below android 4.4 </a:t>
            </a:r>
            <a:r>
              <a:rPr lang="en-GB">
                <a:hlinkClick r:id="rId2"/>
              </a:rPr>
              <a:t>is not secure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3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Below Android 6.0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err="1"/>
              <a:t>Api</a:t>
            </a:r>
            <a:r>
              <a:rPr lang="en-GB"/>
              <a:t> levels 19 &lt;= level &lt;23</a:t>
            </a:r>
          </a:p>
          <a:p>
            <a:r>
              <a:rPr lang="en-GB"/>
              <a:t>Mostly unusable:</a:t>
            </a:r>
          </a:p>
          <a:p>
            <a:pPr lvl="1"/>
            <a:r>
              <a:rPr lang="en-GB"/>
              <a:t>Only saves asymmetric keys</a:t>
            </a:r>
          </a:p>
          <a:p>
            <a:pPr lvl="1"/>
            <a:r>
              <a:rPr lang="en-GB"/>
              <a:t>Only has unsafe crypto primitives</a:t>
            </a:r>
            <a:endParaRPr/>
          </a:p>
          <a:p>
            <a:pPr marL="0" indent="0">
              <a:buNone/>
            </a:pPr>
            <a:endParaRPr lang="en-GB" sz="2600"/>
          </a:p>
        </p:txBody>
      </p:sp>
    </p:spTree>
    <p:extLst>
      <p:ext uri="{BB962C8B-B14F-4D97-AF65-F5344CB8AC3E}">
        <p14:creationId xmlns:p14="http://schemas.microsoft.com/office/powerpoint/2010/main" val="171435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Tekstowe 2"/>
          <p:cNvSpPr txBox="1"/>
          <p:nvPr/>
        </p:nvSpPr>
        <p:spPr>
          <a:xfrm>
            <a:off x="263605" y="1988840"/>
            <a:ext cx="84128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3200"/>
              <a:t>Lookout for internet examples</a:t>
            </a:r>
            <a:endParaRPr lang="en-GB" sz="2000">
              <a:hlinkClick r:id="rId2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GB" sz="2000">
                <a:hlinkClick r:id="rId2"/>
              </a:rPr>
              <a:t>why crypto is hard</a:t>
            </a:r>
            <a:r>
              <a:rPr lang="en-GB" sz="2000"/>
              <a:t>	</a:t>
            </a:r>
            <a:endParaRPr lang="en-GB" sz="2000">
              <a:hlinkClick r:id="rId3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GB" sz="2000">
                <a:hlinkClick r:id="rId3"/>
              </a:rPr>
              <a:t>if you type letters AES into your code you are doing it wrong</a:t>
            </a:r>
            <a:endParaRPr lang="en-GB" sz="2000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502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Android 6.0 and above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err="1"/>
              <a:t>Api</a:t>
            </a:r>
            <a:r>
              <a:rPr lang="en-GB"/>
              <a:t> level &gt;= 23</a:t>
            </a:r>
          </a:p>
          <a:p>
            <a:r>
              <a:rPr lang="en-GB"/>
              <a:t>Use key store</a:t>
            </a:r>
          </a:p>
          <a:p>
            <a:pPr lvl="1"/>
            <a:r>
              <a:rPr lang="en-GB"/>
              <a:t>Improved in Android 6.0</a:t>
            </a:r>
          </a:p>
          <a:p>
            <a:pPr lvl="1"/>
            <a:r>
              <a:rPr lang="en-GB"/>
              <a:t>It can be backed by lock screen</a:t>
            </a:r>
          </a:p>
          <a:p>
            <a:pPr lvl="1"/>
            <a:r>
              <a:rPr lang="en-GB"/>
              <a:t>Does encryption out of process on separate processor with separate OS</a:t>
            </a:r>
          </a:p>
          <a:p>
            <a:pPr lvl="1"/>
            <a:r>
              <a:rPr lang="en-GB"/>
              <a:t>Keys never leave </a:t>
            </a:r>
            <a:r>
              <a:rPr lang="en-GB">
                <a:hlinkClick r:id="rId3"/>
              </a:rPr>
              <a:t>secure enclave</a:t>
            </a:r>
            <a:endParaRPr lang="en-GB"/>
          </a:p>
          <a:p>
            <a:pPr lvl="1"/>
            <a:r>
              <a:rPr lang="en-GB"/>
              <a:t>Unfortunately there is no library</a:t>
            </a:r>
          </a:p>
          <a:p>
            <a:pPr lvl="1"/>
            <a:r>
              <a:rPr lang="en-GB"/>
              <a:t>Lock screen changes removes all keys!</a:t>
            </a:r>
          </a:p>
        </p:txBody>
      </p:sp>
    </p:spTree>
    <p:extLst>
      <p:ext uri="{BB962C8B-B14F-4D97-AF65-F5344CB8AC3E}">
        <p14:creationId xmlns:p14="http://schemas.microsoft.com/office/powerpoint/2010/main" val="178165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Workaround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1">
              <a:buFont typeface="Arial" charset="0"/>
              <a:buChar char="•"/>
            </a:pPr>
            <a:r>
              <a:rPr lang="en-GB"/>
              <a:t>Ask user for pin</a:t>
            </a:r>
          </a:p>
          <a:p>
            <a:pPr lvl="1">
              <a:buFont typeface="Arial" charset="0"/>
              <a:buChar char="•"/>
            </a:pPr>
            <a:r>
              <a:rPr lang="en-GB"/>
              <a:t>derive strong password from it </a:t>
            </a:r>
          </a:p>
          <a:p>
            <a:pPr lvl="1">
              <a:buFont typeface="Arial" charset="0"/>
              <a:buChar char="•"/>
            </a:pPr>
            <a:r>
              <a:rPr lang="en-GB"/>
              <a:t>use library to encrypt / decrypt</a:t>
            </a:r>
          </a:p>
          <a:p>
            <a:pPr lvl="3">
              <a:buFont typeface="Arial" charset="0"/>
              <a:buChar char="•"/>
            </a:pPr>
            <a:r>
              <a:rPr lang="en-GB">
                <a:hlinkClick r:id="rId3"/>
              </a:rPr>
              <a:t>Google keyczar</a:t>
            </a:r>
            <a:endParaRPr lang="en-GB"/>
          </a:p>
          <a:p>
            <a:pPr lvl="3">
              <a:buFont typeface="Arial" charset="0"/>
              <a:buChar char="•"/>
            </a:pPr>
            <a:r>
              <a:rPr lang="en-GB">
                <a:hlinkClick r:id="rId4"/>
              </a:rPr>
              <a:t>java-aes-crypto</a:t>
            </a:r>
            <a:endParaRPr lang="en-GB"/>
          </a:p>
          <a:p>
            <a:pPr lvl="3">
              <a:buFont typeface="Arial" charset="0"/>
              <a:buChar char="•"/>
            </a:pPr>
            <a:r>
              <a:rPr lang="en-GB">
                <a:hlinkClick r:id="rId5"/>
              </a:rPr>
              <a:t>Realm</a:t>
            </a:r>
            <a:r>
              <a:rPr lang="en-GB"/>
              <a:t>, </a:t>
            </a:r>
            <a:r>
              <a:rPr lang="en-GB">
                <a:hlinkClick r:id="rId6"/>
              </a:rPr>
              <a:t>sqlCipher</a:t>
            </a:r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7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059" y="1838325"/>
            <a:ext cx="2999596" cy="4511588"/>
          </a:xfrm>
          <a:prstGeom prst="rect">
            <a:avLst/>
          </a:prstGeom>
        </p:spPr>
      </p:pic>
      <p:sp>
        <p:nvSpPr>
          <p:cNvPr id="3" name="pole tekstowe 2"/>
          <p:cNvSpPr txBox="1"/>
          <p:nvPr/>
        </p:nvSpPr>
        <p:spPr>
          <a:xfrm>
            <a:off x="561975" y="1809750"/>
            <a:ext cx="4572000" cy="230832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lvl="1" indent="-285750">
              <a:buFont typeface="Arial" charset="0"/>
              <a:buChar char="•"/>
            </a:pPr>
            <a:r>
              <a:rPr lang="en-GB" dirty="0">
                <a:cs typeface="Arial"/>
                <a:hlinkClick r:id="rId3"/>
              </a:rPr>
              <a:t>This solution is suggested by Google</a:t>
            </a:r>
            <a:endParaRPr lang="en-GB" dirty="0">
              <a:cs typeface="Arial"/>
            </a:endParaRPr>
          </a:p>
          <a:p>
            <a:pPr marL="285750" indent="-285750">
              <a:buFont typeface="Arial" charset="0"/>
              <a:buChar char="•"/>
            </a:pPr>
            <a:endParaRPr lang="en-GB" dirty="0">
              <a:cs typeface="Arial"/>
            </a:endParaRPr>
          </a:p>
          <a:p>
            <a:pPr marL="285750" indent="-285750">
              <a:buFont typeface="Arial" charset="0"/>
              <a:buChar char="•"/>
            </a:pPr>
            <a:r>
              <a:rPr lang="en-GB" dirty="0">
                <a:cs typeface="Arial"/>
              </a:rPr>
              <a:t>Banks do this</a:t>
            </a:r>
            <a:r>
              <a:rPr lang="en-US" dirty="0">
                <a:cs typeface="Arial"/>
              </a:rPr>
              <a:t>​</a:t>
            </a:r>
          </a:p>
          <a:p>
            <a:pPr marL="742950" lvl="1" indent="-285750">
              <a:buFont typeface="Arial" charset="0"/>
              <a:buChar char="•"/>
            </a:pPr>
            <a:r>
              <a:rPr lang="en-GB" dirty="0">
                <a:cs typeface="Arial"/>
              </a:rPr>
              <a:t>They also implement own keyboards to prevent keylogging</a:t>
            </a:r>
            <a:r>
              <a:rPr lang="en-US" dirty="0">
                <a:cs typeface="Arial"/>
              </a:rPr>
              <a:t>​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>
                <a:cs typeface="Arial"/>
              </a:rPr>
              <a:t>Also block screen capture</a:t>
            </a:r>
          </a:p>
          <a:p>
            <a:pPr marL="0" lvl="1"/>
            <a:endParaRPr lang="en-GB" dirty="0">
              <a:cs typeface="Arial"/>
              <a:hlinkClick r:id="rId3"/>
            </a:endParaRP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488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/>
              <a:t>Example</a:t>
            </a:r>
            <a:r>
              <a:rPr lang="pl-PL"/>
              <a:t> 1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http://bit.ly/2xBZXRo</a:t>
            </a:r>
          </a:p>
        </p:txBody>
      </p:sp>
      <p:pic>
        <p:nvPicPr>
          <p:cNvPr id="6" name="Obraz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39" y="2333625"/>
            <a:ext cx="4132440" cy="413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36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46038" y="1552575"/>
            <a:ext cx="9054856" cy="535463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t> </a:t>
            </a:r>
            <a:r>
              <a:rPr>
                <a:solidFill>
                  <a:srgbClr val="0000FF"/>
                </a:solidFill>
              </a:rPr>
              <a:t>private</a:t>
            </a:r>
            <a:r>
              <a:t> </a:t>
            </a:r>
            <a:r>
              <a:rPr>
                <a:solidFill>
                  <a:srgbClr val="0000FF"/>
                </a:solidFill>
              </a:rPr>
              <a:t>void</a:t>
            </a:r>
            <a:r>
              <a:t> encrypt(</a:t>
            </a:r>
            <a:r>
              <a:rPr>
                <a:solidFill>
                  <a:srgbClr val="FF0000"/>
                </a:solidFill>
              </a:rPr>
              <a:t>String</a:t>
            </a:r>
            <a:r>
              <a:t> s, </a:t>
            </a:r>
            <a:r>
              <a:rPr>
                <a:solidFill>
                  <a:srgbClr val="FF0000"/>
                </a:solidFill>
              </a:rPr>
              <a:t>String</a:t>
            </a:r>
            <a:r>
              <a:t> </a:t>
            </a:r>
            <a:r>
              <a:rPr lang="pl-PL" err="1"/>
              <a:t>pinFromEdit</a:t>
            </a:r>
            <a:r>
              <a:t>) {</a:t>
            </a:r>
          </a:p>
          <a:p>
            <a:r>
              <a:t>         </a:t>
            </a:r>
            <a:r>
              <a:rPr>
                <a:solidFill>
                  <a:srgbClr val="0000FF"/>
                </a:solidFill>
              </a:rPr>
              <a:t>byte</a:t>
            </a:r>
            <a:r>
              <a:t>[] salt = </a:t>
            </a:r>
            <a:r>
              <a:rPr>
                <a:solidFill>
                  <a:srgbClr val="0000FF"/>
                </a:solidFill>
              </a:rPr>
              <a:t>new</a:t>
            </a:r>
            <a:r>
              <a:t> </a:t>
            </a:r>
            <a:r>
              <a:rPr>
                <a:solidFill>
                  <a:srgbClr val="0000FF"/>
                </a:solidFill>
              </a:rPr>
              <a:t>byte</a:t>
            </a:r>
            <a:r>
              <a:t>[32];</a:t>
            </a:r>
          </a:p>
          <a:p>
            <a:r>
              <a:t>         </a:t>
            </a:r>
            <a:r>
              <a:rPr lang="pl-PL" err="1"/>
              <a:t>random.nextBytes</a:t>
            </a:r>
            <a:r>
              <a:t>(salt);</a:t>
            </a:r>
          </a:p>
          <a:p>
            <a:endParaRPr/>
          </a:p>
          <a:p>
            <a:r>
              <a:t>         </a:t>
            </a:r>
            <a:r>
              <a:rPr>
                <a:solidFill>
                  <a:srgbClr val="0000FF"/>
                </a:solidFill>
              </a:rPr>
              <a:t>try</a:t>
            </a:r>
            <a:r>
              <a:t> {</a:t>
            </a:r>
          </a:p>
          <a:p>
            <a:r>
              <a:t>             </a:t>
            </a:r>
            <a:r>
              <a:rPr>
                <a:solidFill>
                  <a:srgbClr val="008000"/>
                </a:solidFill>
              </a:rPr>
              <a:t>//generate keys</a:t>
            </a:r>
          </a:p>
          <a:p>
            <a:r>
              <a:t>             </a:t>
            </a:r>
            <a:r>
              <a:rPr lang="pl-PL" err="1"/>
              <a:t>AesCbcWithIntegrity.SecretKeys</a:t>
            </a:r>
            <a:r>
              <a:t> keys </a:t>
            </a:r>
            <a:endParaRPr lang="pl-PL"/>
          </a:p>
          <a:p>
            <a:r>
              <a:t>                      = </a:t>
            </a:r>
            <a:r>
              <a:rPr lang="pl-PL" err="1"/>
              <a:t>AesCbcWithIntegrity.generateKeyFromPassword</a:t>
            </a:r>
            <a:r>
              <a:t>(</a:t>
            </a:r>
            <a:r>
              <a:rPr lang="pl-PL" err="1"/>
              <a:t>pinFromEdit</a:t>
            </a:r>
            <a:r>
              <a:t>, salt);</a:t>
            </a:r>
          </a:p>
          <a:p>
            <a:r>
              <a:t>             </a:t>
            </a:r>
            <a:r>
              <a:rPr>
                <a:solidFill>
                  <a:srgbClr val="008000"/>
                </a:solidFill>
              </a:rPr>
              <a:t>//encrypt</a:t>
            </a:r>
          </a:p>
          <a:p>
            <a:r>
              <a:t>             </a:t>
            </a:r>
            <a:r>
              <a:rPr lang="pl-PL" err="1"/>
              <a:t>AesCbcWithIntegrity.CipherTextIvMac</a:t>
            </a:r>
            <a:r>
              <a:t> ciphered = </a:t>
            </a:r>
            <a:r>
              <a:rPr lang="pl-PL" err="1"/>
              <a:t>AesCbcWithIntegrity.encrypt</a:t>
            </a:r>
            <a:r>
              <a:t>(s, keys);</a:t>
            </a:r>
          </a:p>
          <a:p>
            <a:endParaRPr/>
          </a:p>
          <a:p>
            <a:r>
              <a:t>             </a:t>
            </a:r>
            <a:r>
              <a:rPr>
                <a:solidFill>
                  <a:srgbClr val="FF0000"/>
                </a:solidFill>
              </a:rPr>
              <a:t>String</a:t>
            </a:r>
            <a:r>
              <a:t> </a:t>
            </a:r>
            <a:r>
              <a:rPr lang="pl-PL" err="1"/>
              <a:t>saltString</a:t>
            </a:r>
            <a:r>
              <a:t> = </a:t>
            </a:r>
            <a:r>
              <a:rPr>
                <a:solidFill>
                  <a:srgbClr val="0000FF"/>
                </a:solidFill>
              </a:rPr>
              <a:t>new</a:t>
            </a:r>
            <a:r>
              <a:t> </a:t>
            </a:r>
            <a:r>
              <a:rPr>
                <a:solidFill>
                  <a:srgbClr val="FF0000"/>
                </a:solidFill>
              </a:rPr>
              <a:t>String</a:t>
            </a:r>
            <a:r>
              <a:t>(Base64.encode(salt, Base64.DEFAULT));</a:t>
            </a:r>
          </a:p>
          <a:p>
            <a:r>
              <a:t>             </a:t>
            </a:r>
            <a:r>
              <a:rPr lang="pl-PL" err="1"/>
              <a:t>sharedPreferences.edit</a:t>
            </a:r>
            <a:r>
              <a:t>().</a:t>
            </a:r>
            <a:r>
              <a:rPr lang="pl-PL" err="1"/>
              <a:t>putString</a:t>
            </a:r>
            <a:r>
              <a:t>("salt", </a:t>
            </a:r>
            <a:r>
              <a:rPr lang="pl-PL" err="1"/>
              <a:t>saltString</a:t>
            </a:r>
            <a:r>
              <a:t>).apply();</a:t>
            </a:r>
          </a:p>
          <a:p>
            <a:r>
              <a:t>             </a:t>
            </a:r>
            <a:r>
              <a:rPr lang="pl-PL" err="1"/>
              <a:t>sharedPreferences.edit</a:t>
            </a:r>
            <a:r>
              <a:t>().</a:t>
            </a:r>
            <a:r>
              <a:rPr lang="pl-PL" err="1"/>
              <a:t>putString</a:t>
            </a:r>
            <a:r>
              <a:t>("ciphered", </a:t>
            </a:r>
            <a:r>
              <a:rPr lang="pl-PL" err="1"/>
              <a:t>ciphered.toString</a:t>
            </a:r>
            <a:r>
              <a:t>()).apply();</a:t>
            </a:r>
          </a:p>
          <a:p>
            <a:r>
              <a:t>             </a:t>
            </a:r>
            <a:r>
              <a:rPr lang="pl-PL" err="1"/>
              <a:t>Toast.makeText</a:t>
            </a:r>
            <a:r>
              <a:t>(</a:t>
            </a:r>
            <a:r>
              <a:rPr>
                <a:solidFill>
                  <a:srgbClr val="0000FF"/>
                </a:solidFill>
              </a:rPr>
              <a:t>this</a:t>
            </a:r>
            <a:r>
              <a:t>, "Encryption succeeded", </a:t>
            </a:r>
            <a:r>
              <a:rPr lang="pl-PL" err="1"/>
              <a:t>Toast.LENGTH_SHORT</a:t>
            </a:r>
            <a:r>
              <a:t>).show();</a:t>
            </a:r>
          </a:p>
          <a:p>
            <a:r>
              <a:t>         } </a:t>
            </a:r>
            <a:r>
              <a:rPr>
                <a:solidFill>
                  <a:srgbClr val="0000FF"/>
                </a:solidFill>
              </a:rPr>
              <a:t>catch</a:t>
            </a:r>
            <a:r>
              <a:t> (</a:t>
            </a:r>
            <a:r>
              <a:rPr lang="pl-PL" err="1">
                <a:solidFill>
                  <a:srgbClr val="FF0000"/>
                </a:solidFill>
              </a:rPr>
              <a:t>GeneralSecurityException</a:t>
            </a:r>
            <a:r>
              <a:t> | </a:t>
            </a:r>
            <a:r>
              <a:rPr lang="pl-PL" err="1">
                <a:solidFill>
                  <a:srgbClr val="FF0000"/>
                </a:solidFill>
              </a:rPr>
              <a:t>UnsupportedEncodingException</a:t>
            </a:r>
            <a:r>
              <a:t> e) {</a:t>
            </a:r>
          </a:p>
          <a:p>
            <a:r>
              <a:t>             </a:t>
            </a:r>
            <a:r>
              <a:rPr lang="pl-PL" err="1"/>
              <a:t>Toast.makeText</a:t>
            </a:r>
            <a:r>
              <a:t>(</a:t>
            </a:r>
            <a:r>
              <a:rPr>
                <a:solidFill>
                  <a:srgbClr val="0000FF"/>
                </a:solidFill>
              </a:rPr>
              <a:t>this</a:t>
            </a:r>
            <a:r>
              <a:t>, "Encryption failed", </a:t>
            </a:r>
            <a:r>
              <a:rPr lang="pl-PL" err="1"/>
              <a:t>Toast.LENGTH_LONG</a:t>
            </a:r>
            <a:r>
              <a:t>).show();</a:t>
            </a:r>
          </a:p>
          <a:p>
            <a:r>
              <a:t>         }</a:t>
            </a:r>
          </a:p>
          <a:p>
            <a: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74218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66675" y="1562100"/>
            <a:ext cx="8947150" cy="501675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sz="1600"/>
              <a:t>  </a:t>
            </a:r>
            <a:r>
              <a:rPr sz="1600">
                <a:solidFill>
                  <a:srgbClr val="0000FF"/>
                </a:solidFill>
              </a:rPr>
              <a:t>private</a:t>
            </a:r>
            <a:r>
              <a:rPr sz="1600"/>
              <a:t> </a:t>
            </a:r>
            <a:r>
              <a:rPr sz="1600">
                <a:solidFill>
                  <a:srgbClr val="0000FF"/>
                </a:solidFill>
              </a:rPr>
              <a:t>void</a:t>
            </a:r>
            <a:r>
              <a:rPr sz="1600"/>
              <a:t> decrypt(</a:t>
            </a:r>
            <a:r>
              <a:rPr sz="1600">
                <a:solidFill>
                  <a:srgbClr val="FF0000"/>
                </a:solidFill>
              </a:rPr>
              <a:t>String</a:t>
            </a:r>
            <a:r>
              <a:rPr sz="1600"/>
              <a:t> pin) {</a:t>
            </a:r>
            <a:endParaRPr lang="pl-PL" sz="1600"/>
          </a:p>
          <a:p>
            <a:r>
              <a:rPr sz="1600"/>
              <a:t>          </a:t>
            </a:r>
            <a:r>
              <a:rPr sz="1600">
                <a:solidFill>
                  <a:srgbClr val="008000"/>
                </a:solidFill>
              </a:rPr>
              <a:t>//read salt and ciphered text</a:t>
            </a:r>
          </a:p>
          <a:p>
            <a:r>
              <a:rPr sz="1600"/>
              <a:t>          </a:t>
            </a:r>
            <a:r>
              <a:rPr sz="1600">
                <a:solidFill>
                  <a:srgbClr val="FF0000"/>
                </a:solidFill>
              </a:rPr>
              <a:t>String</a:t>
            </a:r>
            <a:r>
              <a:rPr sz="1600"/>
              <a:t> </a:t>
            </a:r>
            <a:r>
              <a:rPr lang="pl-PL" sz="1600" err="1"/>
              <a:t>saltString</a:t>
            </a:r>
            <a:r>
              <a:rPr sz="1600"/>
              <a:t> = </a:t>
            </a:r>
            <a:r>
              <a:rPr lang="pl-PL" sz="1600" err="1"/>
              <a:t>sharedPreferences.getString</a:t>
            </a:r>
            <a:r>
              <a:rPr sz="1600"/>
              <a:t>("salt", "");</a:t>
            </a:r>
          </a:p>
          <a:p>
            <a:r>
              <a:rPr sz="1600"/>
              <a:t>          </a:t>
            </a:r>
            <a:r>
              <a:rPr sz="1600">
                <a:solidFill>
                  <a:srgbClr val="FF0000"/>
                </a:solidFill>
              </a:rPr>
              <a:t>String</a:t>
            </a:r>
            <a:r>
              <a:rPr sz="1600"/>
              <a:t> </a:t>
            </a:r>
            <a:r>
              <a:rPr lang="pl-PL" sz="1600" err="1"/>
              <a:t>cipheredString</a:t>
            </a:r>
            <a:r>
              <a:rPr sz="1600"/>
              <a:t> = </a:t>
            </a:r>
            <a:r>
              <a:rPr lang="pl-PL" sz="1600" err="1"/>
              <a:t>sharedPreferences.getString</a:t>
            </a:r>
            <a:r>
              <a:rPr sz="1600"/>
              <a:t>("ciphered", "");</a:t>
            </a:r>
          </a:p>
          <a:p>
            <a:r>
              <a:rPr sz="1600"/>
              <a:t>  </a:t>
            </a:r>
          </a:p>
          <a:p>
            <a:r>
              <a:rPr sz="1600"/>
              <a:t>          </a:t>
            </a:r>
            <a:r>
              <a:rPr lang="pl-PL" sz="1600" err="1"/>
              <a:t>AesCbcWithIntegrity.CipherTextIvMac</a:t>
            </a:r>
            <a:r>
              <a:rPr sz="1600"/>
              <a:t> </a:t>
            </a:r>
            <a:r>
              <a:rPr sz="1600" err="1"/>
              <a:t>ciphered</a:t>
            </a:r>
            <a:r>
              <a:rPr sz="1600"/>
              <a:t> </a:t>
            </a:r>
            <a:endParaRPr lang="pl-PL" sz="1600"/>
          </a:p>
          <a:p>
            <a:r>
              <a:rPr sz="1600"/>
              <a:t>                           = </a:t>
            </a:r>
            <a:r>
              <a:rPr sz="1600">
                <a:solidFill>
                  <a:srgbClr val="0000FF"/>
                </a:solidFill>
              </a:rPr>
              <a:t>new</a:t>
            </a:r>
            <a:r>
              <a:rPr sz="1600"/>
              <a:t> </a:t>
            </a:r>
            <a:r>
              <a:rPr lang="pl-PL" sz="1600" err="1"/>
              <a:t>AesCbcWithIntegrity.CipherTextIvMac</a:t>
            </a:r>
            <a:r>
              <a:rPr sz="1600"/>
              <a:t>(</a:t>
            </a:r>
            <a:r>
              <a:rPr lang="pl-PL" sz="1600" err="1"/>
              <a:t>cipheredString</a:t>
            </a:r>
            <a:r>
              <a:rPr sz="1600"/>
              <a:t>);</a:t>
            </a:r>
          </a:p>
          <a:p>
            <a:r>
              <a:rPr sz="1600"/>
              <a:t>          </a:t>
            </a:r>
            <a:r>
              <a:rPr sz="1600">
                <a:solidFill>
                  <a:srgbClr val="0000FF"/>
                </a:solidFill>
              </a:rPr>
              <a:t>try</a:t>
            </a:r>
            <a:r>
              <a:rPr sz="1600"/>
              <a:t> {</a:t>
            </a:r>
          </a:p>
          <a:p>
            <a:r>
              <a:rPr sz="1600"/>
              <a:t>              </a:t>
            </a:r>
            <a:r>
              <a:rPr sz="1600">
                <a:solidFill>
                  <a:srgbClr val="008000"/>
                </a:solidFill>
              </a:rPr>
              <a:t>//generate keys</a:t>
            </a:r>
          </a:p>
          <a:p>
            <a:r>
              <a:rPr lang="en-US" sz="1600">
                <a:solidFill>
                  <a:srgbClr val="008000"/>
                </a:solidFill>
              </a:rPr>
              <a:t>            </a:t>
            </a:r>
            <a:r>
              <a:rPr lang="en-US" sz="1600">
                <a:solidFill>
                  <a:srgbClr val="000000"/>
                </a:solidFill>
              </a:rPr>
              <a:t>byte[] salt = Base64.decode(</a:t>
            </a:r>
            <a:r>
              <a:rPr lang="en-US" sz="1600" err="1">
                <a:solidFill>
                  <a:srgbClr val="000000"/>
                </a:solidFill>
              </a:rPr>
              <a:t>saltString</a:t>
            </a:r>
            <a:r>
              <a:rPr lang="en-US" sz="1600">
                <a:solidFill>
                  <a:srgbClr val="000000"/>
                </a:solidFill>
              </a:rPr>
              <a:t>, Base64.DEFAULT)</a:t>
            </a:r>
            <a:endParaRPr sz="1600">
              <a:solidFill>
                <a:srgbClr val="000000"/>
              </a:solidFill>
            </a:endParaRPr>
          </a:p>
          <a:p>
            <a:r>
              <a:rPr sz="1600"/>
              <a:t>            </a:t>
            </a:r>
            <a:r>
              <a:rPr lang="pl-PL" sz="1600" err="1"/>
              <a:t>AesCbcWithIntegrity.SecretKeys</a:t>
            </a:r>
            <a:r>
              <a:rPr sz="1600"/>
              <a:t> </a:t>
            </a:r>
            <a:r>
              <a:rPr sz="1600" err="1"/>
              <a:t>keys</a:t>
            </a:r>
            <a:endParaRPr lang="pl-PL" sz="1600"/>
          </a:p>
          <a:p>
            <a:r>
              <a:rPr sz="1600"/>
              <a:t>                             = </a:t>
            </a:r>
            <a:r>
              <a:rPr lang="pl-PL" sz="1600" err="1"/>
              <a:t>AesCbcWithIntegrity.generateKeyFromPassword</a:t>
            </a:r>
            <a:r>
              <a:rPr sz="1600"/>
              <a:t>(</a:t>
            </a:r>
            <a:r>
              <a:rPr lang="pl-PL" sz="1600" err="1"/>
              <a:t>pin,salt</a:t>
            </a:r>
            <a:r>
              <a:rPr lang="pl-PL" sz="1600"/>
              <a:t>);</a:t>
            </a:r>
          </a:p>
          <a:p>
            <a:endParaRPr lang="pl-PL" sz="1600"/>
          </a:p>
          <a:p>
            <a:r>
              <a:rPr sz="1600"/>
              <a:t>             </a:t>
            </a:r>
            <a:r>
              <a:rPr sz="1600">
                <a:solidFill>
                  <a:srgbClr val="0000FF"/>
                </a:solidFill>
              </a:rPr>
              <a:t>byte</a:t>
            </a:r>
            <a:r>
              <a:rPr sz="1600"/>
              <a:t>[] decrypted = </a:t>
            </a:r>
            <a:r>
              <a:rPr lang="pl-PL" sz="1600" err="1"/>
              <a:t>AesCbcWithIntegrity.decrypt</a:t>
            </a:r>
            <a:r>
              <a:rPr sz="1600"/>
              <a:t>(ciphered, keys);</a:t>
            </a:r>
          </a:p>
          <a:p>
            <a:r>
              <a:rPr sz="1600"/>
              <a:t>             </a:t>
            </a:r>
            <a:r>
              <a:rPr sz="1600">
                <a:solidFill>
                  <a:srgbClr val="FF0000"/>
                </a:solidFill>
              </a:rPr>
              <a:t>String</a:t>
            </a:r>
            <a:r>
              <a:rPr sz="1600"/>
              <a:t> </a:t>
            </a:r>
            <a:r>
              <a:rPr lang="pl-PL" sz="1600" err="1"/>
              <a:t>decryptedString</a:t>
            </a:r>
            <a:r>
              <a:rPr sz="1600"/>
              <a:t> = </a:t>
            </a:r>
            <a:r>
              <a:rPr sz="1600">
                <a:solidFill>
                  <a:srgbClr val="0000FF"/>
                </a:solidFill>
              </a:rPr>
              <a:t>new</a:t>
            </a:r>
            <a:r>
              <a:rPr sz="1600"/>
              <a:t> </a:t>
            </a:r>
            <a:r>
              <a:rPr sz="1600">
                <a:solidFill>
                  <a:srgbClr val="FF0000"/>
                </a:solidFill>
              </a:rPr>
              <a:t>String</a:t>
            </a:r>
            <a:r>
              <a:rPr sz="1600"/>
              <a:t>(decrypted);</a:t>
            </a:r>
          </a:p>
          <a:p>
            <a:r>
              <a:rPr sz="1600"/>
              <a:t>             </a:t>
            </a:r>
            <a:r>
              <a:rPr lang="pl-PL" sz="1600" err="1"/>
              <a:t>Toast.makeText</a:t>
            </a:r>
            <a:r>
              <a:rPr sz="1600"/>
              <a:t>(</a:t>
            </a:r>
            <a:r>
              <a:rPr sz="1600">
                <a:solidFill>
                  <a:srgbClr val="0000FF"/>
                </a:solidFill>
              </a:rPr>
              <a:t>this</a:t>
            </a:r>
            <a:r>
              <a:rPr sz="1600"/>
              <a:t>, </a:t>
            </a:r>
            <a:r>
              <a:rPr lang="pl-PL" sz="1600" err="1"/>
              <a:t>decryptedString</a:t>
            </a:r>
            <a:r>
              <a:rPr sz="1600"/>
              <a:t>, </a:t>
            </a:r>
            <a:r>
              <a:rPr lang="pl-PL" sz="1600" err="1"/>
              <a:t>Toast.LENGTH_LONG</a:t>
            </a:r>
            <a:r>
              <a:rPr sz="1600"/>
              <a:t>).show();</a:t>
            </a:r>
          </a:p>
          <a:p>
            <a:r>
              <a:rPr sz="1600"/>
              <a:t>        } </a:t>
            </a:r>
            <a:r>
              <a:rPr sz="1600">
                <a:solidFill>
                  <a:srgbClr val="0000FF"/>
                </a:solidFill>
              </a:rPr>
              <a:t>catch</a:t>
            </a:r>
            <a:r>
              <a:rPr sz="1600"/>
              <a:t> (</a:t>
            </a:r>
            <a:r>
              <a:rPr lang="pl-PL" sz="1600" err="1">
                <a:solidFill>
                  <a:srgbClr val="FF0000"/>
                </a:solidFill>
              </a:rPr>
              <a:t>GeneralSecurityException</a:t>
            </a:r>
            <a:r>
              <a:rPr sz="1600"/>
              <a:t> e) {</a:t>
            </a:r>
          </a:p>
          <a:p>
            <a:r>
              <a:rPr sz="1600"/>
              <a:t>             </a:t>
            </a:r>
            <a:r>
              <a:rPr lang="pl-PL" sz="1600" err="1"/>
              <a:t>Toast.makeText</a:t>
            </a:r>
            <a:r>
              <a:rPr sz="1600"/>
              <a:t>(</a:t>
            </a:r>
            <a:r>
              <a:rPr sz="1600">
                <a:solidFill>
                  <a:srgbClr val="0000FF"/>
                </a:solidFill>
              </a:rPr>
              <a:t>this</a:t>
            </a:r>
            <a:r>
              <a:rPr sz="1600"/>
              <a:t>, "Decryption failed", </a:t>
            </a:r>
            <a:r>
              <a:rPr lang="pl-PL" sz="1600" err="1"/>
              <a:t>Toast.LENGTH_LONG</a:t>
            </a:r>
            <a:r>
              <a:rPr sz="1600"/>
              <a:t>).show();</a:t>
            </a:r>
          </a:p>
          <a:p>
            <a:r>
              <a:rPr sz="1600"/>
              <a:t>         }</a:t>
            </a:r>
          </a:p>
          <a:p>
            <a:r>
              <a:rPr sz="1600"/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349038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/>
              <a:t>Example</a:t>
            </a:r>
            <a:r>
              <a:rPr lang="pl-PL"/>
              <a:t> 2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http://bit.ly/2xLHzrB</a:t>
            </a:r>
          </a:p>
        </p:txBody>
      </p:sp>
      <p:pic>
        <p:nvPicPr>
          <p:cNvPr id="4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21" y="2306813"/>
            <a:ext cx="3936130" cy="393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61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/>
              <a:t>Paweł Bocheński</a:t>
            </a:r>
          </a:p>
          <a:p>
            <a:pPr marL="0" indent="0" algn="ctr">
              <a:buNone/>
            </a:pPr>
            <a:r>
              <a:rPr lang="en-US"/>
              <a:t>Senior mobile developer </a:t>
            </a:r>
          </a:p>
          <a:p>
            <a:pPr marL="0" indent="0" algn="ctr">
              <a:buNone/>
            </a:pPr>
            <a:r>
              <a:rPr lang="en-US" err="1"/>
              <a:t>Siili</a:t>
            </a:r>
            <a:r>
              <a:rPr lang="en-US"/>
              <a:t> Solutions  </a:t>
            </a:r>
          </a:p>
          <a:p>
            <a:pPr marL="0" indent="0" algn="ctr">
              <a:buNone/>
            </a:pPr>
            <a:r>
              <a:rPr lang="en-US">
                <a:hlinkClick r:id="rId2"/>
              </a:rPr>
              <a:t>pbochenski.pl</a:t>
            </a:r>
            <a:endParaRPr lang="en-US"/>
          </a:p>
          <a:p>
            <a:pPr marL="0" indent="0" algn="ctr">
              <a:buNone/>
            </a:pPr>
            <a:r>
              <a:rPr lang="en-US">
                <a:hlinkClick r:id="rId3"/>
              </a:rPr>
              <a:t>https://</a:t>
            </a:r>
            <a:r>
              <a:rPr lang="en-US" err="1">
                <a:hlinkClick r:id="rId3"/>
              </a:rPr>
              <a:t>github.com</a:t>
            </a:r>
            <a:r>
              <a:rPr lang="en-US">
                <a:hlinkClick r:id="rId3"/>
              </a:rPr>
              <a:t>/</a:t>
            </a:r>
            <a:r>
              <a:rPr lang="en-US" err="1">
                <a:hlinkClick r:id="rId3"/>
              </a:rPr>
              <a:t>pbochenski</a:t>
            </a:r>
            <a:endParaRPr lang="en-US"/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5229200"/>
            <a:ext cx="2286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56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sz="1600" dirty="0"/>
              <a:t>private static SecretKey generateSecretKeyApi23(String alias) throws GeneralSecurityException {</a:t>
            </a:r>
            <a:endParaRPr lang="pl-PL" sz="1600" dirty="0"/>
          </a:p>
          <a:p>
            <a:pPr>
              <a:buNone/>
            </a:pPr>
            <a:r>
              <a:rPr sz="1600" dirty="0"/>
              <a:t>    </a:t>
            </a:r>
            <a:r>
              <a:rPr sz="1600" dirty="0">
                <a:solidFill>
                  <a:srgbClr val="1F497D"/>
                </a:solidFill>
              </a:rPr>
              <a:t>KeyGenParameterSpec.Builder</a:t>
            </a:r>
            <a:r>
              <a:rPr sz="1600" dirty="0"/>
              <a:t> builder = </a:t>
            </a:r>
            <a:r>
              <a:rPr sz="1600" dirty="0">
                <a:solidFill>
                  <a:srgbClr val="1F497D"/>
                </a:solidFill>
              </a:rPr>
              <a:t>new </a:t>
            </a:r>
            <a:r>
              <a:rPr sz="1600" dirty="0"/>
              <a:t>KeyGenParameterSpec.Builder(alias,</a:t>
            </a:r>
          </a:p>
          <a:p>
            <a:pPr>
              <a:buNone/>
            </a:pPr>
            <a:r>
              <a:rPr sz="1600" dirty="0"/>
              <a:t>                                       KeyProperties.PURPOSE_ENCRYPT | KeyProperties.PURPOSE_DECRYPT);</a:t>
            </a:r>
          </a:p>
          <a:p>
            <a:pPr>
              <a:buNone/>
            </a:pPr>
            <a:r>
              <a:rPr sz="1600" dirty="0"/>
              <a:t>    </a:t>
            </a:r>
            <a:r>
              <a:rPr sz="1600" dirty="0">
                <a:solidFill>
                  <a:srgbClr val="1F497D"/>
                </a:solidFill>
              </a:rPr>
              <a:t>KeyGenParameterSpec</a:t>
            </a:r>
            <a:r>
              <a:rPr sz="1600" dirty="0"/>
              <a:t> keySpec = builder</a:t>
            </a:r>
          </a:p>
          <a:p>
            <a:pPr>
              <a:buNone/>
            </a:pPr>
            <a:r>
              <a:rPr sz="1600" dirty="0"/>
              <a:t>        .setKeySize(256)</a:t>
            </a:r>
          </a:p>
          <a:p>
            <a:pPr>
              <a:buNone/>
            </a:pPr>
            <a:r>
              <a:rPr sz="1600" dirty="0"/>
              <a:t>        .setBlockModes(KeyProperties.BLOCK_MODE_GCM)</a:t>
            </a:r>
          </a:p>
          <a:p>
            <a:pPr>
              <a:buNone/>
            </a:pPr>
            <a:r>
              <a:rPr sz="1600" dirty="0"/>
              <a:t>        .setEncryptionPaddings(KeyProperties.ENCRYPTION_PADDING_NONE)</a:t>
            </a:r>
          </a:p>
          <a:p>
            <a:pPr>
              <a:buNone/>
            </a:pPr>
            <a:r>
              <a:rPr sz="1600" dirty="0"/>
              <a:t>        .setRandomizedEncryptionRequired(true)</a:t>
            </a:r>
          </a:p>
          <a:p>
            <a:pPr>
              <a:buNone/>
            </a:pPr>
            <a:r>
              <a:rPr sz="1600" dirty="0"/>
              <a:t>        .setUserAuthenticationRequired(true)</a:t>
            </a:r>
          </a:p>
          <a:p>
            <a:pPr>
              <a:buNone/>
            </a:pPr>
            <a:r>
              <a:rPr sz="1600" dirty="0"/>
              <a:t>        .setUserAuthenticationValidityDurationSeconds(5)</a:t>
            </a:r>
          </a:p>
          <a:p>
            <a:pPr>
              <a:buNone/>
            </a:pPr>
            <a:r>
              <a:rPr sz="1600" dirty="0"/>
              <a:t>        .build(); </a:t>
            </a:r>
          </a:p>
          <a:p>
            <a:pPr>
              <a:buNone/>
            </a:pPr>
            <a:r>
              <a:rPr sz="1600" dirty="0"/>
              <a:t>    </a:t>
            </a:r>
            <a:r>
              <a:rPr sz="1600" dirty="0">
                <a:solidFill>
                  <a:srgbClr val="1F497D"/>
                </a:solidFill>
              </a:rPr>
              <a:t>KeyGenerator </a:t>
            </a:r>
            <a:r>
              <a:rPr sz="1600" dirty="0"/>
              <a:t>kg = KeyGenerator.getInstance("AES", ANDROID_KEY_STORE);</a:t>
            </a:r>
          </a:p>
          <a:p>
            <a:pPr>
              <a:buNone/>
            </a:pPr>
            <a:r>
              <a:rPr sz="1600" dirty="0"/>
              <a:t>    kg.init(keySpec);</a:t>
            </a:r>
          </a:p>
          <a:p>
            <a:pPr>
              <a:buNone/>
            </a:pPr>
            <a:r>
              <a:rPr sz="1600" dirty="0"/>
              <a:t>    </a:t>
            </a:r>
            <a:r>
              <a:rPr sz="1600" dirty="0">
                <a:solidFill>
                  <a:srgbClr val="FF0000"/>
                </a:solidFill>
              </a:rPr>
              <a:t>return </a:t>
            </a:r>
            <a:r>
              <a:rPr sz="1600" dirty="0"/>
              <a:t>kg.generateKey();</a:t>
            </a:r>
          </a:p>
          <a:p>
            <a:pPr>
              <a:buNone/>
            </a:pPr>
            <a:r>
              <a:rPr lang="pl-PL" sz="1600" dirty="0"/>
              <a:t>}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336968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pPr>
              <a:buNone/>
            </a:pPr>
            <a:r>
              <a:rPr err="1"/>
              <a:t>private</a:t>
            </a:r>
            <a:r>
              <a:t> </a:t>
            </a:r>
            <a:r>
              <a:rPr err="1"/>
              <a:t>void</a:t>
            </a:r>
            <a:r>
              <a:t> </a:t>
            </a:r>
            <a:r>
              <a:rPr err="1"/>
              <a:t>getKey</a:t>
            </a:r>
            <a:r>
              <a:t>() {</a:t>
            </a:r>
            <a:endParaRPr lang="pl-PL"/>
          </a:p>
          <a:p>
            <a:pPr>
              <a:buNone/>
            </a:pPr>
            <a:r>
              <a:t>   try {</a:t>
            </a:r>
          </a:p>
          <a:p>
            <a:pPr>
              <a:buNone/>
            </a:pPr>
            <a:r>
              <a:t>        </a:t>
            </a:r>
            <a:r>
              <a:rPr err="1">
                <a:solidFill>
                  <a:srgbClr val="1F497D"/>
                </a:solidFill>
              </a:rPr>
              <a:t>KeyStore</a:t>
            </a:r>
            <a:r>
              <a:t> </a:t>
            </a:r>
            <a:r>
              <a:rPr err="1"/>
              <a:t>keyStore</a:t>
            </a:r>
            <a:r>
              <a:t> = </a:t>
            </a:r>
            <a:r>
              <a:rPr err="1"/>
              <a:t>KeyStore.getInstance</a:t>
            </a:r>
            <a:r>
              <a:t>("</a:t>
            </a:r>
            <a:r>
              <a:rPr err="1"/>
              <a:t>AndroidKeyStore</a:t>
            </a:r>
            <a:r>
              <a:t>");</a:t>
            </a:r>
          </a:p>
          <a:p>
            <a:pPr>
              <a:buNone/>
            </a:pPr>
            <a:r>
              <a:t>        </a:t>
            </a:r>
            <a:r>
              <a:rPr err="1"/>
              <a:t>keyStore.load</a:t>
            </a:r>
            <a:r>
              <a:t>(null);</a:t>
            </a:r>
          </a:p>
          <a:p>
            <a:pPr>
              <a:buNone/>
            </a:pPr>
            <a:r>
              <a:t>        </a:t>
            </a:r>
            <a:r>
              <a:rPr err="1">
                <a:solidFill>
                  <a:srgbClr val="1F497D"/>
                </a:solidFill>
              </a:rPr>
              <a:t>KeyStore.Entry</a:t>
            </a:r>
            <a:r>
              <a:t> entry = </a:t>
            </a:r>
            <a:r>
              <a:rPr err="1"/>
              <a:t>keyStore.getEntry</a:t>
            </a:r>
            <a:r>
              <a:t>("SOME_ALIAS", null);</a:t>
            </a:r>
          </a:p>
          <a:p>
            <a:pPr>
              <a:buNone/>
            </a:pPr>
            <a:r>
              <a:t>        </a:t>
            </a:r>
            <a:r>
              <a:rPr err="1">
                <a:solidFill>
                  <a:srgbClr val="1F497D"/>
                </a:solidFill>
              </a:rPr>
              <a:t>SecretKey</a:t>
            </a:r>
            <a:r>
              <a:rPr>
                <a:solidFill>
                  <a:srgbClr val="1F497D"/>
                </a:solidFill>
              </a:rPr>
              <a:t> </a:t>
            </a:r>
            <a:r>
              <a:t>key = ((</a:t>
            </a:r>
            <a:r>
              <a:rPr err="1"/>
              <a:t>KeyStore.SecretKeyEntry</a:t>
            </a:r>
            <a:r>
              <a:t>) entry).</a:t>
            </a:r>
            <a:r>
              <a:rPr err="1"/>
              <a:t>getSecretKey</a:t>
            </a:r>
            <a:r>
              <a:t>();</a:t>
            </a:r>
          </a:p>
          <a:p>
            <a:pPr>
              <a:buNone/>
            </a:pPr>
            <a:r>
              <a:t>        </a:t>
            </a:r>
            <a:r>
              <a:rPr err="1"/>
              <a:t>Toast.makeText</a:t>
            </a:r>
            <a:r>
              <a:t>(this,</a:t>
            </a:r>
          </a:p>
          <a:p>
            <a:pPr>
              <a:buNone/>
            </a:pPr>
            <a:r>
              <a:t>                      "encoded key = ["+ </a:t>
            </a:r>
            <a:r>
              <a:rPr err="1"/>
              <a:t>Arrays.toString</a:t>
            </a:r>
            <a:r>
              <a:t>(</a:t>
            </a:r>
            <a:r>
              <a:rPr err="1"/>
              <a:t>key.getEncoded</a:t>
            </a:r>
            <a:r>
              <a:t>()) +"]",  </a:t>
            </a:r>
          </a:p>
          <a:p>
            <a:pPr>
              <a:buNone/>
            </a:pPr>
            <a:r>
              <a:t>                       </a:t>
            </a:r>
            <a:r>
              <a:rPr err="1"/>
              <a:t>Toast.LENGTH_SHORT</a:t>
            </a:r>
            <a:r>
              <a:t>).show();</a:t>
            </a:r>
          </a:p>
          <a:p>
            <a:pPr>
              <a:buNone/>
            </a:pPr>
            <a:r>
              <a:t>    } catch (Exception e) {</a:t>
            </a:r>
          </a:p>
          <a:p>
            <a:pPr>
              <a:buNone/>
            </a:pPr>
            <a:r>
              <a:t>            </a:t>
            </a:r>
            <a:r>
              <a:rPr err="1"/>
              <a:t>e.printStackTrace</a:t>
            </a:r>
            <a:r>
              <a:t>();</a:t>
            </a:r>
          </a:p>
          <a:p>
            <a:pPr>
              <a:buNone/>
            </a:pPr>
            <a:r>
              <a:t>   }</a:t>
            </a:r>
          </a:p>
          <a:p>
            <a:pPr>
              <a:buNone/>
            </a:pPr>
            <a:r>
              <a:rPr lang="pl-PL"/>
              <a:t>}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1891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Summary</a:t>
            </a:r>
          </a:p>
        </p:txBody>
      </p:sp>
      <p:sp>
        <p:nvSpPr>
          <p:cNvPr id="3" name="PoleTekstowe 2"/>
          <p:cNvSpPr txBox="1"/>
          <p:nvPr/>
        </p:nvSpPr>
        <p:spPr>
          <a:xfrm>
            <a:off x="467544" y="1988840"/>
            <a:ext cx="813690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GB" sz="2400"/>
              <a:t>Always encrypt credentials</a:t>
            </a:r>
          </a:p>
          <a:p>
            <a:pPr marL="285750" indent="-285750">
              <a:buFont typeface="Arial" charset="0"/>
              <a:buChar char="•"/>
            </a:pPr>
            <a:r>
              <a:rPr lang="en-GB" sz="2400"/>
              <a:t>Use libraries for encryption</a:t>
            </a:r>
          </a:p>
          <a:p>
            <a:pPr marL="285750" indent="-285750">
              <a:buFont typeface="Arial" charset="0"/>
              <a:buChar char="•"/>
            </a:pPr>
            <a:r>
              <a:rPr lang="en-GB" sz="2400"/>
              <a:t>Proper hardware backed secure store is implemented only in Android 6 and up</a:t>
            </a:r>
          </a:p>
          <a:p>
            <a:pPr marL="285750" indent="-285750">
              <a:buFont typeface="Arial" charset="0"/>
              <a:buChar char="•"/>
            </a:pPr>
            <a:endParaRPr lang="en-GB"/>
          </a:p>
          <a:p>
            <a:pPr marL="285750" indent="-285750">
              <a:buFont typeface="Arial" charset="0"/>
              <a:buChar char="•"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928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>
                <a:solidFill>
                  <a:srgbClr val="1F497D"/>
                </a:solidFill>
              </a:rPr>
              <a:t>THANK YOU!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5913" y="6143625"/>
            <a:ext cx="6400800" cy="332124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pl-PL"/>
              <a:t>Paweł Bocheński</a:t>
            </a:r>
          </a:p>
        </p:txBody>
      </p:sp>
    </p:spTree>
    <p:extLst>
      <p:ext uri="{BB962C8B-B14F-4D97-AF65-F5344CB8AC3E}">
        <p14:creationId xmlns:p14="http://schemas.microsoft.com/office/powerpoint/2010/main" val="261535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Problem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/>
              <a:t>User logs in into some web service using login and password.</a:t>
            </a:r>
          </a:p>
          <a:p>
            <a:pPr marL="514350" indent="-514350">
              <a:buFont typeface="+mj-lt"/>
              <a:buAutoNum type="arabicPeriod"/>
            </a:pPr>
            <a:r>
              <a:rPr lang="en-GB"/>
              <a:t>Web service returns token to authenticate further requests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/>
              <a:t>How to securely store token on device, so user does not have to login next time?</a:t>
            </a:r>
          </a:p>
        </p:txBody>
      </p:sp>
    </p:spTree>
    <p:extLst>
      <p:ext uri="{BB962C8B-B14F-4D97-AF65-F5344CB8AC3E}">
        <p14:creationId xmlns:p14="http://schemas.microsoft.com/office/powerpoint/2010/main" val="30518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Official statement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/>
              <a:t>“By default, files that you create on </a:t>
            </a:r>
            <a:r>
              <a:rPr lang="en-GB" i="1"/>
              <a:t>internal storage</a:t>
            </a:r>
            <a:r>
              <a:rPr lang="en-GB"/>
              <a:t> are accessible only to your app. Android implements this protection, and it's </a:t>
            </a:r>
            <a:r>
              <a:rPr lang="en-GB" b="1"/>
              <a:t>sufficient for most applications</a:t>
            </a:r>
            <a:r>
              <a:rPr lang="en-GB"/>
              <a:t>.”</a:t>
            </a:r>
          </a:p>
          <a:p>
            <a:pPr marL="0" indent="0">
              <a:buNone/>
            </a:pPr>
            <a:endParaRPr lang="en-GB"/>
          </a:p>
          <a:p>
            <a:pPr marL="0" indent="0" algn="ctr">
              <a:buNone/>
            </a:pPr>
            <a:r>
              <a:rPr lang="en-GB" sz="2000">
                <a:hlinkClick r:id="rId3"/>
              </a:rPr>
              <a:t>https://developer.android.com/training/articles/security-tips.html</a:t>
            </a:r>
            <a:endParaRPr lang="en-GB" sz="2000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74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Always encrypt data on local storage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/>
              <a:t>OWASP recommendation</a:t>
            </a:r>
          </a:p>
          <a:p>
            <a:pPr lvl="1"/>
            <a:r>
              <a:rPr lang="en-GB"/>
              <a:t>Always store sensitive data encrypted</a:t>
            </a:r>
          </a:p>
          <a:p>
            <a:pPr lvl="1"/>
            <a:r>
              <a:rPr lang="en-GB"/>
              <a:t>Use strong approved Authenticated Encryption</a:t>
            </a:r>
          </a:p>
          <a:p>
            <a:pPr lvl="1"/>
            <a:endParaRPr lang="en-GB"/>
          </a:p>
          <a:p>
            <a:r>
              <a:rPr lang="en-GB">
                <a:hlinkClick r:id="rId3"/>
              </a:rPr>
              <a:t>Mobile Top 10 2016: M2 Insecure Data Storage</a:t>
            </a:r>
            <a:endParaRPr lang="en-GB"/>
          </a:p>
          <a:p>
            <a:r>
              <a:rPr lang="en-GB">
                <a:hlinkClick r:id="rId4" action="ppaction://hlinkfile"/>
              </a:rPr>
              <a:t>OWASP MSTG - data storage</a:t>
            </a:r>
            <a:r>
              <a:rPr lang="en-GB"/>
              <a:t> 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38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MASVS</a:t>
            </a:r>
            <a:endParaRPr lang="en-GB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GB" sz="2400" b="1">
                <a:hlinkClick r:id="rId3"/>
              </a:rPr>
              <a:t>OWASP Mobile Application Security Verification Standard</a:t>
            </a:r>
            <a:endParaRPr lang="en-GB" sz="2400" b="1"/>
          </a:p>
          <a:p>
            <a:pPr marL="0" indent="0" algn="ctr">
              <a:buNone/>
            </a:pPr>
            <a:endParaRPr lang="en-GB" sz="2400" b="1"/>
          </a:p>
          <a:p>
            <a:pPr marL="0" indent="0">
              <a:buNone/>
            </a:pPr>
            <a:r>
              <a:rPr lang="en-GB" sz="2400"/>
              <a:t>„Definition of Sensitive Data </a:t>
            </a:r>
          </a:p>
          <a:p>
            <a:pPr marL="0" indent="0">
              <a:buNone/>
            </a:pPr>
            <a:r>
              <a:rPr lang="en-GB" sz="2400"/>
              <a:t>Sensitive data in the context of the MASVS pertains to both </a:t>
            </a:r>
            <a:r>
              <a:rPr lang="en-GB" sz="2400" b="1"/>
              <a:t>user credentials</a:t>
            </a:r>
            <a:r>
              <a:rPr lang="en-GB" sz="2400"/>
              <a:t> and any other data considered sensitive in the particular context, such as: </a:t>
            </a:r>
          </a:p>
          <a:p>
            <a:r>
              <a:rPr lang="en-GB" sz="2400"/>
              <a:t>Personally identifiable information (PII) that can be abused for identity theft: Social security numbers, credit card numbers, bank account numbers, health information; </a:t>
            </a:r>
          </a:p>
          <a:p>
            <a:r>
              <a:rPr lang="en-GB" sz="2400"/>
              <a:t>Highly sensitive data that would lead to reputational harm and/or financial costs if compromised: Contractual information, information covered by non-disclosure agreements, management information; </a:t>
            </a:r>
          </a:p>
          <a:p>
            <a:r>
              <a:rPr lang="en-GB" sz="2400"/>
              <a:t>Any data that must be protected by law or for compliance reasons.„</a:t>
            </a:r>
          </a:p>
          <a:p>
            <a:pPr marL="0" indent="0" algn="ctr">
              <a:buNone/>
            </a:pPr>
            <a:endParaRPr lang="en-GB" sz="2400" b="1"/>
          </a:p>
        </p:txBody>
      </p:sp>
    </p:spTree>
    <p:extLst>
      <p:ext uri="{BB962C8B-B14F-4D97-AF65-F5344CB8AC3E}">
        <p14:creationId xmlns:p14="http://schemas.microsoft.com/office/powerpoint/2010/main" val="17722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Threats</a:t>
            </a:r>
            <a:endParaRPr lang="en-GB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/>
              <a:t>Other apps on rooted phones can read internal storage</a:t>
            </a:r>
          </a:p>
          <a:p>
            <a:r>
              <a:rPr lang="en-GB"/>
              <a:t>Malware can do a local privilege escalation attack</a:t>
            </a:r>
          </a:p>
          <a:p>
            <a:r>
              <a:rPr lang="en-GB"/>
              <a:t>Allow backup = true</a:t>
            </a:r>
          </a:p>
          <a:p>
            <a:r>
              <a:rPr lang="en-GB"/>
              <a:t>Security holes in certain phones</a:t>
            </a:r>
          </a:p>
          <a:p>
            <a:endParaRPr lang="en-GB"/>
          </a:p>
          <a:p>
            <a:r>
              <a:rPr lang="en-GB"/>
              <a:t>If someone steals your phone, than can also steal your car</a:t>
            </a:r>
          </a:p>
          <a:p>
            <a:pPr lvl="1"/>
            <a:r>
              <a:rPr lang="en-GB">
                <a:hlinkClick r:id="rId3"/>
              </a:rPr>
              <a:t>tesla app hacked</a:t>
            </a:r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824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Solution?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If it is not saved it can</a:t>
            </a:r>
            <a:r>
              <a:rPr lang="mr-IN"/>
              <a:t>’</a:t>
            </a:r>
            <a:r>
              <a:rPr lang="en-GB"/>
              <a:t>t be hacked</a:t>
            </a:r>
          </a:p>
          <a:p>
            <a:endParaRPr lang="en-GB"/>
          </a:p>
        </p:txBody>
      </p:sp>
      <p:pic>
        <p:nvPicPr>
          <p:cNvPr id="4" name="Picture 2" descr="nalezione obrazy dla zapytania black man pointing to head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780928"/>
            <a:ext cx="3744416" cy="308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771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Solution?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Encrypt data, store key in system </a:t>
            </a:r>
            <a:r>
              <a:rPr lang="en-GB" err="1"/>
              <a:t>keystore</a:t>
            </a:r>
            <a:endParaRPr lang="en-GB"/>
          </a:p>
          <a:p>
            <a:r>
              <a:rPr lang="en-GB"/>
              <a:t>Does it work on every android device?</a:t>
            </a:r>
          </a:p>
        </p:txBody>
      </p:sp>
    </p:spTree>
    <p:extLst>
      <p:ext uri="{BB962C8B-B14F-4D97-AF65-F5344CB8AC3E}">
        <p14:creationId xmlns:p14="http://schemas.microsoft.com/office/powerpoint/2010/main" val="61604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WASP" id="{DFFE7A0A-D358-B04F-BCD7-70E5CFD868A2}" vid="{3E00E582-A357-4645-9FCA-859B2EE8D763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1573</TotalTime>
  <Words>514</Words>
  <Application>Microsoft Macintosh PowerPoint</Application>
  <PresentationFormat>Pokaz na ekranie (4:3)</PresentationFormat>
  <Paragraphs>170</Paragraphs>
  <Slides>23</Slides>
  <Notes>16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23</vt:i4>
      </vt:variant>
    </vt:vector>
  </HeadingPairs>
  <TitlesOfParts>
    <vt:vector size="27" baseType="lpstr">
      <vt:lpstr>Arial</vt:lpstr>
      <vt:lpstr>Calibri</vt:lpstr>
      <vt:lpstr>Mangal</vt:lpstr>
      <vt:lpstr>Motyw pakietu Office</vt:lpstr>
      <vt:lpstr>Saving private Token</vt:lpstr>
      <vt:lpstr>About Me</vt:lpstr>
      <vt:lpstr>Problem</vt:lpstr>
      <vt:lpstr>Official statement</vt:lpstr>
      <vt:lpstr>Always encrypt data on local storage</vt:lpstr>
      <vt:lpstr>MASVS</vt:lpstr>
      <vt:lpstr>Threats</vt:lpstr>
      <vt:lpstr>Solution?</vt:lpstr>
      <vt:lpstr>Solution?</vt:lpstr>
      <vt:lpstr>Android 4.4</vt:lpstr>
      <vt:lpstr>Below Android 6.0</vt:lpstr>
      <vt:lpstr>Prezentacja programu PowerPoint</vt:lpstr>
      <vt:lpstr>Android 6.0 and above</vt:lpstr>
      <vt:lpstr>Workaround</vt:lpstr>
      <vt:lpstr>Prezentacja programu PowerPoint</vt:lpstr>
      <vt:lpstr>Example 1</vt:lpstr>
      <vt:lpstr>Prezentacja programu PowerPoint</vt:lpstr>
      <vt:lpstr>Prezentacja programu PowerPoint</vt:lpstr>
      <vt:lpstr>Example 2</vt:lpstr>
      <vt:lpstr>Prezentacja programu PowerPoint</vt:lpstr>
      <vt:lpstr>Prezentacja programu PowerPoint</vt:lpstr>
      <vt:lpstr>Summary</vt:lpstr>
      <vt:lpstr>THANK YOU!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Saving private Token</dc:title>
  <cp:lastModifiedBy>Pawel Bochenski</cp:lastModifiedBy>
  <cp:revision>10</cp:revision>
  <dcterms:modified xsi:type="dcterms:W3CDTF">2017-10-03T13:22:09Z</dcterms:modified>
</cp:coreProperties>
</file>