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e5bc42826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e5bc42826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[rachel only]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e5bc4282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e5bc4282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8E71C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Needs</a:t>
            </a:r>
            <a:endParaRPr sz="2500">
              <a:solidFill>
                <a:schemeClr val="dk1"/>
              </a:solidFill>
              <a:highlight>
                <a:srgbClr val="F8E71C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Char char="●"/>
            </a:pPr>
            <a:r>
              <a:rPr lang="en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Improved methods of receiving and understanding fan love </a:t>
            </a:r>
            <a:endParaRPr sz="16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Char char="●"/>
            </a:pPr>
            <a:r>
              <a:rPr lang="en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Non-political social media that focuses on connections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ae5bc42826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ae5bc42826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e5bc4282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e5bc4282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ae5bc4282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ae5bc4282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e5bc4282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e5bc4282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 / RACHEL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e5bc4282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ae5bc4282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There </a:t>
            </a:r>
            <a:r>
              <a:rPr i="1" lang="en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do</a:t>
            </a:r>
            <a:r>
              <a:rPr lang="en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exist individuals who prioritize enhancing strong ties instead of expanding their network</a:t>
            </a:r>
            <a:endParaRPr sz="22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e5bc42826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e5bc4282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e5bc4282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e5bc4282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e5bc428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e5bc42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e5bc4282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e5bc4282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e5bc4282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e5bc4282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of these slides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e5bc4282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e5bc4282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of these slides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e5bc4282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e5bc4282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of these slides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e5bc4282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e5bc4282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e5bc42826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e5bc42826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highlight>
                  <a:srgbClr val="F8E71C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Need</a:t>
            </a:r>
            <a:endParaRPr sz="2500">
              <a:solidFill>
                <a:schemeClr val="dk1"/>
              </a:solidFill>
              <a:highlight>
                <a:srgbClr val="F8E71C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Char char="●"/>
            </a:pPr>
            <a:r>
              <a:rPr lang="en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Improved methods of receiving and understanding fan love </a:t>
            </a:r>
            <a:endParaRPr sz="16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"/>
              <a:buChar char="●"/>
            </a:pPr>
            <a:r>
              <a:rPr lang="en" sz="16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Containment between personal life and creator life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A1: Needfinding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Sejal, Dhara, Peter, Will B.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87600" y="561975"/>
            <a:ext cx="577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</a:t>
            </a:r>
            <a:endParaRPr/>
          </a:p>
        </p:txBody>
      </p:sp>
      <p:cxnSp>
        <p:nvCxnSpPr>
          <p:cNvPr id="137" name="Google Shape;137;p22"/>
          <p:cNvCxnSpPr/>
          <p:nvPr/>
        </p:nvCxnSpPr>
        <p:spPr>
          <a:xfrm>
            <a:off x="4618425" y="561975"/>
            <a:ext cx="0" cy="44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 flipH="1">
            <a:off x="387600" y="2790675"/>
            <a:ext cx="83688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87600" y="4425375"/>
            <a:ext cx="9411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167675" y="561975"/>
            <a:ext cx="5166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522375" y="4428500"/>
            <a:ext cx="11619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</a:t>
            </a:r>
            <a:endParaRPr/>
          </a:p>
        </p:txBody>
      </p:sp>
      <p:sp>
        <p:nvSpPr>
          <p:cNvPr id="142" name="Google Shape;142;p22"/>
          <p:cNvSpPr txBox="1"/>
          <p:nvPr>
            <p:ph idx="4294967295" type="title"/>
          </p:nvPr>
        </p:nvSpPr>
        <p:spPr>
          <a:xfrm>
            <a:off x="311700" y="0"/>
            <a:ext cx="8520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Empathy Map highlights</a:t>
            </a:r>
            <a:endParaRPr sz="3600"/>
          </a:p>
        </p:txBody>
      </p:sp>
      <p:sp>
        <p:nvSpPr>
          <p:cNvPr id="143" name="Google Shape;143;p22"/>
          <p:cNvSpPr/>
          <p:nvPr/>
        </p:nvSpPr>
        <p:spPr>
          <a:xfrm>
            <a:off x="387600" y="1246675"/>
            <a:ext cx="2014500" cy="957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“Wow, </a:t>
            </a:r>
            <a:r>
              <a:rPr lang="en" sz="1200"/>
              <a:t>people</a:t>
            </a:r>
            <a:r>
              <a:rPr lang="en" sz="1200"/>
              <a:t> made the effort to drive out and see me”</a:t>
            </a:r>
            <a:endParaRPr sz="1200"/>
          </a:p>
        </p:txBody>
      </p:sp>
      <p:sp>
        <p:nvSpPr>
          <p:cNvPr id="144" name="Google Shape;144;p22"/>
          <p:cNvSpPr/>
          <p:nvPr/>
        </p:nvSpPr>
        <p:spPr>
          <a:xfrm flipH="1">
            <a:off x="2482450" y="1246675"/>
            <a:ext cx="2014500" cy="9579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“Hard to have my own separate identity”</a:t>
            </a:r>
            <a:endParaRPr sz="1200"/>
          </a:p>
        </p:txBody>
      </p:sp>
      <p:sp>
        <p:nvSpPr>
          <p:cNvPr id="145" name="Google Shape;145;p22"/>
          <p:cNvSpPr/>
          <p:nvPr/>
        </p:nvSpPr>
        <p:spPr>
          <a:xfrm>
            <a:off x="159575" y="3322427"/>
            <a:ext cx="2114700" cy="10395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What is my identity outside of YouTube?</a:t>
            </a:r>
            <a:endParaRPr sz="1200"/>
          </a:p>
        </p:txBody>
      </p:sp>
      <p:sp>
        <p:nvSpPr>
          <p:cNvPr id="146" name="Google Shape;146;p22"/>
          <p:cNvSpPr/>
          <p:nvPr/>
        </p:nvSpPr>
        <p:spPr>
          <a:xfrm flipH="1">
            <a:off x="10146300" y="1802488"/>
            <a:ext cx="2014500" cy="867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fans really care about me as a person or my content?</a:t>
            </a:r>
            <a:endParaRPr sz="1000"/>
          </a:p>
        </p:txBody>
      </p:sp>
      <p:sp>
        <p:nvSpPr>
          <p:cNvPr id="147" name="Google Shape;147;p22"/>
          <p:cNvSpPr/>
          <p:nvPr/>
        </p:nvSpPr>
        <p:spPr>
          <a:xfrm flipH="1">
            <a:off x="2324650" y="3363226"/>
            <a:ext cx="2192100" cy="9579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How can I have authentic interactions with fans?</a:t>
            </a:r>
            <a:endParaRPr sz="1100"/>
          </a:p>
        </p:txBody>
      </p:sp>
      <p:sp>
        <p:nvSpPr>
          <p:cNvPr id="148" name="Google Shape;148;p22"/>
          <p:cNvSpPr/>
          <p:nvPr/>
        </p:nvSpPr>
        <p:spPr>
          <a:xfrm>
            <a:off x="5100500" y="671500"/>
            <a:ext cx="1777800" cy="1131000"/>
          </a:xfrm>
          <a:prstGeom prst="rightArrow">
            <a:avLst>
              <a:gd fmla="val 50000" name="adj1"/>
              <a:gd fmla="val 4851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Chooses not to read negative comments</a:t>
            </a:r>
            <a:endParaRPr sz="1100"/>
          </a:p>
        </p:txBody>
      </p:sp>
      <p:sp>
        <p:nvSpPr>
          <p:cNvPr id="149" name="Google Shape;149;p22"/>
          <p:cNvSpPr/>
          <p:nvPr/>
        </p:nvSpPr>
        <p:spPr>
          <a:xfrm>
            <a:off x="5422125" y="1756750"/>
            <a:ext cx="2014500" cy="957900"/>
          </a:xfrm>
          <a:prstGeom prst="rightArrow">
            <a:avLst>
              <a:gd fmla="val 50000" name="adj1"/>
              <a:gd fmla="val 4974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Compares her self-image to competitors’</a:t>
            </a:r>
            <a:endParaRPr sz="1100"/>
          </a:p>
        </p:txBody>
      </p:sp>
      <p:sp>
        <p:nvSpPr>
          <p:cNvPr id="150" name="Google Shape;150;p22"/>
          <p:cNvSpPr/>
          <p:nvPr/>
        </p:nvSpPr>
        <p:spPr>
          <a:xfrm>
            <a:off x="7360375" y="1118000"/>
            <a:ext cx="1628700" cy="1039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Constantly looks at analytics</a:t>
            </a:r>
            <a:endParaRPr sz="1100"/>
          </a:p>
        </p:txBody>
      </p:sp>
      <p:sp>
        <p:nvSpPr>
          <p:cNvPr id="151" name="Google Shape;151;p22"/>
          <p:cNvSpPr/>
          <p:nvPr/>
        </p:nvSpPr>
        <p:spPr>
          <a:xfrm>
            <a:off x="6833850" y="3143350"/>
            <a:ext cx="1884900" cy="1379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Anxious to please stakeholders and fans</a:t>
            </a:r>
            <a:endParaRPr sz="1200"/>
          </a:p>
        </p:txBody>
      </p:sp>
      <p:sp>
        <p:nvSpPr>
          <p:cNvPr id="152" name="Google Shape;152;p22"/>
          <p:cNvSpPr/>
          <p:nvPr/>
        </p:nvSpPr>
        <p:spPr>
          <a:xfrm>
            <a:off x="4878350" y="3143350"/>
            <a:ext cx="1764900" cy="1379700"/>
          </a:xfrm>
          <a:prstGeom prst="hear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want to grow my brand without losing myself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-31650"/>
            <a:ext cx="8520600" cy="11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Jon’s</a:t>
            </a:r>
            <a:r>
              <a:rPr lang="en" sz="4800"/>
              <a:t> interview</a:t>
            </a:r>
            <a:endParaRPr sz="4800"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059675"/>
            <a:ext cx="8721600" cy="3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Quotes</a:t>
            </a:r>
            <a:endParaRPr sz="25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“The </a:t>
            </a:r>
            <a:r>
              <a:rPr b="1" lang="en" sz="2300"/>
              <a:t>euphoria of views wears off quick</a:t>
            </a:r>
            <a:r>
              <a:rPr lang="en" sz="2300"/>
              <a:t>”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“I started </a:t>
            </a:r>
            <a:r>
              <a:rPr b="1" lang="en" sz="2300"/>
              <a:t>creating because it’s useful and fun</a:t>
            </a:r>
            <a:r>
              <a:rPr lang="en" sz="2300"/>
              <a:t>… I help people who have limited knowledge of investing get started”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311700" y="-31650"/>
            <a:ext cx="8520600" cy="11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Casey’s</a:t>
            </a:r>
            <a:r>
              <a:rPr lang="en" sz="4800"/>
              <a:t> interview</a:t>
            </a:r>
            <a:endParaRPr sz="4800"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311700" y="1082250"/>
            <a:ext cx="85206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Quotes</a:t>
            </a:r>
            <a:endParaRPr sz="25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“I’m not interested in meeting new people through Minecraft because </a:t>
            </a:r>
            <a:r>
              <a:rPr b="1" lang="en" sz="2300"/>
              <a:t>I’m satisfied with my current friends</a:t>
            </a:r>
            <a:r>
              <a:rPr lang="en" sz="2300"/>
              <a:t>”</a:t>
            </a:r>
            <a:endParaRPr sz="2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“One of my friends moved across the country 2 years ago [i.e., in 4th grade], but she is </a:t>
            </a:r>
            <a:r>
              <a:rPr b="1" lang="en" sz="2300"/>
              <a:t>still an integral part of my friend group</a:t>
            </a:r>
            <a:r>
              <a:rPr lang="en" sz="2300"/>
              <a:t> because we </a:t>
            </a:r>
            <a:r>
              <a:rPr lang="en" sz="2300"/>
              <a:t>play</a:t>
            </a:r>
            <a:r>
              <a:rPr lang="en" sz="2300"/>
              <a:t> Minecraft together everyday</a:t>
            </a:r>
            <a:r>
              <a:rPr lang="en" sz="2300"/>
              <a:t>”</a:t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3168750"/>
            <a:ext cx="8520600" cy="1568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QUOTE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"I felt pressure as a YouTuber to look happy all the time, and </a:t>
            </a:r>
            <a:r>
              <a:rPr b="1" lang="en" sz="1600"/>
              <a:t>I couldn’t be honest with my subscribers</a:t>
            </a:r>
            <a:r>
              <a:rPr lang="en" sz="1600"/>
              <a:t> even though I was so stressed"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699550"/>
            <a:ext cx="4260300" cy="22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INSIGHT</a:t>
            </a:r>
            <a:endParaRPr sz="3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Creators feel pressure to balance authenticity with their image.</a:t>
            </a:r>
            <a:endParaRPr sz="2600"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4817225" y="699550"/>
            <a:ext cx="4260300" cy="22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NEED</a:t>
            </a:r>
            <a:endParaRPr sz="3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A way to remain authentic in their fan interactions.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3168750"/>
            <a:ext cx="8520600" cy="1568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QUOTE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“The euphoria of receiving views </a:t>
            </a:r>
            <a:r>
              <a:rPr b="1" lang="en" sz="1600"/>
              <a:t>wears off quickly</a:t>
            </a:r>
            <a:r>
              <a:rPr lang="en" sz="1600"/>
              <a:t>…. The feeling is similar to making a big trade and seeing the price go up... </a:t>
            </a:r>
            <a:r>
              <a:rPr b="1" lang="en" sz="1600"/>
              <a:t>an emotional addiction”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11700" y="699550"/>
            <a:ext cx="4260300" cy="22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INSIGHT</a:t>
            </a:r>
            <a:endParaRPr sz="3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Creators do not fully realize how many or how much their fans love them.</a:t>
            </a:r>
            <a:endParaRPr sz="2600"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4817225" y="699550"/>
            <a:ext cx="4260300" cy="22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NEED</a:t>
            </a:r>
            <a:endParaRPr sz="3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A way to help creators healthily feel gratified by their fans.</a:t>
            </a:r>
            <a:endParaRPr sz="3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311700" y="3168750"/>
            <a:ext cx="8520600" cy="1568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chemeClr val="dk1"/>
              </a:highlight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dk1"/>
                </a:highlight>
                <a:latin typeface="Playfair Display"/>
                <a:ea typeface="Playfair Display"/>
                <a:cs typeface="Playfair Display"/>
                <a:sym typeface="Playfair Display"/>
              </a:rPr>
              <a:t>QUOTE</a:t>
            </a:r>
            <a:endParaRPr sz="1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“I can't process having </a:t>
            </a:r>
            <a:r>
              <a:rPr b="1" lang="en" sz="1600"/>
              <a:t>1 million fans</a:t>
            </a:r>
            <a:r>
              <a:rPr lang="en" sz="1600"/>
              <a:t>, but at the convention I realized: Wow, </a:t>
            </a:r>
            <a:r>
              <a:rPr b="1" lang="en" sz="1600"/>
              <a:t>people made the effort</a:t>
            </a:r>
            <a:r>
              <a:rPr lang="en" sz="1600"/>
              <a:t> to drive out and see me. I’m not just making videos in my bedroom.” </a:t>
            </a:r>
            <a:endParaRPr sz="1600"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699550"/>
            <a:ext cx="4260300" cy="22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INSIGHT</a:t>
            </a:r>
            <a:endParaRPr sz="3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600"/>
              <a:t>It’s difficult to sustain impersonal one-to-many relationships.</a:t>
            </a:r>
            <a:endParaRPr sz="2600"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4817225" y="699550"/>
            <a:ext cx="4260300" cy="22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NEED</a:t>
            </a:r>
            <a:endParaRPr sz="3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/>
              <a:t>A way to recreate group-chat like environments for creators with thousands of followers.</a:t>
            </a:r>
            <a:endParaRPr sz="35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Creators want to share their passion with the world, but often experience </a:t>
            </a:r>
            <a:r>
              <a:rPr b="1" lang="en"/>
              <a:t>burnout from a sense of artificiality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Close relationships based on friendship can be fulfilling and long-lasting </a:t>
            </a:r>
            <a:r>
              <a:rPr b="1" lang="en"/>
              <a:t>even in digital mediums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u="sng"/>
              <a:t>Goal: Focus on making the experience of creating for thousands more sustainable and gratifying</a:t>
            </a:r>
            <a:endParaRPr sz="17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Passion</a:t>
            </a:r>
            <a:r>
              <a:rPr lang="en"/>
              <a:t> Project Creators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</a:t>
            </a:r>
            <a:r>
              <a:rPr lang="en"/>
              <a:t>digital</a:t>
            </a:r>
            <a:r>
              <a:rPr lang="en"/>
              <a:t> experiences  improve the wellbeing of passion-project creators?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28800" y="370600"/>
            <a:ext cx="15327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132800" y="1050125"/>
            <a:ext cx="1328700" cy="10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of team member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7139000" y="2713425"/>
            <a:ext cx="1328700" cy="10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5132800" y="2713425"/>
            <a:ext cx="1328700" cy="10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of team member</a:t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5132800" y="2121725"/>
            <a:ext cx="15327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Sejal</a:t>
            </a:r>
            <a:endParaRPr sz="1500"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7139000" y="2121725"/>
            <a:ext cx="15327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Dhara</a:t>
            </a:r>
            <a:endParaRPr sz="1500"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5132800" y="3785025"/>
            <a:ext cx="15327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Will</a:t>
            </a:r>
            <a:endParaRPr sz="1500"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7139000" y="3785025"/>
            <a:ext cx="15327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Peter</a:t>
            </a:r>
            <a:endParaRPr sz="1500"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19257" r="0" t="0"/>
          <a:stretch/>
        </p:blipFill>
        <p:spPr>
          <a:xfrm>
            <a:off x="5132800" y="983870"/>
            <a:ext cx="1389474" cy="114725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31351" t="0"/>
          <a:stretch/>
        </p:blipFill>
        <p:spPr>
          <a:xfrm>
            <a:off x="7139000" y="974475"/>
            <a:ext cx="1176624" cy="11472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5">
            <a:alphaModFix/>
          </a:blip>
          <a:srcRect b="4454" l="19020" r="8495" t="4445"/>
          <a:stretch/>
        </p:blipFill>
        <p:spPr>
          <a:xfrm>
            <a:off x="5132800" y="2713425"/>
            <a:ext cx="1389477" cy="110717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6">
            <a:alphaModFix/>
          </a:blip>
          <a:srcRect b="0" l="8165" r="8165" t="0"/>
          <a:stretch/>
        </p:blipFill>
        <p:spPr>
          <a:xfrm>
            <a:off x="7108613" y="2695638"/>
            <a:ext cx="1389477" cy="110717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asked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125" y="1234075"/>
            <a:ext cx="3334800" cy="33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8000" y="3946050"/>
            <a:ext cx="1245975" cy="4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916075" y="2366125"/>
            <a:ext cx="27414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Tell me about the best moments in your YouTube career.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86200" y="4036975"/>
            <a:ext cx="26808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What was your relationship with your content like?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86200" y="1172850"/>
            <a:ext cx="28050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How did you interact with your fans?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5916075" y="457200"/>
            <a:ext cx="29238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Tell me about your channel’s growth. Was there a specific moment it could be traced back to?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86200" y="1826225"/>
            <a:ext cx="25575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Has your creator career impacted or overlapped with your professional career? How do you balance them?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916075" y="1536025"/>
            <a:ext cx="30120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What have been the downsides of being a content creator?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916075" y="3281425"/>
            <a:ext cx="27414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Tell me about the community you’ve found through Minecraft. How do you communicate/connect with each other? What do you talk about?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386200" y="2942175"/>
            <a:ext cx="27414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layfair Display"/>
                <a:ea typeface="Playfair Display"/>
                <a:cs typeface="Playfair Display"/>
                <a:sym typeface="Playfair Display"/>
              </a:rPr>
              <a:t>Why did you start creating your content? Who do you share it with?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Interviewees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99250" y="413425"/>
            <a:ext cx="4045200" cy="11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@kawaiisweetworld</a:t>
            </a:r>
            <a:endParaRPr sz="2300"/>
          </a:p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289825" y="1738800"/>
            <a:ext cx="4045200" cy="31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Stanford Student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Creator of popular YouTube baking channel with &gt;</a:t>
            </a:r>
            <a:r>
              <a:rPr lang="en"/>
              <a:t> </a:t>
            </a:r>
            <a:r>
              <a:rPr lang="en"/>
              <a:t>1.2M subscribers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Recently stopped producing videos</a:t>
            </a:r>
            <a:endParaRPr/>
          </a:p>
        </p:txBody>
      </p:sp>
      <p:sp>
        <p:nvSpPr>
          <p:cNvPr id="104" name="Google Shape;104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[image]</a:t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700" y="1118600"/>
            <a:ext cx="3653600" cy="290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99250" y="413425"/>
            <a:ext cx="4045200" cy="11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@camphedgefund</a:t>
            </a:r>
            <a:endParaRPr sz="2300"/>
          </a:p>
        </p:txBody>
      </p:sp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289825" y="1738800"/>
            <a:ext cx="4045200" cy="31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Middle-aged man with finance background (ex-hedge fund manager and CFA)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Rising TikTok finance creator with &gt; 38K followers</a:t>
            </a:r>
            <a:endParaRPr/>
          </a:p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[image]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15087" r="15094" t="0"/>
          <a:stretch/>
        </p:blipFill>
        <p:spPr>
          <a:xfrm>
            <a:off x="5015701" y="1118600"/>
            <a:ext cx="3653597" cy="290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99250" y="317900"/>
            <a:ext cx="4045200" cy="16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Casey*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[Anonymous Child]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289825" y="1738800"/>
            <a:ext cx="4045200" cy="31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6th grader, creates</a:t>
            </a:r>
            <a:r>
              <a:rPr lang="en"/>
              <a:t> D</a:t>
            </a:r>
            <a:r>
              <a:rPr lang="en"/>
              <a:t>igital Art and collaborative Minecraft builds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Shares art with close friends during these activities via Messages app and Discord</a:t>
            </a:r>
            <a:endParaRPr/>
          </a:p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[Image redacted]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-31650"/>
            <a:ext cx="8520600" cy="12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Rachel’s interview</a:t>
            </a:r>
            <a:endParaRPr sz="4800"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39750" y="1334250"/>
            <a:ext cx="84645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Quotes</a:t>
            </a:r>
            <a:endParaRPr sz="25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“I realized: Wow, people made the effort to drive out and see me. </a:t>
            </a:r>
            <a:r>
              <a:rPr b="1" lang="en" sz="2300"/>
              <a:t>I’m not just making videos in my bedroom</a:t>
            </a:r>
            <a:r>
              <a:rPr lang="en" sz="2300"/>
              <a:t>.”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“It’s hard to have my own </a:t>
            </a:r>
            <a:r>
              <a:rPr b="1" lang="en" sz="2300"/>
              <a:t>separate identity from my work</a:t>
            </a:r>
            <a:r>
              <a:rPr lang="en" sz="2300"/>
              <a:t>”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