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oboto Slab"/>
      <p:regular r:id="rId44"/>
      <p:bold r:id="rId45"/>
    </p:embeddedFont>
    <p:embeddedFont>
      <p:font typeface="Source Sans Pr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Slab-regular.fntdata"/><Relationship Id="rId43" Type="http://schemas.openxmlformats.org/officeDocument/2006/relationships/slide" Target="slides/slide37.xml"/><Relationship Id="rId46" Type="http://schemas.openxmlformats.org/officeDocument/2006/relationships/font" Target="fonts/SourceSansPro-regular.fntdata"/><Relationship Id="rId45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SourceSansPro-italic.fntdata"/><Relationship Id="rId47" Type="http://schemas.openxmlformats.org/officeDocument/2006/relationships/font" Target="fonts/SourceSansPro-bold.fntdata"/><Relationship Id="rId49" Type="http://schemas.openxmlformats.org/officeDocument/2006/relationships/font" Target="fonts/SourceSansPr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914d1971a_0_16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914d1971a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fe8aa2a68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fe8aa2a68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first quote captures the reality that for Jack, Twitter is extremely important for his job, to extend the reach of his content and also gain name-brand recognition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quote alludes to the dynamic that Jack uses Twitter both professionally and casually, and for him, the line between them has started to blur, resulting in fatigue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fe8aa2a68_3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fe8aa2a68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fe8aa2a68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fe8aa2a6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fe8aa2a68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fe8aa2a68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first quote is actually really poignant - it captures the extent to which Nate admires Ben the blogger for his authenticity, to the point where he actually gained self-confidence by reading his posts.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second quote is in a similar vein - Nate revealed that his dream would be to take over Ben’s blog, so that really shows a sort of aspirational role-model relationship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fe8aa2a68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fe8aa2a6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fe8aa2a68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fe8aa2a6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fe8aa2a68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fe8aa2a6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fe8aa2a68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fe8aa2a6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fe8aa2a68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fe8aa2a6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fe8aa2a68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fe8aa2a6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914d1971a_0_20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914d1971a_0_2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fe8aa2a68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fe8aa2a6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fe8aa2a68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fe8aa2a6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fe8aa2a68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fe8aa2a6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fe8aa2a68_0_3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fe8aa2a68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fe8aa2a68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fe8aa2a6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fe8aa2a68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fe8aa2a6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fe8aa2a68_3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afe8aa2a68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fe8aa2a68_3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afe8aa2a68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fe8aa2a68_3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fe8aa2a68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fe8aa2a68_3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fe8aa2a68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did a simple A/B test to determine if Max preferred quantitative or qualitative info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Upshot: Max wants quantitative stats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are not important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algorithm -&gt; quantitative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914d1971a_0_16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914d1971a_0_1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interested in building something for passion project creators, who we’ve defined as smaller-scale influencers who have a unique talent that they share on social media. We’ve now broadened our focus to include the perspective of their fans as well.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fe8e57f2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fe8e57f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afe8e57f2f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afe8e57f2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asked Anmol several hypothetical questions about if she would be willing to meet strangers based on shared fandom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Anmol is viscerally opposed - she uses very negative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conditions where she would be comfortable is if the meetup was mediated by a mutual friend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afe8aa2a68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afe8aa2a6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afe8aa2a68_0_2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afe8aa2a6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showed Henry 4 different comments from fans, ranging from simple affirmative things like “good job” to extremely detailed feedback, and gauged his response.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 gravitated toward medium detail, since he found that to be the most actionable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fe8aa2a68_0_3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afe8aa2a6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did the same thing with Bryan, from the fan perspective, and he actually gravitated toward the extremes. But interestingly, it was for the same reason - Bryan said in his focus area, detailed critique is the most actionable form of feedback.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afe8aa2a6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afe8aa2a6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afe8aa2a68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afe8aa2a68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fe8aa2a68_0_4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fe8aa2a68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58cf2cf4c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58cf2cf4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58cf2cf4c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58cf2cf4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58cf2cf4c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58cf2cf4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fe8aa2a6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fe8aa2a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fe8aa2a68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fe8aa2a6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fe8aa2a68_3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fe8aa2a68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77" name="Google Shape;77;p16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78" name="Google Shape;78;p16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1" name="Google Shape;81;p16"/>
          <p:cNvCxnSpPr>
            <a:endCxn id="79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8.jpg"/><Relationship Id="rId5" Type="http://schemas.openxmlformats.org/officeDocument/2006/relationships/image" Target="../media/image10.jpg"/><Relationship Id="rId6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google.com/presentation/d/1Daa6Cmpp97h_Oa-xcQRnA44ZbMOOVFreMOOUGs4zJZQ/edit#slide=id.gb95d0d31ec_1_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jpg"/><Relationship Id="rId4" Type="http://schemas.openxmlformats.org/officeDocument/2006/relationships/image" Target="../media/image17.jpg"/><Relationship Id="rId5" Type="http://schemas.openxmlformats.org/officeDocument/2006/relationships/image" Target="../media/image2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ocs.google.com/presentation/d/1SvnR3z7E0PfZuhP0-M9pIwkzNrupf_Y_BN2LxARP8Jo/edit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ocs.google.com/presentation/d/1SvnR3z7E0PfZuhP0-M9pIwkzNrupf_Y_BN2LxARP8Jo/edi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POVs and Experience Prototyping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1655325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Jack</a:t>
            </a:r>
            <a:endParaRPr sz="3600"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400"/>
              <a:t>“</a:t>
            </a:r>
            <a:r>
              <a:rPr i="1" lang="en" sz="2400"/>
              <a:t>Early on, I had editors respond to my pitches because </a:t>
            </a:r>
            <a:r>
              <a:rPr b="1" i="1" lang="en" sz="2400">
                <a:solidFill>
                  <a:schemeClr val="accent1"/>
                </a:solidFill>
              </a:rPr>
              <a:t>they knew me from Twitter.”</a:t>
            </a:r>
            <a:endParaRPr/>
          </a:p>
        </p:txBody>
      </p:sp>
      <p:sp>
        <p:nvSpPr>
          <p:cNvPr id="208" name="Google Shape;208;p33"/>
          <p:cNvSpPr txBox="1"/>
          <p:nvPr>
            <p:ph idx="2" type="body"/>
          </p:nvPr>
        </p:nvSpPr>
        <p:spPr>
          <a:xfrm>
            <a:off x="4682650" y="2819400"/>
            <a:ext cx="36753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400"/>
              <a:t>“</a:t>
            </a:r>
            <a:r>
              <a:rPr i="1" lang="en" sz="2400"/>
              <a:t>The most unhealthy thing </a:t>
            </a:r>
            <a:r>
              <a:rPr b="1" i="1" lang="en" sz="2400">
                <a:solidFill>
                  <a:schemeClr val="accent1"/>
                </a:solidFill>
              </a:rPr>
              <a:t>is just using it too much</a:t>
            </a:r>
            <a:r>
              <a:rPr i="1" lang="en" sz="2400"/>
              <a:t>… it is </a:t>
            </a:r>
            <a:r>
              <a:rPr b="1" i="1" lang="en" sz="2400">
                <a:solidFill>
                  <a:schemeClr val="accent1"/>
                </a:solidFill>
              </a:rPr>
              <a:t>work-related</a:t>
            </a:r>
            <a:r>
              <a:rPr b="1" i="1" lang="en" sz="2400"/>
              <a:t> </a:t>
            </a:r>
            <a:r>
              <a:rPr i="1" lang="en" sz="2400"/>
              <a:t>and it</a:t>
            </a:r>
            <a:r>
              <a:rPr b="1" i="1" lang="en" sz="2400"/>
              <a:t> </a:t>
            </a:r>
            <a:r>
              <a:rPr b="1" i="1" lang="en" sz="2400">
                <a:solidFill>
                  <a:schemeClr val="accent1"/>
                </a:solidFill>
              </a:rPr>
              <a:t>feels a lot like work.”</a:t>
            </a:r>
            <a:endParaRPr b="1" i="1" sz="2400">
              <a:solidFill>
                <a:schemeClr val="accent1"/>
              </a:solidFill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99" l="0" r="0" t="99"/>
          <a:stretch/>
        </p:blipFill>
        <p:spPr>
          <a:xfrm>
            <a:off x="786125" y="307375"/>
            <a:ext cx="704100" cy="704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Insights</a:t>
            </a:r>
            <a:endParaRPr sz="3600"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Jack views Twitter as empowering for his job and profession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 surprise: despite being a freelance writer, Jack views the rise of independent media celebrity with suspicion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 tension: posting non-journalist content might bring in more readers/assignments, but also might distract</a:t>
            </a:r>
            <a:endParaRPr/>
          </a:p>
        </p:txBody>
      </p: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Nate</a:t>
            </a:r>
            <a:endParaRPr sz="3600"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Deep passion for the travel/airline industry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Has followed onemileatatime.com (travel blog of Ben Schlappig) since he was 14 years old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Reads blog daily, </a:t>
            </a:r>
            <a:r>
              <a:rPr lang="en"/>
              <a:t>occasionally</a:t>
            </a:r>
            <a:r>
              <a:rPr lang="en"/>
              <a:t> engages through comments</a:t>
            </a:r>
            <a:endParaRPr/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400"/>
              <a:t>“</a:t>
            </a:r>
            <a:r>
              <a:rPr i="1" lang="en" sz="2400"/>
              <a:t>A lot of people who work in the industry put on a fake, diplomatic front but he doesn’t do that… only through him </a:t>
            </a:r>
            <a:r>
              <a:rPr b="1" i="1" lang="en" sz="2400">
                <a:solidFill>
                  <a:schemeClr val="accent1"/>
                </a:solidFill>
              </a:rPr>
              <a:t>I realized it’s OK to be an introvert</a:t>
            </a:r>
            <a:r>
              <a:rPr i="1" lang="en" sz="2400"/>
              <a:t>.”</a:t>
            </a:r>
            <a:endParaRPr i="1"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</p:txBody>
      </p:sp>
      <p:sp>
        <p:nvSpPr>
          <p:cNvPr id="229" name="Google Shape;229;p36"/>
          <p:cNvSpPr txBox="1"/>
          <p:nvPr>
            <p:ph idx="2" type="body"/>
          </p:nvPr>
        </p:nvSpPr>
        <p:spPr>
          <a:xfrm>
            <a:off x="4682650" y="2819400"/>
            <a:ext cx="36753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400"/>
              <a:t>“</a:t>
            </a:r>
            <a:r>
              <a:rPr i="1" lang="en" sz="2400"/>
              <a:t>My </a:t>
            </a:r>
            <a:r>
              <a:rPr b="1" i="1" lang="en" sz="2400">
                <a:solidFill>
                  <a:schemeClr val="accent1"/>
                </a:solidFill>
              </a:rPr>
              <a:t>absolute dream</a:t>
            </a:r>
            <a:r>
              <a:rPr i="1" lang="en" sz="2400"/>
              <a:t> would be… ‘hey, Lucky [Ben] </a:t>
            </a:r>
            <a:r>
              <a:rPr b="1" i="1" lang="en" sz="2400">
                <a:solidFill>
                  <a:schemeClr val="accent1"/>
                </a:solidFill>
              </a:rPr>
              <a:t>can I take over your blog</a:t>
            </a:r>
            <a:r>
              <a:rPr i="1" lang="en" sz="2400"/>
              <a:t>?’”</a:t>
            </a:r>
            <a:endParaRPr i="1" sz="2400"/>
          </a:p>
        </p:txBody>
      </p:sp>
      <p:sp>
        <p:nvSpPr>
          <p:cNvPr id="230" name="Google Shape;230;p36"/>
          <p:cNvSpPr txBox="1"/>
          <p:nvPr>
            <p:ph type="title"/>
          </p:nvPr>
        </p:nvSpPr>
        <p:spPr>
          <a:xfrm>
            <a:off x="1655325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Nate</a:t>
            </a:r>
            <a:endParaRPr sz="3600"/>
          </a:p>
        </p:txBody>
      </p:sp>
      <p:pic>
        <p:nvPicPr>
          <p:cNvPr id="231" name="Google Shape;231;p36"/>
          <p:cNvPicPr preferRelativeResize="0"/>
          <p:nvPr/>
        </p:nvPicPr>
        <p:blipFill rotWithShape="1">
          <a:blip r:embed="rId3">
            <a:alphaModFix/>
          </a:blip>
          <a:srcRect b="11538" l="0" r="0" t="11538"/>
          <a:stretch/>
        </p:blipFill>
        <p:spPr>
          <a:xfrm>
            <a:off x="786125" y="307375"/>
            <a:ext cx="704100" cy="704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Insights</a:t>
            </a:r>
            <a:endParaRPr sz="3600"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Nate views Ben Schlappig as a role model, because of similar interests and Ben’s authentic persona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 surprise: Nate feels a personal connection despite never meeting Ben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 tension: Despite his relationship with Ben, Nate doesn’t feel a connection with the rest of Ben’s fans</a:t>
            </a:r>
            <a:endParaRPr/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3</a:t>
            </a:r>
            <a:r>
              <a:rPr lang="en" sz="6000">
                <a:solidFill>
                  <a:schemeClr val="accent4"/>
                </a:solidFill>
              </a:rPr>
              <a:t>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Revised</a:t>
            </a:r>
            <a:r>
              <a:rPr lang="en"/>
              <a:t> POVs</a:t>
            </a:r>
            <a:endParaRPr/>
          </a:p>
        </p:txBody>
      </p:sp>
      <p:sp>
        <p:nvSpPr>
          <p:cNvPr id="244" name="Google Shape;244;p38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8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idx="4294967295" type="ctrTitle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Rachel, a Youtube creator who produced popular baking videos.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1" name="Google Shape;251;p3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9"/>
          <p:cNvSpPr txBox="1"/>
          <p:nvPr>
            <p:ph idx="4294967295" type="subTitle"/>
          </p:nvPr>
        </p:nvSpPr>
        <p:spPr>
          <a:xfrm>
            <a:off x="1973100" y="337212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We met...</a:t>
            </a:r>
            <a:endParaRPr sz="18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3" name="Google Shape;253;p39"/>
          <p:cNvSpPr txBox="1"/>
          <p:nvPr>
            <p:ph idx="4294967295" type="ctrTitle"/>
          </p:nvPr>
        </p:nvSpPr>
        <p:spPr>
          <a:xfrm>
            <a:off x="1973100" y="2127300"/>
            <a:ext cx="5277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She would only read/respond to comments within the first hour of her posting a video because she knew they came from committed fans.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4" name="Google Shape;254;p39"/>
          <p:cNvSpPr txBox="1"/>
          <p:nvPr>
            <p:ph idx="4294967295" type="subTitle"/>
          </p:nvPr>
        </p:nvSpPr>
        <p:spPr>
          <a:xfrm>
            <a:off x="1973100" y="1664112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We were amazed to find...</a:t>
            </a:r>
            <a:endParaRPr sz="18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5" name="Google Shape;255;p39"/>
          <p:cNvSpPr txBox="1"/>
          <p:nvPr>
            <p:ph idx="4294967295" type="ctrTitle"/>
          </p:nvPr>
        </p:nvSpPr>
        <p:spPr>
          <a:xfrm>
            <a:off x="1973100" y="3781775"/>
            <a:ext cx="5277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the experience of engaging with her fan community regularly positive, constructive and personal.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Google Shape;256;p39"/>
          <p:cNvSpPr txBox="1"/>
          <p:nvPr>
            <p:ph idx="4294967295" type="subTitle"/>
          </p:nvPr>
        </p:nvSpPr>
        <p:spPr>
          <a:xfrm>
            <a:off x="1973100" y="3318587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It would be game-changing to...</a:t>
            </a:r>
            <a:endParaRPr sz="18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57" name="Google Shape;257;p39"/>
          <p:cNvPicPr preferRelativeResize="0"/>
          <p:nvPr/>
        </p:nvPicPr>
        <p:blipFill rotWithShape="1">
          <a:blip r:embed="rId4">
            <a:alphaModFix/>
          </a:blip>
          <a:srcRect b="0" l="16666" r="16666" t="0"/>
          <a:stretch/>
        </p:blipFill>
        <p:spPr>
          <a:xfrm>
            <a:off x="1127400" y="512100"/>
            <a:ext cx="704100" cy="704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idx="4294967295" type="ctrTitle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Casey, an 11-year-old gamer and digital art creator.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40"/>
          <p:cNvSpPr txBox="1"/>
          <p:nvPr>
            <p:ph idx="4294967295" type="subTitle"/>
          </p:nvPr>
        </p:nvSpPr>
        <p:spPr>
          <a:xfrm>
            <a:off x="1973100" y="337212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We met...</a:t>
            </a:r>
            <a:endParaRPr sz="18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5" name="Google Shape;265;p40"/>
          <p:cNvSpPr txBox="1"/>
          <p:nvPr>
            <p:ph idx="4294967295" type="ctrTitle"/>
          </p:nvPr>
        </p:nvSpPr>
        <p:spPr>
          <a:xfrm>
            <a:off x="1973100" y="2127300"/>
            <a:ext cx="5277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 use of social media reinforced strong connections with existing friends.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6" name="Google Shape;266;p40"/>
          <p:cNvSpPr txBox="1"/>
          <p:nvPr>
            <p:ph idx="4294967295" type="subTitle"/>
          </p:nvPr>
        </p:nvSpPr>
        <p:spPr>
          <a:xfrm>
            <a:off x="1973100" y="1664112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We were amazed to find...</a:t>
            </a:r>
            <a:endParaRPr sz="18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7" name="Google Shape;267;p40"/>
          <p:cNvSpPr txBox="1"/>
          <p:nvPr>
            <p:ph idx="4294967295" type="ctrTitle"/>
          </p:nvPr>
        </p:nvSpPr>
        <p:spPr>
          <a:xfrm>
            <a:off x="1973100" y="3781775"/>
            <a:ext cx="5277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Allow other people to forge similarly strong relationships with friends through online mediums.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40"/>
          <p:cNvSpPr txBox="1"/>
          <p:nvPr>
            <p:ph idx="4294967295" type="subTitle"/>
          </p:nvPr>
        </p:nvSpPr>
        <p:spPr>
          <a:xfrm>
            <a:off x="1973100" y="3318587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It would be game-changing to...</a:t>
            </a:r>
            <a:endParaRPr sz="18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69" name="Google Shape;26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7400" y="512100"/>
            <a:ext cx="704100" cy="704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idx="4294967295" type="ctrTitle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Nate, a Stanford student who is obsessed with travel and the airline industry.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5" name="Google Shape;275;p4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41"/>
          <p:cNvSpPr txBox="1"/>
          <p:nvPr>
            <p:ph idx="4294967295" type="subTitle"/>
          </p:nvPr>
        </p:nvSpPr>
        <p:spPr>
          <a:xfrm>
            <a:off x="1973100" y="337212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We met...</a:t>
            </a:r>
            <a:endParaRPr sz="18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7" name="Google Shape;277;p41"/>
          <p:cNvSpPr txBox="1"/>
          <p:nvPr>
            <p:ph idx="4294967295" type="ctrTitle"/>
          </p:nvPr>
        </p:nvSpPr>
        <p:spPr>
          <a:xfrm>
            <a:off x="1973100" y="2127300"/>
            <a:ext cx="5277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He’s followed the travel blog of Ben Schlappig religiously for 8 years, and views Ben as an aspirational role model.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41"/>
          <p:cNvSpPr txBox="1"/>
          <p:nvPr>
            <p:ph idx="4294967295" type="subTitle"/>
          </p:nvPr>
        </p:nvSpPr>
        <p:spPr>
          <a:xfrm>
            <a:off x="1973100" y="1664112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We were amazed to find...</a:t>
            </a:r>
            <a:endParaRPr sz="18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9" name="Google Shape;279;p41"/>
          <p:cNvSpPr txBox="1"/>
          <p:nvPr>
            <p:ph idx="4294967295" type="ctrTitle"/>
          </p:nvPr>
        </p:nvSpPr>
        <p:spPr>
          <a:xfrm>
            <a:off x="1973100" y="3781775"/>
            <a:ext cx="5277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Help foster the role model relationship between creators and superfans.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0" name="Google Shape;280;p41"/>
          <p:cNvSpPr txBox="1"/>
          <p:nvPr>
            <p:ph idx="4294967295" type="subTitle"/>
          </p:nvPr>
        </p:nvSpPr>
        <p:spPr>
          <a:xfrm>
            <a:off x="1973100" y="3318587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It would be game-changing to...</a:t>
            </a:r>
            <a:endParaRPr sz="18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81" name="Google Shape;281;p41"/>
          <p:cNvPicPr preferRelativeResize="0"/>
          <p:nvPr/>
        </p:nvPicPr>
        <p:blipFill rotWithShape="1">
          <a:blip r:embed="rId4">
            <a:alphaModFix/>
          </a:blip>
          <a:srcRect b="11538" l="0" r="0" t="11538"/>
          <a:stretch/>
        </p:blipFill>
        <p:spPr>
          <a:xfrm>
            <a:off x="1127400" y="512100"/>
            <a:ext cx="704100" cy="704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4.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HMW Statements</a:t>
            </a:r>
            <a:endParaRPr/>
          </a:p>
        </p:txBody>
      </p:sp>
      <p:sp>
        <p:nvSpPr>
          <p:cNvPr id="287" name="Google Shape;287;p42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2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Team</a:t>
            </a:r>
            <a:endParaRPr sz="3600"/>
          </a:p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5"/>
          <p:cNvPicPr preferRelativeResize="0"/>
          <p:nvPr/>
        </p:nvPicPr>
        <p:blipFill rotWithShape="1">
          <a:blip r:embed="rId3">
            <a:alphaModFix/>
          </a:blip>
          <a:srcRect b="13044" l="0" r="0" t="13051"/>
          <a:stretch/>
        </p:blipFill>
        <p:spPr>
          <a:xfrm>
            <a:off x="855300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/>
        </p:nvSpPr>
        <p:spPr>
          <a:xfrm>
            <a:off x="860325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Dhara Y.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B.S. Symbolic Systems,           M.S. Computer Science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4" name="Google Shape;124;p25"/>
          <p:cNvPicPr preferRelativeResize="0"/>
          <p:nvPr/>
        </p:nvPicPr>
        <p:blipFill rotWithShape="1">
          <a:blip r:embed="rId4">
            <a:alphaModFix/>
          </a:blip>
          <a:srcRect b="0" l="16666" r="16666" t="0"/>
          <a:stretch/>
        </p:blipFill>
        <p:spPr>
          <a:xfrm>
            <a:off x="2835025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2840050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Sejal J.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B.S. Computer Science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6" name="Google Shape;126;p25"/>
          <p:cNvPicPr preferRelativeResize="0"/>
          <p:nvPr/>
        </p:nvPicPr>
        <p:blipFill rotWithShape="1">
          <a:blip r:embed="rId5">
            <a:alphaModFix/>
          </a:blip>
          <a:srcRect b="0" l="16666" r="16666" t="0"/>
          <a:stretch/>
        </p:blipFill>
        <p:spPr>
          <a:xfrm>
            <a:off x="6794475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6799500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Peter B.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B.S/M.S. Computer Science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 rotWithShape="1">
          <a:blip r:embed="rId6">
            <a:alphaModFix/>
          </a:blip>
          <a:srcRect b="0" l="25205" r="11703" t="7561"/>
          <a:stretch/>
        </p:blipFill>
        <p:spPr>
          <a:xfrm>
            <a:off x="4819775" y="1476625"/>
            <a:ext cx="1489200" cy="1446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/>
        </p:nvSpPr>
        <p:spPr>
          <a:xfrm>
            <a:off x="4819775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Will B.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B.S Computer Science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Rachel’s POV (Make the experience of engaging with her fan community regularly positive, constructive and personal.)</a:t>
            </a:r>
            <a:endParaRPr/>
          </a:p>
        </p:txBody>
      </p:sp>
      <p:sp>
        <p:nvSpPr>
          <p:cNvPr id="294" name="Google Shape;294;p4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43"/>
          <p:cNvSpPr/>
          <p:nvPr/>
        </p:nvSpPr>
        <p:spPr>
          <a:xfrm>
            <a:off x="1174350" y="1200150"/>
            <a:ext cx="1371600" cy="13716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HMW incentivize fans to engage constructively?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" name="Google Shape;296;p43"/>
          <p:cNvSpPr/>
          <p:nvPr/>
        </p:nvSpPr>
        <p:spPr>
          <a:xfrm>
            <a:off x="4485675" y="2182500"/>
            <a:ext cx="1371600" cy="13716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HMW leverage superfans’ help to help curate the community?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7" name="Google Shape;297;p43"/>
          <p:cNvSpPr/>
          <p:nvPr/>
        </p:nvSpPr>
        <p:spPr>
          <a:xfrm>
            <a:off x="2881075" y="1200150"/>
            <a:ext cx="1371600" cy="13716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HMW we make the feeling of receiving views less like a sugar high and more like a meal?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8" name="Google Shape;298;p43"/>
          <p:cNvSpPr/>
          <p:nvPr/>
        </p:nvSpPr>
        <p:spPr>
          <a:xfrm>
            <a:off x="6235925" y="1200150"/>
            <a:ext cx="1371600" cy="13716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HMW avoid the constant urge to refresh?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" name="Google Shape;299;p43"/>
          <p:cNvSpPr/>
          <p:nvPr/>
        </p:nvSpPr>
        <p:spPr>
          <a:xfrm>
            <a:off x="6688775" y="2909275"/>
            <a:ext cx="1371600" cy="13716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HMW make creators look forward to receiving feedback -- both positive and negative?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" name="Google Shape;300;p43"/>
          <p:cNvSpPr/>
          <p:nvPr/>
        </p:nvSpPr>
        <p:spPr>
          <a:xfrm>
            <a:off x="1907025" y="2909275"/>
            <a:ext cx="1371600" cy="13716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HMW spread the feeling of fulfillment over the entire creative process?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" name="Google Shape;301;p43"/>
          <p:cNvSpPr/>
          <p:nvPr/>
        </p:nvSpPr>
        <p:spPr>
          <a:xfrm>
            <a:off x="3058800" y="2803875"/>
            <a:ext cx="375000" cy="350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3"/>
          <p:cNvSpPr/>
          <p:nvPr/>
        </p:nvSpPr>
        <p:spPr>
          <a:xfrm>
            <a:off x="7863125" y="2823075"/>
            <a:ext cx="375000" cy="350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Casey’</a:t>
            </a:r>
            <a:r>
              <a:rPr lang="en"/>
              <a:t>s POV (</a:t>
            </a:r>
            <a:r>
              <a:rPr lang="en"/>
              <a:t>Allow other people to forge similarly strong relationships with friends through online mediums.</a:t>
            </a:r>
            <a:r>
              <a:rPr lang="en"/>
              <a:t>)</a:t>
            </a:r>
            <a:endParaRPr/>
          </a:p>
        </p:txBody>
      </p:sp>
      <p:sp>
        <p:nvSpPr>
          <p:cNvPr id="308" name="Google Shape;308;p4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44"/>
          <p:cNvSpPr/>
          <p:nvPr/>
        </p:nvSpPr>
        <p:spPr>
          <a:xfrm>
            <a:off x="1174350" y="1200150"/>
            <a:ext cx="1371600" cy="1371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HMW allow people to re-discover the physiological need to stop using screens?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" name="Google Shape;310;p44"/>
          <p:cNvSpPr/>
          <p:nvPr/>
        </p:nvSpPr>
        <p:spPr>
          <a:xfrm>
            <a:off x="4509275" y="1103625"/>
            <a:ext cx="1371600" cy="1371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HMW make digital interactions naturally unwind just like in-person ones?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1" name="Google Shape;311;p44"/>
          <p:cNvSpPr/>
          <p:nvPr/>
        </p:nvSpPr>
        <p:spPr>
          <a:xfrm>
            <a:off x="2881075" y="1200150"/>
            <a:ext cx="1371600" cy="1371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HMW make digital interaction like going out to dinner with friends?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2" name="Google Shape;312;p44"/>
          <p:cNvSpPr/>
          <p:nvPr/>
        </p:nvSpPr>
        <p:spPr>
          <a:xfrm>
            <a:off x="6235925" y="1200150"/>
            <a:ext cx="1371600" cy="1371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HMW make online relationships based on referrals/mutual friends?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3" name="Google Shape;313;p44"/>
          <p:cNvSpPr/>
          <p:nvPr/>
        </p:nvSpPr>
        <p:spPr>
          <a:xfrm>
            <a:off x="6688775" y="2909275"/>
            <a:ext cx="1371600" cy="1371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HMW shame people from posting inauthentic content?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4" name="Google Shape;314;p44"/>
          <p:cNvSpPr/>
          <p:nvPr/>
        </p:nvSpPr>
        <p:spPr>
          <a:xfrm>
            <a:off x="2545950" y="2800025"/>
            <a:ext cx="1371600" cy="1371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HMW flip the narrative that online interactions are worse than in-person interactions?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5" name="Google Shape;315;p44"/>
          <p:cNvSpPr/>
          <p:nvPr/>
        </p:nvSpPr>
        <p:spPr>
          <a:xfrm>
            <a:off x="4289800" y="2927475"/>
            <a:ext cx="1371600" cy="1371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HMW make social networks less individualistic and isolating?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6" name="Google Shape;316;p44"/>
          <p:cNvSpPr/>
          <p:nvPr/>
        </p:nvSpPr>
        <p:spPr>
          <a:xfrm>
            <a:off x="5449325" y="2841275"/>
            <a:ext cx="375000" cy="350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4"/>
          <p:cNvSpPr/>
          <p:nvPr/>
        </p:nvSpPr>
        <p:spPr>
          <a:xfrm>
            <a:off x="923850" y="3036700"/>
            <a:ext cx="1371600" cy="1371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HMW root online relationships in a physical foundation?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8" name="Google Shape;318;p44"/>
          <p:cNvSpPr/>
          <p:nvPr/>
        </p:nvSpPr>
        <p:spPr>
          <a:xfrm>
            <a:off x="4035925" y="1063725"/>
            <a:ext cx="375000" cy="350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Nate</a:t>
            </a:r>
            <a:r>
              <a:rPr lang="en"/>
              <a:t>’s POV (</a:t>
            </a:r>
            <a:r>
              <a:rPr lang="en"/>
              <a:t>Help foster the role model relationship between creators and superfans.</a:t>
            </a:r>
            <a:r>
              <a:rPr lang="en"/>
              <a:t>)</a:t>
            </a:r>
            <a:endParaRPr/>
          </a:p>
        </p:txBody>
      </p:sp>
      <p:sp>
        <p:nvSpPr>
          <p:cNvPr id="324" name="Google Shape;324;p4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5"/>
          <p:cNvSpPr/>
          <p:nvPr/>
        </p:nvSpPr>
        <p:spPr>
          <a:xfrm>
            <a:off x="1174350" y="1200150"/>
            <a:ext cx="1371600" cy="1371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HMW incentivize creators to be more authentic with fans?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6" name="Google Shape;326;p45"/>
          <p:cNvSpPr/>
          <p:nvPr/>
        </p:nvSpPr>
        <p:spPr>
          <a:xfrm>
            <a:off x="6402825" y="3036700"/>
            <a:ext cx="1371600" cy="1371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HMW enable creators to separate mentorship relationships from their normal lives?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7" name="Google Shape;327;p45"/>
          <p:cNvSpPr/>
          <p:nvPr/>
        </p:nvSpPr>
        <p:spPr>
          <a:xfrm>
            <a:off x="4669450" y="2895750"/>
            <a:ext cx="1371600" cy="1371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HMW scale deep mentor relationships?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8" name="Google Shape;328;p45"/>
          <p:cNvSpPr/>
          <p:nvPr/>
        </p:nvSpPr>
        <p:spPr>
          <a:xfrm>
            <a:off x="6235925" y="1200150"/>
            <a:ext cx="1371600" cy="1371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HMW enable creators to get more than fulfillment out of relationships?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9" name="Google Shape;329;p45"/>
          <p:cNvSpPr/>
          <p:nvPr/>
        </p:nvSpPr>
        <p:spPr>
          <a:xfrm>
            <a:off x="2545950" y="2800025"/>
            <a:ext cx="1371600" cy="1371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HMW emphasize content by role model-worthy creators?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0" name="Google Shape;330;p45"/>
          <p:cNvSpPr/>
          <p:nvPr/>
        </p:nvSpPr>
        <p:spPr>
          <a:xfrm>
            <a:off x="3369400" y="1219575"/>
            <a:ext cx="1371600" cy="1371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HMW enable fans to contribute to their creators’ content (without infringing on the creator’s individuality)?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1" name="Google Shape;331;p45"/>
          <p:cNvSpPr/>
          <p:nvPr/>
        </p:nvSpPr>
        <p:spPr>
          <a:xfrm>
            <a:off x="4529875" y="1010725"/>
            <a:ext cx="375000" cy="350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5"/>
          <p:cNvSpPr/>
          <p:nvPr/>
        </p:nvSpPr>
        <p:spPr>
          <a:xfrm>
            <a:off x="923850" y="3036700"/>
            <a:ext cx="1371600" cy="1371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HMW emulate the older sibling relationship between creators and fans?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might we...</a:t>
            </a:r>
            <a:endParaRPr sz="3600"/>
          </a:p>
        </p:txBody>
      </p:sp>
      <p:sp>
        <p:nvSpPr>
          <p:cNvPr id="338" name="Google Shape;338;p4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9" name="Google Shape;339;p46"/>
          <p:cNvCxnSpPr/>
          <p:nvPr/>
        </p:nvCxnSpPr>
        <p:spPr>
          <a:xfrm>
            <a:off x="1071723" y="3884873"/>
            <a:ext cx="6897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40" name="Google Shape;340;p46"/>
          <p:cNvSpPr txBox="1"/>
          <p:nvPr/>
        </p:nvSpPr>
        <p:spPr>
          <a:xfrm>
            <a:off x="1134025" y="3884875"/>
            <a:ext cx="119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Creator-centric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1" name="Google Shape;341;p46"/>
          <p:cNvSpPr txBox="1"/>
          <p:nvPr/>
        </p:nvSpPr>
        <p:spPr>
          <a:xfrm>
            <a:off x="6832600" y="3884875"/>
            <a:ext cx="107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Fan-centric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2" name="Google Shape;342;p46"/>
          <p:cNvGrpSpPr/>
          <p:nvPr/>
        </p:nvGrpSpPr>
        <p:grpSpPr>
          <a:xfrm>
            <a:off x="1645064" y="3329976"/>
            <a:ext cx="473400" cy="473400"/>
            <a:chOff x="1786339" y="1703401"/>
            <a:chExt cx="473400" cy="473400"/>
          </a:xfrm>
        </p:grpSpPr>
        <p:sp>
          <p:nvSpPr>
            <p:cNvPr id="343" name="Google Shape;343;p46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45" name="Google Shape;345;p46"/>
          <p:cNvGrpSpPr/>
          <p:nvPr/>
        </p:nvGrpSpPr>
        <p:grpSpPr>
          <a:xfrm>
            <a:off x="6984014" y="3329976"/>
            <a:ext cx="473400" cy="473400"/>
            <a:chOff x="3814414" y="1703401"/>
            <a:chExt cx="473400" cy="473400"/>
          </a:xfrm>
        </p:grpSpPr>
        <p:sp>
          <p:nvSpPr>
            <p:cNvPr id="346" name="Google Shape;346;p46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48" name="Google Shape;348;p46"/>
          <p:cNvGrpSpPr/>
          <p:nvPr/>
        </p:nvGrpSpPr>
        <p:grpSpPr>
          <a:xfrm rot="10800000">
            <a:off x="4335289" y="3329975"/>
            <a:ext cx="473400" cy="473400"/>
            <a:chOff x="2824664" y="3576300"/>
            <a:chExt cx="473400" cy="473400"/>
          </a:xfrm>
        </p:grpSpPr>
        <p:sp>
          <p:nvSpPr>
            <p:cNvPr id="349" name="Google Shape;349;p46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6"/>
            <p:cNvSpPr/>
            <p:nvPr/>
          </p:nvSpPr>
          <p:spPr>
            <a:xfrm flipH="1" rot="10800000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351" name="Google Shape;351;p46"/>
          <p:cNvSpPr/>
          <p:nvPr/>
        </p:nvSpPr>
        <p:spPr>
          <a:xfrm>
            <a:off x="6129163" y="1743700"/>
            <a:ext cx="2183100" cy="140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Make social networks less individualistic and isolating?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2" name="Google Shape;352;p46"/>
          <p:cNvSpPr/>
          <p:nvPr/>
        </p:nvSpPr>
        <p:spPr>
          <a:xfrm>
            <a:off x="790225" y="1743700"/>
            <a:ext cx="2183100" cy="140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Spread the feeling of fulfillment over the entire creative process?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3" name="Google Shape;353;p46"/>
          <p:cNvSpPr/>
          <p:nvPr/>
        </p:nvSpPr>
        <p:spPr>
          <a:xfrm>
            <a:off x="3480450" y="1177650"/>
            <a:ext cx="2183100" cy="198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Enable fans to contribute to creator content, without infringing on the creator’s individuality?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ctrTitle"/>
          </p:nvPr>
        </p:nvSpPr>
        <p:spPr>
          <a:xfrm>
            <a:off x="1546025" y="1754800"/>
            <a:ext cx="6565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5</a:t>
            </a:r>
            <a:r>
              <a:rPr lang="en" sz="6000">
                <a:solidFill>
                  <a:schemeClr val="accent4"/>
                </a:solidFill>
              </a:rPr>
              <a:t>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Prototypes</a:t>
            </a:r>
            <a:endParaRPr/>
          </a:p>
        </p:txBody>
      </p:sp>
      <p:sp>
        <p:nvSpPr>
          <p:cNvPr id="359" name="Google Shape;359;p47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7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Solution 1</a:t>
            </a:r>
            <a:endParaRPr sz="2400"/>
          </a:p>
        </p:txBody>
      </p:sp>
      <p:sp>
        <p:nvSpPr>
          <p:cNvPr id="366" name="Google Shape;366;p48"/>
          <p:cNvSpPr txBox="1"/>
          <p:nvPr>
            <p:ph idx="1" type="body"/>
          </p:nvPr>
        </p:nvSpPr>
        <p:spPr>
          <a:xfrm>
            <a:off x="786150" y="1010725"/>
            <a:ext cx="7571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Create a daily digest for creators, with a more detailed but smaller sample of their stats (views, comments, etc.) to encourage less frequent, more thoughtful engagement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48"/>
          <p:cNvSpPr txBox="1"/>
          <p:nvPr>
            <p:ph type="title"/>
          </p:nvPr>
        </p:nvSpPr>
        <p:spPr>
          <a:xfrm>
            <a:off x="786150" y="23431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Assumptions</a:t>
            </a:r>
            <a:endParaRPr sz="2400"/>
          </a:p>
        </p:txBody>
      </p:sp>
      <p:sp>
        <p:nvSpPr>
          <p:cNvPr id="369" name="Google Shape;369;p48"/>
          <p:cNvSpPr txBox="1"/>
          <p:nvPr>
            <p:ph idx="1" type="body"/>
          </p:nvPr>
        </p:nvSpPr>
        <p:spPr>
          <a:xfrm>
            <a:off x="786150" y="3045750"/>
            <a:ext cx="7571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Creators desire more qualitative feedback to understand content performance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Creators are willing to break out of the constant-refresh mentality and engage in a slower, more periodic fashion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Solution 2</a:t>
            </a:r>
            <a:endParaRPr sz="2400"/>
          </a:p>
        </p:txBody>
      </p:sp>
      <p:sp>
        <p:nvSpPr>
          <p:cNvPr id="375" name="Google Shape;375;p49"/>
          <p:cNvSpPr txBox="1"/>
          <p:nvPr>
            <p:ph idx="1" type="body"/>
          </p:nvPr>
        </p:nvSpPr>
        <p:spPr>
          <a:xfrm>
            <a:off x="786150" y="1010725"/>
            <a:ext cx="7571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Match people based on shared fandoms in order to form friendships and plan physical meet-ups</a:t>
            </a:r>
            <a:endParaRPr i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49"/>
          <p:cNvSpPr txBox="1"/>
          <p:nvPr>
            <p:ph type="title"/>
          </p:nvPr>
        </p:nvSpPr>
        <p:spPr>
          <a:xfrm>
            <a:off x="786150" y="23431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Assumptions</a:t>
            </a:r>
            <a:endParaRPr sz="2400"/>
          </a:p>
        </p:txBody>
      </p:sp>
      <p:sp>
        <p:nvSpPr>
          <p:cNvPr id="378" name="Google Shape;378;p49"/>
          <p:cNvSpPr txBox="1"/>
          <p:nvPr>
            <p:ph idx="1" type="body"/>
          </p:nvPr>
        </p:nvSpPr>
        <p:spPr>
          <a:xfrm>
            <a:off x="786150" y="3045750"/>
            <a:ext cx="7571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Shared digital/media interests can help kickstart a friendship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People are willing to start a relationship online based solely on shared fandom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Solution 3</a:t>
            </a:r>
            <a:endParaRPr sz="2400"/>
          </a:p>
        </p:txBody>
      </p:sp>
      <p:sp>
        <p:nvSpPr>
          <p:cNvPr id="384" name="Google Shape;384;p50"/>
          <p:cNvSpPr txBox="1"/>
          <p:nvPr>
            <p:ph idx="1" type="body"/>
          </p:nvPr>
        </p:nvSpPr>
        <p:spPr>
          <a:xfrm>
            <a:off x="786150" y="1010725"/>
            <a:ext cx="7571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Create a digital space where creators can put their thoughts for their next work and </a:t>
            </a:r>
            <a:r>
              <a:rPr lang="en" sz="1800">
                <a:solidFill>
                  <a:srgbClr val="000000"/>
                </a:solidFill>
              </a:rPr>
              <a:t>involve</a:t>
            </a:r>
            <a:r>
              <a:rPr lang="en" sz="1800">
                <a:solidFill>
                  <a:srgbClr val="000000"/>
                </a:solidFill>
              </a:rPr>
              <a:t> fans in the entire creative process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5" name="Google Shape;385;p5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50"/>
          <p:cNvSpPr txBox="1"/>
          <p:nvPr>
            <p:ph type="title"/>
          </p:nvPr>
        </p:nvSpPr>
        <p:spPr>
          <a:xfrm>
            <a:off x="786150" y="23431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Assumptions</a:t>
            </a:r>
            <a:endParaRPr sz="2400"/>
          </a:p>
        </p:txBody>
      </p:sp>
      <p:sp>
        <p:nvSpPr>
          <p:cNvPr id="387" name="Google Shape;387;p50"/>
          <p:cNvSpPr txBox="1"/>
          <p:nvPr>
            <p:ph idx="1" type="body"/>
          </p:nvPr>
        </p:nvSpPr>
        <p:spPr>
          <a:xfrm>
            <a:off x="786150" y="3045750"/>
            <a:ext cx="7571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Creators want fan suggestions/feedback over the entire development of an idea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Creators are willing to share behind-the-scenes and an unedited version of themselves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Fans want to contribute to their favorite creators’ content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Fans are interested to see the behind-the-scenes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 txBox="1"/>
          <p:nvPr>
            <p:ph idx="1" type="body"/>
          </p:nvPr>
        </p:nvSpPr>
        <p:spPr>
          <a:xfrm>
            <a:off x="2734350" y="2840625"/>
            <a:ext cx="36753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Max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Stanford student who makes TikToks for his 30k followers</a:t>
            </a:r>
            <a:endParaRPr/>
          </a:p>
        </p:txBody>
      </p:sp>
      <p:sp>
        <p:nvSpPr>
          <p:cNvPr id="393" name="Google Shape;393;p5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EP 1 Interviewee</a:t>
            </a:r>
            <a:endParaRPr sz="3600"/>
          </a:p>
        </p:txBody>
      </p:sp>
      <p:sp>
        <p:nvSpPr>
          <p:cNvPr id="394" name="Google Shape;394;p5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" name="Google Shape;395;p51"/>
          <p:cNvPicPr preferRelativeResize="0"/>
          <p:nvPr/>
        </p:nvPicPr>
        <p:blipFill rotWithShape="1">
          <a:blip r:embed="rId3">
            <a:alphaModFix/>
          </a:blip>
          <a:srcRect b="690" l="0" r="0" t="700"/>
          <a:stretch/>
        </p:blipFill>
        <p:spPr>
          <a:xfrm>
            <a:off x="3827400" y="1351425"/>
            <a:ext cx="1489200" cy="1489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Prototype (Daily Digest)</a:t>
            </a:r>
            <a:endParaRPr/>
          </a:p>
        </p:txBody>
      </p:sp>
      <p:sp>
        <p:nvSpPr>
          <p:cNvPr id="401" name="Google Shape;401;p5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2" name="Google Shape;402;p52"/>
          <p:cNvGrpSpPr/>
          <p:nvPr/>
        </p:nvGrpSpPr>
        <p:grpSpPr>
          <a:xfrm>
            <a:off x="786138" y="1718975"/>
            <a:ext cx="320100" cy="320100"/>
            <a:chOff x="826563" y="1544100"/>
            <a:chExt cx="320100" cy="320100"/>
          </a:xfrm>
        </p:grpSpPr>
        <p:sp>
          <p:nvSpPr>
            <p:cNvPr id="403" name="Google Shape;403;p52"/>
            <p:cNvSpPr/>
            <p:nvPr/>
          </p:nvSpPr>
          <p:spPr>
            <a:xfrm>
              <a:off x="826563" y="1544100"/>
              <a:ext cx="320100" cy="32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2"/>
            <p:cNvSpPr txBox="1"/>
            <p:nvPr/>
          </p:nvSpPr>
          <p:spPr>
            <a:xfrm>
              <a:off x="858663" y="1544100"/>
              <a:ext cx="2559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05" name="Google Shape;405;p52"/>
          <p:cNvSpPr txBox="1"/>
          <p:nvPr>
            <p:ph type="title"/>
          </p:nvPr>
        </p:nvSpPr>
        <p:spPr>
          <a:xfrm>
            <a:off x="786150" y="631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Prompt: Which of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these two</a:t>
            </a:r>
            <a:r>
              <a:rPr lang="en" sz="1400">
                <a:solidFill>
                  <a:srgbClr val="000000"/>
                </a:solidFill>
              </a:rPr>
              <a:t> do you prefer?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06" name="Google Shape;406;p52"/>
          <p:cNvSpPr txBox="1"/>
          <p:nvPr/>
        </p:nvSpPr>
        <p:spPr>
          <a:xfrm>
            <a:off x="1359850" y="1571225"/>
            <a:ext cx="226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Quantitative summary</a:t>
            </a:r>
            <a: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  <a:t>: Likes, views, engagement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07" name="Google Shape;407;p52"/>
          <p:cNvGrpSpPr/>
          <p:nvPr/>
        </p:nvGrpSpPr>
        <p:grpSpPr>
          <a:xfrm>
            <a:off x="5146213" y="1718975"/>
            <a:ext cx="320100" cy="320100"/>
            <a:chOff x="826563" y="1544100"/>
            <a:chExt cx="320100" cy="320100"/>
          </a:xfrm>
        </p:grpSpPr>
        <p:sp>
          <p:nvSpPr>
            <p:cNvPr id="408" name="Google Shape;408;p52"/>
            <p:cNvSpPr/>
            <p:nvPr/>
          </p:nvSpPr>
          <p:spPr>
            <a:xfrm>
              <a:off x="826563" y="1544100"/>
              <a:ext cx="320100" cy="32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2"/>
            <p:cNvSpPr txBox="1"/>
            <p:nvPr/>
          </p:nvSpPr>
          <p:spPr>
            <a:xfrm>
              <a:off x="858663" y="1544100"/>
              <a:ext cx="2559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10" name="Google Shape;410;p52"/>
          <p:cNvSpPr txBox="1"/>
          <p:nvPr/>
        </p:nvSpPr>
        <p:spPr>
          <a:xfrm>
            <a:off x="5719925" y="1571225"/>
            <a:ext cx="226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Qualitative summary</a:t>
            </a:r>
            <a: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  <a:t>Grouped comments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1" name="Google Shape;411;p52"/>
          <p:cNvSpPr txBox="1"/>
          <p:nvPr/>
        </p:nvSpPr>
        <p:spPr>
          <a:xfrm>
            <a:off x="786150" y="2571750"/>
            <a:ext cx="258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Constantly monitoring stats isn’t rational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Prefers likes to any other metric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2" name="Google Shape;412;p52"/>
          <p:cNvSpPr txBox="1"/>
          <p:nvPr/>
        </p:nvSpPr>
        <p:spPr>
          <a:xfrm>
            <a:off x="5146225" y="2571750"/>
            <a:ext cx="2865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Negative comments worse than bad metrics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Weak correlation between video success and comment quality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4294967295" type="ctrTitle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Passion project creators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36" name="Google Shape;136;p26"/>
          <p:cNvSpPr txBox="1"/>
          <p:nvPr>
            <p:ph idx="4294967295" type="subTitle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Smaller-scale “influencers” who have a unique talent and share it with a broader audience on social media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137" name="Google Shape;137;p26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6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6"/>
          <p:cNvCxnSpPr>
            <a:endCxn id="134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6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42" name="Google Shape;142;p2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6"/>
          <p:cNvSpPr txBox="1"/>
          <p:nvPr>
            <p:ph idx="4294967295"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Problem Space</a:t>
            </a:r>
            <a:endParaRPr sz="3600"/>
          </a:p>
        </p:txBody>
      </p:sp>
      <p:sp>
        <p:nvSpPr>
          <p:cNvPr id="146" name="Google Shape;146;p26"/>
          <p:cNvSpPr txBox="1"/>
          <p:nvPr>
            <p:ph idx="4294967295" type="ctrTitle"/>
          </p:nvPr>
        </p:nvSpPr>
        <p:spPr>
          <a:xfrm>
            <a:off x="5483375" y="3102150"/>
            <a:ext cx="3116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...and their fans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idx="1" type="body"/>
          </p:nvPr>
        </p:nvSpPr>
        <p:spPr>
          <a:xfrm>
            <a:off x="2734350" y="2840625"/>
            <a:ext cx="36753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Anmol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Boston student who watches the Bachelor and follows specific influencer contestants</a:t>
            </a:r>
            <a:endParaRPr/>
          </a:p>
        </p:txBody>
      </p:sp>
      <p:sp>
        <p:nvSpPr>
          <p:cNvPr id="418" name="Google Shape;418;p5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EP 2 Interviewee</a:t>
            </a:r>
            <a:endParaRPr sz="3600"/>
          </a:p>
        </p:txBody>
      </p:sp>
      <p:sp>
        <p:nvSpPr>
          <p:cNvPr id="419" name="Google Shape;419;p5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0" name="Google Shape;420;p53"/>
          <p:cNvPicPr preferRelativeResize="0"/>
          <p:nvPr/>
        </p:nvPicPr>
        <p:blipFill rotWithShape="1">
          <a:blip r:embed="rId3">
            <a:alphaModFix/>
          </a:blip>
          <a:srcRect b="11004" l="0" r="0" t="11004"/>
          <a:stretch/>
        </p:blipFill>
        <p:spPr>
          <a:xfrm>
            <a:off x="3827400" y="1351425"/>
            <a:ext cx="1489200" cy="1489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Prototype (Fan Matching)</a:t>
            </a:r>
            <a:endParaRPr/>
          </a:p>
        </p:txBody>
      </p:sp>
      <p:sp>
        <p:nvSpPr>
          <p:cNvPr id="426" name="Google Shape;426;p5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7" name="Google Shape;427;p54"/>
          <p:cNvGrpSpPr/>
          <p:nvPr/>
        </p:nvGrpSpPr>
        <p:grpSpPr>
          <a:xfrm>
            <a:off x="786138" y="1718975"/>
            <a:ext cx="320100" cy="320100"/>
            <a:chOff x="826563" y="1544100"/>
            <a:chExt cx="320100" cy="320100"/>
          </a:xfrm>
        </p:grpSpPr>
        <p:sp>
          <p:nvSpPr>
            <p:cNvPr id="428" name="Google Shape;428;p54"/>
            <p:cNvSpPr/>
            <p:nvPr/>
          </p:nvSpPr>
          <p:spPr>
            <a:xfrm>
              <a:off x="826563" y="1544100"/>
              <a:ext cx="320100" cy="32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4"/>
            <p:cNvSpPr txBox="1"/>
            <p:nvPr/>
          </p:nvSpPr>
          <p:spPr>
            <a:xfrm>
              <a:off x="858663" y="1544100"/>
              <a:ext cx="2559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</a:t>
              </a:r>
              <a:endPara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30" name="Google Shape;430;p54"/>
          <p:cNvSpPr txBox="1"/>
          <p:nvPr>
            <p:ph type="title"/>
          </p:nvPr>
        </p:nvSpPr>
        <p:spPr>
          <a:xfrm>
            <a:off x="786150" y="927100"/>
            <a:ext cx="7571700" cy="5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Hypotheticals: Would you want to converse or meet up with another aspirational fan of Hannah G.’s travel lifestyle?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31" name="Google Shape;431;p54"/>
          <p:cNvSpPr txBox="1"/>
          <p:nvPr/>
        </p:nvSpPr>
        <p:spPr>
          <a:xfrm>
            <a:off x="1359850" y="1571225"/>
            <a:ext cx="3358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Imagine none of your existing friends wanted to travel with you to Joshua Tree. Would you be willing to meet with another fan and travel with them?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32" name="Google Shape;432;p54"/>
          <p:cNvGrpSpPr/>
          <p:nvPr/>
        </p:nvGrpSpPr>
        <p:grpSpPr>
          <a:xfrm>
            <a:off x="5146213" y="1718975"/>
            <a:ext cx="320100" cy="320100"/>
            <a:chOff x="826563" y="1544100"/>
            <a:chExt cx="320100" cy="320100"/>
          </a:xfrm>
        </p:grpSpPr>
        <p:sp>
          <p:nvSpPr>
            <p:cNvPr id="433" name="Google Shape;433;p54"/>
            <p:cNvSpPr/>
            <p:nvPr/>
          </p:nvSpPr>
          <p:spPr>
            <a:xfrm>
              <a:off x="826563" y="1544100"/>
              <a:ext cx="320100" cy="32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4"/>
            <p:cNvSpPr txBox="1"/>
            <p:nvPr/>
          </p:nvSpPr>
          <p:spPr>
            <a:xfrm>
              <a:off x="858663" y="1544100"/>
              <a:ext cx="2559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</a:t>
              </a:r>
              <a:endPara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35" name="Google Shape;435;p54"/>
          <p:cNvSpPr txBox="1"/>
          <p:nvPr/>
        </p:nvSpPr>
        <p:spPr>
          <a:xfrm>
            <a:off x="5719925" y="1571225"/>
            <a:ext cx="2684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You’re a huge Pitbull fan, even more than Hannah G. Would you want to meet up with another Pitbull fan?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6" name="Google Shape;436;p54"/>
          <p:cNvSpPr txBox="1"/>
          <p:nvPr/>
        </p:nvSpPr>
        <p:spPr>
          <a:xfrm>
            <a:off x="786150" y="2571750"/>
            <a:ext cx="25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7" name="Google Shape;437;p54"/>
          <p:cNvSpPr txBox="1"/>
          <p:nvPr/>
        </p:nvSpPr>
        <p:spPr>
          <a:xfrm>
            <a:off x="5146225" y="2834225"/>
            <a:ext cx="3538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No, they would probably be really scary. On the other hand, I follow a wellness micro-influencer from LA. I would consider meeting with her fans since we probably have shared values.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8" name="Google Shape;438;p54"/>
          <p:cNvSpPr txBox="1"/>
          <p:nvPr/>
        </p:nvSpPr>
        <p:spPr>
          <a:xfrm>
            <a:off x="896150" y="2834225"/>
            <a:ext cx="400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No, that seems weird. It’s not enough for me to meet up with someone just because of a shared social media interest. .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9" name="Google Shape;439;p54"/>
          <p:cNvSpPr txBox="1"/>
          <p:nvPr/>
        </p:nvSpPr>
        <p:spPr>
          <a:xfrm>
            <a:off x="1359850" y="3590800"/>
            <a:ext cx="3358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Imagine you had no friends in a new city. Now would you do this?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0" name="Google Shape;440;p54"/>
          <p:cNvSpPr txBox="1"/>
          <p:nvPr/>
        </p:nvSpPr>
        <p:spPr>
          <a:xfrm>
            <a:off x="896150" y="4239150"/>
            <a:ext cx="372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Only if I knew them through a mutual friend, and could see them being an “in-person” “real” relationship.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41" name="Google Shape;441;p54"/>
          <p:cNvGrpSpPr/>
          <p:nvPr/>
        </p:nvGrpSpPr>
        <p:grpSpPr>
          <a:xfrm>
            <a:off x="786138" y="3792288"/>
            <a:ext cx="320100" cy="320100"/>
            <a:chOff x="826563" y="1544100"/>
            <a:chExt cx="320100" cy="320100"/>
          </a:xfrm>
        </p:grpSpPr>
        <p:sp>
          <p:nvSpPr>
            <p:cNvPr id="442" name="Google Shape;442;p54"/>
            <p:cNvSpPr/>
            <p:nvPr/>
          </p:nvSpPr>
          <p:spPr>
            <a:xfrm>
              <a:off x="826563" y="1544100"/>
              <a:ext cx="320100" cy="32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4"/>
            <p:cNvSpPr txBox="1"/>
            <p:nvPr/>
          </p:nvSpPr>
          <p:spPr>
            <a:xfrm>
              <a:off x="858663" y="1544100"/>
              <a:ext cx="2559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</a:t>
              </a:r>
              <a:endPara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5"/>
          <p:cNvSpPr txBox="1"/>
          <p:nvPr>
            <p:ph idx="1" type="body"/>
          </p:nvPr>
        </p:nvSpPr>
        <p:spPr>
          <a:xfrm>
            <a:off x="786125" y="2953350"/>
            <a:ext cx="36753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Henry (Creator)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College student and Broadway-style singer who primarily shares content on TikTok</a:t>
            </a:r>
            <a:endParaRPr/>
          </a:p>
        </p:txBody>
      </p:sp>
      <p:sp>
        <p:nvSpPr>
          <p:cNvPr id="449" name="Google Shape;449;p5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EP 3</a:t>
            </a:r>
            <a:r>
              <a:rPr lang="en" sz="3600"/>
              <a:t> Interviewees</a:t>
            </a:r>
            <a:endParaRPr sz="3600"/>
          </a:p>
        </p:txBody>
      </p:sp>
      <p:sp>
        <p:nvSpPr>
          <p:cNvPr id="450" name="Google Shape;450;p55"/>
          <p:cNvSpPr txBox="1"/>
          <p:nvPr>
            <p:ph idx="2" type="body"/>
          </p:nvPr>
        </p:nvSpPr>
        <p:spPr>
          <a:xfrm>
            <a:off x="4682550" y="2953350"/>
            <a:ext cx="3675300" cy="19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Bryan</a:t>
            </a:r>
            <a:r>
              <a:rPr b="1" lang="en"/>
              <a:t> (Fan)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Film student who follows directors and other students on YouTube and Vimeo</a:t>
            </a:r>
            <a:endParaRPr/>
          </a:p>
        </p:txBody>
      </p:sp>
      <p:sp>
        <p:nvSpPr>
          <p:cNvPr id="451" name="Google Shape;451;p5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2" name="Google Shape;4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175" y="146415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53" name="Google Shape;453;p55"/>
          <p:cNvPicPr preferRelativeResize="0"/>
          <p:nvPr/>
        </p:nvPicPr>
        <p:blipFill rotWithShape="1">
          <a:blip r:embed="rId4">
            <a:alphaModFix/>
          </a:blip>
          <a:srcRect b="24940" l="47271" r="0" t="22330"/>
          <a:stretch/>
        </p:blipFill>
        <p:spPr>
          <a:xfrm>
            <a:off x="5775600" y="146415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54" name="Google Shape;454;p55"/>
          <p:cNvPicPr preferRelativeResize="0"/>
          <p:nvPr/>
        </p:nvPicPr>
        <p:blipFill rotWithShape="1">
          <a:blip r:embed="rId5">
            <a:alphaModFix/>
          </a:blip>
          <a:srcRect b="51163" l="9983" r="39820" t="15107"/>
          <a:stretch/>
        </p:blipFill>
        <p:spPr>
          <a:xfrm>
            <a:off x="5775600" y="1464150"/>
            <a:ext cx="1489200" cy="1489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Prototype (Digital Workshop, Creator)</a:t>
            </a:r>
            <a:endParaRPr/>
          </a:p>
        </p:txBody>
      </p:sp>
      <p:sp>
        <p:nvSpPr>
          <p:cNvPr id="460" name="Google Shape;460;p5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56"/>
          <p:cNvSpPr txBox="1"/>
          <p:nvPr>
            <p:ph type="title"/>
          </p:nvPr>
        </p:nvSpPr>
        <p:spPr>
          <a:xfrm>
            <a:off x="786150" y="1010722"/>
            <a:ext cx="7571700" cy="3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Prompt: How would you respond to the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following fan comments</a:t>
            </a:r>
            <a:r>
              <a:rPr lang="en" sz="1400">
                <a:solidFill>
                  <a:srgbClr val="000000"/>
                </a:solidFill>
              </a:rPr>
              <a:t>?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462" name="Google Shape;462;p56"/>
          <p:cNvCxnSpPr/>
          <p:nvPr/>
        </p:nvCxnSpPr>
        <p:spPr>
          <a:xfrm>
            <a:off x="995523" y="2970473"/>
            <a:ext cx="6897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3" name="Google Shape;463;p56"/>
          <p:cNvSpPr txBox="1"/>
          <p:nvPr/>
        </p:nvSpPr>
        <p:spPr>
          <a:xfrm>
            <a:off x="1057825" y="2970463"/>
            <a:ext cx="86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Pure affirmation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4" name="Google Shape;464;p56"/>
          <p:cNvSpPr txBox="1"/>
          <p:nvPr/>
        </p:nvSpPr>
        <p:spPr>
          <a:xfrm>
            <a:off x="6891850" y="2329025"/>
            <a:ext cx="91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Extremely detailed critique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65" name="Google Shape;465;p56"/>
          <p:cNvGrpSpPr/>
          <p:nvPr/>
        </p:nvGrpSpPr>
        <p:grpSpPr>
          <a:xfrm>
            <a:off x="1340264" y="2415576"/>
            <a:ext cx="473400" cy="473400"/>
            <a:chOff x="1786339" y="1703401"/>
            <a:chExt cx="473400" cy="473400"/>
          </a:xfrm>
        </p:grpSpPr>
        <p:sp>
          <p:nvSpPr>
            <p:cNvPr id="466" name="Google Shape;466;p56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6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8" name="Google Shape;468;p56"/>
          <p:cNvGrpSpPr/>
          <p:nvPr/>
        </p:nvGrpSpPr>
        <p:grpSpPr>
          <a:xfrm>
            <a:off x="5085564" y="2415576"/>
            <a:ext cx="473400" cy="473400"/>
            <a:chOff x="3814414" y="1703401"/>
            <a:chExt cx="473400" cy="473400"/>
          </a:xfrm>
        </p:grpSpPr>
        <p:sp>
          <p:nvSpPr>
            <p:cNvPr id="469" name="Google Shape;469;p56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6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1" name="Google Shape;471;p56"/>
          <p:cNvGrpSpPr/>
          <p:nvPr/>
        </p:nvGrpSpPr>
        <p:grpSpPr>
          <a:xfrm>
            <a:off x="7010264" y="3048275"/>
            <a:ext cx="473400" cy="473400"/>
            <a:chOff x="4852739" y="3576300"/>
            <a:chExt cx="473400" cy="473400"/>
          </a:xfrm>
        </p:grpSpPr>
        <p:sp>
          <p:nvSpPr>
            <p:cNvPr id="472" name="Google Shape;472;p56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6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4" name="Google Shape;474;p56"/>
          <p:cNvGrpSpPr/>
          <p:nvPr/>
        </p:nvGrpSpPr>
        <p:grpSpPr>
          <a:xfrm>
            <a:off x="3179714" y="3048275"/>
            <a:ext cx="473400" cy="473400"/>
            <a:chOff x="2824664" y="3576300"/>
            <a:chExt cx="473400" cy="473400"/>
          </a:xfrm>
        </p:grpSpPr>
        <p:sp>
          <p:nvSpPr>
            <p:cNvPr id="475" name="Google Shape;475;p56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6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77" name="Google Shape;477;p56"/>
          <p:cNvSpPr/>
          <p:nvPr/>
        </p:nvSpPr>
        <p:spPr>
          <a:xfrm>
            <a:off x="928550" y="1508288"/>
            <a:ext cx="1474800" cy="86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-Not super specific, but feels validated by the comment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-Doesn’t feel a need to respond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8" name="Google Shape;478;p56"/>
          <p:cNvSpPr/>
          <p:nvPr/>
        </p:nvSpPr>
        <p:spPr>
          <a:xfrm>
            <a:off x="2679025" y="3568502"/>
            <a:ext cx="1474800" cy="98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-Favorite type of response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-Easy to reply and make a new video, and possibly give a shout-out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9" name="Google Shape;479;p56"/>
          <p:cNvSpPr/>
          <p:nvPr/>
        </p:nvSpPr>
        <p:spPr>
          <a:xfrm>
            <a:off x="4584875" y="1383202"/>
            <a:ext cx="1474800" cy="98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-Less interested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-Requires vetting on his part; also less specific to him and his videos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0" name="Google Shape;480;p56"/>
          <p:cNvSpPr/>
          <p:nvPr/>
        </p:nvSpPr>
        <p:spPr>
          <a:xfrm>
            <a:off x="6509575" y="3568502"/>
            <a:ext cx="1474800" cy="98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-Has the potential to be game-changing, but rare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-Also requires some degree of vetting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Prototype (Digital Workshop, Fan)</a:t>
            </a:r>
            <a:endParaRPr/>
          </a:p>
        </p:txBody>
      </p:sp>
      <p:sp>
        <p:nvSpPr>
          <p:cNvPr id="486" name="Google Shape;486;p5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57"/>
          <p:cNvSpPr txBox="1"/>
          <p:nvPr>
            <p:ph type="title"/>
          </p:nvPr>
        </p:nvSpPr>
        <p:spPr>
          <a:xfrm>
            <a:off x="786150" y="940122"/>
            <a:ext cx="7571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Prompt: What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kind of engagement</a:t>
            </a:r>
            <a:r>
              <a:rPr lang="en" sz="1400">
                <a:solidFill>
                  <a:srgbClr val="000000"/>
                </a:solidFill>
              </a:rPr>
              <a:t> with creators would you prefer?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488" name="Google Shape;488;p57"/>
          <p:cNvCxnSpPr/>
          <p:nvPr/>
        </p:nvCxnSpPr>
        <p:spPr>
          <a:xfrm>
            <a:off x="995523" y="2970473"/>
            <a:ext cx="6897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9" name="Google Shape;489;p57"/>
          <p:cNvSpPr txBox="1"/>
          <p:nvPr/>
        </p:nvSpPr>
        <p:spPr>
          <a:xfrm>
            <a:off x="1057825" y="2970463"/>
            <a:ext cx="86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Pure affirmation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Google Shape;490;p57"/>
          <p:cNvSpPr txBox="1"/>
          <p:nvPr/>
        </p:nvSpPr>
        <p:spPr>
          <a:xfrm>
            <a:off x="6891850" y="2329025"/>
            <a:ext cx="91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Extremely detailed critique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91" name="Google Shape;491;p57"/>
          <p:cNvGrpSpPr/>
          <p:nvPr/>
        </p:nvGrpSpPr>
        <p:grpSpPr>
          <a:xfrm>
            <a:off x="1340264" y="2415576"/>
            <a:ext cx="473400" cy="473400"/>
            <a:chOff x="1786339" y="1703401"/>
            <a:chExt cx="473400" cy="473400"/>
          </a:xfrm>
        </p:grpSpPr>
        <p:sp>
          <p:nvSpPr>
            <p:cNvPr id="492" name="Google Shape;492;p57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7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94" name="Google Shape;494;p57"/>
          <p:cNvGrpSpPr/>
          <p:nvPr/>
        </p:nvGrpSpPr>
        <p:grpSpPr>
          <a:xfrm>
            <a:off x="5085564" y="2415576"/>
            <a:ext cx="473400" cy="473400"/>
            <a:chOff x="3814414" y="1703401"/>
            <a:chExt cx="473400" cy="473400"/>
          </a:xfrm>
        </p:grpSpPr>
        <p:sp>
          <p:nvSpPr>
            <p:cNvPr id="495" name="Google Shape;495;p57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7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97" name="Google Shape;497;p57"/>
          <p:cNvGrpSpPr/>
          <p:nvPr/>
        </p:nvGrpSpPr>
        <p:grpSpPr>
          <a:xfrm>
            <a:off x="7010264" y="3048275"/>
            <a:ext cx="473400" cy="473400"/>
            <a:chOff x="4852739" y="3576300"/>
            <a:chExt cx="473400" cy="473400"/>
          </a:xfrm>
        </p:grpSpPr>
        <p:sp>
          <p:nvSpPr>
            <p:cNvPr id="498" name="Google Shape;498;p57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7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00" name="Google Shape;500;p57"/>
          <p:cNvGrpSpPr/>
          <p:nvPr/>
        </p:nvGrpSpPr>
        <p:grpSpPr>
          <a:xfrm>
            <a:off x="3179714" y="3048275"/>
            <a:ext cx="473400" cy="473400"/>
            <a:chOff x="2824664" y="3576300"/>
            <a:chExt cx="473400" cy="473400"/>
          </a:xfrm>
        </p:grpSpPr>
        <p:sp>
          <p:nvSpPr>
            <p:cNvPr id="501" name="Google Shape;501;p57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7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03" name="Google Shape;503;p57"/>
          <p:cNvSpPr/>
          <p:nvPr/>
        </p:nvSpPr>
        <p:spPr>
          <a:xfrm>
            <a:off x="928550" y="1508288"/>
            <a:ext cx="1474800" cy="86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-Easy, great to give to friends/creators that you want to support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4" name="Google Shape;504;p57"/>
          <p:cNvSpPr/>
          <p:nvPr/>
        </p:nvSpPr>
        <p:spPr>
          <a:xfrm>
            <a:off x="2679025" y="3568502"/>
            <a:ext cx="1474800" cy="98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-At this level, critiques aren’t specific enough to be actionable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5" name="Google Shape;505;p57"/>
          <p:cNvSpPr/>
          <p:nvPr/>
        </p:nvSpPr>
        <p:spPr>
          <a:xfrm>
            <a:off x="4584875" y="1383202"/>
            <a:ext cx="1474800" cy="98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-Not </a:t>
            </a: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interested</a:t>
            </a: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 in leaving this feedback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- Too much effort while creating little value for creator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6" name="Google Shape;506;p57"/>
          <p:cNvSpPr/>
          <p:nvPr/>
        </p:nvSpPr>
        <p:spPr>
          <a:xfrm>
            <a:off x="6509575" y="3568502"/>
            <a:ext cx="1474800" cy="98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-Genuine, constructive critique is best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- Great to leave long form comments that you know the creator will read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Recap of Assumptions Tested</a:t>
            </a:r>
            <a:endParaRPr sz="3600"/>
          </a:p>
        </p:txBody>
      </p:sp>
      <p:sp>
        <p:nvSpPr>
          <p:cNvPr id="512" name="Google Shape;512;p5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Daily analytics digest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🤢  Creators desire more qualitative feedback to understand content performance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😐  Creators are willing to break out of the constant-refresh mentality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Matching fans with shared interests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😐  Shared digital/media interests can help kickstart a friendship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🤢  People are willing to start a relationship online based solely on shared fandom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Digital creator workshop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😍  Creators want fan suggestions throughout creative process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😐  Creators want to share an unedited version of themselves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😍  Fans want to contribute to their favorite creators’ content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😐  Fans are interested to see the behind-the-scenes</a:t>
            </a: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Summary</a:t>
            </a:r>
            <a:endParaRPr sz="3600"/>
          </a:p>
        </p:txBody>
      </p:sp>
      <p:sp>
        <p:nvSpPr>
          <p:cNvPr id="518" name="Google Shape;518;p5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Shared social media tastes are </a:t>
            </a:r>
            <a:r>
              <a:rPr b="1" lang="en" sz="1800"/>
              <a:t>not</a:t>
            </a:r>
            <a:r>
              <a:rPr lang="en" sz="1800"/>
              <a:t> sufficient grounds for kickstarting a friendship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Some creators (perhaps content-specific) are more focused on aggregated stats to optimize growth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Other creators and fans crave affirmative content and constructive feedback at the beginning and end of the process (but not in the middle)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0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524" name="Google Shape;524;p60"/>
          <p:cNvSpPr txBox="1"/>
          <p:nvPr>
            <p:ph idx="4294967295" type="subTitle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525" name="Google Shape;525;p60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6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</a:t>
            </a:r>
            <a:r>
              <a:rPr lang="en" sz="6000">
                <a:solidFill>
                  <a:schemeClr val="accent4"/>
                </a:solidFill>
              </a:rPr>
              <a:t>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POVs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4294967295" type="ctrTitle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Rachel, a Youtube creator who produced popular baking videos.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8"/>
          <p:cNvSpPr txBox="1"/>
          <p:nvPr>
            <p:ph idx="4294967295" type="subTitle"/>
          </p:nvPr>
        </p:nvSpPr>
        <p:spPr>
          <a:xfrm>
            <a:off x="1973100" y="337212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We met...</a:t>
            </a:r>
            <a:endParaRPr sz="18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1" name="Google Shape;161;p28"/>
          <p:cNvSpPr txBox="1"/>
          <p:nvPr>
            <p:ph idx="4294967295" type="ctrTitle"/>
          </p:nvPr>
        </p:nvSpPr>
        <p:spPr>
          <a:xfrm>
            <a:off x="1973100" y="2127300"/>
            <a:ext cx="5277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She would only read/respond to comments within the first hour of her posting a video because she knew they came from committed fans.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Google Shape;162;p28"/>
          <p:cNvSpPr txBox="1"/>
          <p:nvPr>
            <p:ph idx="4294967295" type="subTitle"/>
          </p:nvPr>
        </p:nvSpPr>
        <p:spPr>
          <a:xfrm>
            <a:off x="1973100" y="1664112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We were amazed to find...</a:t>
            </a:r>
            <a:endParaRPr sz="18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3" name="Google Shape;163;p28"/>
          <p:cNvSpPr txBox="1"/>
          <p:nvPr>
            <p:ph idx="4294967295" type="ctrTitle"/>
          </p:nvPr>
        </p:nvSpPr>
        <p:spPr>
          <a:xfrm>
            <a:off x="1973100" y="3781775"/>
            <a:ext cx="5277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the experience of engaging with her fan community regularly positive, constructive and personal.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28"/>
          <p:cNvSpPr txBox="1"/>
          <p:nvPr>
            <p:ph idx="4294967295" type="subTitle"/>
          </p:nvPr>
        </p:nvSpPr>
        <p:spPr>
          <a:xfrm>
            <a:off x="1973100" y="3318587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It would be game-changing to...</a:t>
            </a:r>
            <a:endParaRPr sz="18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 rotWithShape="1">
          <a:blip r:embed="rId4">
            <a:alphaModFix/>
          </a:blip>
          <a:srcRect b="0" l="16666" r="16666" t="0"/>
          <a:stretch/>
        </p:blipFill>
        <p:spPr>
          <a:xfrm>
            <a:off x="1127400" y="512100"/>
            <a:ext cx="704100" cy="704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4294967295" type="ctrTitle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Casey*, a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11-year-old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gamer and digital art creator.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9"/>
          <p:cNvSpPr txBox="1"/>
          <p:nvPr>
            <p:ph idx="4294967295" type="subTitle"/>
          </p:nvPr>
        </p:nvSpPr>
        <p:spPr>
          <a:xfrm>
            <a:off x="1973100" y="337212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We met...</a:t>
            </a:r>
            <a:endParaRPr sz="18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3" name="Google Shape;173;p29"/>
          <p:cNvSpPr txBox="1"/>
          <p:nvPr>
            <p:ph idx="4294967295" type="ctrTitle"/>
          </p:nvPr>
        </p:nvSpPr>
        <p:spPr>
          <a:xfrm>
            <a:off x="1973100" y="2127300"/>
            <a:ext cx="5277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 use of social media reinforced strong connections with existing friends.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29"/>
          <p:cNvSpPr txBox="1"/>
          <p:nvPr>
            <p:ph idx="4294967295" type="subTitle"/>
          </p:nvPr>
        </p:nvSpPr>
        <p:spPr>
          <a:xfrm>
            <a:off x="1973100" y="1664112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We were amazed to find...</a:t>
            </a:r>
            <a:endParaRPr sz="18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5" name="Google Shape;175;p29"/>
          <p:cNvSpPr txBox="1"/>
          <p:nvPr>
            <p:ph idx="4294967295" type="ctrTitle"/>
          </p:nvPr>
        </p:nvSpPr>
        <p:spPr>
          <a:xfrm>
            <a:off x="1973100" y="3781775"/>
            <a:ext cx="5277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Allow other people to forge similarly strong relationships with friends through online mediums.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29"/>
          <p:cNvSpPr txBox="1"/>
          <p:nvPr>
            <p:ph idx="4294967295" type="subTitle"/>
          </p:nvPr>
        </p:nvSpPr>
        <p:spPr>
          <a:xfrm>
            <a:off x="1973100" y="3318587"/>
            <a:ext cx="52779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It would be game-changing to...</a:t>
            </a:r>
            <a:endParaRPr sz="18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7400" y="512100"/>
            <a:ext cx="704100" cy="704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ctrTitle"/>
          </p:nvPr>
        </p:nvSpPr>
        <p:spPr>
          <a:xfrm>
            <a:off x="1546025" y="1754800"/>
            <a:ext cx="64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2</a:t>
            </a:r>
            <a:r>
              <a:rPr lang="en" sz="6000">
                <a:solidFill>
                  <a:schemeClr val="accent4"/>
                </a:solidFill>
              </a:rPr>
              <a:t>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Needfinding</a:t>
            </a:r>
            <a:endParaRPr/>
          </a:p>
        </p:txBody>
      </p:sp>
      <p:sp>
        <p:nvSpPr>
          <p:cNvPr id="183" name="Google Shape;183;p30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786125" y="2953350"/>
            <a:ext cx="36753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Freelance journalist active in the Twitter journalism sphere</a:t>
            </a:r>
            <a:endParaRPr/>
          </a:p>
        </p:txBody>
      </p:sp>
      <p:sp>
        <p:nvSpPr>
          <p:cNvPr id="190" name="Google Shape;190;p3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Needfinding Interviewees</a:t>
            </a:r>
            <a:endParaRPr sz="3600"/>
          </a:p>
        </p:txBody>
      </p:sp>
      <p:sp>
        <p:nvSpPr>
          <p:cNvPr id="191" name="Google Shape;191;p31"/>
          <p:cNvSpPr txBox="1"/>
          <p:nvPr>
            <p:ph idx="2" type="body"/>
          </p:nvPr>
        </p:nvSpPr>
        <p:spPr>
          <a:xfrm>
            <a:off x="4682550" y="2953350"/>
            <a:ext cx="3675300" cy="19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Nate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Stanford student and devoted follower of the travel blogger Ben Schlappig</a:t>
            </a:r>
            <a:endParaRPr/>
          </a:p>
        </p:txBody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 rotWithShape="1">
          <a:blip r:embed="rId3">
            <a:alphaModFix/>
          </a:blip>
          <a:srcRect b="99" l="0" r="0" t="99"/>
          <a:stretch/>
        </p:blipFill>
        <p:spPr>
          <a:xfrm>
            <a:off x="1879175" y="146415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 rotWithShape="1">
          <a:blip r:embed="rId4">
            <a:alphaModFix/>
          </a:blip>
          <a:srcRect b="11538" l="0" r="0" t="11538"/>
          <a:stretch/>
        </p:blipFill>
        <p:spPr>
          <a:xfrm>
            <a:off x="5775600" y="1464150"/>
            <a:ext cx="1489200" cy="1489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Jack</a:t>
            </a:r>
            <a:endParaRPr sz="3600"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Twitter is a key part of his job: both learning about the world and getting more visibility for his work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Social media reputation is important for journalists; editors give articles to names they recognize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Also uses Twitter personally; can justify wasting time on social media as “work”</a:t>
            </a:r>
            <a:endParaRPr/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