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FkFa/W60V115Qg+8+x9SiwCYG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6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4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4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5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2133600"/>
            <a:ext cx="10058400" cy="1391920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EDA on TRAI SpeedTest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PROJECT FOR INSAID GCDAI BY PRAVIN BOLANGADY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3333"/>
              <a:buFont typeface="Calibri"/>
              <a:buNone/>
            </a:pPr>
            <a:r>
              <a:rPr b="1" lang="en-US"/>
              <a:t>EDA – Analysis</a:t>
            </a:r>
            <a:br>
              <a:rPr b="1" lang="en-US"/>
            </a:br>
            <a:r>
              <a:rPr lang="en-US" sz="3600"/>
              <a:t>2. </a:t>
            </a:r>
            <a:r>
              <a:rPr b="1" lang="en-US" sz="3600"/>
              <a:t>H</a:t>
            </a:r>
            <a:r>
              <a:rPr lang="en-US" sz="3600"/>
              <a:t>ow many Telcos present in each Telco circle?</a:t>
            </a:r>
            <a:br>
              <a:rPr lang="en-US" sz="3600"/>
            </a:br>
            <a:br>
              <a:rPr b="1" lang="en-US" sz="3600"/>
            </a:br>
            <a:endParaRPr b="1" sz="3600"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8" y="1819655"/>
            <a:ext cx="10510837" cy="436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3333"/>
              <a:buFont typeface="Calibri"/>
              <a:buNone/>
            </a:pPr>
            <a:r>
              <a:rPr b="1" lang="en-US"/>
              <a:t>EDA – Analysis</a:t>
            </a:r>
            <a:br>
              <a:rPr b="1" lang="en-US"/>
            </a:br>
            <a:r>
              <a:rPr lang="en-US" sz="3600"/>
              <a:t>3. What are the median data speeds supported by</a:t>
            </a:r>
            <a:r>
              <a:rPr lang="en-US"/>
              <a:t> </a:t>
            </a:r>
            <a:r>
              <a:rPr lang="en-US" sz="3600"/>
              <a:t>Telcos?</a:t>
            </a:r>
            <a:r>
              <a:rPr lang="en-US"/>
              <a:t> </a:t>
            </a:r>
            <a:br>
              <a:rPr lang="en-US"/>
            </a:br>
            <a:br>
              <a:rPr lang="en-US"/>
            </a:br>
            <a:br>
              <a:rPr b="1" lang="en-US" sz="3600"/>
            </a:br>
            <a:endParaRPr b="1" sz="3600"/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877" y="1986533"/>
            <a:ext cx="7792403" cy="420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3333"/>
              <a:buFont typeface="Calibri"/>
              <a:buNone/>
            </a:pPr>
            <a:r>
              <a:rPr b="1" lang="en-US"/>
              <a:t>EDA – Analysis</a:t>
            </a:r>
            <a:br>
              <a:rPr b="1" lang="en-US"/>
            </a:br>
            <a:r>
              <a:rPr b="1" lang="en-US" sz="3100"/>
              <a:t>4. </a:t>
            </a:r>
            <a:r>
              <a:rPr lang="en-US" sz="3600"/>
              <a:t>Which</a:t>
            </a:r>
            <a:r>
              <a:rPr b="1" lang="en-US" sz="3100"/>
              <a:t> Telco circles are best served in terms of  broadband speeds?</a:t>
            </a:r>
            <a:br>
              <a:rPr b="1" lang="en-US" sz="3100"/>
            </a:br>
            <a:r>
              <a:rPr lang="en-US"/>
              <a:t> </a:t>
            </a:r>
            <a:br>
              <a:rPr lang="en-US"/>
            </a:br>
            <a:br>
              <a:rPr lang="en-US"/>
            </a:br>
            <a:br>
              <a:rPr b="1" lang="en-US" sz="3600"/>
            </a:br>
            <a:endParaRPr b="1" sz="3600"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349854"/>
            <a:ext cx="10510837" cy="491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3333"/>
              <a:buFont typeface="Calibri"/>
              <a:buNone/>
            </a:pPr>
            <a:r>
              <a:rPr b="1" lang="en-US"/>
              <a:t>EDA – Analysis</a:t>
            </a:r>
            <a:br>
              <a:rPr b="1" lang="en-US"/>
            </a:br>
            <a:r>
              <a:rPr b="1" lang="en-US" sz="3100"/>
              <a:t>5. </a:t>
            </a:r>
            <a:r>
              <a:rPr b="1" lang="en-US" sz="2700"/>
              <a:t>Month-wise variations in the data speed for the telecom service providers</a:t>
            </a:r>
            <a:r>
              <a:rPr b="1" lang="en-US" sz="3600"/>
              <a:t>?</a:t>
            </a:r>
            <a:br>
              <a:rPr b="1" lang="en-US" sz="3600"/>
            </a:br>
            <a:r>
              <a:rPr lang="en-US"/>
              <a:t> </a:t>
            </a:r>
            <a:br>
              <a:rPr lang="en-US"/>
            </a:br>
            <a:br>
              <a:rPr lang="en-US"/>
            </a:br>
            <a:br>
              <a:rPr b="1" lang="en-US" sz="3600"/>
            </a:br>
            <a:endParaRPr b="1" sz="3600"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8" y="1581912"/>
            <a:ext cx="10510837" cy="467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18181"/>
              <a:buFont typeface="Calibri"/>
              <a:buNone/>
            </a:pPr>
            <a:r>
              <a:rPr b="1" lang="en-US"/>
              <a:t>EDA – Conclusion &amp; Actionable Insights</a:t>
            </a:r>
            <a:r>
              <a:rPr b="1" lang="en-US" sz="2700"/>
              <a:t> </a:t>
            </a:r>
            <a:r>
              <a:rPr lang="en-US"/>
              <a:t> </a:t>
            </a:r>
            <a:br>
              <a:rPr lang="en-US"/>
            </a:br>
            <a:br>
              <a:rPr lang="en-US"/>
            </a:br>
            <a:br>
              <a:rPr b="1" lang="en-US" sz="3600"/>
            </a:br>
            <a:endParaRPr b="1" sz="2200"/>
          </a:p>
        </p:txBody>
      </p:sp>
      <p:sp>
        <p:nvSpPr>
          <p:cNvPr id="196" name="Google Shape;196;p14"/>
          <p:cNvSpPr/>
          <p:nvPr/>
        </p:nvSpPr>
        <p:spPr>
          <a:xfrm>
            <a:off x="838199" y="1720840"/>
            <a:ext cx="10510837" cy="1815882"/>
          </a:xfrm>
          <a:prstGeom prst="rect">
            <a:avLst/>
          </a:prstGeom>
          <a:solidFill>
            <a:srgbClr val="ACC8DD"/>
          </a:solidFill>
          <a:ln cap="flat" cmpd="sng" w="952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4G technology, JIO and Vi India are the best Telecom Service providers giving highest broadband speeds.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median broadband speeds for 4G providers shows increase from Jan to Mar and then decrease from April to July.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3G technology, VI India is the best service provider giving highest broadband speeds, followed by BSNL/CELLONE.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median broadband speeds for 3G providers shows increase from Jan to Mar and then decrease from April to July.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838199" y="1435608"/>
            <a:ext cx="1682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844295" y="4104376"/>
            <a:ext cx="10510837" cy="1569660"/>
          </a:xfrm>
          <a:prstGeom prst="rect">
            <a:avLst/>
          </a:prstGeom>
          <a:solidFill>
            <a:srgbClr val="ACC8DD"/>
          </a:solidFill>
          <a:ln cap="flat" cmpd="sng" w="952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analysis of individual telecom service provider is recommended to understand why there is a large variation in the data speeds across the LSAs served by the service provider.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speedtest app needs to capture the LSA while taking the readings. Currently 50% of the speedtests do not have it.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coverage of speedtest sampling should be expanded to cover LSAs within states like Telangana or Jharkand.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844295" y="3819144"/>
            <a:ext cx="1682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17512" y="286603"/>
            <a:ext cx="10138168" cy="978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Introduction</a:t>
            </a:r>
            <a:endParaRPr b="1"/>
          </a:p>
        </p:txBody>
      </p:sp>
      <p:pic>
        <p:nvPicPr>
          <p:cNvPr id="108" name="Google Shape;108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512" y="1132903"/>
            <a:ext cx="10138167" cy="22291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2"/>
          <p:cNvSpPr/>
          <p:nvPr/>
        </p:nvSpPr>
        <p:spPr>
          <a:xfrm>
            <a:off x="838199" y="5433535"/>
            <a:ext cx="10510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TRAI has a Portal called "TRAI MySpeed Portal" which uploads the broadband speedtest performed by end users as well as TRAI's own diagnostics. Every month TRAI uploads a file with sampling of broadband performance across all the telecom circles spanning every Service Providers.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512" y="3362037"/>
            <a:ext cx="10138167" cy="187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675338">
            <a:off x="10204702" y="4973193"/>
            <a:ext cx="475489" cy="32203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38199" y="286604"/>
            <a:ext cx="10510837" cy="9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Introduction</a:t>
            </a:r>
            <a:endParaRPr b="1"/>
          </a:p>
        </p:txBody>
      </p:sp>
      <p:pic>
        <p:nvPicPr>
          <p:cNvPr id="117" name="Google Shape;11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62" y="1297355"/>
            <a:ext cx="10506075" cy="22032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971636"/>
            <a:ext cx="10510837" cy="209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7132320" y="3182111"/>
            <a:ext cx="2814320" cy="36933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Speedtest Sample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125" name="Google Shape;125;p4"/>
          <p:cNvSpPr/>
          <p:nvPr/>
        </p:nvSpPr>
        <p:spPr>
          <a:xfrm>
            <a:off x="7477759" y="2100751"/>
            <a:ext cx="3627121" cy="1723549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Major Telecom Service Providers in India (3G, 4G)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 India,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JIO,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AIRTEL,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BSNL,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CELLONE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849120"/>
            <a:ext cx="6221412" cy="431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7467599" y="4081951"/>
            <a:ext cx="3627121" cy="1631216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Telecom Circles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East, Kerala, Maharashtra, Andhra Pradesh, Mumbai, Karnataka, Rajasthan, Haryana, Madhya Pradesh, Kolkata, Punjab, Tamil Nadu, Bihar, Chennai, Gujarat, Orissa, Assam, Delhi, UP West, Jammu &amp; Kashmir, Himachal Pradesh, West Bengal, North East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EDA - Data Pre-Processing</a:t>
            </a:r>
            <a:endParaRPr b="1"/>
          </a:p>
        </p:txBody>
      </p:sp>
      <p:pic>
        <p:nvPicPr>
          <p:cNvPr id="133" name="Google Shape;13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825675"/>
            <a:ext cx="10506075" cy="18468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600" y="3942081"/>
            <a:ext cx="10480674" cy="219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9662160" y="1825675"/>
            <a:ext cx="812800" cy="1527125"/>
          </a:xfrm>
          <a:prstGeom prst="ellipse">
            <a:avLst/>
          </a:prstGeom>
          <a:solidFill>
            <a:schemeClr val="accent1">
              <a:alpha val="14901"/>
            </a:schemeClr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9113520" y="3603675"/>
            <a:ext cx="1391920" cy="2532966"/>
          </a:xfrm>
          <a:prstGeom prst="ellipse">
            <a:avLst/>
          </a:prstGeom>
          <a:solidFill>
            <a:schemeClr val="accent1">
              <a:alpha val="14901"/>
            </a:schemeClr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0474960" y="2589237"/>
            <a:ext cx="1198880" cy="2368843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 rot="455876">
            <a:off x="10419849" y="3480042"/>
            <a:ext cx="1876355" cy="277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service_provider+”_other”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 rot="-660752">
            <a:off x="5424588" y="1593345"/>
            <a:ext cx="2820855" cy="2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2747096 records with missing lsa column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 rot="-4172419">
            <a:off x="8847287" y="550676"/>
            <a:ext cx="661447" cy="176650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93221" y="2051620"/>
            <a:ext cx="2492697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records  4271439 :  7 columns; 7 months of data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EDA - Data Post-Processing</a:t>
            </a:r>
            <a:endParaRPr b="1"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467" y="1891982"/>
            <a:ext cx="7364413" cy="236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1840" y="4476257"/>
            <a:ext cx="5943600" cy="1606408"/>
          </a:xfrm>
          <a:prstGeom prst="rect">
            <a:avLst/>
          </a:prstGeom>
          <a:solidFill>
            <a:srgbClr val="A1AE91"/>
          </a:solidFill>
          <a:ln cap="flat" cmpd="sng" w="952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3333"/>
              <a:buFont typeface="Calibri"/>
              <a:buNone/>
            </a:pPr>
            <a:r>
              <a:rPr b="1" lang="en-US"/>
              <a:t>EDA – Analysis</a:t>
            </a:r>
            <a:br>
              <a:rPr b="1" lang="en-US"/>
            </a:br>
            <a:r>
              <a:rPr lang="en-US" sz="3600"/>
              <a:t>1</a:t>
            </a:r>
            <a:r>
              <a:rPr b="1" lang="en-US" sz="3600"/>
              <a:t>. Relation between data speed and lsa</a:t>
            </a:r>
            <a:br>
              <a:rPr b="1" lang="en-US" sz="3600"/>
            </a:br>
            <a:endParaRPr b="1" sz="3600"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73" y="1533236"/>
            <a:ext cx="11901881" cy="465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3333"/>
              <a:buFont typeface="Calibri"/>
              <a:buNone/>
            </a:pPr>
            <a:r>
              <a:rPr b="1" lang="en-US"/>
              <a:t>EDA – Analysis</a:t>
            </a:r>
            <a:br>
              <a:rPr b="1" lang="en-US"/>
            </a:br>
            <a:r>
              <a:rPr lang="en-US" sz="3600"/>
              <a:t>1</a:t>
            </a:r>
            <a:r>
              <a:rPr b="1" lang="en-US" sz="3600"/>
              <a:t>. Relation between data speed and lsa</a:t>
            </a:r>
            <a:br>
              <a:rPr b="1" lang="en-US" sz="3600"/>
            </a:br>
            <a:endParaRPr b="1" sz="3600"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64" y="1459345"/>
            <a:ext cx="11822546" cy="478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838199" y="286603"/>
            <a:ext cx="10510837" cy="1063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3333"/>
              <a:buFont typeface="Calibri"/>
              <a:buNone/>
            </a:pPr>
            <a:r>
              <a:rPr b="1" lang="en-US"/>
              <a:t>EDA – Analysis</a:t>
            </a:r>
            <a:br>
              <a:rPr b="1" lang="en-US"/>
            </a:br>
            <a:r>
              <a:rPr lang="en-US" sz="3600"/>
              <a:t>1</a:t>
            </a:r>
            <a:r>
              <a:rPr b="1" lang="en-US" sz="3600"/>
              <a:t>. Relation between data speed and lsa</a:t>
            </a:r>
            <a:br>
              <a:rPr b="1" lang="en-US" sz="3600"/>
            </a:br>
            <a:endParaRPr b="1" sz="3600"/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17" y="1893455"/>
            <a:ext cx="11855311" cy="398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2022-08-28T18:17:55Z</dcterms:created>
  <dc:creator>Pravin Murlidhar Bolangady</dc:creator>
</cp:coreProperties>
</file>