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6"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BAE4D-8169-4F69-AED2-71E52687D2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FF8A95-67C1-4877-83C0-238BAD231603}">
      <dgm:prSet/>
      <dgm:spPr/>
      <dgm:t>
        <a:bodyPr/>
        <a:lstStyle/>
        <a:p>
          <a:r>
            <a:rPr lang="en-IN"/>
            <a:t>Executive Summary</a:t>
          </a:r>
          <a:endParaRPr lang="en-US"/>
        </a:p>
      </dgm:t>
    </dgm:pt>
    <dgm:pt modelId="{8BF62526-7A6D-4EE5-9FBE-174AF4B03940}" type="parTrans" cxnId="{5C26C957-636F-4EE4-92E6-9AE4882660E3}">
      <dgm:prSet/>
      <dgm:spPr/>
      <dgm:t>
        <a:bodyPr/>
        <a:lstStyle/>
        <a:p>
          <a:endParaRPr lang="en-US"/>
        </a:p>
      </dgm:t>
    </dgm:pt>
    <dgm:pt modelId="{39BFCCF0-F23F-4073-BC06-42454927F156}" type="sibTrans" cxnId="{5C26C957-636F-4EE4-92E6-9AE4882660E3}">
      <dgm:prSet/>
      <dgm:spPr/>
      <dgm:t>
        <a:bodyPr/>
        <a:lstStyle/>
        <a:p>
          <a:endParaRPr lang="en-US"/>
        </a:p>
      </dgm:t>
    </dgm:pt>
    <dgm:pt modelId="{41833227-8CB3-4BAB-B65A-E4993FA5E993}">
      <dgm:prSet/>
      <dgm:spPr/>
      <dgm:t>
        <a:bodyPr/>
        <a:lstStyle/>
        <a:p>
          <a:r>
            <a:rPr lang="en-IN"/>
            <a:t>Objective</a:t>
          </a:r>
          <a:endParaRPr lang="en-US"/>
        </a:p>
      </dgm:t>
    </dgm:pt>
    <dgm:pt modelId="{0211A274-9A4B-4B61-9D6B-79CBF8E60401}" type="parTrans" cxnId="{57502909-E261-44A3-9BAD-1DF03FA5C7A8}">
      <dgm:prSet/>
      <dgm:spPr/>
      <dgm:t>
        <a:bodyPr/>
        <a:lstStyle/>
        <a:p>
          <a:endParaRPr lang="en-US"/>
        </a:p>
      </dgm:t>
    </dgm:pt>
    <dgm:pt modelId="{4A7153E7-2B9A-48AD-AB0A-789C0431A000}" type="sibTrans" cxnId="{57502909-E261-44A3-9BAD-1DF03FA5C7A8}">
      <dgm:prSet/>
      <dgm:spPr/>
      <dgm:t>
        <a:bodyPr/>
        <a:lstStyle/>
        <a:p>
          <a:endParaRPr lang="en-US"/>
        </a:p>
      </dgm:t>
    </dgm:pt>
    <dgm:pt modelId="{ED0EEFC9-C723-4002-9287-55DAD1A69836}">
      <dgm:prSet/>
      <dgm:spPr/>
      <dgm:t>
        <a:bodyPr/>
        <a:lstStyle/>
        <a:p>
          <a:r>
            <a:rPr lang="en-IN"/>
            <a:t>Overview</a:t>
          </a:r>
          <a:endParaRPr lang="en-US"/>
        </a:p>
      </dgm:t>
    </dgm:pt>
    <dgm:pt modelId="{9ACB2BA4-D381-4697-8DE8-6DA403D7C418}" type="parTrans" cxnId="{9ECDE0ED-D15B-42AF-9D4C-7E59D50C02F7}">
      <dgm:prSet/>
      <dgm:spPr/>
      <dgm:t>
        <a:bodyPr/>
        <a:lstStyle/>
        <a:p>
          <a:endParaRPr lang="en-US"/>
        </a:p>
      </dgm:t>
    </dgm:pt>
    <dgm:pt modelId="{5656C580-DD34-420B-8001-C6890A41B99A}" type="sibTrans" cxnId="{9ECDE0ED-D15B-42AF-9D4C-7E59D50C02F7}">
      <dgm:prSet/>
      <dgm:spPr/>
      <dgm:t>
        <a:bodyPr/>
        <a:lstStyle/>
        <a:p>
          <a:endParaRPr lang="en-US"/>
        </a:p>
      </dgm:t>
    </dgm:pt>
    <dgm:pt modelId="{CE54034C-53D9-4D68-9386-80E47D1E35E0}">
      <dgm:prSet/>
      <dgm:spPr/>
      <dgm:t>
        <a:bodyPr/>
        <a:lstStyle/>
        <a:p>
          <a:r>
            <a:rPr lang="en-IN"/>
            <a:t>Scope</a:t>
          </a:r>
          <a:endParaRPr lang="en-US"/>
        </a:p>
      </dgm:t>
    </dgm:pt>
    <dgm:pt modelId="{C1173371-4C0A-4822-9D17-0A63B0D900B9}" type="parTrans" cxnId="{2457B7C5-F18A-4C99-A1C1-975FC7AC9A1B}">
      <dgm:prSet/>
      <dgm:spPr/>
      <dgm:t>
        <a:bodyPr/>
        <a:lstStyle/>
        <a:p>
          <a:endParaRPr lang="en-US"/>
        </a:p>
      </dgm:t>
    </dgm:pt>
    <dgm:pt modelId="{EB64AEF7-11D4-4F68-AB30-FF9E980A167B}" type="sibTrans" cxnId="{2457B7C5-F18A-4C99-A1C1-975FC7AC9A1B}">
      <dgm:prSet/>
      <dgm:spPr/>
      <dgm:t>
        <a:bodyPr/>
        <a:lstStyle/>
        <a:p>
          <a:endParaRPr lang="en-US"/>
        </a:p>
      </dgm:t>
    </dgm:pt>
    <dgm:pt modelId="{36255B49-73E5-4FED-850C-5C82A9B227C1}">
      <dgm:prSet/>
      <dgm:spPr/>
      <dgm:t>
        <a:bodyPr/>
        <a:lstStyle/>
        <a:p>
          <a:r>
            <a:rPr lang="en-IN"/>
            <a:t>Initial Model (Model-1)</a:t>
          </a:r>
          <a:endParaRPr lang="en-US"/>
        </a:p>
      </dgm:t>
    </dgm:pt>
    <dgm:pt modelId="{67C74593-7155-4262-82F6-8EFB1C247BC7}" type="parTrans" cxnId="{A3137B6A-280C-4E38-BCEA-3FBD201C0356}">
      <dgm:prSet/>
      <dgm:spPr/>
      <dgm:t>
        <a:bodyPr/>
        <a:lstStyle/>
        <a:p>
          <a:endParaRPr lang="en-US"/>
        </a:p>
      </dgm:t>
    </dgm:pt>
    <dgm:pt modelId="{411F04CC-E3CA-426C-B88A-532F1208431D}" type="sibTrans" cxnId="{A3137B6A-280C-4E38-BCEA-3FBD201C0356}">
      <dgm:prSet/>
      <dgm:spPr/>
      <dgm:t>
        <a:bodyPr/>
        <a:lstStyle/>
        <a:p>
          <a:endParaRPr lang="en-US"/>
        </a:p>
      </dgm:t>
    </dgm:pt>
    <dgm:pt modelId="{7DA33EB5-A503-4877-900F-258CE2F25994}">
      <dgm:prSet/>
      <dgm:spPr/>
      <dgm:t>
        <a:bodyPr/>
        <a:lstStyle/>
        <a:p>
          <a:r>
            <a:rPr lang="en-IN"/>
            <a:t>Model Setup</a:t>
          </a:r>
          <a:endParaRPr lang="en-US"/>
        </a:p>
      </dgm:t>
    </dgm:pt>
    <dgm:pt modelId="{7721365E-ECA4-44B7-849D-218D7D49B078}" type="parTrans" cxnId="{BAC1F64C-C312-4BC3-906F-6CBDE06BC746}">
      <dgm:prSet/>
      <dgm:spPr/>
      <dgm:t>
        <a:bodyPr/>
        <a:lstStyle/>
        <a:p>
          <a:endParaRPr lang="en-US"/>
        </a:p>
      </dgm:t>
    </dgm:pt>
    <dgm:pt modelId="{DBD26636-D1EC-4ABF-87EC-32F301969534}" type="sibTrans" cxnId="{BAC1F64C-C312-4BC3-906F-6CBDE06BC746}">
      <dgm:prSet/>
      <dgm:spPr/>
      <dgm:t>
        <a:bodyPr/>
        <a:lstStyle/>
        <a:p>
          <a:endParaRPr lang="en-US"/>
        </a:p>
      </dgm:t>
    </dgm:pt>
    <dgm:pt modelId="{C409ABA9-F6A9-488A-9671-474BFA9C65ED}">
      <dgm:prSet/>
      <dgm:spPr/>
      <dgm:t>
        <a:bodyPr/>
        <a:lstStyle/>
        <a:p>
          <a:r>
            <a:rPr lang="en-IN"/>
            <a:t>Overview of the Model</a:t>
          </a:r>
          <a:endParaRPr lang="en-US"/>
        </a:p>
      </dgm:t>
    </dgm:pt>
    <dgm:pt modelId="{DBEFAD18-2446-4F9B-864F-892C4A0A38FE}" type="parTrans" cxnId="{10D0EF4F-8963-4849-AD64-1C07D1EF2CAE}">
      <dgm:prSet/>
      <dgm:spPr/>
      <dgm:t>
        <a:bodyPr/>
        <a:lstStyle/>
        <a:p>
          <a:endParaRPr lang="en-US"/>
        </a:p>
      </dgm:t>
    </dgm:pt>
    <dgm:pt modelId="{B0454D9A-2DBB-416A-879E-855912D81966}" type="sibTrans" cxnId="{10D0EF4F-8963-4849-AD64-1C07D1EF2CAE}">
      <dgm:prSet/>
      <dgm:spPr/>
      <dgm:t>
        <a:bodyPr/>
        <a:lstStyle/>
        <a:p>
          <a:endParaRPr lang="en-US"/>
        </a:p>
      </dgm:t>
    </dgm:pt>
    <dgm:pt modelId="{7449D73F-A707-4520-9EC0-F2EDB6D13890}">
      <dgm:prSet/>
      <dgm:spPr/>
      <dgm:t>
        <a:bodyPr/>
        <a:lstStyle/>
        <a:p>
          <a:r>
            <a:rPr lang="en-IN"/>
            <a:t>Model Results</a:t>
          </a:r>
          <a:endParaRPr lang="en-US"/>
        </a:p>
      </dgm:t>
    </dgm:pt>
    <dgm:pt modelId="{1EEC2722-3C48-46F9-93F6-22EFB036E676}" type="parTrans" cxnId="{893EEFD3-2A6D-45D7-87DD-6D8E24220DFF}">
      <dgm:prSet/>
      <dgm:spPr/>
      <dgm:t>
        <a:bodyPr/>
        <a:lstStyle/>
        <a:p>
          <a:endParaRPr lang="en-US"/>
        </a:p>
      </dgm:t>
    </dgm:pt>
    <dgm:pt modelId="{002172BF-F907-42F8-89FF-C5CDDD5356BF}" type="sibTrans" cxnId="{893EEFD3-2A6D-45D7-87DD-6D8E24220DFF}">
      <dgm:prSet/>
      <dgm:spPr/>
      <dgm:t>
        <a:bodyPr/>
        <a:lstStyle/>
        <a:p>
          <a:endParaRPr lang="en-US"/>
        </a:p>
      </dgm:t>
    </dgm:pt>
    <dgm:pt modelId="{2375A520-8117-4ED0-8C79-137CFF13A0E0}">
      <dgm:prSet/>
      <dgm:spPr/>
      <dgm:t>
        <a:bodyPr/>
        <a:lstStyle/>
        <a:p>
          <a:r>
            <a:rPr lang="en-IN"/>
            <a:t>Alternate Model (Model-2)</a:t>
          </a:r>
          <a:endParaRPr lang="en-US"/>
        </a:p>
      </dgm:t>
    </dgm:pt>
    <dgm:pt modelId="{FCBA0BFF-42CD-41FF-ABBC-E42500AC8263}" type="parTrans" cxnId="{EC7E197F-CFAC-44D4-9FB8-13FC3D0CFF83}">
      <dgm:prSet/>
      <dgm:spPr/>
      <dgm:t>
        <a:bodyPr/>
        <a:lstStyle/>
        <a:p>
          <a:endParaRPr lang="en-US"/>
        </a:p>
      </dgm:t>
    </dgm:pt>
    <dgm:pt modelId="{87507DB0-A030-492A-AC99-FF0CD335130A}" type="sibTrans" cxnId="{EC7E197F-CFAC-44D4-9FB8-13FC3D0CFF83}">
      <dgm:prSet/>
      <dgm:spPr/>
      <dgm:t>
        <a:bodyPr/>
        <a:lstStyle/>
        <a:p>
          <a:endParaRPr lang="en-US"/>
        </a:p>
      </dgm:t>
    </dgm:pt>
    <dgm:pt modelId="{FD1CBCFB-4445-4643-ACAA-E6C414B5EA6A}">
      <dgm:prSet/>
      <dgm:spPr/>
      <dgm:t>
        <a:bodyPr/>
        <a:lstStyle/>
        <a:p>
          <a:r>
            <a:rPr lang="en-IN"/>
            <a:t>Model Setup</a:t>
          </a:r>
          <a:endParaRPr lang="en-US"/>
        </a:p>
      </dgm:t>
    </dgm:pt>
    <dgm:pt modelId="{051CFCDC-900D-458B-8281-084DD8343AB3}" type="parTrans" cxnId="{7D7BAF73-523A-47B8-BA1A-F1ABA63DFFF6}">
      <dgm:prSet/>
      <dgm:spPr/>
      <dgm:t>
        <a:bodyPr/>
        <a:lstStyle/>
        <a:p>
          <a:endParaRPr lang="en-US"/>
        </a:p>
      </dgm:t>
    </dgm:pt>
    <dgm:pt modelId="{3C0EE6A1-772D-41AA-8EC9-3E4A1A80DEDE}" type="sibTrans" cxnId="{7D7BAF73-523A-47B8-BA1A-F1ABA63DFFF6}">
      <dgm:prSet/>
      <dgm:spPr/>
      <dgm:t>
        <a:bodyPr/>
        <a:lstStyle/>
        <a:p>
          <a:endParaRPr lang="en-US"/>
        </a:p>
      </dgm:t>
    </dgm:pt>
    <dgm:pt modelId="{900DB92E-4AA9-48FE-A892-CE22E1EB5D6A}">
      <dgm:prSet/>
      <dgm:spPr/>
      <dgm:t>
        <a:bodyPr/>
        <a:lstStyle/>
        <a:p>
          <a:r>
            <a:rPr lang="en-IN"/>
            <a:t>Overview of the Model</a:t>
          </a:r>
          <a:endParaRPr lang="en-US"/>
        </a:p>
      </dgm:t>
    </dgm:pt>
    <dgm:pt modelId="{1B918A12-47B6-426D-8516-B2B84A9F3721}" type="parTrans" cxnId="{587252B4-7E8A-4418-A5D7-615CC9471432}">
      <dgm:prSet/>
      <dgm:spPr/>
      <dgm:t>
        <a:bodyPr/>
        <a:lstStyle/>
        <a:p>
          <a:endParaRPr lang="en-US"/>
        </a:p>
      </dgm:t>
    </dgm:pt>
    <dgm:pt modelId="{3FD4FD13-0D21-4910-A40E-8418D01B097B}" type="sibTrans" cxnId="{587252B4-7E8A-4418-A5D7-615CC9471432}">
      <dgm:prSet/>
      <dgm:spPr/>
      <dgm:t>
        <a:bodyPr/>
        <a:lstStyle/>
        <a:p>
          <a:endParaRPr lang="en-US"/>
        </a:p>
      </dgm:t>
    </dgm:pt>
    <dgm:pt modelId="{AC6ECD0C-A844-4E50-8FEC-DDC51B594141}">
      <dgm:prSet/>
      <dgm:spPr/>
      <dgm:t>
        <a:bodyPr/>
        <a:lstStyle/>
        <a:p>
          <a:r>
            <a:rPr lang="en-IN"/>
            <a:t>Model Results</a:t>
          </a:r>
          <a:endParaRPr lang="en-US"/>
        </a:p>
      </dgm:t>
    </dgm:pt>
    <dgm:pt modelId="{E539E44A-4535-4B52-B7DF-687EAAD063B3}" type="parTrans" cxnId="{246D57CB-FB89-4573-A46B-3231C1A358C4}">
      <dgm:prSet/>
      <dgm:spPr/>
      <dgm:t>
        <a:bodyPr/>
        <a:lstStyle/>
        <a:p>
          <a:endParaRPr lang="en-US"/>
        </a:p>
      </dgm:t>
    </dgm:pt>
    <dgm:pt modelId="{9678357F-9336-4E10-8E75-1FB2A57D9BFC}" type="sibTrans" cxnId="{246D57CB-FB89-4573-A46B-3231C1A358C4}">
      <dgm:prSet/>
      <dgm:spPr/>
      <dgm:t>
        <a:bodyPr/>
        <a:lstStyle/>
        <a:p>
          <a:endParaRPr lang="en-US"/>
        </a:p>
      </dgm:t>
    </dgm:pt>
    <dgm:pt modelId="{99CDBEBC-9E04-4F09-B3D2-1DFAD2BF2E22}">
      <dgm:prSet/>
      <dgm:spPr/>
      <dgm:t>
        <a:bodyPr/>
        <a:lstStyle/>
        <a:p>
          <a:r>
            <a:rPr lang="en-IN"/>
            <a:t>Insights and Conclusion</a:t>
          </a:r>
          <a:endParaRPr lang="en-US"/>
        </a:p>
      </dgm:t>
    </dgm:pt>
    <dgm:pt modelId="{B1ABDA17-E1EA-4860-8FDB-7E20CBF8C341}" type="parTrans" cxnId="{8ADA13AA-B0D9-4FB2-B51F-D657189F5852}">
      <dgm:prSet/>
      <dgm:spPr/>
      <dgm:t>
        <a:bodyPr/>
        <a:lstStyle/>
        <a:p>
          <a:endParaRPr lang="en-US"/>
        </a:p>
      </dgm:t>
    </dgm:pt>
    <dgm:pt modelId="{9001A9F4-D544-4A57-AADE-752C906489B2}" type="sibTrans" cxnId="{8ADA13AA-B0D9-4FB2-B51F-D657189F5852}">
      <dgm:prSet/>
      <dgm:spPr/>
      <dgm:t>
        <a:bodyPr/>
        <a:lstStyle/>
        <a:p>
          <a:endParaRPr lang="en-US"/>
        </a:p>
      </dgm:t>
    </dgm:pt>
    <dgm:pt modelId="{C850A466-A525-4BE5-B218-D37E73967126}">
      <dgm:prSet/>
      <dgm:spPr/>
      <dgm:t>
        <a:bodyPr/>
        <a:lstStyle/>
        <a:p>
          <a:r>
            <a:rPr lang="en-IN"/>
            <a:t>References</a:t>
          </a:r>
          <a:endParaRPr lang="en-US"/>
        </a:p>
      </dgm:t>
    </dgm:pt>
    <dgm:pt modelId="{9136F89B-D81B-46EB-B21C-1E4BD3BF81C8}" type="parTrans" cxnId="{6E40D408-A4E7-4F74-A423-8905BD7780C1}">
      <dgm:prSet/>
      <dgm:spPr/>
      <dgm:t>
        <a:bodyPr/>
        <a:lstStyle/>
        <a:p>
          <a:endParaRPr lang="en-US"/>
        </a:p>
      </dgm:t>
    </dgm:pt>
    <dgm:pt modelId="{9F0C29DA-D04D-49F1-8E12-4FCB014D1850}" type="sibTrans" cxnId="{6E40D408-A4E7-4F74-A423-8905BD7780C1}">
      <dgm:prSet/>
      <dgm:spPr/>
      <dgm:t>
        <a:bodyPr/>
        <a:lstStyle/>
        <a:p>
          <a:endParaRPr lang="en-US"/>
        </a:p>
      </dgm:t>
    </dgm:pt>
    <dgm:pt modelId="{7C249939-96BA-4624-A6CA-550D1A067210}" type="pres">
      <dgm:prSet presAssocID="{0BDBAE4D-8169-4F69-AED2-71E52687D24B}" presName="linear" presStyleCnt="0">
        <dgm:presLayoutVars>
          <dgm:animLvl val="lvl"/>
          <dgm:resizeHandles val="exact"/>
        </dgm:presLayoutVars>
      </dgm:prSet>
      <dgm:spPr/>
    </dgm:pt>
    <dgm:pt modelId="{F7B21D2C-393E-4C65-B38C-D7DA0D5BFD6D}" type="pres">
      <dgm:prSet presAssocID="{28FF8A95-67C1-4877-83C0-238BAD231603}" presName="parentText" presStyleLbl="node1" presStyleIdx="0" presStyleCnt="8">
        <dgm:presLayoutVars>
          <dgm:chMax val="0"/>
          <dgm:bulletEnabled val="1"/>
        </dgm:presLayoutVars>
      </dgm:prSet>
      <dgm:spPr/>
    </dgm:pt>
    <dgm:pt modelId="{D22B3BD2-D89E-44A4-BFCC-8C4C7A5A224E}" type="pres">
      <dgm:prSet presAssocID="{39BFCCF0-F23F-4073-BC06-42454927F156}" presName="spacer" presStyleCnt="0"/>
      <dgm:spPr/>
    </dgm:pt>
    <dgm:pt modelId="{4B911AA0-F07B-4134-966E-A8667A2882FB}" type="pres">
      <dgm:prSet presAssocID="{41833227-8CB3-4BAB-B65A-E4993FA5E993}" presName="parentText" presStyleLbl="node1" presStyleIdx="1" presStyleCnt="8">
        <dgm:presLayoutVars>
          <dgm:chMax val="0"/>
          <dgm:bulletEnabled val="1"/>
        </dgm:presLayoutVars>
      </dgm:prSet>
      <dgm:spPr/>
    </dgm:pt>
    <dgm:pt modelId="{549D4087-DD56-4049-A1D0-767FAE818596}" type="pres">
      <dgm:prSet presAssocID="{4A7153E7-2B9A-48AD-AB0A-789C0431A000}" presName="spacer" presStyleCnt="0"/>
      <dgm:spPr/>
    </dgm:pt>
    <dgm:pt modelId="{4AFF13A2-04DD-47F0-A82F-865BEAB1FBB0}" type="pres">
      <dgm:prSet presAssocID="{ED0EEFC9-C723-4002-9287-55DAD1A69836}" presName="parentText" presStyleLbl="node1" presStyleIdx="2" presStyleCnt="8">
        <dgm:presLayoutVars>
          <dgm:chMax val="0"/>
          <dgm:bulletEnabled val="1"/>
        </dgm:presLayoutVars>
      </dgm:prSet>
      <dgm:spPr/>
    </dgm:pt>
    <dgm:pt modelId="{3265A020-98BA-4E56-A916-C7FF13E71CEC}" type="pres">
      <dgm:prSet presAssocID="{5656C580-DD34-420B-8001-C6890A41B99A}" presName="spacer" presStyleCnt="0"/>
      <dgm:spPr/>
    </dgm:pt>
    <dgm:pt modelId="{61E235C4-AB85-46A6-BD15-20B727B928AB}" type="pres">
      <dgm:prSet presAssocID="{CE54034C-53D9-4D68-9386-80E47D1E35E0}" presName="parentText" presStyleLbl="node1" presStyleIdx="3" presStyleCnt="8">
        <dgm:presLayoutVars>
          <dgm:chMax val="0"/>
          <dgm:bulletEnabled val="1"/>
        </dgm:presLayoutVars>
      </dgm:prSet>
      <dgm:spPr/>
    </dgm:pt>
    <dgm:pt modelId="{61E3CA6C-7163-4C53-80BD-4FD5DA8A415D}" type="pres">
      <dgm:prSet presAssocID="{EB64AEF7-11D4-4F68-AB30-FF9E980A167B}" presName="spacer" presStyleCnt="0"/>
      <dgm:spPr/>
    </dgm:pt>
    <dgm:pt modelId="{FEF70151-24F8-4C41-97B4-6FD92059B781}" type="pres">
      <dgm:prSet presAssocID="{36255B49-73E5-4FED-850C-5C82A9B227C1}" presName="parentText" presStyleLbl="node1" presStyleIdx="4" presStyleCnt="8">
        <dgm:presLayoutVars>
          <dgm:chMax val="0"/>
          <dgm:bulletEnabled val="1"/>
        </dgm:presLayoutVars>
      </dgm:prSet>
      <dgm:spPr/>
    </dgm:pt>
    <dgm:pt modelId="{857C3D0C-FE05-4691-904A-BD4B3CED98AD}" type="pres">
      <dgm:prSet presAssocID="{36255B49-73E5-4FED-850C-5C82A9B227C1}" presName="childText" presStyleLbl="revTx" presStyleIdx="0" presStyleCnt="2">
        <dgm:presLayoutVars>
          <dgm:bulletEnabled val="1"/>
        </dgm:presLayoutVars>
      </dgm:prSet>
      <dgm:spPr/>
    </dgm:pt>
    <dgm:pt modelId="{121F2638-8CA9-4654-ADED-2FF0661B3CDE}" type="pres">
      <dgm:prSet presAssocID="{2375A520-8117-4ED0-8C79-137CFF13A0E0}" presName="parentText" presStyleLbl="node1" presStyleIdx="5" presStyleCnt="8">
        <dgm:presLayoutVars>
          <dgm:chMax val="0"/>
          <dgm:bulletEnabled val="1"/>
        </dgm:presLayoutVars>
      </dgm:prSet>
      <dgm:spPr/>
    </dgm:pt>
    <dgm:pt modelId="{80E00ACF-BCEB-4DA0-8EB3-88D371F5009F}" type="pres">
      <dgm:prSet presAssocID="{2375A520-8117-4ED0-8C79-137CFF13A0E0}" presName="childText" presStyleLbl="revTx" presStyleIdx="1" presStyleCnt="2">
        <dgm:presLayoutVars>
          <dgm:bulletEnabled val="1"/>
        </dgm:presLayoutVars>
      </dgm:prSet>
      <dgm:spPr/>
    </dgm:pt>
    <dgm:pt modelId="{A27614F1-E0B7-4F69-B901-BF009AAA4A81}" type="pres">
      <dgm:prSet presAssocID="{99CDBEBC-9E04-4F09-B3D2-1DFAD2BF2E22}" presName="parentText" presStyleLbl="node1" presStyleIdx="6" presStyleCnt="8">
        <dgm:presLayoutVars>
          <dgm:chMax val="0"/>
          <dgm:bulletEnabled val="1"/>
        </dgm:presLayoutVars>
      </dgm:prSet>
      <dgm:spPr/>
    </dgm:pt>
    <dgm:pt modelId="{9EE4EA32-0C11-47CF-88C3-EC87E3E69680}" type="pres">
      <dgm:prSet presAssocID="{9001A9F4-D544-4A57-AADE-752C906489B2}" presName="spacer" presStyleCnt="0"/>
      <dgm:spPr/>
    </dgm:pt>
    <dgm:pt modelId="{CF1AF80E-C986-494B-8169-B09D199A3E92}" type="pres">
      <dgm:prSet presAssocID="{C850A466-A525-4BE5-B218-D37E73967126}" presName="parentText" presStyleLbl="node1" presStyleIdx="7" presStyleCnt="8">
        <dgm:presLayoutVars>
          <dgm:chMax val="0"/>
          <dgm:bulletEnabled val="1"/>
        </dgm:presLayoutVars>
      </dgm:prSet>
      <dgm:spPr/>
    </dgm:pt>
  </dgm:ptLst>
  <dgm:cxnLst>
    <dgm:cxn modelId="{6E40D408-A4E7-4F74-A423-8905BD7780C1}" srcId="{0BDBAE4D-8169-4F69-AED2-71E52687D24B}" destId="{C850A466-A525-4BE5-B218-D37E73967126}" srcOrd="7" destOrd="0" parTransId="{9136F89B-D81B-46EB-B21C-1E4BD3BF81C8}" sibTransId="{9F0C29DA-D04D-49F1-8E12-4FCB014D1850}"/>
    <dgm:cxn modelId="{57502909-E261-44A3-9BAD-1DF03FA5C7A8}" srcId="{0BDBAE4D-8169-4F69-AED2-71E52687D24B}" destId="{41833227-8CB3-4BAB-B65A-E4993FA5E993}" srcOrd="1" destOrd="0" parTransId="{0211A274-9A4B-4B61-9D6B-79CBF8E60401}" sibTransId="{4A7153E7-2B9A-48AD-AB0A-789C0431A000}"/>
    <dgm:cxn modelId="{21E1462A-9708-4C50-AD8D-05C14898F248}" type="presOf" srcId="{C850A466-A525-4BE5-B218-D37E73967126}" destId="{CF1AF80E-C986-494B-8169-B09D199A3E92}" srcOrd="0" destOrd="0" presId="urn:microsoft.com/office/officeart/2005/8/layout/vList2"/>
    <dgm:cxn modelId="{EA968F68-0FD8-4167-8A3D-9DC756C92C8B}" type="presOf" srcId="{41833227-8CB3-4BAB-B65A-E4993FA5E993}" destId="{4B911AA0-F07B-4134-966E-A8667A2882FB}" srcOrd="0" destOrd="0" presId="urn:microsoft.com/office/officeart/2005/8/layout/vList2"/>
    <dgm:cxn modelId="{9BEEAA49-98B9-4D1A-BBCB-B7F868D5EA88}" type="presOf" srcId="{2375A520-8117-4ED0-8C79-137CFF13A0E0}" destId="{121F2638-8CA9-4654-ADED-2FF0661B3CDE}" srcOrd="0" destOrd="0" presId="urn:microsoft.com/office/officeart/2005/8/layout/vList2"/>
    <dgm:cxn modelId="{A3137B6A-280C-4E38-BCEA-3FBD201C0356}" srcId="{0BDBAE4D-8169-4F69-AED2-71E52687D24B}" destId="{36255B49-73E5-4FED-850C-5C82A9B227C1}" srcOrd="4" destOrd="0" parTransId="{67C74593-7155-4262-82F6-8EFB1C247BC7}" sibTransId="{411F04CC-E3CA-426C-B88A-532F1208431D}"/>
    <dgm:cxn modelId="{BAC1F64C-C312-4BC3-906F-6CBDE06BC746}" srcId="{36255B49-73E5-4FED-850C-5C82A9B227C1}" destId="{7DA33EB5-A503-4877-900F-258CE2F25994}" srcOrd="0" destOrd="0" parTransId="{7721365E-ECA4-44B7-849D-218D7D49B078}" sibTransId="{DBD26636-D1EC-4ABF-87EC-32F301969534}"/>
    <dgm:cxn modelId="{9997C84E-8B9A-4CD0-8A6E-FBAA13A66CDE}" type="presOf" srcId="{AC6ECD0C-A844-4E50-8FEC-DDC51B594141}" destId="{80E00ACF-BCEB-4DA0-8EB3-88D371F5009F}" srcOrd="0" destOrd="2" presId="urn:microsoft.com/office/officeart/2005/8/layout/vList2"/>
    <dgm:cxn modelId="{10D0EF4F-8963-4849-AD64-1C07D1EF2CAE}" srcId="{36255B49-73E5-4FED-850C-5C82A9B227C1}" destId="{C409ABA9-F6A9-488A-9671-474BFA9C65ED}" srcOrd="1" destOrd="0" parTransId="{DBEFAD18-2446-4F9B-864F-892C4A0A38FE}" sibTransId="{B0454D9A-2DBB-416A-879E-855912D81966}"/>
    <dgm:cxn modelId="{7D7BAF73-523A-47B8-BA1A-F1ABA63DFFF6}" srcId="{2375A520-8117-4ED0-8C79-137CFF13A0E0}" destId="{FD1CBCFB-4445-4643-ACAA-E6C414B5EA6A}" srcOrd="0" destOrd="0" parTransId="{051CFCDC-900D-458B-8281-084DD8343AB3}" sibTransId="{3C0EE6A1-772D-41AA-8EC9-3E4A1A80DEDE}"/>
    <dgm:cxn modelId="{5C26C957-636F-4EE4-92E6-9AE4882660E3}" srcId="{0BDBAE4D-8169-4F69-AED2-71E52687D24B}" destId="{28FF8A95-67C1-4877-83C0-238BAD231603}" srcOrd="0" destOrd="0" parTransId="{8BF62526-7A6D-4EE5-9FBE-174AF4B03940}" sibTransId="{39BFCCF0-F23F-4073-BC06-42454927F156}"/>
    <dgm:cxn modelId="{29DC6878-35E2-447A-97FB-0AB0C771D891}" type="presOf" srcId="{FD1CBCFB-4445-4643-ACAA-E6C414B5EA6A}" destId="{80E00ACF-BCEB-4DA0-8EB3-88D371F5009F}" srcOrd="0" destOrd="0" presId="urn:microsoft.com/office/officeart/2005/8/layout/vList2"/>
    <dgm:cxn modelId="{894BEF7E-E18F-4C6B-A164-0AF2AEADAD6B}" type="presOf" srcId="{7449D73F-A707-4520-9EC0-F2EDB6D13890}" destId="{857C3D0C-FE05-4691-904A-BD4B3CED98AD}" srcOrd="0" destOrd="2" presId="urn:microsoft.com/office/officeart/2005/8/layout/vList2"/>
    <dgm:cxn modelId="{EC7E197F-CFAC-44D4-9FB8-13FC3D0CFF83}" srcId="{0BDBAE4D-8169-4F69-AED2-71E52687D24B}" destId="{2375A520-8117-4ED0-8C79-137CFF13A0E0}" srcOrd="5" destOrd="0" parTransId="{FCBA0BFF-42CD-41FF-ABBC-E42500AC8263}" sibTransId="{87507DB0-A030-492A-AC99-FF0CD335130A}"/>
    <dgm:cxn modelId="{7DD0BE88-E98E-4C6D-85A6-31776C9C72F2}" type="presOf" srcId="{28FF8A95-67C1-4877-83C0-238BAD231603}" destId="{F7B21D2C-393E-4C65-B38C-D7DA0D5BFD6D}" srcOrd="0" destOrd="0" presId="urn:microsoft.com/office/officeart/2005/8/layout/vList2"/>
    <dgm:cxn modelId="{41306EA1-B340-45D9-89DB-CD83B0E5BE3F}" type="presOf" srcId="{7DA33EB5-A503-4877-900F-258CE2F25994}" destId="{857C3D0C-FE05-4691-904A-BD4B3CED98AD}" srcOrd="0" destOrd="0" presId="urn:microsoft.com/office/officeart/2005/8/layout/vList2"/>
    <dgm:cxn modelId="{8ADA13AA-B0D9-4FB2-B51F-D657189F5852}" srcId="{0BDBAE4D-8169-4F69-AED2-71E52687D24B}" destId="{99CDBEBC-9E04-4F09-B3D2-1DFAD2BF2E22}" srcOrd="6" destOrd="0" parTransId="{B1ABDA17-E1EA-4860-8FDB-7E20CBF8C341}" sibTransId="{9001A9F4-D544-4A57-AADE-752C906489B2}"/>
    <dgm:cxn modelId="{587252B4-7E8A-4418-A5D7-615CC9471432}" srcId="{2375A520-8117-4ED0-8C79-137CFF13A0E0}" destId="{900DB92E-4AA9-48FE-A892-CE22E1EB5D6A}" srcOrd="1" destOrd="0" parTransId="{1B918A12-47B6-426D-8516-B2B84A9F3721}" sibTransId="{3FD4FD13-0D21-4910-A40E-8418D01B097B}"/>
    <dgm:cxn modelId="{532CB3B7-B5BA-43C2-8B16-E6B04123F997}" type="presOf" srcId="{0BDBAE4D-8169-4F69-AED2-71E52687D24B}" destId="{7C249939-96BA-4624-A6CA-550D1A067210}" srcOrd="0" destOrd="0" presId="urn:microsoft.com/office/officeart/2005/8/layout/vList2"/>
    <dgm:cxn modelId="{2457B7C5-F18A-4C99-A1C1-975FC7AC9A1B}" srcId="{0BDBAE4D-8169-4F69-AED2-71E52687D24B}" destId="{CE54034C-53D9-4D68-9386-80E47D1E35E0}" srcOrd="3" destOrd="0" parTransId="{C1173371-4C0A-4822-9D17-0A63B0D900B9}" sibTransId="{EB64AEF7-11D4-4F68-AB30-FF9E980A167B}"/>
    <dgm:cxn modelId="{246D57CB-FB89-4573-A46B-3231C1A358C4}" srcId="{2375A520-8117-4ED0-8C79-137CFF13A0E0}" destId="{AC6ECD0C-A844-4E50-8FEC-DDC51B594141}" srcOrd="2" destOrd="0" parTransId="{E539E44A-4535-4B52-B7DF-687EAAD063B3}" sibTransId="{9678357F-9336-4E10-8E75-1FB2A57D9BFC}"/>
    <dgm:cxn modelId="{B568DECF-B3B2-49A1-9530-7FD964AF3044}" type="presOf" srcId="{99CDBEBC-9E04-4F09-B3D2-1DFAD2BF2E22}" destId="{A27614F1-E0B7-4F69-B901-BF009AAA4A81}" srcOrd="0" destOrd="0" presId="urn:microsoft.com/office/officeart/2005/8/layout/vList2"/>
    <dgm:cxn modelId="{893EEFD3-2A6D-45D7-87DD-6D8E24220DFF}" srcId="{36255B49-73E5-4FED-850C-5C82A9B227C1}" destId="{7449D73F-A707-4520-9EC0-F2EDB6D13890}" srcOrd="2" destOrd="0" parTransId="{1EEC2722-3C48-46F9-93F6-22EFB036E676}" sibTransId="{002172BF-F907-42F8-89FF-C5CDDD5356BF}"/>
    <dgm:cxn modelId="{CAAC31E0-8133-4CEB-950D-68574FA9F97D}" type="presOf" srcId="{ED0EEFC9-C723-4002-9287-55DAD1A69836}" destId="{4AFF13A2-04DD-47F0-A82F-865BEAB1FBB0}" srcOrd="0" destOrd="0" presId="urn:microsoft.com/office/officeart/2005/8/layout/vList2"/>
    <dgm:cxn modelId="{A165EAE2-0A2E-4947-9E0D-9C8B725CB9E9}" type="presOf" srcId="{36255B49-73E5-4FED-850C-5C82A9B227C1}" destId="{FEF70151-24F8-4C41-97B4-6FD92059B781}" srcOrd="0" destOrd="0" presId="urn:microsoft.com/office/officeart/2005/8/layout/vList2"/>
    <dgm:cxn modelId="{A87489ED-CD12-4C66-8CAE-9E00DD5F9AD5}" type="presOf" srcId="{C409ABA9-F6A9-488A-9671-474BFA9C65ED}" destId="{857C3D0C-FE05-4691-904A-BD4B3CED98AD}" srcOrd="0" destOrd="1" presId="urn:microsoft.com/office/officeart/2005/8/layout/vList2"/>
    <dgm:cxn modelId="{9ECDE0ED-D15B-42AF-9D4C-7E59D50C02F7}" srcId="{0BDBAE4D-8169-4F69-AED2-71E52687D24B}" destId="{ED0EEFC9-C723-4002-9287-55DAD1A69836}" srcOrd="2" destOrd="0" parTransId="{9ACB2BA4-D381-4697-8DE8-6DA403D7C418}" sibTransId="{5656C580-DD34-420B-8001-C6890A41B99A}"/>
    <dgm:cxn modelId="{0C1DF0EF-6CAC-4FAB-8522-3DDF1A33EAA6}" type="presOf" srcId="{900DB92E-4AA9-48FE-A892-CE22E1EB5D6A}" destId="{80E00ACF-BCEB-4DA0-8EB3-88D371F5009F}" srcOrd="0" destOrd="1" presId="urn:microsoft.com/office/officeart/2005/8/layout/vList2"/>
    <dgm:cxn modelId="{BEBEA8F7-5204-4CEF-AC3B-978370CB5EAB}" type="presOf" srcId="{CE54034C-53D9-4D68-9386-80E47D1E35E0}" destId="{61E235C4-AB85-46A6-BD15-20B727B928AB}" srcOrd="0" destOrd="0" presId="urn:microsoft.com/office/officeart/2005/8/layout/vList2"/>
    <dgm:cxn modelId="{B2DFBAC4-F94B-4D86-A69C-C3FDBF965997}" type="presParOf" srcId="{7C249939-96BA-4624-A6CA-550D1A067210}" destId="{F7B21D2C-393E-4C65-B38C-D7DA0D5BFD6D}" srcOrd="0" destOrd="0" presId="urn:microsoft.com/office/officeart/2005/8/layout/vList2"/>
    <dgm:cxn modelId="{6597D74A-51F4-4463-8CF0-966DF05DC228}" type="presParOf" srcId="{7C249939-96BA-4624-A6CA-550D1A067210}" destId="{D22B3BD2-D89E-44A4-BFCC-8C4C7A5A224E}" srcOrd="1" destOrd="0" presId="urn:microsoft.com/office/officeart/2005/8/layout/vList2"/>
    <dgm:cxn modelId="{4AE9A8C8-95C1-402A-8AC9-84D672D8EB24}" type="presParOf" srcId="{7C249939-96BA-4624-A6CA-550D1A067210}" destId="{4B911AA0-F07B-4134-966E-A8667A2882FB}" srcOrd="2" destOrd="0" presId="urn:microsoft.com/office/officeart/2005/8/layout/vList2"/>
    <dgm:cxn modelId="{2F1EFA38-E142-40B1-ABB6-775FC4BB5377}" type="presParOf" srcId="{7C249939-96BA-4624-A6CA-550D1A067210}" destId="{549D4087-DD56-4049-A1D0-767FAE818596}" srcOrd="3" destOrd="0" presId="urn:microsoft.com/office/officeart/2005/8/layout/vList2"/>
    <dgm:cxn modelId="{30D372E6-F86C-433D-87DF-B586DA8634C1}" type="presParOf" srcId="{7C249939-96BA-4624-A6CA-550D1A067210}" destId="{4AFF13A2-04DD-47F0-A82F-865BEAB1FBB0}" srcOrd="4" destOrd="0" presId="urn:microsoft.com/office/officeart/2005/8/layout/vList2"/>
    <dgm:cxn modelId="{981B3D7B-CB5F-4DEA-B06E-725A07A4EE47}" type="presParOf" srcId="{7C249939-96BA-4624-A6CA-550D1A067210}" destId="{3265A020-98BA-4E56-A916-C7FF13E71CEC}" srcOrd="5" destOrd="0" presId="urn:microsoft.com/office/officeart/2005/8/layout/vList2"/>
    <dgm:cxn modelId="{48FBC45A-8844-4D88-8E10-C68D1C3AC49A}" type="presParOf" srcId="{7C249939-96BA-4624-A6CA-550D1A067210}" destId="{61E235C4-AB85-46A6-BD15-20B727B928AB}" srcOrd="6" destOrd="0" presId="urn:microsoft.com/office/officeart/2005/8/layout/vList2"/>
    <dgm:cxn modelId="{C2109183-462D-45CB-A893-17E26BD7D10E}" type="presParOf" srcId="{7C249939-96BA-4624-A6CA-550D1A067210}" destId="{61E3CA6C-7163-4C53-80BD-4FD5DA8A415D}" srcOrd="7" destOrd="0" presId="urn:microsoft.com/office/officeart/2005/8/layout/vList2"/>
    <dgm:cxn modelId="{4A233755-C109-431F-B3D5-31EBE460CC4D}" type="presParOf" srcId="{7C249939-96BA-4624-A6CA-550D1A067210}" destId="{FEF70151-24F8-4C41-97B4-6FD92059B781}" srcOrd="8" destOrd="0" presId="urn:microsoft.com/office/officeart/2005/8/layout/vList2"/>
    <dgm:cxn modelId="{666559BE-8F5A-4C15-B2BE-5C6C1207AB77}" type="presParOf" srcId="{7C249939-96BA-4624-A6CA-550D1A067210}" destId="{857C3D0C-FE05-4691-904A-BD4B3CED98AD}" srcOrd="9" destOrd="0" presId="urn:microsoft.com/office/officeart/2005/8/layout/vList2"/>
    <dgm:cxn modelId="{139E2DEA-7FE2-44F9-BE85-7D105981552E}" type="presParOf" srcId="{7C249939-96BA-4624-A6CA-550D1A067210}" destId="{121F2638-8CA9-4654-ADED-2FF0661B3CDE}" srcOrd="10" destOrd="0" presId="urn:microsoft.com/office/officeart/2005/8/layout/vList2"/>
    <dgm:cxn modelId="{301AAF38-9434-4E0F-9C48-F1C6CCA2AED9}" type="presParOf" srcId="{7C249939-96BA-4624-A6CA-550D1A067210}" destId="{80E00ACF-BCEB-4DA0-8EB3-88D371F5009F}" srcOrd="11" destOrd="0" presId="urn:microsoft.com/office/officeart/2005/8/layout/vList2"/>
    <dgm:cxn modelId="{D7C26968-50C5-41D9-B9B7-2CCBEF183E9A}" type="presParOf" srcId="{7C249939-96BA-4624-A6CA-550D1A067210}" destId="{A27614F1-E0B7-4F69-B901-BF009AAA4A81}" srcOrd="12" destOrd="0" presId="urn:microsoft.com/office/officeart/2005/8/layout/vList2"/>
    <dgm:cxn modelId="{9AC9C54D-F662-4162-A762-0538E7868240}" type="presParOf" srcId="{7C249939-96BA-4624-A6CA-550D1A067210}" destId="{9EE4EA32-0C11-47CF-88C3-EC87E3E69680}" srcOrd="13" destOrd="0" presId="urn:microsoft.com/office/officeart/2005/8/layout/vList2"/>
    <dgm:cxn modelId="{9A3ADFBF-A84A-4F72-B67A-797E8247B178}" type="presParOf" srcId="{7C249939-96BA-4624-A6CA-550D1A067210}" destId="{CF1AF80E-C986-494B-8169-B09D199A3E9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E13620-EF81-4EE2-9D62-F5BCEB57F6E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AECE15D-1868-4D7B-93CB-4D6520059CEF}">
      <dgm:prSet/>
      <dgm:spPr/>
      <dgm:t>
        <a:bodyPr/>
        <a:lstStyle/>
        <a:p>
          <a:pPr>
            <a:lnSpc>
              <a:spcPct val="100000"/>
            </a:lnSpc>
          </a:pPr>
          <a:r>
            <a:rPr lang="en-US"/>
            <a:t>The ppt focuses on designing efficient ticket queuing systems on subways, considering the entire passenger experience from entry to exit at the ticket counter. The study aims to address challenges such as long queues, passenger frustration, and potential ticket cancellations.</a:t>
          </a:r>
        </a:p>
      </dgm:t>
    </dgm:pt>
    <dgm:pt modelId="{1B0CBBEA-B675-4DB5-A481-8FF75DD28102}" type="parTrans" cxnId="{2C1AAE1D-B0EC-4FF8-8599-4B91D2C029C8}">
      <dgm:prSet/>
      <dgm:spPr/>
      <dgm:t>
        <a:bodyPr/>
        <a:lstStyle/>
        <a:p>
          <a:endParaRPr lang="en-US"/>
        </a:p>
      </dgm:t>
    </dgm:pt>
    <dgm:pt modelId="{1BA662F3-E96B-45E4-B2BB-D092762087DE}" type="sibTrans" cxnId="{2C1AAE1D-B0EC-4FF8-8599-4B91D2C029C8}">
      <dgm:prSet/>
      <dgm:spPr/>
      <dgm:t>
        <a:bodyPr/>
        <a:lstStyle/>
        <a:p>
          <a:pPr>
            <a:lnSpc>
              <a:spcPct val="100000"/>
            </a:lnSpc>
          </a:pPr>
          <a:endParaRPr lang="en-US"/>
        </a:p>
      </dgm:t>
    </dgm:pt>
    <dgm:pt modelId="{8DB327D1-0D9D-4338-9B0C-02B79B25E9BB}">
      <dgm:prSet/>
      <dgm:spPr/>
      <dgm:t>
        <a:bodyPr/>
        <a:lstStyle/>
        <a:p>
          <a:pPr>
            <a:lnSpc>
              <a:spcPct val="100000"/>
            </a:lnSpc>
          </a:pPr>
          <a:r>
            <a:rPr lang="en-US"/>
            <a:t>By utilizing Arena software to simulate different scenarios, the analysis aims to optimize the queuing process and propose improvements. The objective is to enhance passenger satisfaction, prevent queuing congestion, and improve overall efficiency in the subway, providing valuable insights for improving the ticketing system.</a:t>
          </a:r>
        </a:p>
      </dgm:t>
    </dgm:pt>
    <dgm:pt modelId="{76DAB031-A981-4A97-8615-5913E90B1DF7}" type="parTrans" cxnId="{9149F576-0B15-4423-A2D8-AC8C3090DDA3}">
      <dgm:prSet/>
      <dgm:spPr/>
      <dgm:t>
        <a:bodyPr/>
        <a:lstStyle/>
        <a:p>
          <a:endParaRPr lang="en-US"/>
        </a:p>
      </dgm:t>
    </dgm:pt>
    <dgm:pt modelId="{E79F13F9-A00F-4F3B-8BE8-72A4D46630C7}" type="sibTrans" cxnId="{9149F576-0B15-4423-A2D8-AC8C3090DDA3}">
      <dgm:prSet/>
      <dgm:spPr/>
      <dgm:t>
        <a:bodyPr/>
        <a:lstStyle/>
        <a:p>
          <a:endParaRPr lang="en-US"/>
        </a:p>
      </dgm:t>
    </dgm:pt>
    <dgm:pt modelId="{F0BA3A41-2220-41D4-A70A-AEF6B902B9FD}" type="pres">
      <dgm:prSet presAssocID="{39E13620-EF81-4EE2-9D62-F5BCEB57F6E1}" presName="root" presStyleCnt="0">
        <dgm:presLayoutVars>
          <dgm:dir/>
          <dgm:resizeHandles val="exact"/>
        </dgm:presLayoutVars>
      </dgm:prSet>
      <dgm:spPr/>
    </dgm:pt>
    <dgm:pt modelId="{546D0D1E-9DAC-412B-B6FE-2A183BFF8296}" type="pres">
      <dgm:prSet presAssocID="{39E13620-EF81-4EE2-9D62-F5BCEB57F6E1}" presName="container" presStyleCnt="0">
        <dgm:presLayoutVars>
          <dgm:dir/>
          <dgm:resizeHandles val="exact"/>
        </dgm:presLayoutVars>
      </dgm:prSet>
      <dgm:spPr/>
    </dgm:pt>
    <dgm:pt modelId="{B8F3FD2E-01C7-44E8-91DE-45AD78D185DC}" type="pres">
      <dgm:prSet presAssocID="{2AECE15D-1868-4D7B-93CB-4D6520059CEF}" presName="compNode" presStyleCnt="0"/>
      <dgm:spPr/>
    </dgm:pt>
    <dgm:pt modelId="{F9B2981C-04ED-4EE9-954E-C56AD071BB7A}" type="pres">
      <dgm:prSet presAssocID="{2AECE15D-1868-4D7B-93CB-4D6520059CEF}" presName="iconBgRect" presStyleLbl="bgShp" presStyleIdx="0" presStyleCnt="2"/>
      <dgm:spPr/>
    </dgm:pt>
    <dgm:pt modelId="{FF7062FF-E261-4C5B-B6FF-01AFB31214A7}" type="pres">
      <dgm:prSet presAssocID="{2AECE15D-1868-4D7B-93CB-4D6520059CE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n"/>
        </a:ext>
      </dgm:extLst>
    </dgm:pt>
    <dgm:pt modelId="{1CB0CD39-1DEF-45F6-8E9E-01DE4554E385}" type="pres">
      <dgm:prSet presAssocID="{2AECE15D-1868-4D7B-93CB-4D6520059CEF}" presName="spaceRect" presStyleCnt="0"/>
      <dgm:spPr/>
    </dgm:pt>
    <dgm:pt modelId="{295D674A-CDC8-4D36-9D19-92CF14AAE757}" type="pres">
      <dgm:prSet presAssocID="{2AECE15D-1868-4D7B-93CB-4D6520059CEF}" presName="textRect" presStyleLbl="revTx" presStyleIdx="0" presStyleCnt="2">
        <dgm:presLayoutVars>
          <dgm:chMax val="1"/>
          <dgm:chPref val="1"/>
        </dgm:presLayoutVars>
      </dgm:prSet>
      <dgm:spPr/>
    </dgm:pt>
    <dgm:pt modelId="{FF48B20E-B276-4C18-99EA-9D04C30836E8}" type="pres">
      <dgm:prSet presAssocID="{1BA662F3-E96B-45E4-B2BB-D092762087DE}" presName="sibTrans" presStyleLbl="sibTrans2D1" presStyleIdx="0" presStyleCnt="0"/>
      <dgm:spPr/>
    </dgm:pt>
    <dgm:pt modelId="{E58DDF78-2161-4C62-998F-9DA868156660}" type="pres">
      <dgm:prSet presAssocID="{8DB327D1-0D9D-4338-9B0C-02B79B25E9BB}" presName="compNode" presStyleCnt="0"/>
      <dgm:spPr/>
    </dgm:pt>
    <dgm:pt modelId="{B68BEFDE-13F2-4A81-84ED-59E297F4CD05}" type="pres">
      <dgm:prSet presAssocID="{8DB327D1-0D9D-4338-9B0C-02B79B25E9BB}" presName="iconBgRect" presStyleLbl="bgShp" presStyleIdx="1" presStyleCnt="2"/>
      <dgm:spPr/>
    </dgm:pt>
    <dgm:pt modelId="{AFD16E0A-123A-442D-BE5A-F385DBC0E89D}" type="pres">
      <dgm:prSet presAssocID="{8DB327D1-0D9D-4338-9B0C-02B79B25E9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8E978575-CDEA-4DDB-8A5E-6B989691C9AA}" type="pres">
      <dgm:prSet presAssocID="{8DB327D1-0D9D-4338-9B0C-02B79B25E9BB}" presName="spaceRect" presStyleCnt="0"/>
      <dgm:spPr/>
    </dgm:pt>
    <dgm:pt modelId="{969D9ECC-EE00-40EC-9A50-555BA452A817}" type="pres">
      <dgm:prSet presAssocID="{8DB327D1-0D9D-4338-9B0C-02B79B25E9BB}" presName="textRect" presStyleLbl="revTx" presStyleIdx="1" presStyleCnt="2">
        <dgm:presLayoutVars>
          <dgm:chMax val="1"/>
          <dgm:chPref val="1"/>
        </dgm:presLayoutVars>
      </dgm:prSet>
      <dgm:spPr/>
    </dgm:pt>
  </dgm:ptLst>
  <dgm:cxnLst>
    <dgm:cxn modelId="{3B7C6618-2DD9-4213-B25C-1A340919AF3D}" type="presOf" srcId="{39E13620-EF81-4EE2-9D62-F5BCEB57F6E1}" destId="{F0BA3A41-2220-41D4-A70A-AEF6B902B9FD}" srcOrd="0" destOrd="0" presId="urn:microsoft.com/office/officeart/2018/2/layout/IconCircleList"/>
    <dgm:cxn modelId="{2C1AAE1D-B0EC-4FF8-8599-4B91D2C029C8}" srcId="{39E13620-EF81-4EE2-9D62-F5BCEB57F6E1}" destId="{2AECE15D-1868-4D7B-93CB-4D6520059CEF}" srcOrd="0" destOrd="0" parTransId="{1B0CBBEA-B675-4DB5-A481-8FF75DD28102}" sibTransId="{1BA662F3-E96B-45E4-B2BB-D092762087DE}"/>
    <dgm:cxn modelId="{9FD10668-D52D-41D7-BF89-751C05CED7D4}" type="presOf" srcId="{2AECE15D-1868-4D7B-93CB-4D6520059CEF}" destId="{295D674A-CDC8-4D36-9D19-92CF14AAE757}" srcOrd="0" destOrd="0" presId="urn:microsoft.com/office/officeart/2018/2/layout/IconCircleList"/>
    <dgm:cxn modelId="{9149F576-0B15-4423-A2D8-AC8C3090DDA3}" srcId="{39E13620-EF81-4EE2-9D62-F5BCEB57F6E1}" destId="{8DB327D1-0D9D-4338-9B0C-02B79B25E9BB}" srcOrd="1" destOrd="0" parTransId="{76DAB031-A981-4A97-8615-5913E90B1DF7}" sibTransId="{E79F13F9-A00F-4F3B-8BE8-72A4D46630C7}"/>
    <dgm:cxn modelId="{693998CB-2B4A-454D-B232-150BFA4A8A99}" type="presOf" srcId="{1BA662F3-E96B-45E4-B2BB-D092762087DE}" destId="{FF48B20E-B276-4C18-99EA-9D04C30836E8}" srcOrd="0" destOrd="0" presId="urn:microsoft.com/office/officeart/2018/2/layout/IconCircleList"/>
    <dgm:cxn modelId="{49E624CC-D60B-48AB-AE34-7922220F120A}" type="presOf" srcId="{8DB327D1-0D9D-4338-9B0C-02B79B25E9BB}" destId="{969D9ECC-EE00-40EC-9A50-555BA452A817}" srcOrd="0" destOrd="0" presId="urn:microsoft.com/office/officeart/2018/2/layout/IconCircleList"/>
    <dgm:cxn modelId="{7F72F5CE-D5BF-4DD3-95DA-53EF4F98FE52}" type="presParOf" srcId="{F0BA3A41-2220-41D4-A70A-AEF6B902B9FD}" destId="{546D0D1E-9DAC-412B-B6FE-2A183BFF8296}" srcOrd="0" destOrd="0" presId="urn:microsoft.com/office/officeart/2018/2/layout/IconCircleList"/>
    <dgm:cxn modelId="{2D3F77C8-054D-484A-8562-E9CA19A23229}" type="presParOf" srcId="{546D0D1E-9DAC-412B-B6FE-2A183BFF8296}" destId="{B8F3FD2E-01C7-44E8-91DE-45AD78D185DC}" srcOrd="0" destOrd="0" presId="urn:microsoft.com/office/officeart/2018/2/layout/IconCircleList"/>
    <dgm:cxn modelId="{4F8E28B4-6C5C-40FD-BCC9-04CDB5AA41EC}" type="presParOf" srcId="{B8F3FD2E-01C7-44E8-91DE-45AD78D185DC}" destId="{F9B2981C-04ED-4EE9-954E-C56AD071BB7A}" srcOrd="0" destOrd="0" presId="urn:microsoft.com/office/officeart/2018/2/layout/IconCircleList"/>
    <dgm:cxn modelId="{75C0D2FB-FE92-44B4-BBDE-A8ED458B13D1}" type="presParOf" srcId="{B8F3FD2E-01C7-44E8-91DE-45AD78D185DC}" destId="{FF7062FF-E261-4C5B-B6FF-01AFB31214A7}" srcOrd="1" destOrd="0" presId="urn:microsoft.com/office/officeart/2018/2/layout/IconCircleList"/>
    <dgm:cxn modelId="{50842191-42F7-4CC3-9041-0C6BFA3A76DB}" type="presParOf" srcId="{B8F3FD2E-01C7-44E8-91DE-45AD78D185DC}" destId="{1CB0CD39-1DEF-45F6-8E9E-01DE4554E385}" srcOrd="2" destOrd="0" presId="urn:microsoft.com/office/officeart/2018/2/layout/IconCircleList"/>
    <dgm:cxn modelId="{9C1FF7EF-CFD2-4DDE-8E25-DB8CBD522F92}" type="presParOf" srcId="{B8F3FD2E-01C7-44E8-91DE-45AD78D185DC}" destId="{295D674A-CDC8-4D36-9D19-92CF14AAE757}" srcOrd="3" destOrd="0" presId="urn:microsoft.com/office/officeart/2018/2/layout/IconCircleList"/>
    <dgm:cxn modelId="{79AD86BB-A1D9-45C3-A785-E438318D3681}" type="presParOf" srcId="{546D0D1E-9DAC-412B-B6FE-2A183BFF8296}" destId="{FF48B20E-B276-4C18-99EA-9D04C30836E8}" srcOrd="1" destOrd="0" presId="urn:microsoft.com/office/officeart/2018/2/layout/IconCircleList"/>
    <dgm:cxn modelId="{FC7BD9FF-F4CB-41AE-911A-4DD0CD3DE3B9}" type="presParOf" srcId="{546D0D1E-9DAC-412B-B6FE-2A183BFF8296}" destId="{E58DDF78-2161-4C62-998F-9DA868156660}" srcOrd="2" destOrd="0" presId="urn:microsoft.com/office/officeart/2018/2/layout/IconCircleList"/>
    <dgm:cxn modelId="{5476014A-9913-413B-AC33-B884A0D4301D}" type="presParOf" srcId="{E58DDF78-2161-4C62-998F-9DA868156660}" destId="{B68BEFDE-13F2-4A81-84ED-59E297F4CD05}" srcOrd="0" destOrd="0" presId="urn:microsoft.com/office/officeart/2018/2/layout/IconCircleList"/>
    <dgm:cxn modelId="{1A3EB354-7C9A-4913-9058-8B99A907171C}" type="presParOf" srcId="{E58DDF78-2161-4C62-998F-9DA868156660}" destId="{AFD16E0A-123A-442D-BE5A-F385DBC0E89D}" srcOrd="1" destOrd="0" presId="urn:microsoft.com/office/officeart/2018/2/layout/IconCircleList"/>
    <dgm:cxn modelId="{F4042457-BE73-489E-9416-B8A671F5E272}" type="presParOf" srcId="{E58DDF78-2161-4C62-998F-9DA868156660}" destId="{8E978575-CDEA-4DDB-8A5E-6B989691C9AA}" srcOrd="2" destOrd="0" presId="urn:microsoft.com/office/officeart/2018/2/layout/IconCircleList"/>
    <dgm:cxn modelId="{6A6318FA-C7DF-4BB6-8662-118E9DFCEADF}" type="presParOf" srcId="{E58DDF78-2161-4C62-998F-9DA868156660}" destId="{969D9ECC-EE00-40EC-9A50-555BA452A81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21D2C-393E-4C65-B38C-D7DA0D5BFD6D}">
      <dsp:nvSpPr>
        <dsp:cNvPr id="0" name=""/>
        <dsp:cNvSpPr/>
      </dsp:nvSpPr>
      <dsp:spPr>
        <a:xfrm>
          <a:off x="0" y="7569"/>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Executive Summary</a:t>
          </a:r>
          <a:endParaRPr lang="en-US" sz="1500" kern="1200"/>
        </a:p>
      </dsp:txBody>
      <dsp:txXfrm>
        <a:off x="17563" y="25132"/>
        <a:ext cx="10480474" cy="324648"/>
      </dsp:txXfrm>
    </dsp:sp>
    <dsp:sp modelId="{4B911AA0-F07B-4134-966E-A8667A2882FB}">
      <dsp:nvSpPr>
        <dsp:cNvPr id="0" name=""/>
        <dsp:cNvSpPr/>
      </dsp:nvSpPr>
      <dsp:spPr>
        <a:xfrm>
          <a:off x="0" y="410544"/>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Objective</a:t>
          </a:r>
          <a:endParaRPr lang="en-US" sz="1500" kern="1200"/>
        </a:p>
      </dsp:txBody>
      <dsp:txXfrm>
        <a:off x="17563" y="428107"/>
        <a:ext cx="10480474" cy="324648"/>
      </dsp:txXfrm>
    </dsp:sp>
    <dsp:sp modelId="{4AFF13A2-04DD-47F0-A82F-865BEAB1FBB0}">
      <dsp:nvSpPr>
        <dsp:cNvPr id="0" name=""/>
        <dsp:cNvSpPr/>
      </dsp:nvSpPr>
      <dsp:spPr>
        <a:xfrm>
          <a:off x="0" y="813519"/>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Overview</a:t>
          </a:r>
          <a:endParaRPr lang="en-US" sz="1500" kern="1200"/>
        </a:p>
      </dsp:txBody>
      <dsp:txXfrm>
        <a:off x="17563" y="831082"/>
        <a:ext cx="10480474" cy="324648"/>
      </dsp:txXfrm>
    </dsp:sp>
    <dsp:sp modelId="{61E235C4-AB85-46A6-BD15-20B727B928AB}">
      <dsp:nvSpPr>
        <dsp:cNvPr id="0" name=""/>
        <dsp:cNvSpPr/>
      </dsp:nvSpPr>
      <dsp:spPr>
        <a:xfrm>
          <a:off x="0" y="1216494"/>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Scope</a:t>
          </a:r>
          <a:endParaRPr lang="en-US" sz="1500" kern="1200"/>
        </a:p>
      </dsp:txBody>
      <dsp:txXfrm>
        <a:off x="17563" y="1234057"/>
        <a:ext cx="10480474" cy="324648"/>
      </dsp:txXfrm>
    </dsp:sp>
    <dsp:sp modelId="{FEF70151-24F8-4C41-97B4-6FD92059B781}">
      <dsp:nvSpPr>
        <dsp:cNvPr id="0" name=""/>
        <dsp:cNvSpPr/>
      </dsp:nvSpPr>
      <dsp:spPr>
        <a:xfrm>
          <a:off x="0" y="1619469"/>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Initial Model (Model-1)</a:t>
          </a:r>
          <a:endParaRPr lang="en-US" sz="1500" kern="1200"/>
        </a:p>
      </dsp:txBody>
      <dsp:txXfrm>
        <a:off x="17563" y="1637032"/>
        <a:ext cx="10480474" cy="324648"/>
      </dsp:txXfrm>
    </dsp:sp>
    <dsp:sp modelId="{857C3D0C-FE05-4691-904A-BD4B3CED98AD}">
      <dsp:nvSpPr>
        <dsp:cNvPr id="0" name=""/>
        <dsp:cNvSpPr/>
      </dsp:nvSpPr>
      <dsp:spPr>
        <a:xfrm>
          <a:off x="0" y="1979244"/>
          <a:ext cx="105156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IN" sz="1200" kern="1200"/>
            <a:t>Model Setup</a:t>
          </a:r>
          <a:endParaRPr lang="en-US" sz="1200" kern="1200"/>
        </a:p>
        <a:p>
          <a:pPr marL="114300" lvl="1" indent="-114300" algn="l" defTabSz="533400">
            <a:lnSpc>
              <a:spcPct val="90000"/>
            </a:lnSpc>
            <a:spcBef>
              <a:spcPct val="0"/>
            </a:spcBef>
            <a:spcAft>
              <a:spcPct val="20000"/>
            </a:spcAft>
            <a:buChar char="•"/>
          </a:pPr>
          <a:r>
            <a:rPr lang="en-IN" sz="1200" kern="1200"/>
            <a:t>Overview of the Model</a:t>
          </a:r>
          <a:endParaRPr lang="en-US" sz="1200" kern="1200"/>
        </a:p>
        <a:p>
          <a:pPr marL="114300" lvl="1" indent="-114300" algn="l" defTabSz="533400">
            <a:lnSpc>
              <a:spcPct val="90000"/>
            </a:lnSpc>
            <a:spcBef>
              <a:spcPct val="0"/>
            </a:spcBef>
            <a:spcAft>
              <a:spcPct val="20000"/>
            </a:spcAft>
            <a:buChar char="•"/>
          </a:pPr>
          <a:r>
            <a:rPr lang="en-IN" sz="1200" kern="1200"/>
            <a:t>Model Results</a:t>
          </a:r>
          <a:endParaRPr lang="en-US" sz="1200" kern="1200"/>
        </a:p>
      </dsp:txBody>
      <dsp:txXfrm>
        <a:off x="0" y="1979244"/>
        <a:ext cx="10515600" cy="621000"/>
      </dsp:txXfrm>
    </dsp:sp>
    <dsp:sp modelId="{121F2638-8CA9-4654-ADED-2FF0661B3CDE}">
      <dsp:nvSpPr>
        <dsp:cNvPr id="0" name=""/>
        <dsp:cNvSpPr/>
      </dsp:nvSpPr>
      <dsp:spPr>
        <a:xfrm>
          <a:off x="0" y="2600244"/>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Alternate Model (Model-2)</a:t>
          </a:r>
          <a:endParaRPr lang="en-US" sz="1500" kern="1200"/>
        </a:p>
      </dsp:txBody>
      <dsp:txXfrm>
        <a:off x="17563" y="2617807"/>
        <a:ext cx="10480474" cy="324648"/>
      </dsp:txXfrm>
    </dsp:sp>
    <dsp:sp modelId="{80E00ACF-BCEB-4DA0-8EB3-88D371F5009F}">
      <dsp:nvSpPr>
        <dsp:cNvPr id="0" name=""/>
        <dsp:cNvSpPr/>
      </dsp:nvSpPr>
      <dsp:spPr>
        <a:xfrm>
          <a:off x="0" y="2960018"/>
          <a:ext cx="1051560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IN" sz="1200" kern="1200"/>
            <a:t>Model Setup</a:t>
          </a:r>
          <a:endParaRPr lang="en-US" sz="1200" kern="1200"/>
        </a:p>
        <a:p>
          <a:pPr marL="114300" lvl="1" indent="-114300" algn="l" defTabSz="533400">
            <a:lnSpc>
              <a:spcPct val="90000"/>
            </a:lnSpc>
            <a:spcBef>
              <a:spcPct val="0"/>
            </a:spcBef>
            <a:spcAft>
              <a:spcPct val="20000"/>
            </a:spcAft>
            <a:buChar char="•"/>
          </a:pPr>
          <a:r>
            <a:rPr lang="en-IN" sz="1200" kern="1200"/>
            <a:t>Overview of the Model</a:t>
          </a:r>
          <a:endParaRPr lang="en-US" sz="1200" kern="1200"/>
        </a:p>
        <a:p>
          <a:pPr marL="114300" lvl="1" indent="-114300" algn="l" defTabSz="533400">
            <a:lnSpc>
              <a:spcPct val="90000"/>
            </a:lnSpc>
            <a:spcBef>
              <a:spcPct val="0"/>
            </a:spcBef>
            <a:spcAft>
              <a:spcPct val="20000"/>
            </a:spcAft>
            <a:buChar char="•"/>
          </a:pPr>
          <a:r>
            <a:rPr lang="en-IN" sz="1200" kern="1200"/>
            <a:t>Model Results</a:t>
          </a:r>
          <a:endParaRPr lang="en-US" sz="1200" kern="1200"/>
        </a:p>
      </dsp:txBody>
      <dsp:txXfrm>
        <a:off x="0" y="2960018"/>
        <a:ext cx="10515600" cy="621000"/>
      </dsp:txXfrm>
    </dsp:sp>
    <dsp:sp modelId="{A27614F1-E0B7-4F69-B901-BF009AAA4A81}">
      <dsp:nvSpPr>
        <dsp:cNvPr id="0" name=""/>
        <dsp:cNvSpPr/>
      </dsp:nvSpPr>
      <dsp:spPr>
        <a:xfrm>
          <a:off x="0" y="3581019"/>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Insights and Conclusion</a:t>
          </a:r>
          <a:endParaRPr lang="en-US" sz="1500" kern="1200"/>
        </a:p>
      </dsp:txBody>
      <dsp:txXfrm>
        <a:off x="17563" y="3598582"/>
        <a:ext cx="10480474" cy="324648"/>
      </dsp:txXfrm>
    </dsp:sp>
    <dsp:sp modelId="{CF1AF80E-C986-494B-8169-B09D199A3E92}">
      <dsp:nvSpPr>
        <dsp:cNvPr id="0" name=""/>
        <dsp:cNvSpPr/>
      </dsp:nvSpPr>
      <dsp:spPr>
        <a:xfrm>
          <a:off x="0" y="3983994"/>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References</a:t>
          </a:r>
          <a:endParaRPr lang="en-US" sz="1500" kern="1200"/>
        </a:p>
      </dsp:txBody>
      <dsp:txXfrm>
        <a:off x="17563" y="4001557"/>
        <a:ext cx="10480474"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2981C-04ED-4EE9-954E-C56AD071BB7A}">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062FF-E261-4C5B-B6FF-01AFB31214A7}">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D674A-CDC8-4D36-9D19-92CF14AAE757}">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The ppt focuses on designing efficient ticket queuing systems on subways, considering the entire passenger experience from entry to exit at the ticket counter. The study aims to address challenges such as long queues, passenger frustration, and potential ticket cancellations.</a:t>
          </a:r>
        </a:p>
      </dsp:txBody>
      <dsp:txXfrm>
        <a:off x="1834517" y="1507711"/>
        <a:ext cx="3148942" cy="1335915"/>
      </dsp:txXfrm>
    </dsp:sp>
    <dsp:sp modelId="{B68BEFDE-13F2-4A81-84ED-59E297F4CD05}">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16E0A-123A-442D-BE5A-F385DBC0E89D}">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D9ECC-EE00-40EC-9A50-555BA452A817}">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By utilizing Arena software to simulate different scenarios, the analysis aims to optimize the queuing process and propose improvements. The objective is to enhance passenger satisfaction, prevent queuing congestion, and improve overall efficiency in the subway, providing valuable insights for improving the ticketing system.</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B10B-00AF-BACE-1AE8-4755D54850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2CEFDC-3402-93B8-0074-8E7D5FC46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0D8E93-3755-FCF8-199F-9FE974BDD343}"/>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5" name="Footer Placeholder 4">
            <a:extLst>
              <a:ext uri="{FF2B5EF4-FFF2-40B4-BE49-F238E27FC236}">
                <a16:creationId xmlns:a16="http://schemas.microsoft.com/office/drawing/2014/main" id="{A444D583-BBC2-D3E7-0BE9-F80843B71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D7B57-DA22-9908-0803-B0FDA4EB6CAB}"/>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1550626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A834-12C3-86D5-B702-4B122EBB2E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57A2E3-7791-4C82-C0CB-09DC4A67C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F28F7-B19E-BCA9-56F2-CD8AE129868F}"/>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5" name="Footer Placeholder 4">
            <a:extLst>
              <a:ext uri="{FF2B5EF4-FFF2-40B4-BE49-F238E27FC236}">
                <a16:creationId xmlns:a16="http://schemas.microsoft.com/office/drawing/2014/main" id="{8A9742CB-E807-56F2-FEEA-3994AFF58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8075D-181C-DCF7-CED0-686260515712}"/>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389142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05CB9-DCF4-C332-CF64-E27B21A648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2821A6-AA71-2305-5F13-629C680E7A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967C1-75D7-A5A5-079C-10284707C3E3}"/>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5" name="Footer Placeholder 4">
            <a:extLst>
              <a:ext uri="{FF2B5EF4-FFF2-40B4-BE49-F238E27FC236}">
                <a16:creationId xmlns:a16="http://schemas.microsoft.com/office/drawing/2014/main" id="{825DD469-059A-E5FC-27E3-7D6445B1F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D610C-CBA3-DFB3-5A07-6D13217900B6}"/>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3832987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ED4E-A3D9-8B57-6C44-C604A8577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EBC78C-ACAA-7143-9482-F7A1780A9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FB5E29-C600-298E-5F63-E74798CA9C49}"/>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5" name="Footer Placeholder 4">
            <a:extLst>
              <a:ext uri="{FF2B5EF4-FFF2-40B4-BE49-F238E27FC236}">
                <a16:creationId xmlns:a16="http://schemas.microsoft.com/office/drawing/2014/main" id="{3B30DF8E-732C-ABCB-AA92-B93C87071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B4267C-EC01-4D8A-E261-8AE4D9059583}"/>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211936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0488-C2A7-65B3-BCC1-496B3C6BA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D25157-7887-AFEA-3D25-D0E6D8FA5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D0D54-941C-A71B-3F97-397C9A1FEBDF}"/>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5" name="Footer Placeholder 4">
            <a:extLst>
              <a:ext uri="{FF2B5EF4-FFF2-40B4-BE49-F238E27FC236}">
                <a16:creationId xmlns:a16="http://schemas.microsoft.com/office/drawing/2014/main" id="{AA2D56F4-7E85-893D-3C05-6C4CD61F4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445E2-B7E2-72EC-95C8-F1728450F5F8}"/>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138465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76E7-ACF9-F447-3DB5-B4A51110C3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A9694-28CC-B781-A895-CAD5AE5A8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B495A5-A1FD-4B1B-37B4-F6009DBE15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1D1A01-5C92-A372-9508-7FA226B00A70}"/>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6" name="Footer Placeholder 5">
            <a:extLst>
              <a:ext uri="{FF2B5EF4-FFF2-40B4-BE49-F238E27FC236}">
                <a16:creationId xmlns:a16="http://schemas.microsoft.com/office/drawing/2014/main" id="{FD66D90C-960E-AB09-4BAF-DED4AB9964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8CA1CB-5C27-BD6D-84D8-15EDAE5547CD}"/>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401604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88FD-1AF3-A14A-C4AA-786F8BAA29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F0F69-1ADA-F0DD-021E-6A97B09A6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5EA34B-28A0-A7E4-A6F1-91E73DFE1D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458CA3-7B26-51AE-A447-BD95E1E11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13E60-3EFB-782E-FA5B-1A3D6FC87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EEAB62-12D6-E8B3-8EB0-0642CBF3F099}"/>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8" name="Footer Placeholder 7">
            <a:extLst>
              <a:ext uri="{FF2B5EF4-FFF2-40B4-BE49-F238E27FC236}">
                <a16:creationId xmlns:a16="http://schemas.microsoft.com/office/drawing/2014/main" id="{494FD95B-0897-C720-56DD-991C7F3A2E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BB46F-0BAF-8921-5553-9A30035570E2}"/>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362112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AA78-E33A-A899-C53C-0D1698FEB1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FF2F69-D3FE-F7AC-FA16-0B1D5DA40BBA}"/>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4" name="Footer Placeholder 3">
            <a:extLst>
              <a:ext uri="{FF2B5EF4-FFF2-40B4-BE49-F238E27FC236}">
                <a16:creationId xmlns:a16="http://schemas.microsoft.com/office/drawing/2014/main" id="{E98529D4-286B-FFDC-DA9B-4D6476C48B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3499F7-44AF-50D2-CCCB-CB75E45A21E6}"/>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211249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AA77A-64DF-15FF-5BB3-7B2A7D524EE3}"/>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3" name="Footer Placeholder 2">
            <a:extLst>
              <a:ext uri="{FF2B5EF4-FFF2-40B4-BE49-F238E27FC236}">
                <a16:creationId xmlns:a16="http://schemas.microsoft.com/office/drawing/2014/main" id="{B585ADDB-6AC2-77AA-E860-BE5EBC66D8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39D99D-9167-2661-9066-8D0B1CBEEE7C}"/>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353509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9F34-2A07-F768-65BD-F8DE73609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22BBC0-243A-BAD0-1039-F401DD5E8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E5D433-93D5-E028-C2F3-589C99DAA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0AA60-AB3D-71C2-1AF6-1EB3938C0A3D}"/>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6" name="Footer Placeholder 5">
            <a:extLst>
              <a:ext uri="{FF2B5EF4-FFF2-40B4-BE49-F238E27FC236}">
                <a16:creationId xmlns:a16="http://schemas.microsoft.com/office/drawing/2014/main" id="{6A9FF6AA-F5DB-994E-37AE-5C6BE85DD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1A675C-9A3B-3ABC-E1AE-AA5E22F822C9}"/>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380078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9926-16A2-06E7-28E5-9E9A5F90A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856333-7038-EE22-18EA-0440D68F5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D35820-5CEC-C0B9-8873-E08FC36B1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FBFFE-08D8-CABB-39E7-88B7D3B08CF1}"/>
              </a:ext>
            </a:extLst>
          </p:cNvPr>
          <p:cNvSpPr>
            <a:spLocks noGrp="1"/>
          </p:cNvSpPr>
          <p:nvPr>
            <p:ph type="dt" sz="half" idx="10"/>
          </p:nvPr>
        </p:nvSpPr>
        <p:spPr/>
        <p:txBody>
          <a:bodyPr/>
          <a:lstStyle/>
          <a:p>
            <a:fld id="{9F28D4F4-61D1-48B6-9843-77538DE0EF5C}" type="datetimeFigureOut">
              <a:rPr lang="en-IN" smtClean="0"/>
              <a:t>05-07-2023</a:t>
            </a:fld>
            <a:endParaRPr lang="en-IN"/>
          </a:p>
        </p:txBody>
      </p:sp>
      <p:sp>
        <p:nvSpPr>
          <p:cNvPr id="6" name="Footer Placeholder 5">
            <a:extLst>
              <a:ext uri="{FF2B5EF4-FFF2-40B4-BE49-F238E27FC236}">
                <a16:creationId xmlns:a16="http://schemas.microsoft.com/office/drawing/2014/main" id="{8A345628-2164-331C-514F-9F806FBF0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28487D-8163-9112-58ED-058E6AE174C1}"/>
              </a:ext>
            </a:extLst>
          </p:cNvPr>
          <p:cNvSpPr>
            <a:spLocks noGrp="1"/>
          </p:cNvSpPr>
          <p:nvPr>
            <p:ph type="sldNum" sz="quarter" idx="12"/>
          </p:nvPr>
        </p:nvSpPr>
        <p:spPr/>
        <p:txBody>
          <a:bodyPr/>
          <a:lstStyle/>
          <a:p>
            <a:fld id="{FF6ACED8-CA91-4533-8711-1B4D1BF7840D}" type="slidenum">
              <a:rPr lang="en-IN" smtClean="0"/>
              <a:t>‹#›</a:t>
            </a:fld>
            <a:endParaRPr lang="en-IN"/>
          </a:p>
        </p:txBody>
      </p:sp>
    </p:spTree>
    <p:extLst>
      <p:ext uri="{BB962C8B-B14F-4D97-AF65-F5344CB8AC3E}">
        <p14:creationId xmlns:p14="http://schemas.microsoft.com/office/powerpoint/2010/main" val="401198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98159-CB7C-10C8-A42A-B8D287A90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E8924A-905F-A27B-1436-C3968218DF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D218F-404E-9F8F-97A0-2D06F2E83F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8D4F4-61D1-48B6-9843-77538DE0EF5C}" type="datetimeFigureOut">
              <a:rPr lang="en-IN" smtClean="0"/>
              <a:t>05-07-2023</a:t>
            </a:fld>
            <a:endParaRPr lang="en-IN"/>
          </a:p>
        </p:txBody>
      </p:sp>
      <p:sp>
        <p:nvSpPr>
          <p:cNvPr id="5" name="Footer Placeholder 4">
            <a:extLst>
              <a:ext uri="{FF2B5EF4-FFF2-40B4-BE49-F238E27FC236}">
                <a16:creationId xmlns:a16="http://schemas.microsoft.com/office/drawing/2014/main" id="{C72C1840-AD95-CCCE-D519-BD3056CCD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6D1DD7-F2E2-99E2-0E78-48545C292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ACED8-CA91-4533-8711-1B4D1BF7840D}" type="slidenum">
              <a:rPr lang="en-IN" smtClean="0"/>
              <a:t>‹#›</a:t>
            </a:fld>
            <a:endParaRPr lang="en-IN"/>
          </a:p>
        </p:txBody>
      </p:sp>
    </p:spTree>
    <p:extLst>
      <p:ext uri="{BB962C8B-B14F-4D97-AF65-F5344CB8AC3E}">
        <p14:creationId xmlns:p14="http://schemas.microsoft.com/office/powerpoint/2010/main" val="394832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5768318"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s://www.youtube.com/watch?v=M5XKBRdIK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73110-7501-C8DF-86E1-D3E7B0FF0C26}"/>
              </a:ext>
            </a:extLst>
          </p:cNvPr>
          <p:cNvSpPr>
            <a:spLocks noGrp="1"/>
          </p:cNvSpPr>
          <p:nvPr>
            <p:ph type="ctrTitle"/>
          </p:nvPr>
        </p:nvSpPr>
        <p:spPr>
          <a:xfrm>
            <a:off x="7380407" y="743447"/>
            <a:ext cx="3973385" cy="3692028"/>
          </a:xfrm>
          <a:noFill/>
        </p:spPr>
        <p:txBody>
          <a:bodyPr>
            <a:normAutofit/>
          </a:bodyPr>
          <a:lstStyle/>
          <a:p>
            <a:pPr algn="l"/>
            <a:r>
              <a:rPr lang="en-US" sz="3600" b="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SYSTEM SIMULATION PROJECT </a:t>
            </a:r>
            <a:br>
              <a:rPr lang="en-US" sz="3600" b="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b="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ON SUBWAY TICKET QUERY SYSTEM</a:t>
            </a:r>
            <a:br>
              <a:rPr lang="en-IN" sz="36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920C98E1-4A81-D8D7-D63D-12A8C723E1E5}"/>
              </a:ext>
            </a:extLst>
          </p:cNvPr>
          <p:cNvSpPr>
            <a:spLocks noGrp="1"/>
          </p:cNvSpPr>
          <p:nvPr>
            <p:ph type="subTitle" idx="1"/>
          </p:nvPr>
        </p:nvSpPr>
        <p:spPr>
          <a:xfrm>
            <a:off x="7380408" y="4629234"/>
            <a:ext cx="3973386" cy="1485319"/>
          </a:xfrm>
          <a:noFill/>
        </p:spPr>
        <p:txBody>
          <a:bodyPr>
            <a:normAutofit/>
          </a:bodyPr>
          <a:lstStyle/>
          <a:p>
            <a:pPr algn="l">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Instructor						            Student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spcBef>
                <a:spcPts val="450"/>
              </a:spcBef>
              <a:spcAft>
                <a:spcPts val="450"/>
              </a:spcAft>
            </a:pPr>
            <a:r>
              <a:rPr lang="en-US" sz="1100" b="1" dirty="0">
                <a:effectLst/>
                <a:latin typeface="Lato" panose="020F0502020204030203" pitchFamily="34" charset="0"/>
                <a:ea typeface="Times New Roman" panose="02020603050405020304" pitchFamily="18" charset="0"/>
                <a:cs typeface="Times New Roman" panose="02020603050405020304" pitchFamily="18" charset="0"/>
              </a:rPr>
              <a:t>          CJ WU      	    </a:t>
            </a: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Pavan Chaitanya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en-US" sz="1100" b="1" kern="0" dirty="0">
                <a:effectLst/>
                <a:latin typeface="Times New Roman" panose="02020603050405020304" pitchFamily="18" charset="0"/>
                <a:ea typeface="Calibri" panose="020F0502020204030204" pitchFamily="34" charset="0"/>
              </a:rPr>
              <a:t>		 </a:t>
            </a:r>
            <a:endParaRPr lang="en-IN" sz="1100" dirty="0"/>
          </a:p>
        </p:txBody>
      </p:sp>
      <p:pic>
        <p:nvPicPr>
          <p:cNvPr id="1028" name="Picture 4" descr="PNR Status (Check IRCTC PNR Status) - ConfirmTkt">
            <a:extLst>
              <a:ext uri="{FF2B5EF4-FFF2-40B4-BE49-F238E27FC236}">
                <a16:creationId xmlns:a16="http://schemas.microsoft.com/office/drawing/2014/main" id="{5719F53A-4D73-EAEB-1101-8CF897496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927"/>
          <a:stretch/>
        </p:blipFill>
        <p:spPr bwMode="auto">
          <a:xfrm>
            <a:off x="20" y="10"/>
            <a:ext cx="699288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1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18AFC-3371-73F3-235A-FFF2912965EC}"/>
              </a:ext>
            </a:extLst>
          </p:cNvPr>
          <p:cNvSpPr>
            <a:spLocks noGrp="1"/>
          </p:cNvSpPr>
          <p:nvPr>
            <p:ph type="title"/>
          </p:nvPr>
        </p:nvSpPr>
        <p:spPr>
          <a:xfrm>
            <a:off x="466722" y="586855"/>
            <a:ext cx="3201366" cy="3387497"/>
          </a:xfrm>
        </p:spPr>
        <p:txBody>
          <a:bodyPr anchor="b">
            <a:normAutofit/>
          </a:bodyPr>
          <a:lstStyle/>
          <a:p>
            <a:pPr algn="r"/>
            <a:r>
              <a:rPr lang="en-IN" sz="2200">
                <a:solidFill>
                  <a:srgbClr val="FFFFFF"/>
                </a:solidFill>
              </a:rPr>
              <a:t>Alternate Model Setup (Model 2)</a:t>
            </a:r>
            <a:br>
              <a:rPr lang="en-IN" sz="2200">
                <a:solidFill>
                  <a:srgbClr val="FFFFFF"/>
                </a:solidFill>
              </a:rPr>
            </a:br>
            <a:r>
              <a:rPr lang="en-US" sz="2200" b="0" i="0" u="none" strike="noStrike">
                <a:solidFill>
                  <a:srgbClr val="FFFFFF"/>
                </a:solidFill>
                <a:effectLst/>
                <a:latin typeface="Tenorite" panose="00000500000000000000" pitchFamily="2" charset="0"/>
              </a:rPr>
              <a:t>In addition to the initial model, an alternative queuing system solution is proposed to reduce queue lengths for passengers at the Subway</a:t>
            </a:r>
            <a:endParaRPr lang="en-IN" sz="2200">
              <a:solidFill>
                <a:srgbClr val="FFFFFF"/>
              </a:solidFill>
            </a:endParaRPr>
          </a:p>
        </p:txBody>
      </p:sp>
      <p:sp>
        <p:nvSpPr>
          <p:cNvPr id="3" name="Content Placeholder 2">
            <a:extLst>
              <a:ext uri="{FF2B5EF4-FFF2-40B4-BE49-F238E27FC236}">
                <a16:creationId xmlns:a16="http://schemas.microsoft.com/office/drawing/2014/main" id="{9AE6F81F-B7C4-84F7-1801-4B40DFC69185}"/>
              </a:ext>
            </a:extLst>
          </p:cNvPr>
          <p:cNvSpPr>
            <a:spLocks noGrp="1"/>
          </p:cNvSpPr>
          <p:nvPr>
            <p:ph idx="1"/>
          </p:nvPr>
        </p:nvSpPr>
        <p:spPr>
          <a:xfrm>
            <a:off x="4810259" y="649480"/>
            <a:ext cx="6555347" cy="5546047"/>
          </a:xfrm>
        </p:spPr>
        <p:txBody>
          <a:bodyPr anchor="ctr">
            <a:normAutofit/>
          </a:bodyPr>
          <a:lstStyle/>
          <a:p>
            <a:pPr marL="0" indent="0">
              <a:buNone/>
            </a:pPr>
            <a:r>
              <a:rPr lang="en-IN" sz="1100"/>
              <a:t>Set up :</a:t>
            </a:r>
          </a:p>
          <a:p>
            <a:pPr marL="0" indent="0">
              <a:buNone/>
            </a:pPr>
            <a:r>
              <a:rPr lang="en-US" sz="1100"/>
              <a:t>Resources</a:t>
            </a:r>
          </a:p>
          <a:p>
            <a:pPr marL="0" indent="0">
              <a:buNone/>
            </a:pPr>
            <a:r>
              <a:rPr lang="en-US" sz="1100"/>
              <a:t>	Ticket Issuer 1</a:t>
            </a:r>
          </a:p>
          <a:p>
            <a:pPr marL="0" indent="0">
              <a:buNone/>
            </a:pPr>
            <a:r>
              <a:rPr lang="en-US" sz="1100"/>
              <a:t>	Ticket Issuer 2</a:t>
            </a:r>
          </a:p>
          <a:p>
            <a:pPr marL="0" indent="0">
              <a:buNone/>
            </a:pPr>
            <a:endParaRPr lang="en-US" sz="1100"/>
          </a:p>
          <a:p>
            <a:pPr marL="0" indent="0">
              <a:buNone/>
            </a:pPr>
            <a:r>
              <a:rPr lang="en-US" sz="1100"/>
              <a:t>Stations &amp; Route Logic 	Enter station </a:t>
            </a:r>
          </a:p>
          <a:p>
            <a:pPr marL="0" indent="0">
              <a:buNone/>
            </a:pPr>
            <a:r>
              <a:rPr lang="en-US" sz="1100"/>
              <a:t>		Exit station to platform </a:t>
            </a:r>
          </a:p>
          <a:p>
            <a:pPr marL="0" indent="0">
              <a:buNone/>
            </a:pPr>
            <a:r>
              <a:rPr lang="en-US" sz="1100"/>
              <a:t>		Ticket Counter station </a:t>
            </a:r>
          </a:p>
          <a:p>
            <a:pPr marL="0" indent="0">
              <a:buNone/>
            </a:pPr>
            <a:r>
              <a:rPr lang="en-US" sz="1100"/>
              <a:t>		Queue line.</a:t>
            </a:r>
          </a:p>
          <a:p>
            <a:pPr marL="0" indent="0">
              <a:buNone/>
            </a:pPr>
            <a:r>
              <a:rPr lang="en-US" sz="1100"/>
              <a:t>		Queue Station</a:t>
            </a:r>
          </a:p>
          <a:p>
            <a:pPr marL="0" indent="0">
              <a:buNone/>
            </a:pPr>
            <a:r>
              <a:rPr lang="en-US" sz="1100"/>
              <a:t>Schedules	Arrival schedule -</a:t>
            </a:r>
          </a:p>
          <a:p>
            <a:pPr marL="0" indent="0">
              <a:buNone/>
            </a:pPr>
            <a:r>
              <a:rPr lang="en-US" sz="1100"/>
              <a:t>	Ticket Issuer </a:t>
            </a:r>
          </a:p>
          <a:p>
            <a:pPr marL="0" indent="0">
              <a:buNone/>
            </a:pPr>
            <a:r>
              <a:rPr lang="en-US" sz="1100"/>
              <a:t>Expressions	Slow arrival </a:t>
            </a:r>
          </a:p>
          <a:p>
            <a:pPr marL="0" indent="0">
              <a:buNone/>
            </a:pPr>
            <a:r>
              <a:rPr lang="en-US" sz="1100"/>
              <a:t>	Busy arrival </a:t>
            </a:r>
          </a:p>
          <a:p>
            <a:pPr marL="0" indent="0">
              <a:buNone/>
            </a:pPr>
            <a:r>
              <a:rPr lang="en-US" sz="1100"/>
              <a:t> 	order time</a:t>
            </a:r>
          </a:p>
          <a:p>
            <a:pPr marL="0" indent="0">
              <a:buNone/>
            </a:pPr>
            <a:r>
              <a:rPr lang="en-US" sz="1100"/>
              <a:t> 	pay time</a:t>
            </a:r>
          </a:p>
          <a:p>
            <a:pPr marL="0" indent="0">
              <a:buNone/>
            </a:pPr>
            <a:r>
              <a:rPr lang="en-US" sz="1100"/>
              <a:t>Sets	Customer type.</a:t>
            </a:r>
          </a:p>
          <a:p>
            <a:pPr marL="0" indent="0">
              <a:buNone/>
            </a:pPr>
            <a:r>
              <a:rPr lang="en-US" sz="1100"/>
              <a:t>	Customer picture</a:t>
            </a:r>
          </a:p>
          <a:p>
            <a:pPr marL="0" indent="0">
              <a:buNone/>
            </a:pPr>
            <a:r>
              <a:rPr lang="en-US" sz="1100"/>
              <a:t>Attributes	Process time</a:t>
            </a:r>
          </a:p>
          <a:p>
            <a:pPr marL="0" indent="0">
              <a:buNone/>
            </a:pPr>
            <a:r>
              <a:rPr lang="en-US" sz="1100"/>
              <a:t>Variables	Walk time</a:t>
            </a:r>
          </a:p>
          <a:p>
            <a:pPr marL="0" indent="0">
              <a:buNone/>
            </a:pPr>
            <a:endParaRPr lang="en-US" sz="1100"/>
          </a:p>
          <a:p>
            <a:pPr marL="0" indent="0">
              <a:buNone/>
            </a:pPr>
            <a:endParaRPr lang="en-IN" sz="1100"/>
          </a:p>
          <a:p>
            <a:pPr marL="0" indent="0">
              <a:buNone/>
            </a:pPr>
            <a:endParaRPr lang="en-IN" sz="1100"/>
          </a:p>
          <a:p>
            <a:pPr marL="0" indent="0">
              <a:buNone/>
            </a:pPr>
            <a:endParaRPr lang="en-IN" sz="1100"/>
          </a:p>
        </p:txBody>
      </p:sp>
    </p:spTree>
    <p:extLst>
      <p:ext uri="{BB962C8B-B14F-4D97-AF65-F5344CB8AC3E}">
        <p14:creationId xmlns:p14="http://schemas.microsoft.com/office/powerpoint/2010/main" val="2995554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DE9BF-2881-A711-F408-A452EA7AD81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Overview of Model 2 </a:t>
            </a: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computer&#10;&#10;Description automatically generated">
            <a:extLst>
              <a:ext uri="{FF2B5EF4-FFF2-40B4-BE49-F238E27FC236}">
                <a16:creationId xmlns:a16="http://schemas.microsoft.com/office/drawing/2014/main" id="{D5F44E83-8FC2-7469-51E5-2784E630C491}"/>
              </a:ext>
            </a:extLst>
          </p:cNvPr>
          <p:cNvPicPr>
            <a:picLocks noGrp="1" noChangeAspect="1"/>
          </p:cNvPicPr>
          <p:nvPr>
            <p:ph idx="1"/>
          </p:nvPr>
        </p:nvPicPr>
        <p:blipFill>
          <a:blip r:embed="rId2"/>
          <a:stretch>
            <a:fillRect/>
          </a:stretch>
        </p:blipFill>
        <p:spPr>
          <a:xfrm>
            <a:off x="1043276" y="2633472"/>
            <a:ext cx="10102400" cy="3586353"/>
          </a:xfrm>
          <a:prstGeom prst="rect">
            <a:avLst/>
          </a:prstGeom>
        </p:spPr>
      </p:pic>
    </p:spTree>
    <p:extLst>
      <p:ext uri="{BB962C8B-B14F-4D97-AF65-F5344CB8AC3E}">
        <p14:creationId xmlns:p14="http://schemas.microsoft.com/office/powerpoint/2010/main" val="375622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A5734-9824-D8EB-1B55-5B6535749439}"/>
              </a:ext>
            </a:extLst>
          </p:cNvPr>
          <p:cNvSpPr>
            <a:spLocks noGrp="1"/>
          </p:cNvSpPr>
          <p:nvPr>
            <p:ph type="title"/>
          </p:nvPr>
        </p:nvSpPr>
        <p:spPr>
          <a:xfrm>
            <a:off x="589560" y="856180"/>
            <a:ext cx="4560584" cy="1128068"/>
          </a:xfrm>
        </p:spPr>
        <p:txBody>
          <a:bodyPr anchor="ctr">
            <a:normAutofit/>
          </a:bodyPr>
          <a:lstStyle/>
          <a:p>
            <a:r>
              <a:rPr lang="en-IN" sz="3700"/>
              <a:t>Model2</a:t>
            </a:r>
            <a:br>
              <a:rPr lang="en-IN" sz="3700"/>
            </a:br>
            <a:r>
              <a:rPr lang="en-IN" sz="3700"/>
              <a:t>Results</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3E7F5-02C7-E739-4921-D6915BDF2392}"/>
              </a:ext>
            </a:extLst>
          </p:cNvPr>
          <p:cNvSpPr>
            <a:spLocks noGrp="1"/>
          </p:cNvSpPr>
          <p:nvPr>
            <p:ph idx="1"/>
          </p:nvPr>
        </p:nvSpPr>
        <p:spPr>
          <a:xfrm>
            <a:off x="590719" y="2330505"/>
            <a:ext cx="4559425" cy="3979585"/>
          </a:xfrm>
        </p:spPr>
        <p:txBody>
          <a:bodyPr anchor="ctr">
            <a:normAutofit/>
          </a:bodyPr>
          <a:lstStyle/>
          <a:p>
            <a:pPr>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Based on the results, it is obtained that the average queue time of simulation in Queues 1 and 2 are 0.025 and 0.025 minutes with an average number of 0.12 and 0.13 people per minute. Service time at counter 1 is 0.006 minutes with an average number of 0.031 per minute. The service time at counter 2 is 0.009 minutes with an average amount of 0.047 per minute.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endParaRPr lang="en-IN" sz="2000" dirty="0"/>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BB9F03F4-542F-08AC-8265-DF6E8D261B5F}"/>
              </a:ext>
            </a:extLst>
          </p:cNvPr>
          <p:cNvPicPr>
            <a:picLocks noChangeAspect="1"/>
          </p:cNvPicPr>
          <p:nvPr/>
        </p:nvPicPr>
        <p:blipFill rotWithShape="1">
          <a:blip r:embed="rId2"/>
          <a:srcRect r="5097" b="3"/>
          <a:stretch/>
        </p:blipFill>
        <p:spPr>
          <a:xfrm>
            <a:off x="5977788" y="799352"/>
            <a:ext cx="5425410" cy="5259296"/>
          </a:xfrm>
          <a:prstGeom prst="rect">
            <a:avLst/>
          </a:prstGeom>
        </p:spPr>
      </p:pic>
    </p:spTree>
    <p:extLst>
      <p:ext uri="{BB962C8B-B14F-4D97-AF65-F5344CB8AC3E}">
        <p14:creationId xmlns:p14="http://schemas.microsoft.com/office/powerpoint/2010/main" val="303164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36397" y="502020"/>
            <a:ext cx="5323715" cy="1642970"/>
          </a:xfrm>
        </p:spPr>
        <p:txBody>
          <a:bodyPr anchor="b">
            <a:normAutofit/>
          </a:bodyPr>
          <a:lstStyle/>
          <a:p>
            <a:r>
              <a:rPr lang="en-US" sz="4000"/>
              <a:t>Insights and Conclusion</a:t>
            </a:r>
          </a:p>
        </p:txBody>
      </p:sp>
      <p:sp>
        <p:nvSpPr>
          <p:cNvPr id="3" name="Content Placeholder"/>
          <p:cNvSpPr>
            <a:spLocks noGrp="1"/>
          </p:cNvSpPr>
          <p:nvPr>
            <p:ph idx="1"/>
          </p:nvPr>
        </p:nvSpPr>
        <p:spPr>
          <a:xfrm>
            <a:off x="1144923" y="2405894"/>
            <a:ext cx="5315189" cy="3535083"/>
          </a:xfrm>
        </p:spPr>
        <p:txBody>
          <a:bodyPr anchor="t">
            <a:normAutofit/>
          </a:bodyPr>
          <a:lstStyle/>
          <a:p>
            <a:pPr lvl="0"/>
            <a:r>
              <a:rPr lang="en-US" sz="1400"/>
              <a:t>The simulation results of the railway metro ticket queuing system of Subway provide valuable insights for optimizing the queuing system for ticketing</a:t>
            </a:r>
          </a:p>
          <a:p>
            <a:pPr lvl="0"/>
            <a:r>
              <a:rPr lang="en-US" sz="1400"/>
              <a:t>The original prototype identified existing challenges, such as long waiting times due to queue queues, which resulted in dissatisfied passengers and possible ticket cancellations, but the new prototype showed a marked improvement by way of it is used to select passengers to be selected over the queue</a:t>
            </a:r>
          </a:p>
          <a:p>
            <a:pPr lvl="0"/>
            <a:r>
              <a:rPr lang="en-US" sz="1400" b="0" i="0" u="none" strike="noStrike">
                <a:effectLst/>
                <a:latin typeface="Tenorite" panose="00000500000000000000" pitchFamily="2" charset="0"/>
              </a:rPr>
              <a:t>Simulation results provide strong evidence that the inclusion of queuing routes effectively reduces queue length and improves scheduling efficiency by adopting this solution, stations can better manage passenger flows, for improve service, and reduce customer dissatisfaction caused by long queues Queue systems</a:t>
            </a:r>
            <a:endParaRPr lang="en-US" sz="14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Streetcar">
            <a:extLst>
              <a:ext uri="{FF2B5EF4-FFF2-40B4-BE49-F238E27FC236}">
                <a16:creationId xmlns:a16="http://schemas.microsoft.com/office/drawing/2014/main" id="{F1A48D88-F331-7F0E-5522-8D8DCE2A72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13969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lasses on top of a book">
            <a:extLst>
              <a:ext uri="{FF2B5EF4-FFF2-40B4-BE49-F238E27FC236}">
                <a16:creationId xmlns:a16="http://schemas.microsoft.com/office/drawing/2014/main" id="{5DD1C28F-35E7-C7A8-6071-6F2C278DADCD}"/>
              </a:ext>
            </a:extLst>
          </p:cNvPr>
          <p:cNvPicPr>
            <a:picLocks noChangeAspect="1"/>
          </p:cNvPicPr>
          <p:nvPr/>
        </p:nvPicPr>
        <p:blipFill rotWithShape="1">
          <a:blip r:embed="rId2"/>
          <a:srcRect r="6588" b="-1"/>
          <a:stretch/>
        </p:blipFill>
        <p:spPr>
          <a:xfrm>
            <a:off x="-19049" y="-38090"/>
            <a:ext cx="9669642" cy="6857990"/>
          </a:xfrm>
          <a:prstGeom prst="rect">
            <a:avLst/>
          </a:prstGeom>
        </p:spPr>
      </p:pic>
      <p:sp>
        <p:nvSpPr>
          <p:cNvPr id="26" name="Rectangle 2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7531610" y="365125"/>
            <a:ext cx="3822189" cy="1899912"/>
          </a:xfrm>
        </p:spPr>
        <p:txBody>
          <a:bodyPr>
            <a:normAutofit/>
          </a:bodyPr>
          <a:lstStyle/>
          <a:p>
            <a:r>
              <a:rPr lang="en-US" sz="4000" dirty="0"/>
              <a:t>References</a:t>
            </a:r>
          </a:p>
        </p:txBody>
      </p:sp>
      <p:sp>
        <p:nvSpPr>
          <p:cNvPr id="3" name="Content Placeholder"/>
          <p:cNvSpPr>
            <a:spLocks noGrp="1"/>
          </p:cNvSpPr>
          <p:nvPr>
            <p:ph idx="1"/>
          </p:nvPr>
        </p:nvSpPr>
        <p:spPr>
          <a:xfrm>
            <a:off x="7531610" y="2434201"/>
            <a:ext cx="3822189" cy="3742762"/>
          </a:xfrm>
        </p:spPr>
        <p:txBody>
          <a:bodyPr>
            <a:normAutofit/>
          </a:bodyPr>
          <a:lstStyle/>
          <a:p>
            <a:pPr algn="l" rtl="0" fontAlgn="base">
              <a:buFont typeface="Arial" panose="020B0604020202020204" pitchFamily="34" charset="0"/>
              <a:buChar char="•"/>
            </a:pPr>
            <a:r>
              <a:rPr lang="en-US" sz="1800" b="0" i="0" u="sng" strike="noStrike" dirty="0">
                <a:solidFill>
                  <a:srgbClr val="C37400"/>
                </a:solidFill>
                <a:effectLst/>
                <a:latin typeface="Times New Roman" panose="02020603050405020304" pitchFamily="18" charset="0"/>
                <a:hlinkClick r:id="rId3"/>
              </a:rPr>
              <a:t>https://ieeexplore.ieee.org/document/5768318</a:t>
            </a:r>
            <a:r>
              <a:rPr lang="en-US" sz="1800" b="0" i="0" dirty="0">
                <a:solidFill>
                  <a:srgbClr val="000000"/>
                </a:solidFill>
                <a:effectLst/>
                <a:latin typeface="Tenorite" panose="00000500000000000000" pitchFamily="2" charset="0"/>
              </a:rPr>
              <a:t>​</a:t>
            </a:r>
            <a:endParaRPr lang="en-US" sz="1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u="sng" strike="noStrike" dirty="0">
                <a:solidFill>
                  <a:srgbClr val="C37400"/>
                </a:solidFill>
                <a:effectLst/>
                <a:latin typeface="Times New Roman" panose="02020603050405020304" pitchFamily="18" charset="0"/>
                <a:hlinkClick r:id="rId4"/>
              </a:rPr>
              <a:t>https://www.youtube.com/watch?v=M5XKBRdIKCE</a:t>
            </a:r>
            <a:r>
              <a:rPr lang="en-US" sz="1800" b="0" i="0" dirty="0">
                <a:solidFill>
                  <a:srgbClr val="000000"/>
                </a:solidFill>
                <a:effectLst/>
                <a:latin typeface="Calibri" panose="020F0502020204030204" pitchFamily="34" charset="0"/>
              </a:rPr>
              <a:t>​</a:t>
            </a:r>
            <a:endParaRPr lang="en-US" sz="1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800" b="0" i="0" dirty="0">
                <a:solidFill>
                  <a:srgbClr val="000000"/>
                </a:solidFill>
                <a:effectLst/>
                <a:latin typeface="Tenorite" panose="00000500000000000000" pitchFamily="2" charset="0"/>
              </a:rPr>
              <a:t>​</a:t>
            </a:r>
            <a:endParaRPr lang="en-US" sz="1400" b="0" i="0" dirty="0">
              <a:solidFill>
                <a:srgbClr val="000000"/>
              </a:solidFill>
              <a:effectLst/>
              <a:latin typeface="Arial" panose="020B0604020202020204" pitchFamily="34" charset="0"/>
            </a:endParaRPr>
          </a:p>
          <a:p>
            <a:pPr lvl="0"/>
            <a:endParaRPr lang="en-US" sz="2000" dirty="0"/>
          </a:p>
        </p:txBody>
      </p:sp>
    </p:spTree>
    <p:extLst>
      <p:ext uri="{BB962C8B-B14F-4D97-AF65-F5344CB8AC3E}">
        <p14:creationId xmlns:p14="http://schemas.microsoft.com/office/powerpoint/2010/main" val="218020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D9FEBE-1F49-D496-B42D-4D05E34DD775}"/>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dirty="0">
                <a:solidFill>
                  <a:schemeClr val="tx1"/>
                </a:solidFill>
                <a:latin typeface="+mj-lt"/>
                <a:ea typeface="+mj-ea"/>
                <a:cs typeface="+mj-cs"/>
              </a:rPr>
              <a:t>Thank You</a:t>
            </a:r>
          </a:p>
        </p:txBody>
      </p:sp>
    </p:spTree>
    <p:extLst>
      <p:ext uri="{BB962C8B-B14F-4D97-AF65-F5344CB8AC3E}">
        <p14:creationId xmlns:p14="http://schemas.microsoft.com/office/powerpoint/2010/main" val="181749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A076-2284-FAC8-32D2-A343392E6018}"/>
              </a:ext>
            </a:extLst>
          </p:cNvPr>
          <p:cNvSpPr>
            <a:spLocks noGrp="1"/>
          </p:cNvSpPr>
          <p:nvPr>
            <p:ph type="title"/>
          </p:nvPr>
        </p:nvSpPr>
        <p:spPr/>
        <p:txBody>
          <a:bodyPr/>
          <a:lstStyle/>
          <a:p>
            <a:r>
              <a:rPr lang="en-IN" dirty="0"/>
              <a:t>INDEX</a:t>
            </a:r>
          </a:p>
        </p:txBody>
      </p:sp>
      <p:graphicFrame>
        <p:nvGraphicFramePr>
          <p:cNvPr id="7" name="Content Placeholder 2">
            <a:extLst>
              <a:ext uri="{FF2B5EF4-FFF2-40B4-BE49-F238E27FC236}">
                <a16:creationId xmlns:a16="http://schemas.microsoft.com/office/drawing/2014/main" id="{FAC22E5D-8242-A732-273C-F2496120212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868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798C-E389-4E47-EDE6-2808C9D95A23}"/>
              </a:ext>
            </a:extLst>
          </p:cNvPr>
          <p:cNvSpPr>
            <a:spLocks noGrp="1"/>
          </p:cNvSpPr>
          <p:nvPr>
            <p:ph type="title"/>
          </p:nvPr>
        </p:nvSpPr>
        <p:spPr>
          <a:xfrm>
            <a:off x="5868557" y="1138036"/>
            <a:ext cx="5444382" cy="1402470"/>
          </a:xfrm>
        </p:spPr>
        <p:txBody>
          <a:bodyPr anchor="t">
            <a:normAutofit/>
          </a:bodyPr>
          <a:lstStyle/>
          <a:p>
            <a:r>
              <a:rPr lang="en-IN" sz="3200" dirty="0"/>
              <a:t>EXECUTIVE SUMMARY</a:t>
            </a:r>
          </a:p>
        </p:txBody>
      </p:sp>
      <p:pic>
        <p:nvPicPr>
          <p:cNvPr id="5" name="Picture 4" descr="View of motion blurred underground railway">
            <a:extLst>
              <a:ext uri="{FF2B5EF4-FFF2-40B4-BE49-F238E27FC236}">
                <a16:creationId xmlns:a16="http://schemas.microsoft.com/office/drawing/2014/main" id="{302FB97E-8A1A-9B86-7D79-EDAFF5914428}"/>
              </a:ext>
            </a:extLst>
          </p:cNvPr>
          <p:cNvPicPr>
            <a:picLocks noChangeAspect="1"/>
          </p:cNvPicPr>
          <p:nvPr/>
        </p:nvPicPr>
        <p:blipFill rotWithShape="1">
          <a:blip r:embed="rId2"/>
          <a:srcRect l="41095" r="876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8F58E1-0E1B-8DFE-34CB-1C3FEDDB13AB}"/>
              </a:ext>
            </a:extLst>
          </p:cNvPr>
          <p:cNvSpPr>
            <a:spLocks noGrp="1"/>
          </p:cNvSpPr>
          <p:nvPr>
            <p:ph idx="1"/>
          </p:nvPr>
        </p:nvSpPr>
        <p:spPr>
          <a:xfrm>
            <a:off x="5868557" y="2551176"/>
            <a:ext cx="5444382" cy="3591207"/>
          </a:xfrm>
        </p:spPr>
        <p:txBody>
          <a:bodyPr>
            <a:normAutofit/>
          </a:bodyPr>
          <a:lstStyle/>
          <a:p>
            <a:pPr rtl="0" fontAlgn="base">
              <a:buFont typeface="Arial" panose="020B0604020202020204" pitchFamily="34" charset="0"/>
              <a:buChar char="•"/>
            </a:pPr>
            <a:r>
              <a:rPr lang="en-US" sz="1400" b="0" i="0" u="none" strike="noStrike" dirty="0">
                <a:effectLst/>
                <a:latin typeface="Tenorite" panose="020F0502020204030204" pitchFamily="2" charset="0"/>
              </a:rPr>
              <a:t>This ppt presents a detailed study of the rail metro ticket queuing system at metro station using various simulation methods</a:t>
            </a:r>
            <a:r>
              <a:rPr lang="en-US" sz="1400" b="0" i="0" dirty="0">
                <a:effectLst/>
                <a:latin typeface="Tenorite" panose="020F0502020204030204" pitchFamily="2" charset="0"/>
              </a:rPr>
              <a:t>​</a:t>
            </a:r>
            <a:endParaRPr lang="en-US" sz="1400" b="0" i="0" dirty="0">
              <a:effectLst/>
              <a:latin typeface="Arial" panose="020B0604020202020204" pitchFamily="34" charset="0"/>
            </a:endParaRPr>
          </a:p>
          <a:p>
            <a:pPr rtl="0" fontAlgn="base">
              <a:buFont typeface="Arial" panose="020B0604020202020204" pitchFamily="34" charset="0"/>
              <a:buChar char="•"/>
            </a:pPr>
            <a:r>
              <a:rPr lang="en-US" sz="1400" b="0" i="0" u="none" strike="noStrike" dirty="0">
                <a:effectLst/>
                <a:latin typeface="Tenorite" panose="020F0502020204030204" pitchFamily="2" charset="0"/>
              </a:rPr>
              <a:t>The study aimed to optimize the queuing system for purchasing tickets, which aimed to reduce waiting times and enhance passenger experience the first example highlighted the challenges faced by passengers due to queuing therefore, which resulted in long wait times and possible ticket cancellations Passengers can go to the station and choose their queue</a:t>
            </a:r>
            <a:r>
              <a:rPr lang="en-US" sz="1400" b="0" i="0" dirty="0">
                <a:effectLst/>
                <a:latin typeface="Tenorite" panose="020F0502020204030204" pitchFamily="2" charset="0"/>
              </a:rPr>
              <a:t>​</a:t>
            </a:r>
            <a:endParaRPr lang="en-US" sz="1400" b="0" i="0" dirty="0">
              <a:effectLst/>
              <a:latin typeface="Arial" panose="020B0604020202020204" pitchFamily="34" charset="0"/>
            </a:endParaRPr>
          </a:p>
          <a:p>
            <a:pPr rtl="0" fontAlgn="base">
              <a:buFont typeface="Arial" panose="020B0604020202020204" pitchFamily="34" charset="0"/>
              <a:buChar char="•"/>
            </a:pPr>
            <a:r>
              <a:rPr lang="en-US" sz="1400" b="0" i="0" u="none" strike="noStrike" dirty="0">
                <a:effectLst/>
                <a:latin typeface="Tenorite" panose="020F0502020204030204" pitchFamily="2" charset="0"/>
              </a:rPr>
              <a:t>These improvements are expected to improve the overall efficiency of the ticketing process, reduce wait times, and improve customer satisfaction The findings of this study provide valuable insights for Subway to improve its queuing process and improve service delivery</a:t>
            </a:r>
            <a:endParaRPr lang="en-US" sz="1400" b="0" i="0" dirty="0">
              <a:effectLst/>
              <a:latin typeface="Arial" panose="020B0604020202020204" pitchFamily="34" charset="0"/>
            </a:endParaRPr>
          </a:p>
          <a:p>
            <a:endParaRPr lang="en-IN" sz="1400" dirty="0"/>
          </a:p>
        </p:txBody>
      </p:sp>
    </p:spTree>
    <p:extLst>
      <p:ext uri="{BB962C8B-B14F-4D97-AF65-F5344CB8AC3E}">
        <p14:creationId xmlns:p14="http://schemas.microsoft.com/office/powerpoint/2010/main" val="340619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3043-C0BB-B455-4D8F-13ADF28F25F1}"/>
              </a:ext>
            </a:extLst>
          </p:cNvPr>
          <p:cNvSpPr>
            <a:spLocks noGrp="1"/>
          </p:cNvSpPr>
          <p:nvPr>
            <p:ph type="title"/>
          </p:nvPr>
        </p:nvSpPr>
        <p:spPr>
          <a:xfrm>
            <a:off x="761840" y="1138265"/>
            <a:ext cx="4544762" cy="1401183"/>
          </a:xfrm>
        </p:spPr>
        <p:txBody>
          <a:bodyPr anchor="t">
            <a:normAutofit/>
          </a:bodyPr>
          <a:lstStyle/>
          <a:p>
            <a:r>
              <a:rPr lang="en-IN" sz="3200" dirty="0"/>
              <a:t>Objective</a:t>
            </a:r>
          </a:p>
        </p:txBody>
      </p:sp>
      <p:cxnSp>
        <p:nvCxnSpPr>
          <p:cNvPr id="12"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2C8EDE-17B5-BB0F-D440-67DDCF3E4238}"/>
              </a:ext>
            </a:extLst>
          </p:cNvPr>
          <p:cNvSpPr>
            <a:spLocks noGrp="1"/>
          </p:cNvSpPr>
          <p:nvPr>
            <p:ph idx="1"/>
          </p:nvPr>
        </p:nvSpPr>
        <p:spPr>
          <a:xfrm>
            <a:off x="761840" y="2551176"/>
            <a:ext cx="4544762" cy="3602935"/>
          </a:xfrm>
        </p:spPr>
        <p:txBody>
          <a:bodyPr>
            <a:normAutofit/>
          </a:bodyPr>
          <a:lstStyle/>
          <a:p>
            <a:r>
              <a:rPr lang="en-US" sz="1400"/>
              <a:t>The objective of the simulation observation is to optimize the queuing device for ticket purchases at a Subway. The current system experiences long queues, resulting in passenger dissatisfaction and potential ticket cancellations. The aim is to improve the queuing system by reducing waiting times and enhancing overall efficiency to enhance the passenger experience.</a:t>
            </a:r>
          </a:p>
          <a:p>
            <a:endParaRPr lang="en-US" sz="1400"/>
          </a:p>
          <a:p>
            <a:r>
              <a:rPr lang="en-US" sz="1400"/>
              <a:t>By utilizing discrete event simulation in Arena software, the study aims to recommend and analyze alternative scenarios that can optimize the queuing system. The simulation results will provide valuable insights into potential improvements and assist in decision-making to streamline the ticketing system. The findings will guide the implementation of the most effective solution for enhancing the queuing process at the Subway.</a:t>
            </a:r>
            <a:endParaRPr lang="en-IN" sz="1400"/>
          </a:p>
        </p:txBody>
      </p:sp>
      <p:pic>
        <p:nvPicPr>
          <p:cNvPr id="13" name="Graphic 6" descr="Streetcar">
            <a:extLst>
              <a:ext uri="{FF2B5EF4-FFF2-40B4-BE49-F238E27FC236}">
                <a16:creationId xmlns:a16="http://schemas.microsoft.com/office/drawing/2014/main" id="{322E090A-8AD2-9B30-4B16-B930E71937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1780" y="771753"/>
            <a:ext cx="5316095" cy="5316095"/>
          </a:xfrm>
          <a:prstGeom prst="rect">
            <a:avLst/>
          </a:prstGeom>
        </p:spPr>
      </p:pic>
    </p:spTree>
    <p:extLst>
      <p:ext uri="{BB962C8B-B14F-4D97-AF65-F5344CB8AC3E}">
        <p14:creationId xmlns:p14="http://schemas.microsoft.com/office/powerpoint/2010/main" val="232597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128E-EDDF-272B-D760-F0C69447F9FB}"/>
              </a:ext>
            </a:extLst>
          </p:cNvPr>
          <p:cNvSpPr>
            <a:spLocks noGrp="1"/>
          </p:cNvSpPr>
          <p:nvPr>
            <p:ph type="title"/>
          </p:nvPr>
        </p:nvSpPr>
        <p:spPr/>
        <p:txBody>
          <a:bodyPr/>
          <a:lstStyle/>
          <a:p>
            <a:r>
              <a:rPr lang="en-IN" dirty="0"/>
              <a:t>Overview</a:t>
            </a:r>
          </a:p>
        </p:txBody>
      </p:sp>
      <p:graphicFrame>
        <p:nvGraphicFramePr>
          <p:cNvPr id="5" name="Content Placeholder 2">
            <a:extLst>
              <a:ext uri="{FF2B5EF4-FFF2-40B4-BE49-F238E27FC236}">
                <a16:creationId xmlns:a16="http://schemas.microsoft.com/office/drawing/2014/main" id="{68F8E20D-8289-C7A9-D858-23BB47BACB8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58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9168F-558D-A878-DE34-38F48E69A2B8}"/>
              </a:ext>
            </a:extLst>
          </p:cNvPr>
          <p:cNvSpPr>
            <a:spLocks noGrp="1"/>
          </p:cNvSpPr>
          <p:nvPr>
            <p:ph type="title"/>
          </p:nvPr>
        </p:nvSpPr>
        <p:spPr>
          <a:xfrm>
            <a:off x="686834" y="1153572"/>
            <a:ext cx="3200400" cy="4461163"/>
          </a:xfrm>
        </p:spPr>
        <p:txBody>
          <a:bodyPr>
            <a:normAutofit/>
          </a:bodyPr>
          <a:lstStyle/>
          <a:p>
            <a:r>
              <a:rPr lang="en-IN">
                <a:solidFill>
                  <a:srgbClr val="FFFFFF"/>
                </a:solidFill>
              </a:rPr>
              <a:t>Scope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98986489-6F56-7DB3-226C-5DAA0CFC2639}"/>
              </a:ext>
            </a:extLst>
          </p:cNvPr>
          <p:cNvSpPr>
            <a:spLocks noGrp="1"/>
          </p:cNvSpPr>
          <p:nvPr>
            <p:ph idx="1"/>
          </p:nvPr>
        </p:nvSpPr>
        <p:spPr>
          <a:xfrm>
            <a:off x="4447308" y="591344"/>
            <a:ext cx="6906491" cy="5585619"/>
          </a:xfrm>
        </p:spPr>
        <p:txBody>
          <a:bodyPr anchor="ctr">
            <a:normAutofit/>
          </a:bodyPr>
          <a:lstStyle/>
          <a:p>
            <a:pPr rtl="0" fontAlgn="base">
              <a:buFont typeface="Arial" panose="020B0604020202020204" pitchFamily="34" charset="0"/>
              <a:buChar char="•"/>
            </a:pPr>
            <a:r>
              <a:rPr lang="en-US" b="0" i="0" u="none" strike="noStrike">
                <a:effectLst/>
                <a:latin typeface="Tenorite" panose="00000500000000000000" pitchFamily="2" charset="0"/>
              </a:rPr>
              <a:t>The scope of this study encompasses the queuing gadget for ticket purchases at a Subway</a:t>
            </a:r>
            <a:r>
              <a:rPr lang="en-US" b="0" i="0">
                <a:effectLst/>
                <a:latin typeface="Tenorite" panose="00000500000000000000" pitchFamily="2" charset="0"/>
              </a:rPr>
              <a:t>​</a:t>
            </a:r>
            <a:endParaRPr lang="en-US" b="0" i="0">
              <a:effectLst/>
              <a:latin typeface="Arial" panose="020B0604020202020204" pitchFamily="34" charset="0"/>
            </a:endParaRPr>
          </a:p>
          <a:p>
            <a:pPr rtl="0" fontAlgn="base">
              <a:buFont typeface="Arial" panose="020B0604020202020204" pitchFamily="34" charset="0"/>
              <a:buChar char="•"/>
            </a:pPr>
            <a:r>
              <a:rPr lang="en-US" b="0" i="0" u="none" strike="noStrike">
                <a:effectLst/>
                <a:latin typeface="Tenorite" panose="00000500000000000000" pitchFamily="2" charset="0"/>
              </a:rPr>
              <a:t>The study specializes in addressing the demanding situations posed by long queues, which could result in passenger dissatisfaction and ability price ticket cancellations</a:t>
            </a:r>
            <a:r>
              <a:rPr lang="en-US" b="0" i="0">
                <a:effectLst/>
                <a:latin typeface="Tenorite" panose="00000500000000000000" pitchFamily="2" charset="0"/>
              </a:rPr>
              <a:t>​</a:t>
            </a:r>
            <a:endParaRPr lang="en-US" b="0" i="0">
              <a:effectLst/>
              <a:latin typeface="Arial" panose="020B0604020202020204" pitchFamily="34" charset="0"/>
            </a:endParaRPr>
          </a:p>
          <a:p>
            <a:pPr rtl="0" fontAlgn="base">
              <a:buFont typeface="Arial" panose="020B0604020202020204" pitchFamily="34" charset="0"/>
              <a:buChar char="•"/>
            </a:pPr>
            <a:r>
              <a:rPr lang="en-US" b="0" i="0" u="none" strike="noStrike">
                <a:effectLst/>
                <a:latin typeface="Tenorite" panose="00000500000000000000" pitchFamily="2" charset="0"/>
              </a:rPr>
              <a:t>The findings will guide choice-making and offer suggestions for streamlining the ticketing manner to keep away from long queues and beautify passenger delight on the Subway</a:t>
            </a:r>
            <a:endParaRPr lang="en-US" b="0" i="0">
              <a:effectLst/>
              <a:latin typeface="Arial" panose="020B0604020202020204" pitchFamily="34" charset="0"/>
            </a:endParaRPr>
          </a:p>
          <a:p>
            <a:endParaRPr lang="en-IN"/>
          </a:p>
        </p:txBody>
      </p:sp>
    </p:spTree>
    <p:extLst>
      <p:ext uri="{BB962C8B-B14F-4D97-AF65-F5344CB8AC3E}">
        <p14:creationId xmlns:p14="http://schemas.microsoft.com/office/powerpoint/2010/main" val="200354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15456E-B1B1-48C1-8164-7E567F5D4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A8CF0DC-D23A-4CA2-8463-27F89928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8A381C4-0C0D-491F-90D8-63CF760B4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5698">
            <a:off x="-195643" y="67946"/>
            <a:ext cx="6408310" cy="6912725"/>
          </a:xfrm>
          <a:custGeom>
            <a:avLst/>
            <a:gdLst>
              <a:gd name="connsiteX0" fmla="*/ 0 w 6408310"/>
              <a:gd name="connsiteY0" fmla="*/ 108934 h 6912725"/>
              <a:gd name="connsiteX1" fmla="*/ 1911522 w 6408310"/>
              <a:gd name="connsiteY1" fmla="*/ 0 h 6912725"/>
              <a:gd name="connsiteX2" fmla="*/ 1916026 w 6408310"/>
              <a:gd name="connsiteY2" fmla="*/ 4704 h 6912725"/>
              <a:gd name="connsiteX3" fmla="*/ 1911112 w 6408310"/>
              <a:gd name="connsiteY3" fmla="*/ 17418 h 6912725"/>
              <a:gd name="connsiteX4" fmla="*/ 1972871 w 6408310"/>
              <a:gd name="connsiteY4" fmla="*/ 72530 h 6912725"/>
              <a:gd name="connsiteX5" fmla="*/ 2069180 w 6408310"/>
              <a:gd name="connsiteY5" fmla="*/ 173199 h 6912725"/>
              <a:gd name="connsiteX6" fmla="*/ 2131569 w 6408310"/>
              <a:gd name="connsiteY6" fmla="*/ 227805 h 6912725"/>
              <a:gd name="connsiteX7" fmla="*/ 2162747 w 6408310"/>
              <a:gd name="connsiteY7" fmla="*/ 239714 h 6912725"/>
              <a:gd name="connsiteX8" fmla="*/ 2220499 w 6408310"/>
              <a:gd name="connsiteY8" fmla="*/ 289903 h 6912725"/>
              <a:gd name="connsiteX9" fmla="*/ 2381978 w 6408310"/>
              <a:gd name="connsiteY9" fmla="*/ 391093 h 6912725"/>
              <a:gd name="connsiteX10" fmla="*/ 2445910 w 6408310"/>
              <a:gd name="connsiteY10" fmla="*/ 463815 h 6912725"/>
              <a:gd name="connsiteX11" fmla="*/ 2531236 w 6408310"/>
              <a:gd name="connsiteY11" fmla="*/ 600817 h 6912725"/>
              <a:gd name="connsiteX12" fmla="*/ 2617149 w 6408310"/>
              <a:gd name="connsiteY12" fmla="*/ 703748 h 6912725"/>
              <a:gd name="connsiteX13" fmla="*/ 2650333 w 6408310"/>
              <a:gd name="connsiteY13" fmla="*/ 720900 h 6912725"/>
              <a:gd name="connsiteX14" fmla="*/ 2705541 w 6408310"/>
              <a:gd name="connsiteY14" fmla="*/ 750090 h 6912725"/>
              <a:gd name="connsiteX15" fmla="*/ 2757210 w 6408310"/>
              <a:gd name="connsiteY15" fmla="*/ 789489 h 6912725"/>
              <a:gd name="connsiteX16" fmla="*/ 2791660 w 6408310"/>
              <a:gd name="connsiteY16" fmla="*/ 816041 h 6912725"/>
              <a:gd name="connsiteX17" fmla="*/ 2840975 w 6408310"/>
              <a:gd name="connsiteY17" fmla="*/ 842225 h 6912725"/>
              <a:gd name="connsiteX18" fmla="*/ 2917970 w 6408310"/>
              <a:gd name="connsiteY18" fmla="*/ 879392 h 6912725"/>
              <a:gd name="connsiteX19" fmla="*/ 2957236 w 6408310"/>
              <a:gd name="connsiteY19" fmla="*/ 906835 h 6912725"/>
              <a:gd name="connsiteX20" fmla="*/ 3117215 w 6408310"/>
              <a:gd name="connsiteY20" fmla="*/ 1073714 h 6912725"/>
              <a:gd name="connsiteX21" fmla="*/ 3250958 w 6408310"/>
              <a:gd name="connsiteY21" fmla="*/ 1130397 h 6912725"/>
              <a:gd name="connsiteX22" fmla="*/ 3496717 w 6408310"/>
              <a:gd name="connsiteY22" fmla="*/ 1260412 h 6912725"/>
              <a:gd name="connsiteX23" fmla="*/ 3494992 w 6408310"/>
              <a:gd name="connsiteY23" fmla="*/ 1268283 h 6912725"/>
              <a:gd name="connsiteX24" fmla="*/ 3508993 w 6408310"/>
              <a:gd name="connsiteY24" fmla="*/ 1287737 h 6912725"/>
              <a:gd name="connsiteX25" fmla="*/ 3512115 w 6408310"/>
              <a:gd name="connsiteY25" fmla="*/ 1288544 h 6912725"/>
              <a:gd name="connsiteX26" fmla="*/ 3548697 w 6408310"/>
              <a:gd name="connsiteY26" fmla="*/ 1363739 h 6912725"/>
              <a:gd name="connsiteX27" fmla="*/ 3656567 w 6408310"/>
              <a:gd name="connsiteY27" fmla="*/ 1479533 h 6912725"/>
              <a:gd name="connsiteX28" fmla="*/ 3661987 w 6408310"/>
              <a:gd name="connsiteY28" fmla="*/ 1491779 h 6912725"/>
              <a:gd name="connsiteX29" fmla="*/ 3667389 w 6408310"/>
              <a:gd name="connsiteY29" fmla="*/ 1495409 h 6912725"/>
              <a:gd name="connsiteX30" fmla="*/ 3800461 w 6408310"/>
              <a:gd name="connsiteY30" fmla="*/ 1696689 h 6912725"/>
              <a:gd name="connsiteX31" fmla="*/ 3933737 w 6408310"/>
              <a:gd name="connsiteY31" fmla="*/ 1853325 h 6912725"/>
              <a:gd name="connsiteX32" fmla="*/ 3946446 w 6408310"/>
              <a:gd name="connsiteY32" fmla="*/ 1903446 h 6912725"/>
              <a:gd name="connsiteX33" fmla="*/ 3960581 w 6408310"/>
              <a:gd name="connsiteY33" fmla="*/ 1913244 h 6912725"/>
              <a:gd name="connsiteX34" fmla="*/ 4015111 w 6408310"/>
              <a:gd name="connsiteY34" fmla="*/ 1956512 h 6912725"/>
              <a:gd name="connsiteX35" fmla="*/ 4070740 w 6408310"/>
              <a:gd name="connsiteY35" fmla="*/ 1999693 h 6912725"/>
              <a:gd name="connsiteX36" fmla="*/ 4091495 w 6408310"/>
              <a:gd name="connsiteY36" fmla="*/ 2064313 h 6912725"/>
              <a:gd name="connsiteX37" fmla="*/ 4118353 w 6408310"/>
              <a:gd name="connsiteY37" fmla="*/ 2073901 h 6912725"/>
              <a:gd name="connsiteX38" fmla="*/ 4123293 w 6408310"/>
              <a:gd name="connsiteY38" fmla="*/ 2075261 h 6912725"/>
              <a:gd name="connsiteX39" fmla="*/ 4166582 w 6408310"/>
              <a:gd name="connsiteY39" fmla="*/ 2120685 h 6912725"/>
              <a:gd name="connsiteX40" fmla="*/ 4213721 w 6408310"/>
              <a:gd name="connsiteY40" fmla="*/ 2168493 h 6912725"/>
              <a:gd name="connsiteX41" fmla="*/ 4250795 w 6408310"/>
              <a:gd name="connsiteY41" fmla="*/ 2261746 h 6912725"/>
              <a:gd name="connsiteX42" fmla="*/ 4295408 w 6408310"/>
              <a:gd name="connsiteY42" fmla="*/ 2340515 h 6912725"/>
              <a:gd name="connsiteX43" fmla="*/ 4318976 w 6408310"/>
              <a:gd name="connsiteY43" fmla="*/ 2371504 h 6912725"/>
              <a:gd name="connsiteX44" fmla="*/ 4323314 w 6408310"/>
              <a:gd name="connsiteY44" fmla="*/ 2378166 h 6912725"/>
              <a:gd name="connsiteX45" fmla="*/ 4323235 w 6408310"/>
              <a:gd name="connsiteY45" fmla="*/ 2378475 h 6912725"/>
              <a:gd name="connsiteX46" fmla="*/ 4327479 w 6408310"/>
              <a:gd name="connsiteY46" fmla="*/ 2385858 h 6912725"/>
              <a:gd name="connsiteX47" fmla="*/ 4331226 w 6408310"/>
              <a:gd name="connsiteY47" fmla="*/ 2390318 h 6912725"/>
              <a:gd name="connsiteX48" fmla="*/ 4339643 w 6408310"/>
              <a:gd name="connsiteY48" fmla="*/ 2403246 h 6912725"/>
              <a:gd name="connsiteX49" fmla="*/ 4341435 w 6408310"/>
              <a:gd name="connsiteY49" fmla="*/ 2408870 h 6912725"/>
              <a:gd name="connsiteX50" fmla="*/ 4340548 w 6408310"/>
              <a:gd name="connsiteY50" fmla="*/ 2412798 h 6912725"/>
              <a:gd name="connsiteX51" fmla="*/ 4351634 w 6408310"/>
              <a:gd name="connsiteY51" fmla="*/ 2443869 h 6912725"/>
              <a:gd name="connsiteX52" fmla="*/ 4380688 w 6408310"/>
              <a:gd name="connsiteY52" fmla="*/ 2504819 h 6912725"/>
              <a:gd name="connsiteX53" fmla="*/ 4399892 w 6408310"/>
              <a:gd name="connsiteY53" fmla="*/ 2537002 h 6912725"/>
              <a:gd name="connsiteX54" fmla="*/ 4449690 w 6408310"/>
              <a:gd name="connsiteY54" fmla="*/ 2628144 h 6912725"/>
              <a:gd name="connsiteX55" fmla="*/ 4512427 w 6408310"/>
              <a:gd name="connsiteY55" fmla="*/ 2840755 h 6912725"/>
              <a:gd name="connsiteX56" fmla="*/ 4591091 w 6408310"/>
              <a:gd name="connsiteY56" fmla="*/ 3036586 h 6912725"/>
              <a:gd name="connsiteX57" fmla="*/ 4757297 w 6408310"/>
              <a:gd name="connsiteY57" fmla="*/ 3388741 h 6912725"/>
              <a:gd name="connsiteX58" fmla="*/ 4755264 w 6408310"/>
              <a:gd name="connsiteY58" fmla="*/ 3461211 h 6912725"/>
              <a:gd name="connsiteX59" fmla="*/ 4776842 w 6408310"/>
              <a:gd name="connsiteY59" fmla="*/ 3503606 h 6912725"/>
              <a:gd name="connsiteX60" fmla="*/ 4815953 w 6408310"/>
              <a:gd name="connsiteY60" fmla="*/ 3543897 h 6912725"/>
              <a:gd name="connsiteX61" fmla="*/ 4826382 w 6408310"/>
              <a:gd name="connsiteY61" fmla="*/ 3589602 h 6912725"/>
              <a:gd name="connsiteX62" fmla="*/ 4900664 w 6408310"/>
              <a:gd name="connsiteY62" fmla="*/ 3697326 h 6912725"/>
              <a:gd name="connsiteX63" fmla="*/ 4944717 w 6408310"/>
              <a:gd name="connsiteY63" fmla="*/ 3795461 h 6912725"/>
              <a:gd name="connsiteX64" fmla="*/ 4981260 w 6408310"/>
              <a:gd name="connsiteY64" fmla="*/ 3887734 h 6912725"/>
              <a:gd name="connsiteX65" fmla="*/ 5000423 w 6408310"/>
              <a:gd name="connsiteY65" fmla="*/ 3933089 h 6912725"/>
              <a:gd name="connsiteX66" fmla="*/ 5033013 w 6408310"/>
              <a:gd name="connsiteY66" fmla="*/ 3937041 h 6912725"/>
              <a:gd name="connsiteX67" fmla="*/ 5081597 w 6408310"/>
              <a:gd name="connsiteY67" fmla="*/ 4013154 h 6912725"/>
              <a:gd name="connsiteX68" fmla="*/ 5088052 w 6408310"/>
              <a:gd name="connsiteY68" fmla="*/ 4027525 h 6912725"/>
              <a:gd name="connsiteX69" fmla="*/ 5189054 w 6408310"/>
              <a:gd name="connsiteY69" fmla="*/ 4098668 h 6912725"/>
              <a:gd name="connsiteX70" fmla="*/ 5228545 w 6408310"/>
              <a:gd name="connsiteY70" fmla="*/ 4146658 h 6912725"/>
              <a:gd name="connsiteX71" fmla="*/ 5268336 w 6408310"/>
              <a:gd name="connsiteY71" fmla="*/ 4194504 h 6912725"/>
              <a:gd name="connsiteX72" fmla="*/ 5317950 w 6408310"/>
              <a:gd name="connsiteY72" fmla="*/ 4267325 h 6912725"/>
              <a:gd name="connsiteX73" fmla="*/ 5598270 w 6408310"/>
              <a:gd name="connsiteY73" fmla="*/ 4563876 h 6912725"/>
              <a:gd name="connsiteX74" fmla="*/ 5833068 w 6408310"/>
              <a:gd name="connsiteY74" fmla="*/ 5016605 h 6912725"/>
              <a:gd name="connsiteX75" fmla="*/ 6045916 w 6408310"/>
              <a:gd name="connsiteY75" fmla="*/ 5405287 h 6912725"/>
              <a:gd name="connsiteX76" fmla="*/ 6117737 w 6408310"/>
              <a:gd name="connsiteY76" fmla="*/ 5538137 h 6912725"/>
              <a:gd name="connsiteX77" fmla="*/ 6144230 w 6408310"/>
              <a:gd name="connsiteY77" fmla="*/ 5635151 h 6912725"/>
              <a:gd name="connsiteX78" fmla="*/ 6176742 w 6408310"/>
              <a:gd name="connsiteY78" fmla="*/ 5809044 h 6912725"/>
              <a:gd name="connsiteX79" fmla="*/ 6245199 w 6408310"/>
              <a:gd name="connsiteY79" fmla="*/ 6038018 h 6912725"/>
              <a:gd name="connsiteX80" fmla="*/ 6303931 w 6408310"/>
              <a:gd name="connsiteY80" fmla="*/ 6175618 h 6912725"/>
              <a:gd name="connsiteX81" fmla="*/ 6336313 w 6408310"/>
              <a:gd name="connsiteY81" fmla="*/ 6345837 h 6912725"/>
              <a:gd name="connsiteX82" fmla="*/ 6401195 w 6408310"/>
              <a:gd name="connsiteY82" fmla="*/ 6542084 h 6912725"/>
              <a:gd name="connsiteX83" fmla="*/ 6408310 w 6408310"/>
              <a:gd name="connsiteY83" fmla="*/ 6612865 h 6912725"/>
              <a:gd name="connsiteX84" fmla="*/ 1146484 w 6408310"/>
              <a:gd name="connsiteY84" fmla="*/ 6912725 h 6912725"/>
              <a:gd name="connsiteX85" fmla="*/ 1108438 w 6408310"/>
              <a:gd name="connsiteY85" fmla="*/ 6825083 h 6912725"/>
              <a:gd name="connsiteX86" fmla="*/ 997867 w 6408310"/>
              <a:gd name="connsiteY86" fmla="*/ 6378703 h 6912725"/>
              <a:gd name="connsiteX87" fmla="*/ 858750 w 6408310"/>
              <a:gd name="connsiteY87" fmla="*/ 5923784 h 6912725"/>
              <a:gd name="connsiteX88" fmla="*/ 860408 w 6408310"/>
              <a:gd name="connsiteY88" fmla="*/ 5860728 h 6912725"/>
              <a:gd name="connsiteX89" fmla="*/ 853644 w 6408310"/>
              <a:gd name="connsiteY89" fmla="*/ 5771381 h 6912725"/>
              <a:gd name="connsiteX90" fmla="*/ 852164 w 6408310"/>
              <a:gd name="connsiteY90" fmla="*/ 5615193 h 6912725"/>
              <a:gd name="connsiteX91" fmla="*/ 831986 w 6408310"/>
              <a:gd name="connsiteY91" fmla="*/ 5402745 h 6912725"/>
              <a:gd name="connsiteX92" fmla="*/ 759590 w 6408310"/>
              <a:gd name="connsiteY92" fmla="*/ 5239800 h 6912725"/>
              <a:gd name="connsiteX93" fmla="*/ 767251 w 6408310"/>
              <a:gd name="connsiteY93" fmla="*/ 5227414 h 6912725"/>
              <a:gd name="connsiteX94" fmla="*/ 745427 w 6408310"/>
              <a:gd name="connsiteY94" fmla="*/ 5118958 h 6912725"/>
              <a:gd name="connsiteX95" fmla="*/ 635950 w 6408310"/>
              <a:gd name="connsiteY95" fmla="*/ 4788294 h 6912725"/>
              <a:gd name="connsiteX96" fmla="*/ 558787 w 6408310"/>
              <a:gd name="connsiteY96" fmla="*/ 4518070 h 6912725"/>
              <a:gd name="connsiteX97" fmla="*/ 555530 w 6408310"/>
              <a:gd name="connsiteY97" fmla="*/ 4444433 h 6912725"/>
              <a:gd name="connsiteX98" fmla="*/ 549378 w 6408310"/>
              <a:gd name="connsiteY98" fmla="*/ 4320965 h 6912725"/>
              <a:gd name="connsiteX99" fmla="*/ 572361 w 6408310"/>
              <a:gd name="connsiteY99" fmla="*/ 4232369 h 6912725"/>
              <a:gd name="connsiteX100" fmla="*/ 556288 w 6408310"/>
              <a:gd name="connsiteY100" fmla="*/ 4127673 h 6912725"/>
              <a:gd name="connsiteX101" fmla="*/ 506660 w 6408310"/>
              <a:gd name="connsiteY101" fmla="*/ 3821119 h 6912725"/>
              <a:gd name="connsiteX102" fmla="*/ 494791 w 6408310"/>
              <a:gd name="connsiteY102" fmla="*/ 3723556 h 6912725"/>
              <a:gd name="connsiteX103" fmla="*/ 490230 w 6408310"/>
              <a:gd name="connsiteY103" fmla="*/ 3508893 h 6912725"/>
              <a:gd name="connsiteX104" fmla="*/ 484223 w 6408310"/>
              <a:gd name="connsiteY104" fmla="*/ 3233179 h 6912725"/>
              <a:gd name="connsiteX105" fmla="*/ 460329 w 6408310"/>
              <a:gd name="connsiteY105" fmla="*/ 3041244 h 6912725"/>
              <a:gd name="connsiteX106" fmla="*/ 407197 w 6408310"/>
              <a:gd name="connsiteY106" fmla="*/ 2812292 h 6912725"/>
              <a:gd name="connsiteX107" fmla="*/ 386122 w 6408310"/>
              <a:gd name="connsiteY107" fmla="*/ 2757841 h 6912725"/>
              <a:gd name="connsiteX108" fmla="*/ 363684 w 6408310"/>
              <a:gd name="connsiteY108" fmla="*/ 2714608 h 6912725"/>
              <a:gd name="connsiteX109" fmla="*/ 330746 w 6408310"/>
              <a:gd name="connsiteY109" fmla="*/ 2625146 h 6912725"/>
              <a:gd name="connsiteX110" fmla="*/ 299927 w 6408310"/>
              <a:gd name="connsiteY110" fmla="*/ 2566177 h 6912725"/>
              <a:gd name="connsiteX111" fmla="*/ 288272 w 6408310"/>
              <a:gd name="connsiteY111" fmla="*/ 2439923 h 6912725"/>
              <a:gd name="connsiteX112" fmla="*/ 233611 w 6408310"/>
              <a:gd name="connsiteY112" fmla="*/ 2326248 h 6912725"/>
              <a:gd name="connsiteX113" fmla="*/ 115057 w 6408310"/>
              <a:gd name="connsiteY113" fmla="*/ 2127916 h 6912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408310" h="6912725">
                <a:moveTo>
                  <a:pt x="0" y="108934"/>
                </a:moveTo>
                <a:lnTo>
                  <a:pt x="1911522" y="0"/>
                </a:lnTo>
                <a:lnTo>
                  <a:pt x="1916026" y="4704"/>
                </a:lnTo>
                <a:cubicBezTo>
                  <a:pt x="1916562" y="7914"/>
                  <a:pt x="1915147" y="12061"/>
                  <a:pt x="1911112" y="17418"/>
                </a:cubicBezTo>
                <a:cubicBezTo>
                  <a:pt x="1943271" y="27853"/>
                  <a:pt x="1947645" y="36373"/>
                  <a:pt x="1972871" y="72530"/>
                </a:cubicBezTo>
                <a:cubicBezTo>
                  <a:pt x="1980767" y="117667"/>
                  <a:pt x="2061296" y="115435"/>
                  <a:pt x="2069180" y="173199"/>
                </a:cubicBezTo>
                <a:cubicBezTo>
                  <a:pt x="2075196" y="191586"/>
                  <a:pt x="2112853" y="231006"/>
                  <a:pt x="2131569" y="227805"/>
                </a:cubicBezTo>
                <a:cubicBezTo>
                  <a:pt x="2141808" y="233828"/>
                  <a:pt x="2146631" y="247405"/>
                  <a:pt x="2162747" y="239714"/>
                </a:cubicBezTo>
                <a:cubicBezTo>
                  <a:pt x="2183739" y="232191"/>
                  <a:pt x="2206491" y="310465"/>
                  <a:pt x="2220499" y="289903"/>
                </a:cubicBezTo>
                <a:cubicBezTo>
                  <a:pt x="2257038" y="315132"/>
                  <a:pt x="2344409" y="362107"/>
                  <a:pt x="2381978" y="391093"/>
                </a:cubicBezTo>
                <a:cubicBezTo>
                  <a:pt x="2419547" y="420079"/>
                  <a:pt x="2445794" y="442621"/>
                  <a:pt x="2445910" y="463815"/>
                </a:cubicBezTo>
                <a:cubicBezTo>
                  <a:pt x="2462109" y="546053"/>
                  <a:pt x="2496860" y="553382"/>
                  <a:pt x="2531236" y="600817"/>
                </a:cubicBezTo>
                <a:cubicBezTo>
                  <a:pt x="2573647" y="650501"/>
                  <a:pt x="2589314" y="613369"/>
                  <a:pt x="2617149" y="703748"/>
                </a:cubicBezTo>
                <a:cubicBezTo>
                  <a:pt x="2635983" y="695546"/>
                  <a:pt x="2643943" y="702017"/>
                  <a:pt x="2650333" y="720900"/>
                </a:cubicBezTo>
                <a:cubicBezTo>
                  <a:pt x="2671881" y="743975"/>
                  <a:pt x="2701744" y="706344"/>
                  <a:pt x="2705541" y="750090"/>
                </a:cubicBezTo>
                <a:cubicBezTo>
                  <a:pt x="2730861" y="760850"/>
                  <a:pt x="2742856" y="778498"/>
                  <a:pt x="2757210" y="789489"/>
                </a:cubicBezTo>
                <a:cubicBezTo>
                  <a:pt x="2776836" y="801882"/>
                  <a:pt x="2774652" y="796949"/>
                  <a:pt x="2791660" y="816041"/>
                </a:cubicBezTo>
                <a:cubicBezTo>
                  <a:pt x="2815343" y="835699"/>
                  <a:pt x="2784183" y="871086"/>
                  <a:pt x="2840975" y="842225"/>
                </a:cubicBezTo>
                <a:cubicBezTo>
                  <a:pt x="2854681" y="875427"/>
                  <a:pt x="2877032" y="859395"/>
                  <a:pt x="2917970" y="879392"/>
                </a:cubicBezTo>
                <a:cubicBezTo>
                  <a:pt x="2921487" y="903353"/>
                  <a:pt x="2937122" y="907916"/>
                  <a:pt x="2957236" y="906835"/>
                </a:cubicBezTo>
                <a:lnTo>
                  <a:pt x="3117215" y="1073714"/>
                </a:lnTo>
                <a:cubicBezTo>
                  <a:pt x="3153906" y="1089285"/>
                  <a:pt x="3232612" y="1124062"/>
                  <a:pt x="3250958" y="1130397"/>
                </a:cubicBezTo>
                <a:cubicBezTo>
                  <a:pt x="3409574" y="1172733"/>
                  <a:pt x="3456045" y="1237431"/>
                  <a:pt x="3496717" y="1260412"/>
                </a:cubicBezTo>
                <a:lnTo>
                  <a:pt x="3494992" y="1268283"/>
                </a:lnTo>
                <a:cubicBezTo>
                  <a:pt x="3495362" y="1274688"/>
                  <a:pt x="3498760" y="1281160"/>
                  <a:pt x="3508993" y="1287737"/>
                </a:cubicBezTo>
                <a:lnTo>
                  <a:pt x="3512115" y="1288544"/>
                </a:lnTo>
                <a:lnTo>
                  <a:pt x="3548697" y="1363739"/>
                </a:lnTo>
                <a:cubicBezTo>
                  <a:pt x="3572773" y="1395571"/>
                  <a:pt x="3623148" y="1421050"/>
                  <a:pt x="3656567" y="1479533"/>
                </a:cubicBezTo>
                <a:lnTo>
                  <a:pt x="3661987" y="1491779"/>
                </a:lnTo>
                <a:lnTo>
                  <a:pt x="3667389" y="1495409"/>
                </a:lnTo>
                <a:lnTo>
                  <a:pt x="3800461" y="1696689"/>
                </a:lnTo>
                <a:cubicBezTo>
                  <a:pt x="3835546" y="1747791"/>
                  <a:pt x="3913146" y="1811386"/>
                  <a:pt x="3933737" y="1853325"/>
                </a:cubicBezTo>
                <a:lnTo>
                  <a:pt x="3946446" y="1903446"/>
                </a:lnTo>
                <a:lnTo>
                  <a:pt x="3960581" y="1913244"/>
                </a:lnTo>
                <a:cubicBezTo>
                  <a:pt x="3979608" y="1926434"/>
                  <a:pt x="3998210" y="1940240"/>
                  <a:pt x="4015111" y="1956512"/>
                </a:cubicBezTo>
                <a:cubicBezTo>
                  <a:pt x="4083226" y="1956238"/>
                  <a:pt x="4031943" y="1969929"/>
                  <a:pt x="4070740" y="1999693"/>
                </a:cubicBezTo>
                <a:cubicBezTo>
                  <a:pt x="4027554" y="2022282"/>
                  <a:pt x="4128681" y="2025600"/>
                  <a:pt x="4091495" y="2064313"/>
                </a:cubicBezTo>
                <a:cubicBezTo>
                  <a:pt x="4099733" y="2068504"/>
                  <a:pt x="4108887" y="2071343"/>
                  <a:pt x="4118353" y="2073901"/>
                </a:cubicBezTo>
                <a:lnTo>
                  <a:pt x="4123293" y="2075261"/>
                </a:lnTo>
                <a:lnTo>
                  <a:pt x="4166582" y="2120685"/>
                </a:lnTo>
                <a:lnTo>
                  <a:pt x="4213721" y="2168493"/>
                </a:lnTo>
                <a:lnTo>
                  <a:pt x="4250795" y="2261746"/>
                </a:lnTo>
                <a:lnTo>
                  <a:pt x="4295408" y="2340515"/>
                </a:lnTo>
                <a:cubicBezTo>
                  <a:pt x="4303294" y="2350172"/>
                  <a:pt x="4311232" y="2360551"/>
                  <a:pt x="4318976" y="2371504"/>
                </a:cubicBezTo>
                <a:lnTo>
                  <a:pt x="4323314" y="2378166"/>
                </a:lnTo>
                <a:cubicBezTo>
                  <a:pt x="4323288" y="2378269"/>
                  <a:pt x="4323261" y="2378372"/>
                  <a:pt x="4323235" y="2378475"/>
                </a:cubicBezTo>
                <a:cubicBezTo>
                  <a:pt x="4323820" y="2380303"/>
                  <a:pt x="4325112" y="2382633"/>
                  <a:pt x="4327479" y="2385858"/>
                </a:cubicBezTo>
                <a:lnTo>
                  <a:pt x="4331226" y="2390318"/>
                </a:lnTo>
                <a:lnTo>
                  <a:pt x="4339643" y="2403246"/>
                </a:lnTo>
                <a:lnTo>
                  <a:pt x="4341435" y="2408870"/>
                </a:lnTo>
                <a:lnTo>
                  <a:pt x="4340548" y="2412798"/>
                </a:lnTo>
                <a:lnTo>
                  <a:pt x="4351634" y="2443869"/>
                </a:lnTo>
                <a:cubicBezTo>
                  <a:pt x="4370557" y="2458176"/>
                  <a:pt x="4365119" y="2472379"/>
                  <a:pt x="4380688" y="2504819"/>
                </a:cubicBezTo>
                <a:cubicBezTo>
                  <a:pt x="4393528" y="2510493"/>
                  <a:pt x="4397884" y="2522485"/>
                  <a:pt x="4399892" y="2537002"/>
                </a:cubicBezTo>
                <a:cubicBezTo>
                  <a:pt x="4420218" y="2562143"/>
                  <a:pt x="4430910" y="2594831"/>
                  <a:pt x="4449690" y="2628144"/>
                </a:cubicBezTo>
                <a:cubicBezTo>
                  <a:pt x="4468446" y="2678770"/>
                  <a:pt x="4488860" y="2772681"/>
                  <a:pt x="4512427" y="2840755"/>
                </a:cubicBezTo>
                <a:lnTo>
                  <a:pt x="4591091" y="3036586"/>
                </a:lnTo>
                <a:cubicBezTo>
                  <a:pt x="4639934" y="3158078"/>
                  <a:pt x="4730818" y="3310586"/>
                  <a:pt x="4757297" y="3388741"/>
                </a:cubicBezTo>
                <a:cubicBezTo>
                  <a:pt x="4756620" y="3412898"/>
                  <a:pt x="4755942" y="3437054"/>
                  <a:pt x="4755264" y="3461211"/>
                </a:cubicBezTo>
                <a:cubicBezTo>
                  <a:pt x="4763881" y="3469559"/>
                  <a:pt x="4774382" y="3498341"/>
                  <a:pt x="4776842" y="3503606"/>
                </a:cubicBezTo>
                <a:cubicBezTo>
                  <a:pt x="4776789" y="3503947"/>
                  <a:pt x="4816006" y="3543555"/>
                  <a:pt x="4815953" y="3543897"/>
                </a:cubicBezTo>
                <a:lnTo>
                  <a:pt x="4826382" y="3589602"/>
                </a:lnTo>
                <a:cubicBezTo>
                  <a:pt x="4854724" y="3618181"/>
                  <a:pt x="4872282" y="3672884"/>
                  <a:pt x="4900664" y="3697326"/>
                </a:cubicBezTo>
                <a:cubicBezTo>
                  <a:pt x="4872593" y="3751610"/>
                  <a:pt x="4889332" y="3712092"/>
                  <a:pt x="4944717" y="3795461"/>
                </a:cubicBezTo>
                <a:cubicBezTo>
                  <a:pt x="4981269" y="3830092"/>
                  <a:pt x="4951776" y="3836266"/>
                  <a:pt x="4981260" y="3887734"/>
                </a:cubicBezTo>
                <a:cubicBezTo>
                  <a:pt x="4992187" y="3900180"/>
                  <a:pt x="5000945" y="3922491"/>
                  <a:pt x="5000423" y="3933089"/>
                </a:cubicBezTo>
                <a:lnTo>
                  <a:pt x="5033013" y="3937041"/>
                </a:lnTo>
                <a:lnTo>
                  <a:pt x="5081597" y="4013154"/>
                </a:lnTo>
                <a:lnTo>
                  <a:pt x="5088052" y="4027525"/>
                </a:lnTo>
                <a:lnTo>
                  <a:pt x="5189054" y="4098668"/>
                </a:lnTo>
                <a:lnTo>
                  <a:pt x="5228545" y="4146658"/>
                </a:lnTo>
                <a:lnTo>
                  <a:pt x="5268336" y="4194504"/>
                </a:lnTo>
                <a:cubicBezTo>
                  <a:pt x="5282676" y="4201217"/>
                  <a:pt x="5302948" y="4267012"/>
                  <a:pt x="5317950" y="4267325"/>
                </a:cubicBezTo>
                <a:cubicBezTo>
                  <a:pt x="5371561" y="4431932"/>
                  <a:pt x="5512417" y="4438996"/>
                  <a:pt x="5598270" y="4563876"/>
                </a:cubicBezTo>
                <a:cubicBezTo>
                  <a:pt x="5684123" y="4688756"/>
                  <a:pt x="5658748" y="4766617"/>
                  <a:pt x="5833068" y="5016605"/>
                </a:cubicBezTo>
                <a:cubicBezTo>
                  <a:pt x="5917959" y="5167124"/>
                  <a:pt x="6007541" y="5258633"/>
                  <a:pt x="6045916" y="5405287"/>
                </a:cubicBezTo>
                <a:cubicBezTo>
                  <a:pt x="6053001" y="5431110"/>
                  <a:pt x="6137180" y="5517469"/>
                  <a:pt x="6117737" y="5538137"/>
                </a:cubicBezTo>
                <a:cubicBezTo>
                  <a:pt x="6096856" y="5567956"/>
                  <a:pt x="6185855" y="5633330"/>
                  <a:pt x="6144230" y="5635151"/>
                </a:cubicBezTo>
                <a:cubicBezTo>
                  <a:pt x="6206267" y="5682015"/>
                  <a:pt x="6167034" y="5753331"/>
                  <a:pt x="6176742" y="5809044"/>
                </a:cubicBezTo>
                <a:cubicBezTo>
                  <a:pt x="6181644" y="5871497"/>
                  <a:pt x="6197878" y="5926431"/>
                  <a:pt x="6245199" y="6038018"/>
                </a:cubicBezTo>
                <a:cubicBezTo>
                  <a:pt x="6276717" y="6104340"/>
                  <a:pt x="6288745" y="6124315"/>
                  <a:pt x="6303931" y="6175618"/>
                </a:cubicBezTo>
                <a:cubicBezTo>
                  <a:pt x="6319117" y="6226921"/>
                  <a:pt x="6298592" y="6320971"/>
                  <a:pt x="6336313" y="6345837"/>
                </a:cubicBezTo>
                <a:cubicBezTo>
                  <a:pt x="6368454" y="6400251"/>
                  <a:pt x="6388884" y="6464262"/>
                  <a:pt x="6401195" y="6542084"/>
                </a:cubicBezTo>
                <a:lnTo>
                  <a:pt x="6408310" y="6612865"/>
                </a:lnTo>
                <a:lnTo>
                  <a:pt x="1146484" y="6912725"/>
                </a:lnTo>
                <a:lnTo>
                  <a:pt x="1108438" y="6825083"/>
                </a:lnTo>
                <a:cubicBezTo>
                  <a:pt x="1057133" y="6684904"/>
                  <a:pt x="1090669" y="6637010"/>
                  <a:pt x="997867" y="6378703"/>
                </a:cubicBezTo>
                <a:cubicBezTo>
                  <a:pt x="956253" y="6228487"/>
                  <a:pt x="874761" y="6010797"/>
                  <a:pt x="858750" y="5923784"/>
                </a:cubicBezTo>
                <a:cubicBezTo>
                  <a:pt x="856924" y="5899993"/>
                  <a:pt x="844018" y="5873122"/>
                  <a:pt x="860408" y="5860728"/>
                </a:cubicBezTo>
                <a:cubicBezTo>
                  <a:pt x="878957" y="5840950"/>
                  <a:pt x="823834" y="5761906"/>
                  <a:pt x="853644" y="5771381"/>
                </a:cubicBezTo>
                <a:cubicBezTo>
                  <a:pt x="815383" y="5715186"/>
                  <a:pt x="852133" y="5665047"/>
                  <a:pt x="852164" y="5615193"/>
                </a:cubicBezTo>
                <a:cubicBezTo>
                  <a:pt x="817076" y="5571334"/>
                  <a:pt x="851740" y="5509975"/>
                  <a:pt x="831986" y="5402745"/>
                </a:cubicBezTo>
                <a:cubicBezTo>
                  <a:pt x="792037" y="5354630"/>
                  <a:pt x="819063" y="5330513"/>
                  <a:pt x="759590" y="5239800"/>
                </a:cubicBezTo>
                <a:cubicBezTo>
                  <a:pt x="762665" y="5236543"/>
                  <a:pt x="765245" y="5232371"/>
                  <a:pt x="767251" y="5227414"/>
                </a:cubicBezTo>
                <a:cubicBezTo>
                  <a:pt x="778914" y="5198604"/>
                  <a:pt x="769142" y="5150045"/>
                  <a:pt x="745427" y="5118958"/>
                </a:cubicBezTo>
                <a:cubicBezTo>
                  <a:pt x="660991" y="4975263"/>
                  <a:pt x="672599" y="4907855"/>
                  <a:pt x="635950" y="4788294"/>
                </a:cubicBezTo>
                <a:cubicBezTo>
                  <a:pt x="600650" y="4653678"/>
                  <a:pt x="646752" y="4690694"/>
                  <a:pt x="558787" y="4518070"/>
                </a:cubicBezTo>
                <a:cubicBezTo>
                  <a:pt x="577057" y="4502442"/>
                  <a:pt x="573633" y="4481342"/>
                  <a:pt x="555530" y="4444433"/>
                </a:cubicBezTo>
                <a:cubicBezTo>
                  <a:pt x="540027" y="4379200"/>
                  <a:pt x="596616" y="4390343"/>
                  <a:pt x="549378" y="4320965"/>
                </a:cubicBezTo>
                <a:cubicBezTo>
                  <a:pt x="581692" y="4336040"/>
                  <a:pt x="535024" y="4198883"/>
                  <a:pt x="572361" y="4232369"/>
                </a:cubicBezTo>
                <a:cubicBezTo>
                  <a:pt x="590648" y="4193014"/>
                  <a:pt x="541489" y="4167113"/>
                  <a:pt x="556288" y="4127673"/>
                </a:cubicBezTo>
                <a:lnTo>
                  <a:pt x="506660" y="3821119"/>
                </a:lnTo>
                <a:cubicBezTo>
                  <a:pt x="481478" y="3781010"/>
                  <a:pt x="483894" y="3751446"/>
                  <a:pt x="494791" y="3723556"/>
                </a:cubicBezTo>
                <a:cubicBezTo>
                  <a:pt x="472516" y="3634460"/>
                  <a:pt x="499836" y="3607209"/>
                  <a:pt x="490230" y="3508893"/>
                </a:cubicBezTo>
                <a:cubicBezTo>
                  <a:pt x="525541" y="3397546"/>
                  <a:pt x="482951" y="3307116"/>
                  <a:pt x="484223" y="3233179"/>
                </a:cubicBezTo>
                <a:cubicBezTo>
                  <a:pt x="465844" y="3133672"/>
                  <a:pt x="460855" y="3219289"/>
                  <a:pt x="460329" y="3041244"/>
                </a:cubicBezTo>
                <a:lnTo>
                  <a:pt x="407197" y="2812292"/>
                </a:lnTo>
                <a:cubicBezTo>
                  <a:pt x="391019" y="2768219"/>
                  <a:pt x="344571" y="2745090"/>
                  <a:pt x="386122" y="2757841"/>
                </a:cubicBezTo>
                <a:cubicBezTo>
                  <a:pt x="381879" y="2743275"/>
                  <a:pt x="360306" y="2721346"/>
                  <a:pt x="363684" y="2714608"/>
                </a:cubicBezTo>
                <a:lnTo>
                  <a:pt x="330746" y="2625146"/>
                </a:lnTo>
                <a:lnTo>
                  <a:pt x="299927" y="2566177"/>
                </a:lnTo>
                <a:cubicBezTo>
                  <a:pt x="300505" y="2524092"/>
                  <a:pt x="287694" y="2482008"/>
                  <a:pt x="288272" y="2439923"/>
                </a:cubicBezTo>
                <a:cubicBezTo>
                  <a:pt x="243273" y="2349673"/>
                  <a:pt x="278610" y="2382839"/>
                  <a:pt x="233611" y="2326248"/>
                </a:cubicBezTo>
                <a:lnTo>
                  <a:pt x="115057" y="212791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A18AFC-3371-73F3-235A-FFF2912965EC}"/>
              </a:ext>
            </a:extLst>
          </p:cNvPr>
          <p:cNvSpPr>
            <a:spLocks noGrp="1"/>
          </p:cNvSpPr>
          <p:nvPr>
            <p:ph type="title"/>
          </p:nvPr>
        </p:nvSpPr>
        <p:spPr>
          <a:xfrm>
            <a:off x="1137685" y="3641651"/>
            <a:ext cx="4055418" cy="2146374"/>
          </a:xfrm>
        </p:spPr>
        <p:txBody>
          <a:bodyPr anchor="b">
            <a:normAutofit/>
          </a:bodyPr>
          <a:lstStyle/>
          <a:p>
            <a:r>
              <a:rPr lang="en-IN" dirty="0">
                <a:solidFill>
                  <a:schemeClr val="tx1">
                    <a:lumMod val="85000"/>
                    <a:lumOff val="15000"/>
                  </a:schemeClr>
                </a:solidFill>
              </a:rPr>
              <a:t>Initial Model Setup(Model 1)</a:t>
            </a:r>
          </a:p>
        </p:txBody>
      </p:sp>
      <p:sp>
        <p:nvSpPr>
          <p:cNvPr id="3" name="Content Placeholder 2">
            <a:extLst>
              <a:ext uri="{FF2B5EF4-FFF2-40B4-BE49-F238E27FC236}">
                <a16:creationId xmlns:a16="http://schemas.microsoft.com/office/drawing/2014/main" id="{9AE6F81F-B7C4-84F7-1801-4B40DFC69185}"/>
              </a:ext>
            </a:extLst>
          </p:cNvPr>
          <p:cNvSpPr>
            <a:spLocks noGrp="1"/>
          </p:cNvSpPr>
          <p:nvPr>
            <p:ph idx="1"/>
          </p:nvPr>
        </p:nvSpPr>
        <p:spPr>
          <a:xfrm>
            <a:off x="6096000" y="896469"/>
            <a:ext cx="5046196" cy="5323356"/>
          </a:xfrm>
        </p:spPr>
        <p:txBody>
          <a:bodyPr>
            <a:normAutofit/>
          </a:bodyPr>
          <a:lstStyle/>
          <a:p>
            <a:pPr marL="0" indent="0">
              <a:buNone/>
            </a:pPr>
            <a:r>
              <a:rPr lang="en-IN" sz="1000" dirty="0">
                <a:solidFill>
                  <a:schemeClr val="tx1">
                    <a:lumMod val="85000"/>
                    <a:lumOff val="15000"/>
                  </a:schemeClr>
                </a:solidFill>
              </a:rPr>
              <a:t>Set up :</a:t>
            </a:r>
          </a:p>
          <a:p>
            <a:pPr marL="0" indent="0">
              <a:buNone/>
            </a:pPr>
            <a:r>
              <a:rPr lang="en-US" sz="1000" dirty="0">
                <a:solidFill>
                  <a:schemeClr val="tx1">
                    <a:lumMod val="85000"/>
                    <a:lumOff val="15000"/>
                  </a:schemeClr>
                </a:solidFill>
              </a:rPr>
              <a:t>Resources</a:t>
            </a:r>
          </a:p>
          <a:p>
            <a:pPr marL="0" indent="0">
              <a:buNone/>
            </a:pPr>
            <a:r>
              <a:rPr lang="en-US" sz="1000" dirty="0">
                <a:solidFill>
                  <a:schemeClr val="tx1">
                    <a:lumMod val="85000"/>
                    <a:lumOff val="15000"/>
                  </a:schemeClr>
                </a:solidFill>
              </a:rPr>
              <a:t>	Ticket Issuer 1</a:t>
            </a:r>
          </a:p>
          <a:p>
            <a:pPr marL="0" indent="0">
              <a:buNone/>
            </a:pPr>
            <a:r>
              <a:rPr lang="en-US" sz="1000" dirty="0">
                <a:solidFill>
                  <a:schemeClr val="tx1">
                    <a:lumMod val="85000"/>
                    <a:lumOff val="15000"/>
                  </a:schemeClr>
                </a:solidFill>
              </a:rPr>
              <a:t>	Ticket Issuer 2</a:t>
            </a:r>
          </a:p>
          <a:p>
            <a:pPr marL="0" indent="0">
              <a:buNone/>
            </a:pPr>
            <a:endParaRPr lang="en-US" sz="1000" dirty="0">
              <a:solidFill>
                <a:schemeClr val="tx1">
                  <a:lumMod val="85000"/>
                  <a:lumOff val="15000"/>
                </a:schemeClr>
              </a:solidFill>
            </a:endParaRPr>
          </a:p>
          <a:p>
            <a:pPr marL="0" indent="0">
              <a:buNone/>
            </a:pPr>
            <a:r>
              <a:rPr lang="en-US" sz="1000" dirty="0">
                <a:solidFill>
                  <a:schemeClr val="tx1">
                    <a:lumMod val="85000"/>
                    <a:lumOff val="15000"/>
                  </a:schemeClr>
                </a:solidFill>
              </a:rPr>
              <a:t>Stations &amp; Route Logic 	Enter station </a:t>
            </a:r>
          </a:p>
          <a:p>
            <a:pPr marL="0" indent="0">
              <a:buNone/>
            </a:pPr>
            <a:r>
              <a:rPr lang="en-US" sz="1000" dirty="0">
                <a:solidFill>
                  <a:schemeClr val="tx1">
                    <a:lumMod val="85000"/>
                    <a:lumOff val="15000"/>
                  </a:schemeClr>
                </a:solidFill>
              </a:rPr>
              <a:t>		Exit station to platform </a:t>
            </a:r>
          </a:p>
          <a:p>
            <a:pPr marL="0" indent="0">
              <a:buNone/>
            </a:pPr>
            <a:r>
              <a:rPr lang="en-US" sz="1000" dirty="0">
                <a:solidFill>
                  <a:schemeClr val="tx1">
                    <a:lumMod val="85000"/>
                    <a:lumOff val="15000"/>
                  </a:schemeClr>
                </a:solidFill>
              </a:rPr>
              <a:t>		Ticket Counter station </a:t>
            </a:r>
          </a:p>
          <a:p>
            <a:pPr marL="0" indent="0">
              <a:buNone/>
            </a:pPr>
            <a:r>
              <a:rPr lang="en-US" sz="1000" dirty="0">
                <a:solidFill>
                  <a:schemeClr val="tx1">
                    <a:lumMod val="85000"/>
                    <a:lumOff val="15000"/>
                  </a:schemeClr>
                </a:solidFill>
              </a:rPr>
              <a:t>		Queue line.</a:t>
            </a:r>
          </a:p>
          <a:p>
            <a:pPr marL="0" indent="0">
              <a:buNone/>
            </a:pPr>
            <a:r>
              <a:rPr lang="en-US" sz="1000" dirty="0">
                <a:solidFill>
                  <a:schemeClr val="tx1">
                    <a:lumMod val="85000"/>
                    <a:lumOff val="15000"/>
                  </a:schemeClr>
                </a:solidFill>
              </a:rPr>
              <a:t>		Queue Station</a:t>
            </a:r>
          </a:p>
          <a:p>
            <a:pPr marL="0" indent="0">
              <a:buNone/>
            </a:pPr>
            <a:r>
              <a:rPr lang="en-US" sz="1000" dirty="0">
                <a:solidFill>
                  <a:schemeClr val="tx1">
                    <a:lumMod val="85000"/>
                    <a:lumOff val="15000"/>
                  </a:schemeClr>
                </a:solidFill>
              </a:rPr>
              <a:t>Schedules	Arrival schedule -</a:t>
            </a:r>
          </a:p>
          <a:p>
            <a:pPr marL="0" indent="0">
              <a:buNone/>
            </a:pPr>
            <a:r>
              <a:rPr lang="en-US" sz="1000" dirty="0">
                <a:solidFill>
                  <a:schemeClr val="tx1">
                    <a:lumMod val="85000"/>
                    <a:lumOff val="15000"/>
                  </a:schemeClr>
                </a:solidFill>
              </a:rPr>
              <a:t>	Ticket Issuer </a:t>
            </a:r>
          </a:p>
          <a:p>
            <a:pPr marL="0" indent="0">
              <a:buNone/>
            </a:pPr>
            <a:r>
              <a:rPr lang="en-US" sz="1000" dirty="0">
                <a:solidFill>
                  <a:schemeClr val="tx1">
                    <a:lumMod val="85000"/>
                    <a:lumOff val="15000"/>
                  </a:schemeClr>
                </a:solidFill>
              </a:rPr>
              <a:t>Expressions	Slow arrival </a:t>
            </a:r>
          </a:p>
          <a:p>
            <a:pPr marL="0" indent="0">
              <a:buNone/>
            </a:pPr>
            <a:r>
              <a:rPr lang="en-US" sz="1000" dirty="0">
                <a:solidFill>
                  <a:schemeClr val="tx1">
                    <a:lumMod val="85000"/>
                    <a:lumOff val="15000"/>
                  </a:schemeClr>
                </a:solidFill>
              </a:rPr>
              <a:t>	Busy arrival </a:t>
            </a:r>
          </a:p>
          <a:p>
            <a:pPr marL="0" indent="0">
              <a:buNone/>
            </a:pPr>
            <a:r>
              <a:rPr lang="en-US" sz="1000" dirty="0">
                <a:solidFill>
                  <a:schemeClr val="tx1">
                    <a:lumMod val="85000"/>
                    <a:lumOff val="15000"/>
                  </a:schemeClr>
                </a:solidFill>
              </a:rPr>
              <a:t> 	order time</a:t>
            </a:r>
          </a:p>
          <a:p>
            <a:pPr marL="0" indent="0">
              <a:buNone/>
            </a:pPr>
            <a:r>
              <a:rPr lang="en-US" sz="1000" dirty="0">
                <a:solidFill>
                  <a:schemeClr val="tx1">
                    <a:lumMod val="85000"/>
                    <a:lumOff val="15000"/>
                  </a:schemeClr>
                </a:solidFill>
              </a:rPr>
              <a:t> 	pay time</a:t>
            </a:r>
          </a:p>
          <a:p>
            <a:pPr marL="0" indent="0">
              <a:buNone/>
            </a:pPr>
            <a:r>
              <a:rPr lang="en-US" sz="1000" dirty="0">
                <a:solidFill>
                  <a:schemeClr val="tx1">
                    <a:lumMod val="85000"/>
                    <a:lumOff val="15000"/>
                  </a:schemeClr>
                </a:solidFill>
              </a:rPr>
              <a:t>Sets	Customer type.</a:t>
            </a:r>
          </a:p>
          <a:p>
            <a:pPr marL="0" indent="0">
              <a:buNone/>
            </a:pPr>
            <a:r>
              <a:rPr lang="en-US" sz="1000" dirty="0">
                <a:solidFill>
                  <a:schemeClr val="tx1">
                    <a:lumMod val="85000"/>
                    <a:lumOff val="15000"/>
                  </a:schemeClr>
                </a:solidFill>
              </a:rPr>
              <a:t>	Customer picture</a:t>
            </a:r>
          </a:p>
          <a:p>
            <a:pPr marL="0" indent="0">
              <a:buNone/>
            </a:pPr>
            <a:r>
              <a:rPr lang="en-US" sz="1000" dirty="0">
                <a:solidFill>
                  <a:schemeClr val="tx1">
                    <a:lumMod val="85000"/>
                    <a:lumOff val="15000"/>
                  </a:schemeClr>
                </a:solidFill>
              </a:rPr>
              <a:t>Attributes	Process time</a:t>
            </a:r>
          </a:p>
          <a:p>
            <a:pPr marL="0" indent="0">
              <a:buNone/>
            </a:pPr>
            <a:r>
              <a:rPr lang="en-US" sz="1000" dirty="0">
                <a:solidFill>
                  <a:schemeClr val="tx1">
                    <a:lumMod val="85000"/>
                    <a:lumOff val="15000"/>
                  </a:schemeClr>
                </a:solidFill>
              </a:rPr>
              <a:t>Variables	Walk time</a:t>
            </a:r>
          </a:p>
          <a:p>
            <a:pPr marL="0" indent="0">
              <a:buNone/>
            </a:pPr>
            <a:endParaRPr lang="en-US" sz="1000" dirty="0">
              <a:solidFill>
                <a:schemeClr val="tx1">
                  <a:lumMod val="85000"/>
                  <a:lumOff val="15000"/>
                </a:schemeClr>
              </a:solidFill>
            </a:endParaRPr>
          </a:p>
          <a:p>
            <a:pPr marL="0" indent="0">
              <a:buNone/>
            </a:pPr>
            <a:endParaRPr lang="en-IN" sz="1000" dirty="0">
              <a:solidFill>
                <a:schemeClr val="tx1">
                  <a:lumMod val="85000"/>
                  <a:lumOff val="15000"/>
                </a:schemeClr>
              </a:solidFill>
            </a:endParaRPr>
          </a:p>
          <a:p>
            <a:pPr marL="0" indent="0">
              <a:buNone/>
            </a:pPr>
            <a:endParaRPr lang="en-IN" sz="1000" dirty="0">
              <a:solidFill>
                <a:schemeClr val="tx1">
                  <a:lumMod val="85000"/>
                  <a:lumOff val="15000"/>
                </a:schemeClr>
              </a:solidFill>
            </a:endParaRPr>
          </a:p>
          <a:p>
            <a:pPr marL="0" indent="0">
              <a:buNone/>
            </a:pPr>
            <a:endParaRPr lang="en-IN" sz="1000" dirty="0">
              <a:solidFill>
                <a:schemeClr val="tx1">
                  <a:lumMod val="85000"/>
                  <a:lumOff val="15000"/>
                </a:schemeClr>
              </a:solidFill>
            </a:endParaRPr>
          </a:p>
        </p:txBody>
      </p:sp>
    </p:spTree>
    <p:extLst>
      <p:ext uri="{BB962C8B-B14F-4D97-AF65-F5344CB8AC3E}">
        <p14:creationId xmlns:p14="http://schemas.microsoft.com/office/powerpoint/2010/main" val="308925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E9BF-2881-A711-F408-A452EA7AD81E}"/>
              </a:ext>
            </a:extLst>
          </p:cNvPr>
          <p:cNvSpPr>
            <a:spLocks noGrp="1"/>
          </p:cNvSpPr>
          <p:nvPr>
            <p:ph type="title"/>
          </p:nvPr>
        </p:nvSpPr>
        <p:spPr>
          <a:xfrm>
            <a:off x="838200" y="317500"/>
            <a:ext cx="10515600" cy="1325563"/>
          </a:xfrm>
        </p:spPr>
        <p:txBody>
          <a:bodyPr/>
          <a:lstStyle/>
          <a:p>
            <a:r>
              <a:rPr lang="en-IN" dirty="0"/>
              <a:t>Overview of Model 1 </a:t>
            </a:r>
          </a:p>
        </p:txBody>
      </p:sp>
      <p:pic>
        <p:nvPicPr>
          <p:cNvPr id="4" name="Content Placeholder 3" descr="A diagram of a person&#10;&#10;Description automatically generated">
            <a:extLst>
              <a:ext uri="{FF2B5EF4-FFF2-40B4-BE49-F238E27FC236}">
                <a16:creationId xmlns:a16="http://schemas.microsoft.com/office/drawing/2014/main" id="{B37E43B1-4153-1C19-9023-EB29FAEAFC29}"/>
              </a:ext>
            </a:extLst>
          </p:cNvPr>
          <p:cNvPicPr>
            <a:picLocks noGrp="1" noChangeAspect="1"/>
          </p:cNvPicPr>
          <p:nvPr>
            <p:ph idx="1"/>
          </p:nvPr>
        </p:nvPicPr>
        <p:blipFill>
          <a:blip r:embed="rId2"/>
          <a:stretch>
            <a:fillRect/>
          </a:stretch>
        </p:blipFill>
        <p:spPr>
          <a:xfrm>
            <a:off x="838200" y="2265675"/>
            <a:ext cx="10515600" cy="3661738"/>
          </a:xfrm>
          <a:prstGeom prst="rect">
            <a:avLst/>
          </a:prstGeom>
        </p:spPr>
      </p:pic>
    </p:spTree>
    <p:extLst>
      <p:ext uri="{BB962C8B-B14F-4D97-AF65-F5344CB8AC3E}">
        <p14:creationId xmlns:p14="http://schemas.microsoft.com/office/powerpoint/2010/main" val="307160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CA5734-9824-D8EB-1B55-5B6535749439}"/>
              </a:ext>
            </a:extLst>
          </p:cNvPr>
          <p:cNvSpPr>
            <a:spLocks noGrp="1"/>
          </p:cNvSpPr>
          <p:nvPr>
            <p:ph type="title"/>
          </p:nvPr>
        </p:nvSpPr>
        <p:spPr>
          <a:xfrm>
            <a:off x="630936" y="639520"/>
            <a:ext cx="3429000" cy="1719072"/>
          </a:xfrm>
        </p:spPr>
        <p:txBody>
          <a:bodyPr anchor="b">
            <a:normAutofit/>
          </a:bodyPr>
          <a:lstStyle/>
          <a:p>
            <a:r>
              <a:rPr lang="en-IN" sz="5400" dirty="0"/>
              <a:t>Model1</a:t>
            </a:r>
            <a:br>
              <a:rPr lang="en-IN" sz="5400" dirty="0"/>
            </a:br>
            <a:r>
              <a:rPr lang="en-IN" sz="5400" dirty="0"/>
              <a:t>Results</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63E7F5-02C7-E739-4921-D6915BDF2392}"/>
              </a:ext>
            </a:extLst>
          </p:cNvPr>
          <p:cNvSpPr>
            <a:spLocks noGrp="1"/>
          </p:cNvSpPr>
          <p:nvPr>
            <p:ph idx="1"/>
          </p:nvPr>
        </p:nvSpPr>
        <p:spPr>
          <a:xfrm>
            <a:off x="630936" y="2807208"/>
            <a:ext cx="3429000" cy="3410712"/>
          </a:xfrm>
        </p:spPr>
        <p:txBody>
          <a:bodyPr anchor="t">
            <a:normAutofit/>
          </a:bodyPr>
          <a:lstStyle/>
          <a:p>
            <a:r>
              <a:rPr lang="en-US" sz="1900" dirty="0">
                <a:effectLst/>
                <a:latin typeface="Times New Roman" panose="02020603050405020304" pitchFamily="18" charset="0"/>
                <a:ea typeface="Calibri" panose="020F0502020204030204" pitchFamily="34" charset="0"/>
                <a:cs typeface="Times New Roman" panose="02020603050405020304" pitchFamily="18" charset="0"/>
              </a:rPr>
              <a:t>Based on the results, it is obtained that the average queue time of simulation is 0.131 minutes with an average number of 1.71 people per minute. Service time at counter 1 is 0.07 minutes with an average number of 0.048 per minute. The service time at counter 2 is 0.08 minutes with an average amount of 0.057 per minute.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900" dirty="0"/>
          </a:p>
          <a:p>
            <a:endParaRPr lang="en-IN" sz="1900" dirty="0"/>
          </a:p>
        </p:txBody>
      </p:sp>
      <p:pic>
        <p:nvPicPr>
          <p:cNvPr id="4" name="Picture 3" descr="A screenshot of a computer&#10;&#10;Description automatically generated">
            <a:extLst>
              <a:ext uri="{FF2B5EF4-FFF2-40B4-BE49-F238E27FC236}">
                <a16:creationId xmlns:a16="http://schemas.microsoft.com/office/drawing/2014/main" id="{43C4025D-3C99-710B-54D9-FBA23B7D06FE}"/>
              </a:ext>
            </a:extLst>
          </p:cNvPr>
          <p:cNvPicPr>
            <a:picLocks noChangeAspect="1"/>
          </p:cNvPicPr>
          <p:nvPr/>
        </p:nvPicPr>
        <p:blipFill>
          <a:blip r:embed="rId2"/>
          <a:stretch>
            <a:fillRect/>
          </a:stretch>
        </p:blipFill>
        <p:spPr>
          <a:xfrm>
            <a:off x="4963711" y="640080"/>
            <a:ext cx="6284890" cy="5577840"/>
          </a:xfrm>
          <a:prstGeom prst="rect">
            <a:avLst/>
          </a:prstGeom>
        </p:spPr>
      </p:pic>
    </p:spTree>
    <p:extLst>
      <p:ext uri="{BB962C8B-B14F-4D97-AF65-F5344CB8AC3E}">
        <p14:creationId xmlns:p14="http://schemas.microsoft.com/office/powerpoint/2010/main" val="4030408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966</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Tenorite</vt:lpstr>
      <vt:lpstr>Times New Roman</vt:lpstr>
      <vt:lpstr>Office Theme</vt:lpstr>
      <vt:lpstr>SYSTEM SIMULATION PROJECT  ON SUBWAY TICKET QUERY SYSTEM </vt:lpstr>
      <vt:lpstr>INDEX</vt:lpstr>
      <vt:lpstr>EXECUTIVE SUMMARY</vt:lpstr>
      <vt:lpstr>Objective</vt:lpstr>
      <vt:lpstr>Overview</vt:lpstr>
      <vt:lpstr>Scope</vt:lpstr>
      <vt:lpstr>Initial Model Setup(Model 1)</vt:lpstr>
      <vt:lpstr>Overview of Model 1 </vt:lpstr>
      <vt:lpstr>Model1 Results</vt:lpstr>
      <vt:lpstr>Alternate Model Setup (Model 2) In addition to the initial model, an alternative queuing system solution is proposed to reduce queue lengths for passengers at the Subway</vt:lpstr>
      <vt:lpstr>Overview of Model 2 </vt:lpstr>
      <vt:lpstr>Model2 Results</vt:lpstr>
      <vt:lpstr>Insights and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SIMULATION PROJECT  ON SUBWAY TICKET QUERY SYSTEM </dc:title>
  <dc:creator>PAVAN CHAITANYA BOMMEDEVARA</dc:creator>
  <cp:lastModifiedBy>PAVAN CHAITANYA BOMMEDEVARA</cp:lastModifiedBy>
  <cp:revision>1</cp:revision>
  <dcterms:created xsi:type="dcterms:W3CDTF">2023-07-05T19:40:18Z</dcterms:created>
  <dcterms:modified xsi:type="dcterms:W3CDTF">2023-07-05T20:29:05Z</dcterms:modified>
</cp:coreProperties>
</file>