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73" r:id="rId11"/>
    <p:sldId id="274" r:id="rId12"/>
    <p:sldId id="278" r:id="rId13"/>
    <p:sldId id="276" r:id="rId14"/>
    <p:sldId id="277" r:id="rId1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96" autoAdjust="0"/>
  </p:normalViewPr>
  <p:slideViewPr>
    <p:cSldViewPr>
      <p:cViewPr varScale="1">
        <p:scale>
          <a:sx n="70" d="100"/>
          <a:sy n="70" d="100"/>
        </p:scale>
        <p:origin x="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26/05/2025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4C63-8B5E-0CDF-53A0-D2487FA20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4B8CE6-67A2-13AE-5AEB-4A27296AF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7DAC83-6CAF-0ED3-C1CD-7D0F0D1D1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634D3-3B88-FB39-2F79-F16E24575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534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44864-9FF3-40E1-E31A-595F0023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F4537F-C2CA-AE90-CE9F-981E9F858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91E64B-1A3F-D900-DEB9-B01EC9D5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3508B6-E927-53DD-6637-CCAC8B330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94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29E59-F817-3B8D-6052-D9D24979B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2D41A-A5E9-6E11-7147-61D9EF1E6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59D135C-FF63-D445-2F88-C823C6A15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1BCE62-22FD-5983-B137-A171B7F30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369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A325-C954-2AF6-8169-8B859A78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83C066-7432-D5CF-98CC-E77C7F787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B9D949-6BB5-A549-9522-F7EC5E4C3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1CE8EC-CC34-91F3-E7BB-C674EC1C7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70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2E85A-89CD-EADD-2214-2D03D78F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04B2B4E-78A7-E670-7B82-CED59AAC9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635656-66BC-5C76-AE9C-6119A7805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4DF9BB-0DB1-05D5-F054-61831B53B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10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-91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4" y="1124744"/>
            <a:ext cx="8735325" cy="1747739"/>
          </a:xfrm>
          <a:solidFill>
            <a:schemeClr val="accent1">
              <a:lumMod val="75000"/>
              <a:alpha val="9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>
            <a:noAutofit/>
          </a:bodyPr>
          <a:lstStyle/>
          <a:p>
            <a:pPr algn="ctr" rtl="0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Negation and Uncertainty Detection using Classical and Machine Learning Techniques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F0A57D-35FF-70F8-3F9B-5DB6C3AAAB58}"/>
              </a:ext>
            </a:extLst>
          </p:cNvPr>
          <p:cNvSpPr txBox="1"/>
          <p:nvPr/>
        </p:nvSpPr>
        <p:spPr>
          <a:xfrm>
            <a:off x="2032397" y="3645024"/>
            <a:ext cx="7920881" cy="1446550"/>
          </a:xfrm>
          <a:prstGeom prst="rect">
            <a:avLst/>
          </a:prstGeom>
          <a:solidFill>
            <a:schemeClr val="accent1">
              <a:lumMod val="75000"/>
              <a:alpha val="98000"/>
            </a:schemeClr>
          </a:solidFill>
          <a:effectLst>
            <a:softEdge rad="165100"/>
          </a:effectLst>
        </p:spPr>
        <p:txBody>
          <a:bodyPr wrap="square" rtlCol="0">
            <a:spAutoFit/>
          </a:bodyPr>
          <a:lstStyle/>
          <a:p>
            <a:pPr algn="ctr"/>
            <a:br>
              <a:rPr lang="es-ES" sz="2000" dirty="0">
                <a:latin typeface="Georgia" panose="02040502050405020303" pitchFamily="18" charset="0"/>
              </a:rPr>
            </a:br>
            <a:r>
              <a:rPr lang="es-ES" sz="2000" b="1" dirty="0" err="1">
                <a:latin typeface="Georgia" panose="02040502050405020303" pitchFamily="18" charset="0"/>
              </a:rPr>
              <a:t>Authors</a:t>
            </a:r>
            <a:r>
              <a:rPr lang="es-ES" sz="2000" b="1" dirty="0">
                <a:latin typeface="Georgia" panose="02040502050405020303" pitchFamily="18" charset="0"/>
              </a:rPr>
              <a:t>:</a:t>
            </a:r>
            <a:r>
              <a:rPr lang="es-ES" sz="2000" dirty="0">
                <a:latin typeface="Georgia" panose="02040502050405020303" pitchFamily="18" charset="0"/>
              </a:rPr>
              <a:t> Suzana Jeal, Piotr </a:t>
            </a:r>
            <a:r>
              <a:rPr lang="es-ES" sz="2000" dirty="0" err="1">
                <a:latin typeface="Georgia" panose="02040502050405020303" pitchFamily="18" charset="0"/>
              </a:rPr>
              <a:t>Bonara</a:t>
            </a:r>
            <a:r>
              <a:rPr lang="es-ES" sz="2000" dirty="0">
                <a:latin typeface="Georgia" panose="02040502050405020303" pitchFamily="18" charset="0"/>
              </a:rPr>
              <a:t>, Iker Romero </a:t>
            </a:r>
            <a:r>
              <a:rPr lang="es-ES" sz="2000" dirty="0" err="1">
                <a:latin typeface="Georgia" panose="02040502050405020303" pitchFamily="18" charset="0"/>
              </a:rPr>
              <a:t>Cespedes</a:t>
            </a:r>
            <a:r>
              <a:rPr lang="es-ES" sz="2000" dirty="0">
                <a:latin typeface="Georgia" panose="02040502050405020303" pitchFamily="18" charset="0"/>
              </a:rPr>
              <a:t>, Miriam Morales Franco, </a:t>
            </a:r>
            <a:r>
              <a:rPr lang="es-ES" sz="2000" dirty="0" err="1">
                <a:latin typeface="Georgia" panose="02040502050405020303" pitchFamily="18" charset="0"/>
              </a:rPr>
              <a:t>Adnan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Boukfal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Lazaar</a:t>
            </a:r>
            <a:br>
              <a:rPr lang="es-ES" sz="20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9889-A618-2EAA-CED4-D202AC8DC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FAFF4-5F34-6E23-F135-040096EB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75" y="1412776"/>
            <a:ext cx="9772073" cy="812800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algn="ctr" rtl="0"/>
            <a:r>
              <a:rPr lang="es-ES" dirty="0">
                <a:latin typeface="Georgia" panose="02040502050405020303" pitchFamily="18" charset="0"/>
              </a:rPr>
              <a:t>CONCLUSIONS AND FUTURE WORK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EA4E5B9-C588-D9AE-6D31-88C67D60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8375" y="3212976"/>
            <a:ext cx="9772073" cy="2088232"/>
          </a:xfrm>
          <a:solidFill>
            <a:schemeClr val="accent1">
              <a:lumMod val="75000"/>
              <a:alpha val="54000"/>
            </a:schemeClr>
          </a:solidFill>
          <a:ln w="47625">
            <a:solidFill>
              <a:schemeClr val="tx2">
                <a:lumMod val="20000"/>
                <a:lumOff val="80000"/>
              </a:schemeClr>
            </a:solidFill>
          </a:ln>
          <a:effectLst>
            <a:glow>
              <a:schemeClr val="accent1"/>
            </a:glow>
          </a:effectLst>
        </p:spPr>
        <p:txBody>
          <a:bodyPr rtlCol="0"/>
          <a:lstStyle/>
          <a:p>
            <a:pPr algn="ctr" rtl="0"/>
            <a:r>
              <a:rPr lang="es-ES" sz="2000" dirty="0">
                <a:latin typeface="Georgia" panose="02040502050405020303" pitchFamily="18" charset="0"/>
              </a:rPr>
              <a:t>Rule-</a:t>
            </a:r>
            <a:r>
              <a:rPr lang="es-ES" sz="2000" dirty="0" err="1">
                <a:latin typeface="Georgia" panose="02040502050405020303" pitchFamily="18" charset="0"/>
              </a:rPr>
              <a:t>based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system</a:t>
            </a:r>
            <a:r>
              <a:rPr lang="es-ES" sz="2000" dirty="0">
                <a:latin typeface="Georgia" panose="02040502050405020303" pitchFamily="18" charset="0"/>
              </a:rPr>
              <a:t>: precise, interpretable </a:t>
            </a:r>
            <a:r>
              <a:rPr lang="es-ES" sz="2000" dirty="0" err="1">
                <a:latin typeface="Georgia" panose="02040502050405020303" pitchFamily="18" charset="0"/>
              </a:rPr>
              <a:t>baseline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limited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coverage</a:t>
            </a:r>
            <a:endParaRPr lang="es-ES" sz="2000" dirty="0">
              <a:latin typeface="Georgia" panose="02040502050405020303" pitchFamily="18" charset="0"/>
            </a:endParaRPr>
          </a:p>
          <a:p>
            <a:pPr algn="ctr" rtl="0"/>
            <a:r>
              <a:rPr lang="es-ES" sz="2000" dirty="0">
                <a:latin typeface="Georgia" panose="02040502050405020303" pitchFamily="18" charset="0"/>
              </a:rPr>
              <a:t>Machine </a:t>
            </a:r>
            <a:r>
              <a:rPr lang="es-ES" sz="2000" dirty="0" err="1">
                <a:latin typeface="Georgia" panose="02040502050405020303" pitchFamily="18" charset="0"/>
              </a:rPr>
              <a:t>learning</a:t>
            </a:r>
            <a:r>
              <a:rPr lang="es-ES" sz="2000" dirty="0">
                <a:latin typeface="Georgia" panose="02040502050405020303" pitchFamily="18" charset="0"/>
              </a:rPr>
              <a:t>: </a:t>
            </a:r>
            <a:r>
              <a:rPr lang="es-ES" sz="2000" dirty="0" err="1">
                <a:latin typeface="Georgia" panose="02040502050405020303" pitchFamily="18" charset="0"/>
              </a:rPr>
              <a:t>strong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negation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detection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needs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improvements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uncertainty</a:t>
            </a:r>
            <a:endParaRPr lang="es-ES" sz="2000" dirty="0">
              <a:latin typeface="Georgia" panose="02040502050405020303" pitchFamily="18" charset="0"/>
            </a:endParaRPr>
          </a:p>
          <a:p>
            <a:pPr algn="ctr" rtl="0"/>
            <a:r>
              <a:rPr lang="es-ES" sz="2000" dirty="0">
                <a:latin typeface="Georgia" panose="02040502050405020303" pitchFamily="18" charset="0"/>
              </a:rPr>
              <a:t>Future: </a:t>
            </a:r>
            <a:r>
              <a:rPr lang="es-ES" sz="2000" dirty="0" err="1">
                <a:latin typeface="Georgia" panose="02040502050405020303" pitchFamily="18" charset="0"/>
              </a:rPr>
              <a:t>sequence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models</a:t>
            </a:r>
            <a:r>
              <a:rPr lang="es-ES" sz="2000" dirty="0">
                <a:latin typeface="Georgia" panose="02040502050405020303" pitchFamily="18" charset="0"/>
              </a:rPr>
              <a:t> (CRF, </a:t>
            </a:r>
            <a:r>
              <a:rPr lang="es-ES" sz="2000" dirty="0" err="1">
                <a:latin typeface="Georgia" panose="02040502050405020303" pitchFamily="18" charset="0"/>
              </a:rPr>
              <a:t>transformers</a:t>
            </a:r>
            <a:r>
              <a:rPr lang="es-ES" sz="2000" dirty="0">
                <a:latin typeface="Georgia" panose="02040502050405020303" pitchFamily="18" charset="0"/>
              </a:rPr>
              <a:t>)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better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context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handling</a:t>
            </a:r>
            <a:endParaRPr lang="es-ES" sz="2000" dirty="0">
              <a:latin typeface="Georgia" panose="02040502050405020303" pitchFamily="18" charset="0"/>
            </a:endParaRPr>
          </a:p>
          <a:p>
            <a:pPr algn="ctr" rtl="0"/>
            <a:r>
              <a:rPr lang="es-ES" sz="2000" dirty="0" err="1">
                <a:latin typeface="Georgia" panose="02040502050405020303" pitchFamily="18" charset="0"/>
              </a:rPr>
              <a:t>Potential</a:t>
            </a:r>
            <a:r>
              <a:rPr lang="es-ES" sz="2000" dirty="0">
                <a:latin typeface="Georgia" panose="02040502050405020303" pitchFamily="18" charset="0"/>
              </a:rPr>
              <a:t>: </a:t>
            </a:r>
            <a:r>
              <a:rPr lang="es-ES" sz="2000" dirty="0" err="1">
                <a:latin typeface="Georgia" panose="02040502050405020303" pitchFamily="18" charset="0"/>
              </a:rPr>
              <a:t>hybrid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systems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combining</a:t>
            </a:r>
            <a:r>
              <a:rPr lang="es-ES" sz="2000" dirty="0">
                <a:latin typeface="Georgia" panose="02040502050405020303" pitchFamily="18" charset="0"/>
              </a:rPr>
              <a:t> rules and ML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robustness</a:t>
            </a:r>
            <a:endParaRPr lang="es-ES" sz="2000" dirty="0">
              <a:latin typeface="Georgia" panose="02040502050405020303" pitchFamily="18" charset="0"/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4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12CEF-3CD1-A210-1EB4-61D7ECD92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7A4B8-6D9F-B99D-DB17-DA32793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THANK YOU!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586D40D-855D-C6BD-E730-3AE13748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780185" cy="4465320"/>
          </a:xfrm>
        </p:spPr>
        <p:txBody>
          <a:bodyPr rtlCol="0"/>
          <a:lstStyle/>
          <a:p>
            <a:pPr rtl="0"/>
            <a:r>
              <a:rPr lang="es-ES" dirty="0" err="1">
                <a:latin typeface="Georgia" panose="02040502050405020303" pitchFamily="18" charset="0"/>
              </a:rPr>
              <a:t>Questions</a:t>
            </a:r>
            <a:r>
              <a:rPr lang="es-ES" dirty="0">
                <a:latin typeface="Georgia" panose="02040502050405020303" pitchFamily="18" charset="0"/>
              </a:rPr>
              <a:t>?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6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693931"/>
            <a:ext cx="9844081" cy="804669"/>
          </a:xfrm>
          <a:solidFill>
            <a:schemeClr val="accent1">
              <a:lumMod val="75000"/>
              <a:alpha val="49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3" y="1772816"/>
            <a:ext cx="8619945" cy="3024337"/>
          </a:xfrm>
          <a:solidFill>
            <a:schemeClr val="accent1">
              <a:lumMod val="75000"/>
              <a:alpha val="56000"/>
            </a:schemeClr>
          </a:solidFill>
          <a:effectLst>
            <a:softEdge rad="215900"/>
          </a:effectLst>
        </p:spPr>
        <p:txBody>
          <a:bodyPr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Task: Detect negation and uncertainty in clinical narratives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Importance: Critical for clinical decision-making, coding,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Problem: Identify cue expressions and their scopes (text affected by the cue)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Labels: NEG, NSCO (negation cue and scope), UNC, USCO (uncertainty cue and scope)</a:t>
            </a:r>
          </a:p>
        </p:txBody>
      </p:sp>
      <p:pic>
        <p:nvPicPr>
          <p:cNvPr id="3" name="Imagen 2" descr="Diagrama, Diagrama de Venn&#10;&#10;El contenido generado por IA puede ser incorrecto.">
            <a:extLst>
              <a:ext uri="{FF2B5EF4-FFF2-40B4-BE49-F238E27FC236}">
                <a16:creationId xmlns:a16="http://schemas.microsoft.com/office/drawing/2014/main" id="{8D5E872F-8FAE-95A2-57B9-D7371FB0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293096"/>
            <a:ext cx="3043584" cy="2298741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1367160"/>
          </a:xfrm>
          <a:solidFill>
            <a:schemeClr val="accent1">
              <a:lumMod val="75000"/>
              <a:alpha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DATA EXPLORATION AND CHALLENGES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BB93E-1F37-D91C-8D0F-58BBF846D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429000"/>
            <a:ext cx="4062942" cy="2743200"/>
          </a:xfrm>
          <a:solidFill>
            <a:schemeClr val="accent1">
              <a:lumMod val="75000"/>
              <a:alpha val="50000"/>
            </a:schemeClr>
          </a:solidFill>
          <a:effectLst>
            <a:softEdge rad="139700"/>
          </a:effectLst>
        </p:spPr>
        <p:txBody>
          <a:bodyPr anchor="ctr"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Clinical notes often mix unstructured Spanish and Catalan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Redacted patient data, telegraphic style, domain-specific terms</a:t>
            </a:r>
          </a:p>
          <a:p>
            <a:r>
              <a:rPr lang="es-ES" sz="1600" dirty="0" err="1">
                <a:latin typeface="Georgia" panose="02040502050405020303" pitchFamily="18" charset="0"/>
              </a:rPr>
              <a:t>Difficulties</a:t>
            </a:r>
            <a:r>
              <a:rPr lang="es-ES" sz="1600" dirty="0">
                <a:latin typeface="Georgia" panose="02040502050405020303" pitchFamily="18" charset="0"/>
              </a:rPr>
              <a:t>: </a:t>
            </a:r>
            <a:r>
              <a:rPr lang="es-ES" sz="1600" dirty="0" err="1">
                <a:latin typeface="Georgia" panose="02040502050405020303" pitchFamily="18" charset="0"/>
              </a:rPr>
              <a:t>noisy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formatting</a:t>
            </a:r>
            <a:r>
              <a:rPr lang="es-ES" sz="1600" dirty="0">
                <a:latin typeface="Georgia" panose="02040502050405020303" pitchFamily="18" charset="0"/>
              </a:rPr>
              <a:t>, </a:t>
            </a:r>
            <a:r>
              <a:rPr lang="es-ES" sz="1600" dirty="0" err="1">
                <a:latin typeface="Georgia" panose="02040502050405020303" pitchFamily="18" charset="0"/>
              </a:rPr>
              <a:t>ambiguous</a:t>
            </a:r>
            <a:r>
              <a:rPr lang="es-ES" sz="1600" dirty="0">
                <a:latin typeface="Georgia" panose="02040502050405020303" pitchFamily="18" charset="0"/>
              </a:rPr>
              <a:t> cues, variable </a:t>
            </a:r>
            <a:r>
              <a:rPr lang="es-ES" sz="1600" dirty="0" err="1">
                <a:latin typeface="Georgia" panose="02040502050405020303" pitchFamily="18" charset="0"/>
              </a:rPr>
              <a:t>scope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lengths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Sample size: Documents with 2–10 cues on average</a:t>
            </a:r>
            <a:endParaRPr lang="es-ES" sz="1600" dirty="0">
              <a:latin typeface="Georgia" panose="02040502050405020303" pitchFamily="18" charset="0"/>
            </a:endParaRPr>
          </a:p>
        </p:txBody>
      </p:sp>
      <p:pic>
        <p:nvPicPr>
          <p:cNvPr id="5" name="Marcador de posición de imagen 4" descr="Texto, Carta&#10;&#10;El contenido generado por IA puede ser incorrecto.">
            <a:extLst>
              <a:ext uri="{FF2B5EF4-FFF2-40B4-BE49-F238E27FC236}">
                <a16:creationId xmlns:a16="http://schemas.microsoft.com/office/drawing/2014/main" id="{50EB779C-30CD-C774-E65E-2E3FD0F792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9" b="18209"/>
          <a:stretch>
            <a:fillRect/>
          </a:stretch>
        </p:blipFill>
        <p:spPr>
          <a:xfrm>
            <a:off x="6094413" y="1198563"/>
            <a:ext cx="5289550" cy="4975225"/>
          </a:xfr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812800"/>
          </a:xfrm>
          <a:solidFill>
            <a:schemeClr val="accent1">
              <a:lumMod val="75000"/>
              <a:alpha val="47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RULE-BASED APPROACH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75000"/>
              <a:alpha val="47000"/>
            </a:schemeClr>
          </a:solidFill>
          <a:effectLst>
            <a:softEdge rad="114300"/>
          </a:effectLst>
        </p:spPr>
        <p:txBody>
          <a:bodyPr rtlCol="0" anchor="ctr">
            <a:normAutofit/>
          </a:bodyPr>
          <a:lstStyle/>
          <a:p>
            <a:pPr rtl="0"/>
            <a:r>
              <a:rPr lang="es-ES" sz="2400" dirty="0" err="1">
                <a:latin typeface="Georgia" panose="02040502050405020303" pitchFamily="18" charset="0"/>
              </a:rPr>
              <a:t>Inspired</a:t>
            </a:r>
            <a:r>
              <a:rPr lang="es-ES" sz="2400" dirty="0">
                <a:latin typeface="Georgia" panose="02040502050405020303" pitchFamily="18" charset="0"/>
              </a:rPr>
              <a:t> </a:t>
            </a:r>
            <a:r>
              <a:rPr lang="es-ES" sz="2400" dirty="0" err="1">
                <a:latin typeface="Georgia" panose="02040502050405020303" pitchFamily="18" charset="0"/>
              </a:rPr>
              <a:t>by</a:t>
            </a:r>
            <a:r>
              <a:rPr lang="es-ES" sz="2400" dirty="0">
                <a:latin typeface="Georgia" panose="02040502050405020303" pitchFamily="18" charset="0"/>
              </a:rPr>
              <a:t> </a:t>
            </a:r>
            <a:r>
              <a:rPr lang="es-ES" sz="2400" dirty="0" err="1">
                <a:latin typeface="Georgia" panose="02040502050405020303" pitchFamily="18" charset="0"/>
              </a:rPr>
              <a:t>NegEx</a:t>
            </a:r>
            <a:r>
              <a:rPr lang="es-ES" sz="2400" dirty="0">
                <a:latin typeface="Georgia" panose="02040502050405020303" pitchFamily="18" charset="0"/>
              </a:rPr>
              <a:t> </a:t>
            </a:r>
            <a:r>
              <a:rPr lang="es-ES" sz="2400" dirty="0" err="1">
                <a:latin typeface="Georgia" panose="02040502050405020303" pitchFamily="18" charset="0"/>
              </a:rPr>
              <a:t>system</a:t>
            </a:r>
            <a:endParaRPr lang="es-ES" sz="2400" dirty="0">
              <a:latin typeface="Georgia" panose="02040502050405020303" pitchFamily="18" charset="0"/>
            </a:endParaRPr>
          </a:p>
          <a:p>
            <a:pPr rtl="0"/>
            <a:r>
              <a:rPr lang="en-US" sz="2400" dirty="0">
                <a:latin typeface="Georgia" panose="02040502050405020303" pitchFamily="18" charset="0"/>
              </a:rPr>
              <a:t>Uses curated lexicons for negation and uncertainty triggers</a:t>
            </a:r>
            <a:endParaRPr lang="es-ES" sz="2400" dirty="0">
              <a:latin typeface="Georgia" panose="02040502050405020303" pitchFamily="18" charset="0"/>
            </a:endParaRPr>
          </a:p>
          <a:p>
            <a:pPr rtl="0"/>
            <a:r>
              <a:rPr lang="en-US" sz="2400" dirty="0">
                <a:latin typeface="Georgia" panose="02040502050405020303" pitchFamily="18" charset="0"/>
              </a:rPr>
              <a:t>Detects cue and scope with fixed token window (±5 tokens)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Applies normalization and tokenization preprocessing</a:t>
            </a:r>
          </a:p>
        </p:txBody>
      </p:sp>
      <p:pic>
        <p:nvPicPr>
          <p:cNvPr id="6" name="Marcador de contenido 5" descr="Interfaz de usuario gráfica, Diagrama, Aplicación&#10;&#10;El contenido generado por IA puede ser incorrecto.">
            <a:extLst>
              <a:ext uri="{FF2B5EF4-FFF2-40B4-BE49-F238E27FC236}">
                <a16:creationId xmlns:a16="http://schemas.microsoft.com/office/drawing/2014/main" id="{41EDEB28-1459-705E-5B79-99655EF31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0813" y="2246577"/>
            <a:ext cx="5078412" cy="3385608"/>
          </a:xfr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10276129" cy="812800"/>
          </a:xfrm>
          <a:solidFill>
            <a:schemeClr val="accent1">
              <a:lumMod val="75000"/>
              <a:alpha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RULE-BASED IMPLEMENTATION 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403921" cy="2730232"/>
          </a:xfrm>
          <a:solidFill>
            <a:schemeClr val="accent1">
              <a:lumMod val="75000"/>
              <a:alpha val="50000"/>
            </a:schemeClr>
          </a:solidFill>
          <a:effectLst>
            <a:softEdge rad="114300"/>
          </a:effectLst>
        </p:spPr>
        <p:txBody>
          <a:bodyPr rtlCol="0" anchor="ctr">
            <a:normAutofit/>
          </a:bodyPr>
          <a:lstStyle/>
          <a:p>
            <a:pPr rtl="0"/>
            <a:r>
              <a:rPr lang="en-US" sz="2000" dirty="0">
                <a:latin typeface="Georgia" panose="02040502050405020303" pitchFamily="18" charset="0"/>
              </a:rPr>
              <a:t>Trigger lexicons with multi-word expressions (e.g., "no hay </a:t>
            </a:r>
            <a:r>
              <a:rPr lang="en-US" sz="2000" dirty="0" err="1">
                <a:latin typeface="Georgia" panose="02040502050405020303" pitchFamily="18" charset="0"/>
              </a:rPr>
              <a:t>evidencia</a:t>
            </a:r>
            <a:r>
              <a:rPr lang="en-US" sz="2000" dirty="0">
                <a:latin typeface="Georgia" panose="02040502050405020303" pitchFamily="18" charset="0"/>
              </a:rPr>
              <a:t> de")</a:t>
            </a:r>
          </a:p>
          <a:p>
            <a:pPr rtl="0"/>
            <a:r>
              <a:rPr lang="es-ES" sz="2000" dirty="0" err="1">
                <a:latin typeface="Georgia" panose="02040502050405020303" pitchFamily="18" charset="0"/>
              </a:rPr>
              <a:t>Preprocessing</a:t>
            </a:r>
            <a:r>
              <a:rPr lang="es-ES" sz="2000" dirty="0">
                <a:latin typeface="Georgia" panose="02040502050405020303" pitchFamily="18" charset="0"/>
              </a:rPr>
              <a:t>: </a:t>
            </a:r>
            <a:r>
              <a:rPr lang="es-ES" sz="2000" dirty="0" err="1">
                <a:latin typeface="Georgia" panose="02040502050405020303" pitchFamily="18" charset="0"/>
              </a:rPr>
              <a:t>lowercasing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accent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removal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puntuaction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stripping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</a:p>
          <a:p>
            <a:pPr rtl="0"/>
            <a:r>
              <a:rPr lang="es-ES" sz="2000" dirty="0" err="1">
                <a:latin typeface="Georgia" panose="02040502050405020303" pitchFamily="18" charset="0"/>
              </a:rPr>
              <a:t>Scope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detection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window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of</a:t>
            </a:r>
            <a:r>
              <a:rPr lang="es-ES" sz="2000" dirty="0">
                <a:latin typeface="Georgia" panose="02040502050405020303" pitchFamily="18" charset="0"/>
              </a:rPr>
              <a:t> 5 tokens </a:t>
            </a:r>
            <a:r>
              <a:rPr lang="es-ES" sz="2000" dirty="0" err="1">
                <a:latin typeface="Georgia" panose="02040502050405020303" pitchFamily="18" charset="0"/>
              </a:rPr>
              <a:t>before</a:t>
            </a:r>
            <a:r>
              <a:rPr lang="es-ES" sz="2000" dirty="0">
                <a:latin typeface="Georgia" panose="02040502050405020303" pitchFamily="18" charset="0"/>
              </a:rPr>
              <a:t> and after cue</a:t>
            </a:r>
          </a:p>
          <a:p>
            <a:pPr rtl="0"/>
            <a:r>
              <a:rPr lang="es-ES" sz="2000" dirty="0" err="1">
                <a:latin typeface="Georgia" panose="02040502050405020303" pitchFamily="18" charset="0"/>
              </a:rPr>
              <a:t>Character-level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annotation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evaluation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compatibility</a:t>
            </a:r>
            <a:endParaRPr lang="es-ES" sz="2000" dirty="0">
              <a:latin typeface="Georgia" panose="02040502050405020303" pitchFamily="18" charset="0"/>
            </a:endParaRPr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01C59906-242A-275F-9198-E4FA9FCB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4221088"/>
            <a:ext cx="4057625" cy="2277064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4" y="764704"/>
            <a:ext cx="10153128" cy="733896"/>
          </a:xfrm>
          <a:solidFill>
            <a:schemeClr val="accent1">
              <a:lumMod val="75000"/>
              <a:alpha val="6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RULE-BASED SYSTEM EVALUATION </a:t>
            </a: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9C3FE132-D220-491F-6BDB-76B9C2381F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9636896"/>
              </p:ext>
            </p:extLst>
          </p:nvPr>
        </p:nvGraphicFramePr>
        <p:xfrm>
          <a:off x="1485900" y="1808277"/>
          <a:ext cx="7776864" cy="2700845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136575699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95374601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555268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73253154"/>
                    </a:ext>
                  </a:extLst>
                </a:gridCol>
              </a:tblGrid>
              <a:tr h="540169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Label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85018"/>
                  </a:ext>
                </a:extLst>
              </a:tr>
              <a:tr h="540169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NEG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8707"/>
                  </a:ext>
                </a:extLst>
              </a:tr>
              <a:tr h="540169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NSCO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0.95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0924"/>
                  </a:ext>
                </a:extLst>
              </a:tr>
              <a:tr h="540169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UNC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0.73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0.82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48722"/>
                  </a:ext>
                </a:extLst>
              </a:tr>
              <a:tr h="540169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USCO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 marL="44823" marR="44823" marT="22412" marB="224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761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8C94447-F419-AAA7-AC57-308E84F58F56}"/>
              </a:ext>
            </a:extLst>
          </p:cNvPr>
          <p:cNvSpPr txBox="1"/>
          <p:nvPr/>
        </p:nvSpPr>
        <p:spPr>
          <a:xfrm>
            <a:off x="1218883" y="5085184"/>
            <a:ext cx="10153128" cy="1015663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  <a:effectLst>
            <a:reflection endPos="0" dist="50800" dir="5400000" sy="-100000" algn="bl" rotWithShape="0"/>
            <a:softEdge rad="8890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000" dirty="0">
                <a:latin typeface="Georgia" panose="02040502050405020303" pitchFamily="18" charset="0"/>
              </a:rPr>
              <a:t>High </a:t>
            </a:r>
            <a:r>
              <a:rPr lang="es-ES" sz="2000" dirty="0" err="1">
                <a:latin typeface="Georgia" panose="02040502050405020303" pitchFamily="18" charset="0"/>
              </a:rPr>
              <a:t>accuracy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negation</a:t>
            </a:r>
            <a:r>
              <a:rPr lang="es-ES" sz="2000" dirty="0">
                <a:latin typeface="Georgia" panose="02040502050405020303" pitchFamily="18" charset="0"/>
              </a:rPr>
              <a:t> cues and </a:t>
            </a:r>
            <a:r>
              <a:rPr lang="es-ES" sz="2000" dirty="0" err="1">
                <a:latin typeface="Georgia" panose="02040502050405020303" pitchFamily="18" charset="0"/>
              </a:rPr>
              <a:t>scopes</a:t>
            </a:r>
            <a:endParaRPr lang="es-ES" sz="2000" dirty="0">
              <a:latin typeface="Georgia" panose="02040502050405020303" pitchFamily="18" charset="0"/>
            </a:endParaRPr>
          </a:p>
          <a:p>
            <a:pPr marL="457200" indent="-457200">
              <a:buFontTx/>
              <a:buChar char="-"/>
            </a:pPr>
            <a:r>
              <a:rPr lang="es-ES" sz="2000" dirty="0" err="1">
                <a:latin typeface="Georgia" panose="02040502050405020303" pitchFamily="18" charset="0"/>
              </a:rPr>
              <a:t>Moderate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uncertainty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detection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s-ES" sz="2000" dirty="0" err="1">
                <a:latin typeface="Georgia" panose="02040502050405020303" pitchFamily="18" charset="0"/>
              </a:rPr>
              <a:t>Limitations</a:t>
            </a:r>
            <a:r>
              <a:rPr lang="es-ES" sz="2000" dirty="0">
                <a:latin typeface="Georgia" panose="02040502050405020303" pitchFamily="18" charset="0"/>
              </a:rPr>
              <a:t>: </a:t>
            </a:r>
            <a:r>
              <a:rPr lang="es-ES" sz="2000" dirty="0" err="1">
                <a:latin typeface="Georgia" panose="02040502050405020303" pitchFamily="18" charset="0"/>
              </a:rPr>
              <a:t>misses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nuanced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expressions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limited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context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DD874-718D-9928-3AD1-36167068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95D2-4FA2-7FD6-CEDB-36C2BA5B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22" y="709527"/>
            <a:ext cx="4062942" cy="927224"/>
          </a:xfrm>
          <a:solidFill>
            <a:schemeClr val="accent1">
              <a:lumMod val="75000"/>
              <a:alpha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MACHINE LEARNING APPROACH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71458-91FD-B259-DEBE-BF142602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2060848"/>
            <a:ext cx="4062942" cy="4111352"/>
          </a:xfrm>
          <a:solidFill>
            <a:schemeClr val="accent1">
              <a:lumMod val="75000"/>
              <a:alpha val="47000"/>
            </a:schemeClr>
          </a:solidFill>
          <a:effectLst>
            <a:softEdge rad="177800"/>
          </a:effectLst>
        </p:spPr>
        <p:txBody>
          <a:bodyPr anchor="ctr"/>
          <a:lstStyle/>
          <a:p>
            <a:pPr rtl="0"/>
            <a:r>
              <a:rPr lang="es-ES" dirty="0" err="1">
                <a:latin typeface="Georgia" panose="02040502050405020303" pitchFamily="18" charset="0"/>
              </a:rPr>
              <a:t>Supervisded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learning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model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with</a:t>
            </a:r>
            <a:r>
              <a:rPr lang="es-ES" dirty="0">
                <a:latin typeface="Georgia" panose="02040502050405020303" pitchFamily="18" charset="0"/>
              </a:rPr>
              <a:t> BIO </a:t>
            </a:r>
            <a:r>
              <a:rPr lang="es-ES" dirty="0" err="1">
                <a:latin typeface="Georgia" panose="02040502050405020303" pitchFamily="18" charset="0"/>
              </a:rPr>
              <a:t>tagging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scheme</a:t>
            </a:r>
            <a:endParaRPr lang="es-ES" dirty="0">
              <a:latin typeface="Georgia" panose="02040502050405020303" pitchFamily="18" charset="0"/>
            </a:endParaRPr>
          </a:p>
          <a:p>
            <a:pPr rtl="0"/>
            <a:r>
              <a:rPr lang="es-ES" dirty="0" err="1">
                <a:latin typeface="Georgia" panose="02040502050405020303" pitchFamily="18" charset="0"/>
              </a:rPr>
              <a:t>Extracts</a:t>
            </a:r>
            <a:r>
              <a:rPr lang="es-ES" dirty="0">
                <a:latin typeface="Georgia" panose="02040502050405020303" pitchFamily="18" charset="0"/>
              </a:rPr>
              <a:t> lexical, contextual and </a:t>
            </a:r>
            <a:r>
              <a:rPr lang="es-ES" dirty="0" err="1">
                <a:latin typeface="Georgia" panose="02040502050405020303" pitchFamily="18" charset="0"/>
              </a:rPr>
              <a:t>positional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features</a:t>
            </a:r>
            <a:endParaRPr lang="es-ES" dirty="0">
              <a:latin typeface="Georgia" panose="02040502050405020303" pitchFamily="18" charset="0"/>
            </a:endParaRPr>
          </a:p>
          <a:p>
            <a:pPr rtl="0"/>
            <a:r>
              <a:rPr lang="es-ES" dirty="0">
                <a:latin typeface="Georgia" panose="02040502050405020303" pitchFamily="18" charset="0"/>
              </a:rPr>
              <a:t>Uses SGD </a:t>
            </a:r>
            <a:r>
              <a:rPr lang="es-ES" dirty="0" err="1">
                <a:latin typeface="Georgia" panose="02040502050405020303" pitchFamily="18" charset="0"/>
              </a:rPr>
              <a:t>Classifier</a:t>
            </a:r>
            <a:r>
              <a:rPr lang="es-ES" dirty="0">
                <a:latin typeface="Georgia" panose="02040502050405020303" pitchFamily="18" charset="0"/>
              </a:rPr>
              <a:t> (linear </a:t>
            </a:r>
            <a:r>
              <a:rPr lang="es-ES" dirty="0" err="1">
                <a:latin typeface="Georgia" panose="02040502050405020303" pitchFamily="18" charset="0"/>
              </a:rPr>
              <a:t>model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with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stochastic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gradient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descent</a:t>
            </a:r>
            <a:r>
              <a:rPr lang="es-ES" dirty="0">
                <a:latin typeface="Georgia" panose="02040502050405020303" pitchFamily="18" charset="0"/>
              </a:rPr>
              <a:t>)</a:t>
            </a:r>
          </a:p>
          <a:p>
            <a:pPr rtl="0"/>
            <a:r>
              <a:rPr lang="es-ES" dirty="0">
                <a:latin typeface="Georgia" panose="02040502050405020303" pitchFamily="18" charset="0"/>
              </a:rPr>
              <a:t>Data Split: 80% training, 20% </a:t>
            </a:r>
            <a:r>
              <a:rPr lang="es-ES" dirty="0" err="1">
                <a:latin typeface="Georgia" panose="02040502050405020303" pitchFamily="18" charset="0"/>
              </a:rPr>
              <a:t>testing</a:t>
            </a:r>
            <a:endParaRPr lang="es-ES" dirty="0">
              <a:latin typeface="Georgia" panose="02040502050405020303" pitchFamily="18" charset="0"/>
            </a:endParaRPr>
          </a:p>
          <a:p>
            <a:endParaRPr lang="en-GB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C81F6138-0B1C-D690-0871-76F79DF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41E0BCCA-002F-63B1-C4E5-FCBB499F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57" y="1618360"/>
            <a:ext cx="5951327" cy="3306292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9742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A3E9-3C0C-FC34-86AC-7FDC1F39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6529-2A17-23EE-73FF-28F99B9D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812800"/>
          </a:xfrm>
          <a:solidFill>
            <a:schemeClr val="accent1">
              <a:lumMod val="75000"/>
              <a:alpha val="67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MACHINE LEARNING DETAILS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818AB74-FC77-43FE-A5A0-921BA5451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75000"/>
              <a:alpha val="66000"/>
            </a:schemeClr>
          </a:solidFill>
          <a:effectLst>
            <a:softEdge rad="228600"/>
          </a:effectLst>
        </p:spPr>
        <p:txBody>
          <a:bodyPr rtlCol="0" anchor="ctr">
            <a:normAutofit/>
          </a:bodyPr>
          <a:lstStyle/>
          <a:p>
            <a:pPr rtl="0"/>
            <a:r>
              <a:rPr lang="es-ES" sz="2200" dirty="0" err="1">
                <a:latin typeface="Georgia" panose="02040502050405020303" pitchFamily="18" charset="0"/>
              </a:rPr>
              <a:t>Preprocessing</a:t>
            </a:r>
            <a:r>
              <a:rPr lang="es-ES" sz="2200" dirty="0">
                <a:latin typeface="Georgia" panose="02040502050405020303" pitchFamily="18" charset="0"/>
              </a:rPr>
              <a:t>: White </a:t>
            </a:r>
            <a:r>
              <a:rPr lang="es-ES" sz="2200" dirty="0" err="1">
                <a:latin typeface="Georgia" panose="02040502050405020303" pitchFamily="18" charset="0"/>
              </a:rPr>
              <a:t>spaces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tokenization</a:t>
            </a:r>
            <a:r>
              <a:rPr lang="es-ES" sz="2200" dirty="0">
                <a:latin typeface="Georgia" panose="02040502050405020303" pitchFamily="18" charset="0"/>
              </a:rPr>
              <a:t>, </a:t>
            </a:r>
            <a:r>
              <a:rPr lang="es-ES" sz="2200" dirty="0" err="1">
                <a:latin typeface="Georgia" panose="02040502050405020303" pitchFamily="18" charset="0"/>
              </a:rPr>
              <a:t>punctuation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removal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</a:p>
          <a:p>
            <a:pPr rtl="0"/>
            <a:r>
              <a:rPr lang="es-ES" sz="2200" dirty="0">
                <a:latin typeface="Georgia" panose="02040502050405020303" pitchFamily="18" charset="0"/>
              </a:rPr>
              <a:t>BIO </a:t>
            </a:r>
            <a:r>
              <a:rPr lang="es-ES" sz="2200" dirty="0" err="1">
                <a:latin typeface="Georgia" panose="02040502050405020303" pitchFamily="18" charset="0"/>
              </a:rPr>
              <a:t>labels</a:t>
            </a:r>
            <a:r>
              <a:rPr lang="es-ES" sz="2200" dirty="0">
                <a:latin typeface="Georgia" panose="02040502050405020303" pitchFamily="18" charset="0"/>
              </a:rPr>
              <a:t>: B-(</a:t>
            </a:r>
            <a:r>
              <a:rPr lang="es-ES" sz="2200" dirty="0" err="1">
                <a:latin typeface="Georgia" panose="02040502050405020303" pitchFamily="18" charset="0"/>
              </a:rPr>
              <a:t>begin</a:t>
            </a:r>
            <a:r>
              <a:rPr lang="es-ES" sz="2200" dirty="0">
                <a:latin typeface="Georgia" panose="02040502050405020303" pitchFamily="18" charset="0"/>
              </a:rPr>
              <a:t>), I-(</a:t>
            </a:r>
            <a:r>
              <a:rPr lang="es-ES" sz="2200" dirty="0" err="1">
                <a:latin typeface="Georgia" panose="02040502050405020303" pitchFamily="18" charset="0"/>
              </a:rPr>
              <a:t>inside</a:t>
            </a:r>
            <a:r>
              <a:rPr lang="es-ES" sz="2200" dirty="0">
                <a:latin typeface="Georgia" panose="02040502050405020303" pitchFamily="18" charset="0"/>
              </a:rPr>
              <a:t>), O-(</a:t>
            </a:r>
            <a:r>
              <a:rPr lang="es-ES" sz="2200" dirty="0" err="1">
                <a:latin typeface="Georgia" panose="02040502050405020303" pitchFamily="18" charset="0"/>
              </a:rPr>
              <a:t>outside</a:t>
            </a:r>
            <a:r>
              <a:rPr lang="es-ES" sz="2200" dirty="0">
                <a:latin typeface="Georgia" panose="02040502050405020303" pitchFamily="18" charset="0"/>
              </a:rPr>
              <a:t>)</a:t>
            </a:r>
          </a:p>
          <a:p>
            <a:pPr rtl="0"/>
            <a:r>
              <a:rPr lang="es-ES" sz="2200" dirty="0" err="1">
                <a:latin typeface="Georgia" panose="02040502050405020303" pitchFamily="18" charset="0"/>
              </a:rPr>
              <a:t>Features</a:t>
            </a:r>
            <a:r>
              <a:rPr lang="es-ES" sz="2200" dirty="0">
                <a:latin typeface="Georgia" panose="02040502050405020303" pitchFamily="18" charset="0"/>
              </a:rPr>
              <a:t>: token case, </a:t>
            </a:r>
            <a:r>
              <a:rPr lang="es-ES" sz="2200" dirty="0" err="1">
                <a:latin typeface="Georgia" panose="02040502050405020303" pitchFamily="18" charset="0"/>
              </a:rPr>
              <a:t>digit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presence</a:t>
            </a:r>
            <a:r>
              <a:rPr lang="es-ES" sz="2200" dirty="0">
                <a:latin typeface="Georgia" panose="02040502050405020303" pitchFamily="18" charset="0"/>
              </a:rPr>
              <a:t>, </a:t>
            </a:r>
            <a:r>
              <a:rPr lang="es-ES" sz="2200" dirty="0" err="1">
                <a:latin typeface="Georgia" panose="02040502050405020303" pitchFamily="18" charset="0"/>
              </a:rPr>
              <a:t>neighbours</a:t>
            </a:r>
            <a:r>
              <a:rPr lang="es-ES" sz="2200" dirty="0">
                <a:latin typeface="Georgia" panose="02040502050405020303" pitchFamily="18" charset="0"/>
              </a:rPr>
              <a:t>, </a:t>
            </a:r>
            <a:r>
              <a:rPr lang="es-ES" sz="2200" dirty="0" err="1">
                <a:latin typeface="Georgia" panose="02040502050405020303" pitchFamily="18" charset="0"/>
              </a:rPr>
              <a:t>sentence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boundaries</a:t>
            </a:r>
            <a:endParaRPr lang="es-ES" sz="2200" dirty="0">
              <a:latin typeface="Georgia" panose="02040502050405020303" pitchFamily="18" charset="0"/>
            </a:endParaRPr>
          </a:p>
          <a:p>
            <a:pPr rtl="0"/>
            <a:r>
              <a:rPr lang="es-ES" sz="2200" dirty="0" err="1">
                <a:latin typeface="Georgia" panose="02040502050405020303" pitchFamily="18" charset="0"/>
              </a:rPr>
              <a:t>Vectorization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with</a:t>
            </a:r>
            <a:r>
              <a:rPr lang="es-ES" sz="2200" dirty="0">
                <a:latin typeface="Georgia" panose="02040502050405020303" pitchFamily="18" charset="0"/>
              </a:rPr>
              <a:t> </a:t>
            </a:r>
            <a:r>
              <a:rPr lang="es-ES" sz="2200" dirty="0" err="1">
                <a:latin typeface="Georgia" panose="02040502050405020303" pitchFamily="18" charset="0"/>
              </a:rPr>
              <a:t>DictVectorization</a:t>
            </a:r>
            <a:r>
              <a:rPr lang="es-ES" sz="2200" dirty="0">
                <a:latin typeface="Georgia" panose="02040502050405020303" pitchFamily="18" charset="0"/>
              </a:rPr>
              <a:t> and </a:t>
            </a:r>
            <a:r>
              <a:rPr lang="es-ES" sz="2200" dirty="0" err="1">
                <a:latin typeface="Georgia" panose="02040502050405020303" pitchFamily="18" charset="0"/>
              </a:rPr>
              <a:t>LabelEncoder</a:t>
            </a:r>
            <a:endParaRPr lang="es-ES" sz="2200" dirty="0"/>
          </a:p>
        </p:txBody>
      </p:sp>
      <p:pic>
        <p:nvPicPr>
          <p:cNvPr id="6" name="Marcador de contenido 5" descr="Imagen de la pantalla de un celular con letras&#10;&#10;El contenido generado por IA puede ser incorrecto.">
            <a:extLst>
              <a:ext uri="{FF2B5EF4-FFF2-40B4-BE49-F238E27FC236}">
                <a16:creationId xmlns:a16="http://schemas.microsoft.com/office/drawing/2014/main" id="{6D9B1612-4BC4-9729-5676-21DB5D94B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05" y="1706563"/>
            <a:ext cx="3706827" cy="4465637"/>
          </a:xfr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32936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141F-5856-7012-F4EA-CFE4931B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4CAAE6-B507-319A-18E6-31F0F052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764704"/>
            <a:ext cx="10153128" cy="733896"/>
          </a:xfrm>
          <a:solidFill>
            <a:schemeClr val="accent1">
              <a:lumMod val="75000"/>
              <a:alpha val="6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/>
          <a:lstStyle/>
          <a:p>
            <a:pPr rtl="0"/>
            <a:r>
              <a:rPr lang="es-ES" dirty="0">
                <a:latin typeface="Georgia" panose="02040502050405020303" pitchFamily="18" charset="0"/>
              </a:rPr>
              <a:t>MACHINE LEARNING EVALUATION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698971-38B0-6EDC-798E-D483812153D2}"/>
              </a:ext>
            </a:extLst>
          </p:cNvPr>
          <p:cNvSpPr txBox="1"/>
          <p:nvPr/>
        </p:nvSpPr>
        <p:spPr>
          <a:xfrm>
            <a:off x="1218883" y="5085184"/>
            <a:ext cx="10153128" cy="1015663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  <a:effectLst>
            <a:reflection endPos="0" dist="50800" dir="5400000" sy="-100000" algn="bl" rotWithShape="0"/>
            <a:softEdge rad="8890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pPr rtl="0"/>
            <a:r>
              <a:rPr lang="es-ES" sz="2000" dirty="0">
                <a:latin typeface="Georgia" panose="02040502050405020303" pitchFamily="18" charset="0"/>
              </a:rPr>
              <a:t>- </a:t>
            </a:r>
            <a:r>
              <a:rPr lang="es-ES" sz="2000" dirty="0" err="1">
                <a:latin typeface="Georgia" panose="02040502050405020303" pitchFamily="18" charset="0"/>
              </a:rPr>
              <a:t>Overall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accuracy</a:t>
            </a:r>
            <a:r>
              <a:rPr lang="es-ES" sz="2000" dirty="0">
                <a:latin typeface="Georgia" panose="02040502050405020303" pitchFamily="18" charset="0"/>
              </a:rPr>
              <a:t>: 95%</a:t>
            </a:r>
          </a:p>
          <a:p>
            <a:pPr rtl="0"/>
            <a:r>
              <a:rPr lang="es-ES" sz="2000" dirty="0">
                <a:latin typeface="Georgia" panose="02040502050405020303" pitchFamily="18" charset="0"/>
              </a:rPr>
              <a:t>- Good performance </a:t>
            </a:r>
            <a:r>
              <a:rPr lang="es-ES" sz="2000" dirty="0" err="1">
                <a:latin typeface="Georgia" panose="02040502050405020303" pitchFamily="18" charset="0"/>
              </a:rPr>
              <a:t>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negation</a:t>
            </a:r>
            <a:r>
              <a:rPr lang="es-ES" sz="2000" dirty="0">
                <a:latin typeface="Georgia" panose="02040502050405020303" pitchFamily="18" charset="0"/>
              </a:rPr>
              <a:t> cues</a:t>
            </a:r>
          </a:p>
          <a:p>
            <a:pPr rtl="0"/>
            <a:r>
              <a:rPr lang="es-ES" sz="2000" dirty="0">
                <a:latin typeface="Georgia" panose="02040502050405020303" pitchFamily="18" charset="0"/>
              </a:rPr>
              <a:t>- </a:t>
            </a:r>
            <a:r>
              <a:rPr lang="es-ES" sz="2000" dirty="0" err="1">
                <a:latin typeface="Georgia" panose="02040502050405020303" pitchFamily="18" charset="0"/>
              </a:rPr>
              <a:t>Lower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recall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for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uncertaincy</a:t>
            </a:r>
            <a:r>
              <a:rPr lang="es-ES" sz="2000" dirty="0">
                <a:latin typeface="Georgia" panose="02040502050405020303" pitchFamily="18" charset="0"/>
              </a:rPr>
              <a:t> and </a:t>
            </a:r>
            <a:r>
              <a:rPr lang="es-ES" sz="2000" dirty="0" err="1">
                <a:latin typeface="Georgia" panose="02040502050405020303" pitchFamily="18" charset="0"/>
              </a:rPr>
              <a:t>multi-token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spans</a:t>
            </a:r>
            <a:endParaRPr lang="es-E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0395AD5-EBE9-4002-9712-43945158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67290"/>
              </p:ext>
            </p:extLst>
          </p:nvPr>
        </p:nvGraphicFramePr>
        <p:xfrm>
          <a:off x="1219360" y="1916832"/>
          <a:ext cx="10360024" cy="2590800"/>
        </p:xfrm>
        <a:graphic>
          <a:graphicData uri="http://schemas.openxmlformats.org/drawingml/2006/table">
            <a:tbl>
              <a:tblPr/>
              <a:tblGrid>
                <a:gridCol w="2590006">
                  <a:extLst>
                    <a:ext uri="{9D8B030D-6E8A-4147-A177-3AD203B41FA5}">
                      <a16:colId xmlns:a16="http://schemas.microsoft.com/office/drawing/2014/main" val="1489522260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203880483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53730019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1072503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5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B-NEG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73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B-NSCO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59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B-UNC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4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B-USCO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0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2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154</TotalTime>
  <Words>431</Words>
  <Application>Microsoft Office PowerPoint</Application>
  <PresentationFormat>Personalizado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Tecnología 16x9</vt:lpstr>
      <vt:lpstr>Negation and Uncertainty Detection using Classical and Machine Learning Techniques</vt:lpstr>
      <vt:lpstr>INTRODUCTION</vt:lpstr>
      <vt:lpstr>DATA EXPLORATION AND CHALLENGES</vt:lpstr>
      <vt:lpstr>RULE-BASED APPROACH</vt:lpstr>
      <vt:lpstr>RULE-BASED IMPLEMENTATION </vt:lpstr>
      <vt:lpstr>RULE-BASED SYSTEM EVALUATION </vt:lpstr>
      <vt:lpstr>MACHINE LEARNING APPROACH</vt:lpstr>
      <vt:lpstr>MACHINE LEARNING DETAILS</vt:lpstr>
      <vt:lpstr>MACHINE LEARNING EVALUATION</vt:lpstr>
      <vt:lpstr>CONCLUSIONS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Morales</dc:creator>
  <cp:lastModifiedBy>Suzana Jeal</cp:lastModifiedBy>
  <cp:revision>2</cp:revision>
  <dcterms:created xsi:type="dcterms:W3CDTF">2025-05-26T14:13:32Z</dcterms:created>
  <dcterms:modified xsi:type="dcterms:W3CDTF">2025-05-26T22:59:37Z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