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8" r:id="rId4"/>
    <p:sldId id="259" r:id="rId5"/>
    <p:sldId id="267" r:id="rId6"/>
    <p:sldId id="265" r:id="rId7"/>
    <p:sldId id="260" r:id="rId8"/>
    <p:sldId id="269" r:id="rId9"/>
    <p:sldId id="272" r:id="rId10"/>
    <p:sldId id="266" r:id="rId11"/>
    <p:sldId id="270" r:id="rId12"/>
    <p:sldId id="262" r:id="rId13"/>
    <p:sldId id="26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5089E-5734-49B7-B044-C4DE0A1784D9}" v="1284" dt="2019-06-14T10:23:04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0CE56-060D-4D91-858D-501C5E9F1CE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E83E3-710B-46BA-A6BF-02901621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includes competitive analysis, automation of some tasks, and other business intelligence.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E83E3-710B-46BA-A6BF-0290162177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Customers have different feelings at different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E83E3-710B-46BA-A6BF-0290162177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64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large companies have a social media presence, with Twitter being one of the most popular for real-time communication with customers.</a:t>
            </a:r>
          </a:p>
          <a:p>
            <a:endParaRPr lang="en-US"/>
          </a:p>
          <a:p>
            <a:r>
              <a:rPr lang="en-US"/>
              <a:t>Twitter is a way to understand and respond to those feelings, but sometimes it isn’t clear what they mean.  Sometimes it is negative (red), unclear (black), or positive (green).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E83E3-710B-46BA-A6BF-0290162177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includes competitive analysis, automation of some tasks, and other business intelligence.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E83E3-710B-46BA-A6BF-0290162177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05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Explanation about the training set, and how we extracted the information</a:t>
            </a:r>
          </a:p>
          <a:p>
            <a:endParaRPr lang="en-US"/>
          </a:p>
          <a:p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frequency-inverse document frequency</a:t>
            </a:r>
          </a:p>
          <a:p>
            <a:endParaRPr lang="en-US" sz="1200" b="0" i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into </a:t>
            </a:r>
            <a:r>
              <a:rPr lang="en-US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SQLdatabase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E83E3-710B-46BA-A6BF-0290162177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12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Negative/non-negative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E83E3-710B-46BA-A6BF-0290162177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37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Positive / non-positive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E83E3-710B-46BA-A6BF-0290162177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0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includes competitive analysis, automation of some tasks, and other business intelligence.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E83E3-710B-46BA-A6BF-0290162177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96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real-time uses in-class, if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E83E3-710B-46BA-A6BF-0290162177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E8FE-62E9-4F87-887F-4D002615B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3860F-D0EF-437E-8FF4-926C40667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2E79-D68D-4388-ACAC-527446BC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C1A8-9ED8-480C-BD0C-B075560A73B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C387-7D2E-4FEE-B2A4-E44CB974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B3CA-3F4B-4E7F-8DA1-1497AECF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3016-1F3E-4F23-89C4-E63ABF04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42FD-5C29-4432-9D98-A8F311C8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8B8C9-E882-4D4C-85EE-9FA2A202C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72728-F740-4117-8AE9-884C14F1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C1A8-9ED8-480C-BD0C-B075560A73B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A7A50-CAD4-4A08-BF1E-5F157EEA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6551-F7CF-4AD0-8F1D-503061F6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3016-1F3E-4F23-89C4-E63ABF04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7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30B81-2564-45C9-9112-D9DF2264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775AE-BBA9-4571-912B-D3C2EA141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05CB-63E4-4555-91F1-07F88E20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C1A8-9ED8-480C-BD0C-B075560A73B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5B1C-D20B-45E4-B9FF-3BA8284F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7303-A285-4EA3-865D-20F08726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3016-1F3E-4F23-89C4-E63ABF04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7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F8BF-162A-48A0-A296-8D8C049A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8A8A-C02F-445A-AB7C-51E2055E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2B5F-C452-450F-8B5C-8484CDFB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C1A8-9ED8-480C-BD0C-B075560A73B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58D4-21E7-4D59-86A3-41564A6A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B15F8-AEBB-4207-BBA5-3F43153C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3016-1F3E-4F23-89C4-E63ABF04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5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25C8-D2FA-4E0B-AE26-0F18E07B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DA5E7-B323-442B-BA38-35899F61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64DC-5F75-4B5A-B3A7-B776949E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C1A8-9ED8-480C-BD0C-B075560A73B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2821-4283-48D2-9C97-6240B8CA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7AEE-2670-49B6-BA4D-BC9C9704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3016-1F3E-4F23-89C4-E63ABF04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2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EFCD-E062-4252-AE3A-91E3FE52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EAA7-4241-4F80-9711-3A3FE5955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33F33-361E-418D-A515-D83DDE23A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F6722-CCD1-4858-9B93-F4E5E833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C1A8-9ED8-480C-BD0C-B075560A73B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77D1F-F77D-4B56-854F-7010E167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7E082-4EB3-461E-841D-26843C47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3016-1F3E-4F23-89C4-E63ABF04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6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88BA-46B8-4354-B3C0-10B52D18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BDCB9-6DAA-4BF2-BFA9-3151AC19D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F5550-A238-4BAE-8AB1-FBAF7A42F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49326-22A4-42DC-89A3-BD3946AB6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99FDA-1CE9-4594-9369-BB0DF08CA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F2CC9-A2D0-44AA-AEC4-0CEC3893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C1A8-9ED8-480C-BD0C-B075560A73B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8E099-17C5-49D5-94F9-6BBD888A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0C546-54AC-425E-9B0C-BAF1FF4F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3016-1F3E-4F23-89C4-E63ABF04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9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471C-A127-45EE-9C24-BDEF1E7C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D826A-FE9E-4ED7-B8AE-71BCD5EE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C1A8-9ED8-480C-BD0C-B075560A73B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543D6-EB05-47BC-84DD-F6FB62C0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77F90-EB0F-4240-B843-2BCA0644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3016-1F3E-4F23-89C4-E63ABF04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90760-B6FD-4870-A6AD-735CB7A7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C1A8-9ED8-480C-BD0C-B075560A73B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BA2D7-91B5-4D61-B449-56564FBB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93641-AC24-46C5-8ED9-A6191B84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3016-1F3E-4F23-89C4-E63ABF04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0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C2E2-D658-4D26-8C7F-C1C5C81E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3CE7-45FA-4C5D-90A9-CC44A9FD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24DA7-893F-4B35-BC5A-1F3D0FAC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493C9-C77A-458A-AB93-CCB0CED3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C1A8-9ED8-480C-BD0C-B075560A73B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16B2-90E6-471F-BC04-0B0D5750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063B5-85B0-4CE2-BEB7-A8D38785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3016-1F3E-4F23-89C4-E63ABF04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E2CF-7746-4A38-A6FE-1C456312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B3FA9-C6ED-4ED8-B917-29230AF1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639D1-B75D-4B15-91F9-EC6C46159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AF63E-C1FB-4331-BE62-82E8ED32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C1A8-9ED8-480C-BD0C-B075560A73B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755EE-915E-44FC-8154-8F361B16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3CFB2-1C18-4585-937D-93CA97FC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3016-1F3E-4F23-89C4-E63ABF04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5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43709-6F5C-440E-9345-59298F6B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19EA0-B2D2-4DDA-884B-43097CD53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45585-1FD4-42A6-A45B-C7F6BE2BF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8C1A8-9ED8-480C-BD0C-B075560A73B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1CE05-CC02-49D6-97C1-D056FFC43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45E4D-BB2D-4A53-B59A-FB070ABB9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3016-1F3E-4F23-89C4-E63ABF04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0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%23ISOM5240&amp;src=typd&amp;lang=e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5A71-74B0-4DA6-8A52-C2CB9AB2A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Twitter Sentiment Analysis Using DNN Model with </a:t>
            </a:r>
            <a:r>
              <a:rPr lang="en-US" err="1"/>
              <a:t>Tensorflow</a:t>
            </a:r>
            <a:r>
              <a:rPr lang="en-US"/>
              <a:t> &amp; </a:t>
            </a:r>
            <a:r>
              <a:rPr lang="en-US" err="1"/>
              <a:t>Keras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614B5-6992-4CC6-9048-C1972DE54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ISOM5240</a:t>
            </a:r>
          </a:p>
          <a:p>
            <a:r>
              <a:rPr lang="en-US"/>
              <a:t>Daniel Tsai</a:t>
            </a:r>
          </a:p>
          <a:p>
            <a:r>
              <a:rPr lang="en-US"/>
              <a:t>Phillip Bonarigo</a:t>
            </a:r>
          </a:p>
        </p:txBody>
      </p:sp>
    </p:spTree>
    <p:extLst>
      <p:ext uri="{BB962C8B-B14F-4D97-AF65-F5344CB8AC3E}">
        <p14:creationId xmlns:p14="http://schemas.microsoft.com/office/powerpoint/2010/main" val="353957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3556-5E57-44A7-98F7-00B923E1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Overfitting decreases under Dropout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ED18C3-9606-4F1A-B7D9-919BDFB2C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8" y="1358788"/>
            <a:ext cx="8443763" cy="5278466"/>
          </a:xfrm>
        </p:spPr>
      </p:pic>
    </p:spTree>
    <p:extLst>
      <p:ext uri="{BB962C8B-B14F-4D97-AF65-F5344CB8AC3E}">
        <p14:creationId xmlns:p14="http://schemas.microsoft.com/office/powerpoint/2010/main" val="286758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9530-3627-4AD2-A6DF-C1CEE813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E40B-F311-421F-A6F4-CA7BA820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Create Multi-classification model, labeled as Negative, Neutral, and Positive</a:t>
            </a:r>
          </a:p>
          <a:p>
            <a:r>
              <a:rPr lang="en-US"/>
              <a:t>Try existing embedding models, e.g. Word2Vec, </a:t>
            </a:r>
            <a:r>
              <a:rPr lang="en-US" err="1"/>
              <a:t>FastText</a:t>
            </a:r>
            <a:r>
              <a:rPr lang="en-US"/>
              <a:t>, Elmo, BERT</a:t>
            </a:r>
          </a:p>
          <a:p>
            <a:r>
              <a:rPr lang="en-US"/>
              <a:t>Gather new data sources</a:t>
            </a:r>
          </a:p>
          <a:p>
            <a:r>
              <a:rPr lang="en-US"/>
              <a:t>Apply to international airlines</a:t>
            </a:r>
          </a:p>
          <a:p>
            <a:r>
              <a:rPr lang="en-US"/>
              <a:t>Develop customer segmentation / cohort analysis for analyzing sentiment changes over time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6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1DA37-EE09-4E02-8CB5-5E1BDCE5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Try to beat it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B224-1B7F-4366-AF92-ACEFDA1A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Tweet a message with </a:t>
            </a:r>
            <a:r>
              <a:rPr lang="en-US" sz="2000" b="1">
                <a:solidFill>
                  <a:schemeClr val="bg1"/>
                </a:solidFill>
              </a:rPr>
              <a:t>#ISOM5240</a:t>
            </a:r>
          </a:p>
          <a:p>
            <a:r>
              <a:rPr lang="en-US" sz="2000">
                <a:solidFill>
                  <a:schemeClr val="bg1"/>
                </a:solidFill>
              </a:rPr>
              <a:t>Model identifies this Tweet, and determines whether it is negative, neutral, or positive</a:t>
            </a:r>
          </a:p>
          <a:p>
            <a:r>
              <a:rPr lang="en-US" sz="2000">
                <a:solidFill>
                  <a:schemeClr val="bg1"/>
                </a:solidFill>
              </a:rPr>
              <a:t>We respond accordingly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2A060-D24B-472B-8815-6BEC92149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48" y="643467"/>
            <a:ext cx="5410199" cy="54101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49ABC4-3031-448D-851E-FFB4E67BF005}"/>
              </a:ext>
            </a:extLst>
          </p:cNvPr>
          <p:cNvSpPr/>
          <p:nvPr/>
        </p:nvSpPr>
        <p:spPr>
          <a:xfrm>
            <a:off x="6096000" y="5691313"/>
            <a:ext cx="5159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Real-time twitter channel:</a:t>
            </a:r>
            <a:endParaRPr lang="en-US" sz="1400">
              <a:hlinkClick r:id="rId4"/>
            </a:endParaRPr>
          </a:p>
          <a:p>
            <a:r>
              <a:rPr lang="en-US" sz="1400">
                <a:hlinkClick r:id="rId4"/>
              </a:rPr>
              <a:t>https://twitter.com/search?q=%23ISOM5240&amp;src=typd&amp;lang=en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4230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DC8E-FB2B-4723-A44B-E427AE46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347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F135-A4D4-4849-89D2-634C2E06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1800-B2D1-4C64-8973-77F2B0DA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Files description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database.sqlite</a:t>
            </a:r>
            <a:r>
              <a:rPr lang="en-US"/>
              <a:t>  : the raw data of opinion of US airlines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ua</a:t>
            </a:r>
            <a:r>
              <a:rPr lang="en-US"/>
              <a:t>.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/>
              <a:t> : : the sentiment prediction result of opinion of US airlines on twitter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usat</a:t>
            </a:r>
            <a:r>
              <a:rPr lang="en-US" err="1"/>
              <a:t>_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dpt</a:t>
            </a:r>
            <a:r>
              <a:rPr lang="en-US" err="1"/>
              <a:t>.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/>
              <a:t> : the model for prediction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9530-3627-4AD2-A6DF-C1CEE813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E40B-F311-421F-A6F4-CA7BA820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Businesses need to </a:t>
            </a:r>
            <a:r>
              <a:rPr lang="en-US" b="1"/>
              <a:t>be responsive to customers</a:t>
            </a:r>
            <a:r>
              <a:rPr lang="en-US"/>
              <a:t>, and gather intelligence on their competition</a:t>
            </a:r>
          </a:p>
          <a:p>
            <a:r>
              <a:rPr lang="en-US"/>
              <a:t>We built a model to </a:t>
            </a:r>
            <a:r>
              <a:rPr lang="en-US" b="1"/>
              <a:t>gather customer feedback on Twitter</a:t>
            </a:r>
            <a:r>
              <a:rPr lang="en-US"/>
              <a:t>, a platform with 126 million daily active users who tweet 500 million times per day</a:t>
            </a:r>
          </a:p>
          <a:p>
            <a:r>
              <a:rPr lang="en-US"/>
              <a:t>Given the scale of information for large companies, we used a neural network to determine the </a:t>
            </a:r>
            <a:r>
              <a:rPr lang="en-US" b="1"/>
              <a:t>sentiment</a:t>
            </a:r>
            <a:r>
              <a:rPr lang="en-US"/>
              <a:t> of relevant tweets</a:t>
            </a:r>
          </a:p>
          <a:p>
            <a:r>
              <a:rPr lang="en-US"/>
              <a:t>Our model will get better </a:t>
            </a:r>
            <a:r>
              <a:rPr lang="en-US" b="1"/>
              <a:t>using Twitter’s API </a:t>
            </a:r>
            <a:r>
              <a:rPr lang="en-US"/>
              <a:t>to interact with and record new relevant data every day</a:t>
            </a:r>
          </a:p>
        </p:txBody>
      </p:sp>
    </p:spTree>
    <p:extLst>
      <p:ext uri="{BB962C8B-B14F-4D97-AF65-F5344CB8AC3E}">
        <p14:creationId xmlns:p14="http://schemas.microsoft.com/office/powerpoint/2010/main" val="353800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6EE4-7EFA-4EA8-8726-9DA295A1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Sentiment – knowing your customer is key to building a successful business</a:t>
            </a:r>
          </a:p>
        </p:txBody>
      </p:sp>
      <p:pic>
        <p:nvPicPr>
          <p:cNvPr id="1026" name="Picture 2" descr="Image result for sentiment analysis">
            <a:extLst>
              <a:ext uri="{FF2B5EF4-FFF2-40B4-BE49-F238E27FC236}">
                <a16:creationId xmlns:a16="http://schemas.microsoft.com/office/drawing/2014/main" id="{8B0C64B2-5049-401D-9BBA-E2F146D54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1323"/>
            <a:ext cx="71628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50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5DB7-E063-4E04-9CDE-53CED42A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Twitter has become a main channel for communication – for both people and companies</a:t>
            </a:r>
          </a:p>
        </p:txBody>
      </p:sp>
      <p:pic>
        <p:nvPicPr>
          <p:cNvPr id="2050" name="Picture 2" descr="Image result for jack dorsey tweet">
            <a:extLst>
              <a:ext uri="{FF2B5EF4-FFF2-40B4-BE49-F238E27FC236}">
                <a16:creationId xmlns:a16="http://schemas.microsoft.com/office/drawing/2014/main" id="{376AC1A2-4600-4878-93D1-DD106C5D4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5" t="15077" r="19275" b="16612"/>
          <a:stretch/>
        </p:blipFill>
        <p:spPr bwMode="auto">
          <a:xfrm>
            <a:off x="200647" y="1690688"/>
            <a:ext cx="4346713" cy="263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E0AAF3B-4249-47F5-80D7-28881AA20E8A}"/>
              </a:ext>
            </a:extLst>
          </p:cNvPr>
          <p:cNvGrpSpPr/>
          <p:nvPr/>
        </p:nvGrpSpPr>
        <p:grpSpPr>
          <a:xfrm>
            <a:off x="4930598" y="1690688"/>
            <a:ext cx="7060755" cy="3830499"/>
            <a:chOff x="4930598" y="1690688"/>
            <a:chExt cx="7060755" cy="38304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2A82B0-EA96-46DA-BF8E-818C3D3A2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0598" y="1690688"/>
              <a:ext cx="7060755" cy="383049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B33663-D8D4-4808-8B9F-B43EFC2F8FAA}"/>
                </a:ext>
              </a:extLst>
            </p:cNvPr>
            <p:cNvSpPr/>
            <p:nvPr/>
          </p:nvSpPr>
          <p:spPr>
            <a:xfrm>
              <a:off x="5996609" y="4101548"/>
              <a:ext cx="921026" cy="1391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865303B-127D-473E-8F8E-0239B7B29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631" y="1966602"/>
            <a:ext cx="4501934" cy="45481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3AC5DD-DCAD-4707-BA40-3BEBC98D725F}"/>
              </a:ext>
            </a:extLst>
          </p:cNvPr>
          <p:cNvSpPr/>
          <p:nvPr/>
        </p:nvSpPr>
        <p:spPr>
          <a:xfrm>
            <a:off x="2736038" y="2262785"/>
            <a:ext cx="4389120" cy="991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B76300-8618-46F8-9DCC-4CFA4451F0C6}"/>
              </a:ext>
            </a:extLst>
          </p:cNvPr>
          <p:cNvSpPr/>
          <p:nvPr/>
        </p:nvSpPr>
        <p:spPr>
          <a:xfrm>
            <a:off x="2726510" y="4393020"/>
            <a:ext cx="4389120" cy="9910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D0B5B-A070-4FEA-87C0-3E2EC892E544}"/>
              </a:ext>
            </a:extLst>
          </p:cNvPr>
          <p:cNvSpPr/>
          <p:nvPr/>
        </p:nvSpPr>
        <p:spPr>
          <a:xfrm>
            <a:off x="2726510" y="3336779"/>
            <a:ext cx="4389120" cy="9910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88EDD-CF59-4175-A527-6AD49A4864DF}"/>
              </a:ext>
            </a:extLst>
          </p:cNvPr>
          <p:cNvSpPr/>
          <p:nvPr/>
        </p:nvSpPr>
        <p:spPr>
          <a:xfrm>
            <a:off x="2726510" y="5449261"/>
            <a:ext cx="4389120" cy="9910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178B-6F28-4F24-8A0D-A6EBA949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Flow</a:t>
            </a:r>
          </a:p>
        </p:txBody>
      </p:sp>
      <p:pic>
        <p:nvPicPr>
          <p:cNvPr id="17" name="Graphic 16" descr="Magnifying glass">
            <a:extLst>
              <a:ext uri="{FF2B5EF4-FFF2-40B4-BE49-F238E27FC236}">
                <a16:creationId xmlns:a16="http://schemas.microsoft.com/office/drawing/2014/main" id="{861580CF-88F5-4CAD-858A-4A1AF842E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2224" y="2406267"/>
            <a:ext cx="636895" cy="63689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B9BFF3-83C5-4A53-A62B-98935C9D5DD5}"/>
              </a:ext>
            </a:extLst>
          </p:cNvPr>
          <p:cNvSpPr/>
          <p:nvPr/>
        </p:nvSpPr>
        <p:spPr>
          <a:xfrm>
            <a:off x="182881" y="1923128"/>
            <a:ext cx="2223813" cy="29612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Data Preparation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Natural Language Processing(NLP): </a:t>
            </a:r>
            <a:r>
              <a:rPr lang="en-US" err="1">
                <a:solidFill>
                  <a:schemeClr val="tx1"/>
                </a:solidFill>
              </a:rPr>
              <a:t>Tf_idf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1CEDAF-1418-4FFE-A938-115C0B355076}"/>
              </a:ext>
            </a:extLst>
          </p:cNvPr>
          <p:cNvSpPr/>
          <p:nvPr/>
        </p:nvSpPr>
        <p:spPr>
          <a:xfrm>
            <a:off x="2593146" y="1923127"/>
            <a:ext cx="2223813" cy="29612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Engineering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Database(</a:t>
            </a:r>
            <a:r>
              <a:rPr lang="en-US" err="1">
                <a:solidFill>
                  <a:schemeClr val="tx1"/>
                </a:solidFill>
              </a:rPr>
              <a:t>sqlite</a:t>
            </a:r>
            <a:r>
              <a:rPr lang="en-US">
                <a:solidFill>
                  <a:schemeClr val="tx1"/>
                </a:solidFill>
              </a:rPr>
              <a:t>) as input, a new data-friendly environment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5BBEB7-1CAC-4595-B8B9-7E5DD3215E4B}"/>
              </a:ext>
            </a:extLst>
          </p:cNvPr>
          <p:cNvSpPr/>
          <p:nvPr/>
        </p:nvSpPr>
        <p:spPr>
          <a:xfrm>
            <a:off x="5008604" y="1948375"/>
            <a:ext cx="2223813" cy="29612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Analytics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Accuracy/</a:t>
            </a:r>
            <a:r>
              <a:rPr lang="en-US" err="1">
                <a:solidFill>
                  <a:schemeClr val="tx1"/>
                </a:solidFill>
              </a:rPr>
              <a:t>binary_crossentropy</a:t>
            </a:r>
            <a:r>
              <a:rPr lang="en-US">
                <a:solidFill>
                  <a:schemeClr val="tx1"/>
                </a:solidFill>
              </a:rPr>
              <a:t> analysis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5816D8-D865-4620-9DF6-9246766AC1ED}"/>
              </a:ext>
            </a:extLst>
          </p:cNvPr>
          <p:cNvSpPr/>
          <p:nvPr/>
        </p:nvSpPr>
        <p:spPr>
          <a:xfrm>
            <a:off x="7418869" y="1948375"/>
            <a:ext cx="2223813" cy="29612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Overhaul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Dropout/L2 model to increase accuracy and reduce overfitting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BC8D83-11BA-4EB9-9B8C-1D12695819BB}"/>
              </a:ext>
            </a:extLst>
          </p:cNvPr>
          <p:cNvSpPr/>
          <p:nvPr/>
        </p:nvSpPr>
        <p:spPr>
          <a:xfrm>
            <a:off x="9834328" y="1948375"/>
            <a:ext cx="2223813" cy="29612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Application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Twitter API scheduled to scan real-time testing data</a:t>
            </a: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6D81454C-EFAD-4523-BB68-18B687F8A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398" y="3945668"/>
            <a:ext cx="636895" cy="636895"/>
          </a:xfrm>
          <a:prstGeom prst="rect">
            <a:avLst/>
          </a:prstGeom>
        </p:spPr>
      </p:pic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F9397F7E-254C-425C-9DCF-9877BC560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89201" y="3940552"/>
            <a:ext cx="636895" cy="636895"/>
          </a:xfrm>
          <a:prstGeom prst="rect">
            <a:avLst/>
          </a:prstGeom>
        </p:spPr>
      </p:pic>
      <p:pic>
        <p:nvPicPr>
          <p:cNvPr id="9" name="Graphic 8" descr="Cloud Computing">
            <a:extLst>
              <a:ext uri="{FF2B5EF4-FFF2-40B4-BE49-F238E27FC236}">
                <a16:creationId xmlns:a16="http://schemas.microsoft.com/office/drawing/2014/main" id="{A8DB0B47-BB4C-4F52-BCEA-A41797DFBE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2062" y="3940551"/>
            <a:ext cx="636895" cy="636895"/>
          </a:xfrm>
          <a:prstGeom prst="rect">
            <a:avLst/>
          </a:prstGeom>
        </p:spPr>
      </p:pic>
      <p:pic>
        <p:nvPicPr>
          <p:cNvPr id="13" name="Graphic 12" descr="Web design">
            <a:extLst>
              <a:ext uri="{FF2B5EF4-FFF2-40B4-BE49-F238E27FC236}">
                <a16:creationId xmlns:a16="http://schemas.microsoft.com/office/drawing/2014/main" id="{9003F11B-5D7D-48D4-98B1-B29C5B81E9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7786" y="3940551"/>
            <a:ext cx="636895" cy="636895"/>
          </a:xfrm>
          <a:prstGeom prst="rect">
            <a:avLst/>
          </a:prstGeom>
        </p:spPr>
      </p:pic>
      <p:pic>
        <p:nvPicPr>
          <p:cNvPr id="15" name="Graphic 14" descr="Syncing cloud">
            <a:extLst>
              <a:ext uri="{FF2B5EF4-FFF2-40B4-BE49-F238E27FC236}">
                <a16:creationId xmlns:a16="http://schemas.microsoft.com/office/drawing/2014/main" id="{38C2F3B8-DB2A-436E-884F-843B0D50DA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12327" y="3940551"/>
            <a:ext cx="636895" cy="63689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3B4A75-5A4E-41CE-AE90-91002C1AA867}"/>
              </a:ext>
            </a:extLst>
          </p:cNvPr>
          <p:cNvCxnSpPr/>
          <p:nvPr/>
        </p:nvCxnSpPr>
        <p:spPr>
          <a:xfrm>
            <a:off x="358726" y="2406267"/>
            <a:ext cx="186396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A1F843-F915-4F30-850E-1C5527F527D6}"/>
              </a:ext>
            </a:extLst>
          </p:cNvPr>
          <p:cNvCxnSpPr/>
          <p:nvPr/>
        </p:nvCxnSpPr>
        <p:spPr>
          <a:xfrm>
            <a:off x="2773067" y="2387240"/>
            <a:ext cx="186396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8CE3F0-924E-4550-A3D6-A73D46392AC8}"/>
              </a:ext>
            </a:extLst>
          </p:cNvPr>
          <p:cNvCxnSpPr/>
          <p:nvPr/>
        </p:nvCxnSpPr>
        <p:spPr>
          <a:xfrm>
            <a:off x="5188524" y="2387240"/>
            <a:ext cx="186396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06A152-96C4-4D5D-B718-4981B4DD0E81}"/>
              </a:ext>
            </a:extLst>
          </p:cNvPr>
          <p:cNvCxnSpPr/>
          <p:nvPr/>
        </p:nvCxnSpPr>
        <p:spPr>
          <a:xfrm>
            <a:off x="7598791" y="2406267"/>
            <a:ext cx="186396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1CF378-61F4-4B78-826A-EBDE75F2E78F}"/>
              </a:ext>
            </a:extLst>
          </p:cNvPr>
          <p:cNvCxnSpPr/>
          <p:nvPr/>
        </p:nvCxnSpPr>
        <p:spPr>
          <a:xfrm>
            <a:off x="10014248" y="2406267"/>
            <a:ext cx="186396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4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9530-3627-4AD2-A6DF-C1CEE813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We can use information from Twitter to gather actionable, real-time business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E40B-F311-421F-A6F4-CA7BA820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to mitigate customer issues (flag </a:t>
            </a:r>
            <a:r>
              <a:rPr lang="en-US">
                <a:solidFill>
                  <a:srgbClr val="FF0000"/>
                </a:solidFill>
              </a:rPr>
              <a:t>negative</a:t>
            </a:r>
            <a:r>
              <a:rPr lang="en-US"/>
              <a:t>)</a:t>
            </a:r>
          </a:p>
          <a:p>
            <a:r>
              <a:rPr lang="en-US"/>
              <a:t>Celebrate customer successes (flag </a:t>
            </a:r>
            <a:r>
              <a:rPr lang="en-US">
                <a:solidFill>
                  <a:srgbClr val="00B050"/>
                </a:solidFill>
              </a:rPr>
              <a:t>positive</a:t>
            </a:r>
            <a:r>
              <a:rPr lang="en-US"/>
              <a:t>)</a:t>
            </a:r>
          </a:p>
          <a:p>
            <a:r>
              <a:rPr lang="en-US"/>
              <a:t>Deliver marketing intelligence and customer intelligence to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32498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9530-3627-4AD2-A6DF-C1CEE813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We can use information from Twitter to gather actionable, real-time business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11586-DE8B-4AB6-8AA8-789A1751E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58" y="1690688"/>
            <a:ext cx="8658682" cy="4715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96B47-785E-47B5-88C7-4321F5B98047}"/>
              </a:ext>
            </a:extLst>
          </p:cNvPr>
          <p:cNvSpPr txBox="1"/>
          <p:nvPr/>
        </p:nvSpPr>
        <p:spPr>
          <a:xfrm>
            <a:off x="9324783" y="4332869"/>
            <a:ext cx="2029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14,485</a:t>
            </a:r>
          </a:p>
          <a:p>
            <a:r>
              <a:rPr lang="en-US"/>
              <a:t>token = 16K</a:t>
            </a:r>
          </a:p>
          <a:p>
            <a:r>
              <a:rPr lang="en-US"/>
              <a:t>Activation function: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0240A-9E60-46E9-A1A1-7682C3C78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174" y="5276190"/>
            <a:ext cx="2164290" cy="8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7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F4F4-6195-42AE-9A18-579A1225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Acc(Negative)= 80%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1A0C1-7E22-4BD7-BA58-AC7F45812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83" y="1483014"/>
            <a:ext cx="8064861" cy="5009861"/>
          </a:xfrm>
        </p:spPr>
      </p:pic>
    </p:spTree>
    <p:extLst>
      <p:ext uri="{BB962C8B-B14F-4D97-AF65-F5344CB8AC3E}">
        <p14:creationId xmlns:p14="http://schemas.microsoft.com/office/powerpoint/2010/main" val="223151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1C76-A69E-4A04-A2EB-824AF95D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Acc(Positive)=89.3%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E5838-50AF-4EA4-A53F-FF1212FFF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359" y="1690688"/>
            <a:ext cx="7868708" cy="473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3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Widescreen</PresentationFormat>
  <Paragraphs>81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Twitter Sentiment Analysis Using DNN Model with Tensorflow &amp; Keras</vt:lpstr>
      <vt:lpstr>Executive Summary</vt:lpstr>
      <vt:lpstr>Sentiment – knowing your customer is key to building a successful business</vt:lpstr>
      <vt:lpstr>Twitter has become a main channel for communication – for both people and companies</vt:lpstr>
      <vt:lpstr>The Flow</vt:lpstr>
      <vt:lpstr>We can use information from Twitter to gather actionable, real-time business intelligence</vt:lpstr>
      <vt:lpstr>We can use information from Twitter to gather actionable, real-time business intelligence</vt:lpstr>
      <vt:lpstr>Acc(Negative)= 80%</vt:lpstr>
      <vt:lpstr>Acc(Positive)=89.3%</vt:lpstr>
      <vt:lpstr>Overfitting decreases under Dropout model</vt:lpstr>
      <vt:lpstr>Future Work</vt:lpstr>
      <vt:lpstr>Try to beat it !</vt:lpstr>
      <vt:lpstr>Thank you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Using CNN Model with Tensorflow &amp; Keras</dc:title>
  <dc:creator>Phillip Gerard BONARIGO</dc:creator>
  <cp:lastModifiedBy>Phillip Gerard BONARIGO</cp:lastModifiedBy>
  <cp:revision>1</cp:revision>
  <dcterms:created xsi:type="dcterms:W3CDTF">2019-05-30T11:57:28Z</dcterms:created>
  <dcterms:modified xsi:type="dcterms:W3CDTF">2019-06-14T10:23:54Z</dcterms:modified>
</cp:coreProperties>
</file>