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73" r:id="rId11"/>
    <p:sldId id="263" r:id="rId12"/>
    <p:sldId id="267" r:id="rId13"/>
    <p:sldId id="264" r:id="rId14"/>
    <p:sldId id="268" r:id="rId15"/>
    <p:sldId id="272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F3FF-B2B6-4906-9C2D-864D150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C558F-BFBD-44A3-9667-FC6DD6FE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473A-C802-4362-9839-EA78494D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626C5-1916-4051-BAF8-83E0EF3C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62722-2DCF-413E-B90E-BAA660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1A3A-EEC8-4EC9-8558-B31A5EC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333FF-E2E5-4867-93B9-1E6877C8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3282-9BB1-484B-A586-4C03D286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35D7D-21F9-4044-A5CF-A91F52E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7B8B9-1A1C-49FA-BC29-F5C0A67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4E38-B19F-4108-9FDB-DC4201D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39921-0568-4CAA-A8DE-5E867235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1E520-E487-418D-99D8-D9C1917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5C818-EA12-4EF5-8B81-E967684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32181-D8C2-4F04-BB98-033CBC9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46EDA-18B2-4728-821C-F57D3C5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12302-C331-46A3-98B9-8DA9A7EF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5CD00-8E10-4B83-A987-15AE2AB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E32F-404A-48C4-B089-A9159012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3D25-5D50-40C0-A12E-3ED1166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6880-3220-4C56-BC2E-F8A4D5A1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1DDF3-05A1-40C2-AB36-0C95190D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A935C-34FF-42A7-8BB6-21F2823A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EFAC-E2EA-486A-B283-F0B4EB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D5AC-A4EC-41DC-9211-2B4D44E3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BE6D3-73AA-469B-87C1-4DB12EA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380A8-3E05-4F4E-86EC-FE2310A5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0C0A5-92CA-42A3-A216-58DC78DD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2DF6C-A100-4E15-8A5B-3C9511B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D7A94-61C2-4819-AC0F-A3D5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A9CD6-97B7-4926-A8FF-CCB60F8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9CC-30A1-4F4A-8FD9-8D860B5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3E55A-144B-43B3-98AE-070A9261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37CEC-BC00-4F24-B007-A2426306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F6799A-4257-48F7-9D4D-981B6562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F04F4-DE37-4744-8E71-DD08A4A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8CB917-DF5A-41BD-A5FB-71F1ED3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67FF-E020-4068-B7A2-0E355FE0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77D2A4-740D-4543-B346-0F6A247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6901-D8AE-421E-AA3A-3A28A5D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783CD9-53C1-4210-9D28-E78B6623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975BD-9B22-4D01-AC4A-6235577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6B4A-1719-4856-BFCD-7241C9B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CE543-8E92-490D-BAF0-1C44B87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84600-BFF4-4C0D-AC6E-D130EB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CD1C69-D1AF-419F-90B5-2010DC0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AD18-5A5F-4D40-891E-7717D04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31-B479-43B7-A046-6798546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20020-ECA3-4B92-85A6-F895F74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762E-1374-4EC5-8FC3-59BF4AA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B9567-0924-4BA3-A66F-A9D7E330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B26F1-0CBC-459F-99DC-0779EC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7C2F-E871-4841-BA2A-9A0AECB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E3AE4-9DAA-4DA2-94BF-F8B1A4F7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4CD42-587D-419A-A403-C1745128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0DFB3-9BF4-4B6D-B7F0-507F8F6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CD2F4-1021-4B40-A2C7-ECF500B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9C65-F92F-4D62-AE0C-30191AF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AAFE68-7DD4-4589-A430-FC39F6F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5EC588-D6CE-4B4F-AA6F-94BDC3AD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F1BBC-CF46-4360-A189-E0B403A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606A-FED5-4545-9851-5AFDEBEF6356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8969-A717-44F2-BCC1-3F0BF0BF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A332F-1609-4678-BE68-1F881BFA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yingdanli49/predict-home-credit-default-risk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E170EA-7423-41E9-A26A-371A1DE2F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BA480-B319-45EB-94D9-AFB60A5A1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1501" r="2750" b="4090"/>
          <a:stretch/>
        </p:blipFill>
        <p:spPr>
          <a:xfrm>
            <a:off x="4598633" y="2015232"/>
            <a:ext cx="2991775" cy="2752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BC477E9-F3A6-465C-A8E1-28E6146D82B8}"/>
              </a:ext>
            </a:extLst>
          </p:cNvPr>
          <p:cNvSpPr txBox="1"/>
          <p:nvPr/>
        </p:nvSpPr>
        <p:spPr>
          <a:xfrm>
            <a:off x="4017146" y="476731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b="1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Les algorithmes entrainés et les métriques d’évaluations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1027590" y="2432481"/>
            <a:ext cx="2805344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Régression logistique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6DE75-435D-444A-A085-8ACB19D524CC}"/>
              </a:ext>
            </a:extLst>
          </p:cNvPr>
          <p:cNvSpPr/>
          <p:nvPr/>
        </p:nvSpPr>
        <p:spPr>
          <a:xfrm>
            <a:off x="6084163" y="2991774"/>
            <a:ext cx="5822272" cy="249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Roc_Auc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aire sous la courbe des taux de  vrais et faux positif </a:t>
            </a: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Précision : le nombre de points de données correctement prédits sur tous les points de données.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Rappel : le nombre de vrai positifs correctement identifiés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 : synthèse entre l’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le </a:t>
            </a:r>
            <a:r>
              <a:rPr lang="fr-FR" sz="1800" dirty="0" err="1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hangingPunct="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de traitement</a:t>
            </a:r>
            <a:endParaRPr lang="fr-F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EEFE-4077-43A6-8619-B157A96C43AA}"/>
              </a:ext>
            </a:extLst>
          </p:cNvPr>
          <p:cNvSpPr/>
          <p:nvPr/>
        </p:nvSpPr>
        <p:spPr>
          <a:xfrm>
            <a:off x="1094913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 répondre à notre problématique, nous avons entrainés trois algorithmes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6BDAA-0A6B-4877-B871-746DD3151E95}"/>
              </a:ext>
            </a:extLst>
          </p:cNvPr>
          <p:cNvSpPr/>
          <p:nvPr/>
        </p:nvSpPr>
        <p:spPr>
          <a:xfrm>
            <a:off x="6096000" y="2512380"/>
            <a:ext cx="4030462" cy="479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 nous avons évalué à l’aide des métriques suivants : </a:t>
            </a:r>
          </a:p>
        </p:txBody>
      </p:sp>
    </p:spTree>
    <p:extLst>
      <p:ext uri="{BB962C8B-B14F-4D97-AF65-F5344CB8AC3E}">
        <p14:creationId xmlns:p14="http://schemas.microsoft.com/office/powerpoint/2010/main" val="234777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Les modèles mis en </a:t>
            </a:r>
            <a:r>
              <a:rPr lang="fr-FR" sz="4800" b="1" dirty="0" err="1"/>
              <a:t>oeuvre</a:t>
            </a:r>
            <a:endParaRPr lang="fr-FR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2042EF-60A0-4D15-990B-CA993BD67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6" y="1690688"/>
            <a:ext cx="25527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7F5896-EA18-44E1-B07C-B42AB42E0461}"/>
              </a:ext>
            </a:extLst>
          </p:cNvPr>
          <p:cNvSpPr/>
          <p:nvPr/>
        </p:nvSpPr>
        <p:spPr>
          <a:xfrm>
            <a:off x="3695053" y="1690688"/>
            <a:ext cx="7199050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Parmi les modèles mis en œuvre, nous observons que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L’air sous le courbe est globalement assez élevée pour l’ensemble des modèles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précision des modèles varient avec la régression logistique qui sous performe légèrement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rappel et le F1 score sont inexistants pour les modèles à l’exception de la régression logistique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durée de traitement varie de manière importante selon les modèles.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On en conclut donc que la régression logistique est l’algorithme qui performe le mieux.</a:t>
            </a:r>
          </a:p>
        </p:txBody>
      </p:sp>
    </p:spTree>
    <p:extLst>
      <p:ext uri="{BB962C8B-B14F-4D97-AF65-F5344CB8AC3E}">
        <p14:creationId xmlns:p14="http://schemas.microsoft.com/office/powerpoint/2010/main" val="372208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Développement d’un </a:t>
            </a:r>
            <a:r>
              <a:rPr lang="fr-FR" sz="4800" b="1" dirty="0" err="1"/>
              <a:t>scoring</a:t>
            </a:r>
            <a:r>
              <a:rPr lang="fr-FR" sz="4800" b="1" dirty="0"/>
              <a:t> adapté à notre problématique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603C2C-3CD8-4AFC-8ACF-2EBCD0F72660}"/>
              </a:ext>
            </a:extLst>
          </p:cNvPr>
          <p:cNvSpPr txBox="1"/>
          <p:nvPr/>
        </p:nvSpPr>
        <p:spPr>
          <a:xfrm>
            <a:off x="3046521" y="5440555"/>
            <a:ext cx="6098958" cy="464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0">
              <a:lnSpc>
                <a:spcPct val="105000"/>
              </a:lnSpc>
              <a:spcAft>
                <a:spcPts val="800"/>
              </a:spcAft>
            </a:pP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fp_value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fn_value</a:t>
            </a:r>
            <a:endParaRPr lang="fr-FR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45D6ED-4B57-4CD8-B685-F2E5967F89D2}"/>
              </a:ext>
            </a:extLst>
          </p:cNvPr>
          <p:cNvSpPr txBox="1"/>
          <p:nvPr/>
        </p:nvSpPr>
        <p:spPr>
          <a:xfrm>
            <a:off x="409852" y="3964996"/>
            <a:ext cx="11372295" cy="115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Pour les maximiser, nous avons développé un score custom en attribuant un coefficient à chacun de nos éléments :  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négatif = 5 pour chaque client à qui on refuse un crédit et qui rembourserai, on perd les intérêts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Faux positif = 10 pour chaque client qui ne rembourse pas, on perd potentiellement le capital investi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071049-8994-4D81-B581-3D1581728C89}"/>
              </a:ext>
            </a:extLst>
          </p:cNvPr>
          <p:cNvSpPr txBox="1"/>
          <p:nvPr/>
        </p:nvSpPr>
        <p:spPr>
          <a:xfrm>
            <a:off x="2451715" y="6094444"/>
            <a:ext cx="8052047" cy="3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Cette métrique nous permet de limiter au maximum les perte pour l’entreprise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256BD2-4327-4B0C-87EC-40F141188056}"/>
              </a:ext>
            </a:extLst>
          </p:cNvPr>
          <p:cNvSpPr txBox="1"/>
          <p:nvPr/>
        </p:nvSpPr>
        <p:spPr>
          <a:xfrm>
            <a:off x="621436" y="1896040"/>
            <a:ext cx="10342486" cy="1842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logique, du point de vue bancaire, nous pousse à penser qu’un client en défaut auquel on accorde un crédit est une forte source de perte. </a:t>
            </a:r>
          </a:p>
          <a:p>
            <a:pPr hangingPunct="0">
              <a:lnSpc>
                <a:spcPct val="105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Notre objectif :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minimiser le nombre de faux positif </a:t>
            </a:r>
          </a:p>
          <a:p>
            <a:pPr marL="1657350" lvl="3" indent="-285750" hangingPunct="0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maximiser le nombre de vrai positif.</a:t>
            </a: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7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/>
              <a:t>3. Le modèle retenu : la régression logistique</a:t>
            </a:r>
            <a:endParaRPr lang="fr-F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A6CF88-BEFA-4F82-8A5C-5155A6AF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2055813"/>
            <a:ext cx="28098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E3294-0535-4082-92DC-569B2269B93A}"/>
              </a:ext>
            </a:extLst>
          </p:cNvPr>
          <p:cNvSpPr/>
          <p:nvPr/>
        </p:nvSpPr>
        <p:spPr>
          <a:xfrm>
            <a:off x="630314" y="1644080"/>
            <a:ext cx="2769833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Régression logistique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3767136" y="1690688"/>
            <a:ext cx="7586663" cy="464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répondre au mieux à notre problématique, la régression logistique a été entrainée avec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Notre score custom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recherche sur grille avec une cross validation (4 </a:t>
            </a:r>
            <a:r>
              <a:rPr lang="fr-FR" dirty="0" err="1">
                <a:solidFill>
                  <a:schemeClr val="tx1"/>
                </a:solidFill>
              </a:rPr>
              <a:t>folds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solver </a:t>
            </a:r>
            <a:r>
              <a:rPr lang="fr-FR" dirty="0" err="1">
                <a:solidFill>
                  <a:schemeClr val="tx1"/>
                </a:solidFill>
              </a:rPr>
              <a:t>liblinear</a:t>
            </a:r>
            <a:r>
              <a:rPr lang="fr-FR" dirty="0">
                <a:solidFill>
                  <a:schemeClr val="tx1"/>
                </a:solidFill>
              </a:rPr>
              <a:t> (permettant de traité de grands jeux de données)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nous permet d’obtenir des résultats satisfaisants sur le jeux de test. (cf. Matrice de confusion)</a:t>
            </a:r>
          </a:p>
        </p:txBody>
      </p:sp>
    </p:spTree>
    <p:extLst>
      <p:ext uri="{BB962C8B-B14F-4D97-AF65-F5344CB8AC3E}">
        <p14:creationId xmlns:p14="http://schemas.microsoft.com/office/powerpoint/2010/main" val="325191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globale du modèle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149529" y="1504766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assurer une bonne compréhension de la classification aux conseiller clients, le modèles a été expliqué au global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Importance des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déterminer à l’aide des coefs (régression logistique)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2B60121-95E4-4E85-81B5-024EA85B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9" y="2055813"/>
            <a:ext cx="5948011" cy="41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5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Interprétabilité locale du modèle : LIME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8B1ED-A80D-49B2-B4ED-D48FB388F043}"/>
              </a:ext>
            </a:extLst>
          </p:cNvPr>
          <p:cNvSpPr/>
          <p:nvPr/>
        </p:nvSpPr>
        <p:spPr>
          <a:xfrm>
            <a:off x="7332373" y="3429000"/>
            <a:ext cx="4587230" cy="1254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leurs assurer une bonne compréhension pour chacun de leur clients, le modèle a également été expliqué localement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Grâce à LIME qui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générer de nouveaux individus fictifs proches de celui sélectionné et les pondérer en fonction de leur proximité avec notre individu.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les </a:t>
            </a:r>
            <a:r>
              <a:rPr lang="fr-FR" dirty="0">
                <a:solidFill>
                  <a:srgbClr val="3A3A3A"/>
                </a:solidFill>
                <a:latin typeface="-apple-system"/>
              </a:rPr>
              <a:t>classifier grâce à notre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 modèle.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calculer un modèle linéaire sur la base de ces nouvelles données qui est facile à interpréter. 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Permet d’identifier quels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ont un rôle positif/négatif sur l’output de notre modèle pour un individu en particulier.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2F1BE-FC0A-45EE-877E-BAA31A8F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3" y="2593146"/>
            <a:ext cx="6974594" cy="23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4. Quels outils ont été utilisés ?</a:t>
            </a:r>
            <a:endParaRPr lang="fr-FR" b="1" dirty="0"/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DBDD928D-A5E5-41A0-A772-61520FB1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7363"/>
              </p:ext>
            </p:extLst>
          </p:nvPr>
        </p:nvGraphicFramePr>
        <p:xfrm>
          <a:off x="1421414" y="1621895"/>
          <a:ext cx="9349172" cy="4870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5925">
                  <a:extLst>
                    <a:ext uri="{9D8B030D-6E8A-4147-A177-3AD203B41FA5}">
                      <a16:colId xmlns:a16="http://schemas.microsoft.com/office/drawing/2014/main" val="2951644329"/>
                    </a:ext>
                  </a:extLst>
                </a:gridCol>
                <a:gridCol w="6223247">
                  <a:extLst>
                    <a:ext uri="{9D8B030D-6E8A-4147-A177-3AD203B41FA5}">
                      <a16:colId xmlns:a16="http://schemas.microsoft.com/office/drawing/2014/main" val="3317777596"/>
                    </a:ext>
                  </a:extLst>
                </a:gridCol>
              </a:tblGrid>
              <a:tr h="522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31690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Github</a:t>
                      </a:r>
                      <a:r>
                        <a:rPr lang="fr-FR" dirty="0"/>
                        <a:t> Desktop, outil de </a:t>
                      </a:r>
                      <a:r>
                        <a:rPr lang="fr-FR" dirty="0" err="1"/>
                        <a:t>versionning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9228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API qui permet d’appeler la prédiction ainsi que l’interprétabilité du modèles locale (résultats LIME).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077958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Plateforme de déploiement de l’API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873813"/>
                  </a:ext>
                </a:extLst>
              </a:tr>
              <a:tr h="108715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 de création du </a:t>
                      </a:r>
                      <a:r>
                        <a:rPr lang="fr-FR" dirty="0" err="1"/>
                        <a:t>dashboard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86180"/>
                  </a:ext>
                </a:extLst>
              </a:tr>
            </a:tbl>
          </a:graphicData>
        </a:graphic>
      </p:graphicFrame>
      <p:pic>
        <p:nvPicPr>
          <p:cNvPr id="12290" name="Picture 2" descr="Flask (framework) — Wikipédia">
            <a:extLst>
              <a:ext uri="{FF2B5EF4-FFF2-40B4-BE49-F238E27FC236}">
                <a16:creationId xmlns:a16="http://schemas.microsoft.com/office/drawing/2014/main" id="{CFEDF2E3-CE39-438D-8FE1-1986A7C2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62" y="3366534"/>
            <a:ext cx="2317812" cy="9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rand • Streamlit">
            <a:extLst>
              <a:ext uri="{FF2B5EF4-FFF2-40B4-BE49-F238E27FC236}">
                <a16:creationId xmlns:a16="http://schemas.microsoft.com/office/drawing/2014/main" id="{BC50BC90-8CCB-4405-97D1-2A3220A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49" y="5184006"/>
            <a:ext cx="2317812" cy="13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7EEFB78-F9FA-4FD1-AD86-EB4C990E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99" y="2191097"/>
            <a:ext cx="998312" cy="99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CE371AA-9ED9-46FC-A66E-F086F33E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72" y="4619778"/>
            <a:ext cx="1755366" cy="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7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Présentation du </a:t>
            </a:r>
            <a:r>
              <a:rPr lang="fr-FR" sz="4800" b="1" dirty="0" err="1"/>
              <a:t>dashboard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9800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5. Les pistes d’amélioration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51D78-5726-4821-ADCD-CEB9B8887890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Trois pistes d’optimisation ont été retenus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: réaliser une véritable étape de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afin d’améliorer les performances du modèles plutôt que de se baser sur une approche déjà existante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custom score : réaliser une véritable analyse des gains et des coûts au sein de l’entreprise pour affiner notre custom score qui a, à date, été construit à l’aide du bon sens.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: développer/améliorer le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en lien avec les conseillers client pour coller au mieux à leurs besoins.</a:t>
            </a:r>
          </a:p>
        </p:txBody>
      </p:sp>
    </p:spTree>
    <p:extLst>
      <p:ext uri="{BB962C8B-B14F-4D97-AF65-F5344CB8AC3E}">
        <p14:creationId xmlns:p14="http://schemas.microsoft.com/office/powerpoint/2010/main" val="75679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6. Synthèse</a:t>
            </a:r>
            <a:endParaRPr lang="fr-F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33DD5-E83C-4BE5-8FCE-401AEF60B19E}"/>
              </a:ext>
            </a:extLst>
          </p:cNvPr>
          <p:cNvSpPr/>
          <p:nvPr/>
        </p:nvSpPr>
        <p:spPr>
          <a:xfrm>
            <a:off x="1411550" y="2006353"/>
            <a:ext cx="8877669" cy="414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7 bases de données extensives relatives aux clients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réalisé à l’aide d’un notebook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traitement des données nécessaire (données manquantes, normalisation,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déséquilibre des classes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Une étape de pré-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qui prend en compte ces sujets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Parmi les algorithmes testés, nous retiendrons la régression logistique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Développement d’un score custom basé sur le bon sens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modèle interprétable globalement et localement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dirty="0" err="1">
                <a:solidFill>
                  <a:schemeClr val="tx1"/>
                </a:solidFill>
              </a:rPr>
              <a:t>dashboard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intéractif</a:t>
            </a:r>
            <a:r>
              <a:rPr lang="fr-FR" dirty="0">
                <a:solidFill>
                  <a:schemeClr val="tx1"/>
                </a:solidFill>
              </a:rPr>
              <a:t> disponible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3 pistes d’améliorations retenus pour faire avancer le projet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Sommaire</a:t>
            </a:r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30CB24-E66B-4346-B917-F4E855C190FF}"/>
              </a:ext>
            </a:extLst>
          </p:cNvPr>
          <p:cNvSpPr txBox="1"/>
          <p:nvPr/>
        </p:nvSpPr>
        <p:spPr>
          <a:xfrm>
            <a:off x="838200" y="1619666"/>
            <a:ext cx="6688562" cy="4992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1. Rappel de la problématique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2. Présentation du jeu de données 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3. Modélisation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4. Outils</a:t>
            </a:r>
          </a:p>
          <a:p>
            <a:pPr>
              <a:lnSpc>
                <a:spcPct val="150000"/>
              </a:lnSpc>
            </a:pPr>
            <a:r>
              <a:rPr lang="fr-FR" sz="3600" dirty="0"/>
              <a:t>5. Dashboard</a:t>
            </a:r>
          </a:p>
          <a:p>
            <a:pPr>
              <a:lnSpc>
                <a:spcPct val="150000"/>
              </a:lnSpc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046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1. Rappel de la problématique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B1159C-D952-4890-907C-59C48E5CB1A7}"/>
              </a:ext>
            </a:extLst>
          </p:cNvPr>
          <p:cNvSpPr txBox="1"/>
          <p:nvPr/>
        </p:nvSpPr>
        <p:spPr>
          <a:xfrm>
            <a:off x="1016493" y="1823854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"Prêt à dépenser"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,  qui propose des crédits à la consommation pour des personnes ayant peu ou pas du tout d'historique de prêt.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5698AB-46B7-4591-AB63-A8FCB90B3FB7}"/>
              </a:ext>
            </a:extLst>
          </p:cNvPr>
          <p:cNvSpPr txBox="1"/>
          <p:nvPr/>
        </p:nvSpPr>
        <p:spPr>
          <a:xfrm>
            <a:off x="1349406" y="3688194"/>
            <a:ext cx="92771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modèle de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scoring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qui donnera une prédiction sur la probabilité de faillite d'un client de façon automatique.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Construire un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dashboard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interactif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à destination des gestionnaires de la relation client permettant d'interpréter les prédictions faites par le modèle, et d’améliorer la connaissance client des chargés de relation client.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65D5EF-2DC3-41D9-BA12-5C038D57889D}"/>
              </a:ext>
            </a:extLst>
          </p:cNvPr>
          <p:cNvSpPr txBox="1"/>
          <p:nvPr/>
        </p:nvSpPr>
        <p:spPr>
          <a:xfrm>
            <a:off x="-1168153" y="313876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effectLst/>
                <a:latin typeface="Montserrat" panose="00000500000000000000" pitchFamily="2" charset="0"/>
              </a:rPr>
              <a:t>Cette mission se compose de deux objectifs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6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Présentation du jeu de données</a:t>
            </a:r>
            <a:br>
              <a:rPr lang="fr-FR" sz="4800" b="1" dirty="0"/>
            </a:br>
            <a:r>
              <a:rPr lang="fr-FR" sz="2400" b="1" dirty="0"/>
              <a:t>Un jeu de données conséquent</a:t>
            </a:r>
            <a:endParaRPr lang="fr-FR" b="1" dirty="0"/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D20F42DD-30B9-4F63-912E-1860A942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1" y="1701755"/>
            <a:ext cx="7519925" cy="482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0D218-5EB2-47B9-9382-28EEFA36F6E7}"/>
              </a:ext>
            </a:extLst>
          </p:cNvPr>
          <p:cNvSpPr/>
          <p:nvPr/>
        </p:nvSpPr>
        <p:spPr>
          <a:xfrm>
            <a:off x="7865616" y="1586344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 bases de données relatives aux clients qui regroupent des informations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socio-démographiques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leurs précédentes demandes de crédits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balance de crédit, de liquide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leurs comportements bancaires, …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La base de données principale contient 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307 511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121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variable Target qui indique les clients en défaut / sans défaut de crédit</a:t>
            </a:r>
          </a:p>
        </p:txBody>
      </p:sp>
    </p:spTree>
    <p:extLst>
      <p:ext uri="{BB962C8B-B14F-4D97-AF65-F5344CB8AC3E}">
        <p14:creationId xmlns:p14="http://schemas.microsoft.com/office/powerpoint/2010/main" val="20673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</a:t>
            </a:r>
            <a:r>
              <a:rPr lang="fr-FR" sz="4800" b="1" dirty="0" err="1"/>
              <a:t>Feature</a:t>
            </a:r>
            <a:r>
              <a:rPr lang="fr-FR" sz="4800" b="1" dirty="0"/>
              <a:t> engineering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D12EE-F7A6-4FA5-886C-58D8DAFADE71}"/>
              </a:ext>
            </a:extLst>
          </p:cNvPr>
          <p:cNvSpPr/>
          <p:nvPr/>
        </p:nvSpPr>
        <p:spPr>
          <a:xfrm>
            <a:off x="514905" y="1624614"/>
            <a:ext cx="9703293" cy="458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engineering a été réalisé à l’aide d’un notebook issue de </a:t>
            </a:r>
            <a:r>
              <a:rPr lang="fr-FR" dirty="0" err="1">
                <a:solidFill>
                  <a:schemeClr val="tx1"/>
                </a:solidFill>
              </a:rPr>
              <a:t>Kaggle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lien</a:t>
            </a:r>
            <a:endParaRPr lang="fr-FR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u="sng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Cette étape nous permet de récupérer 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les principaux indicateurs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des bases crédit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balance et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installments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payments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Elle nous permet également d</a:t>
            </a:r>
            <a:r>
              <a:rPr lang="fr-FR" dirty="0">
                <a:solidFill>
                  <a:schemeClr val="tx1"/>
                </a:solidFill>
              </a:rPr>
              <a:t>e créer </a:t>
            </a:r>
            <a:r>
              <a:rPr lang="fr-FR" b="1" dirty="0">
                <a:solidFill>
                  <a:schemeClr val="tx1"/>
                </a:solidFill>
              </a:rPr>
              <a:t>des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b="1" dirty="0">
                <a:solidFill>
                  <a:schemeClr val="tx1"/>
                </a:solidFill>
              </a:rPr>
              <a:t> métiers  </a:t>
            </a:r>
            <a:r>
              <a:rPr lang="fr-FR" dirty="0">
                <a:solidFill>
                  <a:schemeClr val="tx1"/>
                </a:solidFill>
              </a:rPr>
              <a:t>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Ratio des retraits (carte de crédit, liquide, …) ramené au limite de retraits mensuels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Montant des retards de remboursement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L’état des retards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Suite à cette étape, nous avons désormais une base de données contenant </a:t>
            </a:r>
            <a:r>
              <a:rPr lang="fr-FR" b="1" dirty="0">
                <a:solidFill>
                  <a:schemeClr val="tx1"/>
                </a:solidFill>
              </a:rPr>
              <a:t>136 </a:t>
            </a:r>
            <a:r>
              <a:rPr lang="fr-FR" b="1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4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Un traitement des variables nécessaire</a:t>
            </a:r>
            <a:endParaRPr lang="fr-F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EB81B-313D-4628-A2A0-07D8B7D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0" y="1855252"/>
            <a:ext cx="4530387" cy="44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81DFED6-10B2-4507-85F1-6301F170F49C}"/>
              </a:ext>
            </a:extLst>
          </p:cNvPr>
          <p:cNvSpPr txBox="1"/>
          <p:nvPr/>
        </p:nvSpPr>
        <p:spPr>
          <a:xfrm>
            <a:off x="1309456" y="1278819"/>
            <a:ext cx="880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Des variables numériques à normaliser et des variables catégorielles à simplifier/encoder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868C4-1E7A-45DD-996D-2CCEF967223A}"/>
              </a:ext>
            </a:extLst>
          </p:cNvPr>
          <p:cNvSpPr/>
          <p:nvPr/>
        </p:nvSpPr>
        <p:spPr>
          <a:xfrm>
            <a:off x="1044790" y="6378035"/>
            <a:ext cx="4669654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 distributions asymétriques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092878-9375-4E60-B684-A3911920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93" y="2267629"/>
            <a:ext cx="5974514" cy="3311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C146B0-2218-4E67-8413-24AA4CF57FED}"/>
              </a:ext>
            </a:extLst>
          </p:cNvPr>
          <p:cNvSpPr/>
          <p:nvPr/>
        </p:nvSpPr>
        <p:spPr>
          <a:xfrm>
            <a:off x="6112416" y="6380762"/>
            <a:ext cx="5586867" cy="22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grand nombre de modalités et un encodage nécessaire</a:t>
            </a:r>
          </a:p>
        </p:txBody>
      </p:sp>
    </p:spTree>
    <p:extLst>
      <p:ext uri="{BB962C8B-B14F-4D97-AF65-F5344CB8AC3E}">
        <p14:creationId xmlns:p14="http://schemas.microsoft.com/office/powerpoint/2010/main" val="34433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Traitement des données manquantes</a:t>
            </a:r>
            <a:endParaRPr lang="fr-FR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56FE1E-EC8F-46D9-9920-FF7FE199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1654446"/>
            <a:ext cx="4345681" cy="50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624ECB-154B-43B9-9D46-6BDAC724E542}"/>
              </a:ext>
            </a:extLst>
          </p:cNvPr>
          <p:cNvSpPr/>
          <p:nvPr/>
        </p:nvSpPr>
        <p:spPr>
          <a:xfrm>
            <a:off x="6835807" y="1665103"/>
            <a:ext cx="4172504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 niveau de renseignement des variables inégale.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Pour la modélisation, nous ne conserverons que les variables</a:t>
            </a:r>
            <a:r>
              <a:rPr lang="fr-FR" b="1" dirty="0">
                <a:solidFill>
                  <a:schemeClr val="tx1"/>
                </a:solidFill>
              </a:rPr>
              <a:t> renseignés à plus de 40%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Nous obtenons ainsi </a:t>
            </a:r>
            <a:r>
              <a:rPr lang="fr-FR" b="1" dirty="0">
                <a:solidFill>
                  <a:schemeClr val="tx1"/>
                </a:solidFill>
              </a:rPr>
              <a:t>75 variables </a:t>
            </a:r>
            <a:r>
              <a:rPr lang="fr-FR" dirty="0">
                <a:solidFill>
                  <a:schemeClr val="tx1"/>
                </a:solidFill>
              </a:rPr>
              <a:t>utiles à la modélisation.</a:t>
            </a:r>
          </a:p>
        </p:txBody>
      </p:sp>
    </p:spTree>
    <p:extLst>
      <p:ext uri="{BB962C8B-B14F-4D97-AF65-F5344CB8AC3E}">
        <p14:creationId xmlns:p14="http://schemas.microsoft.com/office/powerpoint/2010/main" val="2631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2. Des données déséquilibrés</a:t>
            </a:r>
            <a:endParaRPr lang="fr-FR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BB2D25-3DCA-4895-9503-2C2394DA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15" y="1690688"/>
            <a:ext cx="28289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80260F-C5DB-4F88-BD7D-EBA7DBDF03A7}"/>
              </a:ext>
            </a:extLst>
          </p:cNvPr>
          <p:cNvSpPr/>
          <p:nvPr/>
        </p:nvSpPr>
        <p:spPr>
          <a:xfrm>
            <a:off x="4780232" y="1475652"/>
            <a:ext cx="6506245" cy="482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L’exploration des données nous montre également que nous avons à faire à un jeu de données déséquilibrés.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92%</a:t>
            </a:r>
            <a:r>
              <a:rPr lang="fr-FR" dirty="0">
                <a:solidFill>
                  <a:schemeClr val="tx1"/>
                </a:solidFill>
              </a:rPr>
              <a:t> des clients qui remboursent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8%</a:t>
            </a:r>
            <a:r>
              <a:rPr lang="fr-FR" dirty="0">
                <a:solidFill>
                  <a:schemeClr val="tx1"/>
                </a:solidFill>
              </a:rPr>
              <a:t> des clients qui ne remboursent pas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Ceci pose plusieurs problèmes 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Un classifieur prédisant toujours la classe majoritaire aura une </a:t>
            </a:r>
            <a:r>
              <a:rPr lang="fr-FR" b="1" dirty="0" err="1">
                <a:solidFill>
                  <a:schemeClr val="tx1"/>
                </a:solidFill>
              </a:rPr>
              <a:t>accuracy</a:t>
            </a:r>
            <a:r>
              <a:rPr lang="fr-FR" b="1" dirty="0">
                <a:solidFill>
                  <a:schemeClr val="tx1"/>
                </a:solidFill>
              </a:rPr>
              <a:t> élevée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classe majoritaire sera s</a:t>
            </a:r>
            <a:r>
              <a:rPr lang="fr-FR" b="1" dirty="0">
                <a:solidFill>
                  <a:schemeClr val="tx1"/>
                </a:solidFill>
              </a:rPr>
              <a:t>urreprésentée</a:t>
            </a:r>
            <a:r>
              <a:rPr lang="fr-FR" dirty="0">
                <a:solidFill>
                  <a:schemeClr val="tx1"/>
                </a:solidFill>
              </a:rPr>
              <a:t> dans la prédiction</a:t>
            </a:r>
          </a:p>
          <a:p>
            <a:pPr marL="285750" indent="-285750" algn="ctr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Il est donc nécessaire de procédé à un </a:t>
            </a:r>
            <a:r>
              <a:rPr lang="fr-FR" b="1" dirty="0">
                <a:solidFill>
                  <a:schemeClr val="tx1"/>
                </a:solidFill>
              </a:rPr>
              <a:t>rééquilibrage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(ex : </a:t>
            </a:r>
            <a:r>
              <a:rPr lang="fr-FR" dirty="0" err="1">
                <a:solidFill>
                  <a:schemeClr val="tx1"/>
                </a:solidFill>
              </a:rPr>
              <a:t>under</a:t>
            </a:r>
            <a:r>
              <a:rPr lang="fr-FR" dirty="0">
                <a:solidFill>
                  <a:schemeClr val="tx1"/>
                </a:solidFill>
              </a:rPr>
              <a:t>-sampling, 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99252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320C1A-E1A6-409C-BA2E-18BF6D92F415}"/>
              </a:ext>
            </a:extLst>
          </p:cNvPr>
          <p:cNvSpPr/>
          <p:nvPr/>
        </p:nvSpPr>
        <p:spPr>
          <a:xfrm>
            <a:off x="0" y="-8878"/>
            <a:ext cx="12192000" cy="686687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43ED1C-1A07-4F34-B448-CA06D635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3. Modélisation : </a:t>
            </a:r>
            <a:r>
              <a:rPr lang="fr-FR" sz="4800" b="1" dirty="0" err="1"/>
              <a:t>pre-processing</a:t>
            </a:r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920F0-D5E8-4D41-9718-6E8A07554DB0}"/>
              </a:ext>
            </a:extLst>
          </p:cNvPr>
          <p:cNvSpPr/>
          <p:nvPr/>
        </p:nvSpPr>
        <p:spPr>
          <a:xfrm>
            <a:off x="2077376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Séparation des données (entrainement / test)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2DF7-8BBF-42E9-8EDD-2C70DD8E0E01}"/>
              </a:ext>
            </a:extLst>
          </p:cNvPr>
          <p:cNvSpPr/>
          <p:nvPr/>
        </p:nvSpPr>
        <p:spPr>
          <a:xfrm>
            <a:off x="4635624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pipeline </a:t>
            </a:r>
            <a:r>
              <a:rPr lang="fr-FR" sz="1600" dirty="0"/>
              <a:t>(Imputation et normalisation / encodage des données)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9AC08-90D2-40BD-B2AF-3A975012D53A}"/>
              </a:ext>
            </a:extLst>
          </p:cNvPr>
          <p:cNvSpPr/>
          <p:nvPr/>
        </p:nvSpPr>
        <p:spPr>
          <a:xfrm>
            <a:off x="7193872" y="1788596"/>
            <a:ext cx="2254928" cy="1180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Resampling</a:t>
            </a:r>
            <a:r>
              <a:rPr lang="fr-FR" dirty="0"/>
              <a:t> des 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EA097-330F-41CA-BA43-C35A6162DF1A}"/>
              </a:ext>
            </a:extLst>
          </p:cNvPr>
          <p:cNvSpPr/>
          <p:nvPr/>
        </p:nvSpPr>
        <p:spPr>
          <a:xfrm>
            <a:off x="2077377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Récupération de données d’entrainement et des données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BB743-2776-4B6E-93DA-C7531A77A227}"/>
              </a:ext>
            </a:extLst>
          </p:cNvPr>
          <p:cNvSpPr/>
          <p:nvPr/>
        </p:nvSpPr>
        <p:spPr>
          <a:xfrm>
            <a:off x="4635624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- Imputation des données </a:t>
            </a:r>
            <a:r>
              <a:rPr lang="fr-FR" sz="1400" dirty="0">
                <a:solidFill>
                  <a:schemeClr val="tx1"/>
                </a:solidFill>
              </a:rPr>
              <a:t>(médiane / </a:t>
            </a:r>
            <a:r>
              <a:rPr lang="fr-FR" sz="1400" dirty="0" err="1">
                <a:solidFill>
                  <a:schemeClr val="tx1"/>
                </a:solidFill>
              </a:rPr>
              <a:t>most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frequent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Normalisation des données numériques 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Robustcaler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Encodage des données catégorielles </a:t>
            </a:r>
            <a:r>
              <a:rPr lang="fr-FR" sz="1400" dirty="0">
                <a:solidFill>
                  <a:schemeClr val="tx1"/>
                </a:solidFill>
              </a:rPr>
              <a:t>(One hot </a:t>
            </a:r>
            <a:r>
              <a:rPr lang="fr-FR" sz="1400" dirty="0" err="1">
                <a:solidFill>
                  <a:schemeClr val="tx1"/>
                </a:solidFill>
              </a:rPr>
              <a:t>encoding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4C10E-015E-410C-947E-7AF5671C16A7}"/>
              </a:ext>
            </a:extLst>
          </p:cNvPr>
          <p:cNvSpPr/>
          <p:nvPr/>
        </p:nvSpPr>
        <p:spPr>
          <a:xfrm>
            <a:off x="7193871" y="3182389"/>
            <a:ext cx="2254928" cy="2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Equilibrage des données d’entrainement à l’aide de SMOTE (</a:t>
            </a:r>
            <a:r>
              <a:rPr lang="fr-FR" dirty="0" err="1">
                <a:solidFill>
                  <a:schemeClr val="tx1"/>
                </a:solidFill>
              </a:rPr>
              <a:t>oversampling</a:t>
            </a:r>
            <a:r>
              <a:rPr lang="fr-FR" dirty="0">
                <a:solidFill>
                  <a:schemeClr val="tx1"/>
                </a:solidFill>
              </a:rPr>
              <a:t>, création d’individus synthétiques dans la classe minoritaire)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67151-886D-46EF-B310-B74D3C282CE4}"/>
              </a:ext>
            </a:extLst>
          </p:cNvPr>
          <p:cNvSpPr/>
          <p:nvPr/>
        </p:nvSpPr>
        <p:spPr>
          <a:xfrm>
            <a:off x="4635624" y="6156410"/>
            <a:ext cx="2254928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*Le pipeline est entrainé à l’aide des données d’entrainement uniquement pour éviter la fuite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55932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1303</Words>
  <Application>Microsoft Office PowerPoint</Application>
  <PresentationFormat>Grand écran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Montserrat</vt:lpstr>
      <vt:lpstr>Thème Office</vt:lpstr>
      <vt:lpstr>Présentation PowerPoint</vt:lpstr>
      <vt:lpstr>Sommaire</vt:lpstr>
      <vt:lpstr>1. Rappel de la problématique</vt:lpstr>
      <vt:lpstr>2. Présentation du jeu de données Un jeu de données conséquent</vt:lpstr>
      <vt:lpstr>2. Feature engineering</vt:lpstr>
      <vt:lpstr>2. Un traitement des variables nécessaire</vt:lpstr>
      <vt:lpstr>2. Traitement des données manquantes</vt:lpstr>
      <vt:lpstr>2. Des données déséquilibrés</vt:lpstr>
      <vt:lpstr>3. Modélisation : pre-processing</vt:lpstr>
      <vt:lpstr>3. Les algorithmes entrainés et les métriques d’évaluations</vt:lpstr>
      <vt:lpstr>3. Les modèles mis en oeuvre</vt:lpstr>
      <vt:lpstr>3. Développement d’un scoring adapté à notre problématique</vt:lpstr>
      <vt:lpstr>3. Le modèle retenu : la régression logistique</vt:lpstr>
      <vt:lpstr>3. Interprétabilité globale du modèle</vt:lpstr>
      <vt:lpstr>3. Interprétabilité locale du modèle : LIME</vt:lpstr>
      <vt:lpstr>4. Quels outils ont été utilisés ?</vt:lpstr>
      <vt:lpstr>5. Présentation du dashboard</vt:lpstr>
      <vt:lpstr>5. Les pistes d’amélioration</vt:lpstr>
      <vt:lpstr>6. Synthèse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Bonte</dc:creator>
  <cp:lastModifiedBy>Paul Bonte</cp:lastModifiedBy>
  <cp:revision>4</cp:revision>
  <dcterms:created xsi:type="dcterms:W3CDTF">2022-02-14T23:23:55Z</dcterms:created>
  <dcterms:modified xsi:type="dcterms:W3CDTF">2022-03-23T21:27:12Z</dcterms:modified>
</cp:coreProperties>
</file>