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75" r:id="rId2"/>
    <p:sldId id="342" r:id="rId3"/>
    <p:sldId id="343" r:id="rId4"/>
    <p:sldId id="344" r:id="rId5"/>
    <p:sldId id="351" r:id="rId6"/>
    <p:sldId id="345" r:id="rId7"/>
    <p:sldId id="346" r:id="rId8"/>
    <p:sldId id="348" r:id="rId9"/>
    <p:sldId id="347" r:id="rId10"/>
    <p:sldId id="350" r:id="rId11"/>
    <p:sldId id="354" r:id="rId12"/>
    <p:sldId id="349" r:id="rId13"/>
    <p:sldId id="352" r:id="rId14"/>
    <p:sldId id="389" r:id="rId15"/>
    <p:sldId id="358" r:id="rId16"/>
    <p:sldId id="391" r:id="rId17"/>
    <p:sldId id="390" r:id="rId18"/>
    <p:sldId id="362" r:id="rId19"/>
    <p:sldId id="359" r:id="rId20"/>
    <p:sldId id="361" r:id="rId21"/>
    <p:sldId id="360" r:id="rId22"/>
    <p:sldId id="356" r:id="rId23"/>
    <p:sldId id="363" r:id="rId24"/>
    <p:sldId id="355" r:id="rId25"/>
    <p:sldId id="384" r:id="rId26"/>
    <p:sldId id="385" r:id="rId27"/>
    <p:sldId id="386" r:id="rId28"/>
    <p:sldId id="387" r:id="rId29"/>
    <p:sldId id="388" r:id="rId30"/>
    <p:sldId id="380" r:id="rId31"/>
    <p:sldId id="381" r:id="rId32"/>
    <p:sldId id="364" r:id="rId33"/>
    <p:sldId id="382" r:id="rId34"/>
    <p:sldId id="392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400" r:id="rId50"/>
    <p:sldId id="401" r:id="rId51"/>
    <p:sldId id="393" r:id="rId52"/>
    <p:sldId id="399" r:id="rId53"/>
    <p:sldId id="397" r:id="rId54"/>
    <p:sldId id="39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Data</a:t>
            </a:r>
            <a:r>
              <a:rPr lang="en-US" b="1" dirty="0"/>
              <a:t> (utility matrix) </a:t>
            </a:r>
            <a:r>
              <a:rPr lang="en-US" dirty="0"/>
              <a:t>is always </a:t>
            </a:r>
            <a:r>
              <a:rPr lang="en-US" b="1" dirty="0"/>
              <a:t>sparse </a:t>
            </a:r>
            <a:endParaRPr lang="en-US" dirty="0"/>
          </a:p>
          <a:p>
            <a:pPr lvl="1"/>
            <a:r>
              <a:rPr lang="en-US" dirty="0"/>
              <a:t>Effect of the long tail</a:t>
            </a:r>
          </a:p>
          <a:p>
            <a:pPr lvl="1"/>
            <a:r>
              <a:rPr lang="en-US" dirty="0"/>
              <a:t>With long tail, most user-item entries blank</a:t>
            </a:r>
          </a:p>
          <a:p>
            <a:r>
              <a:rPr lang="en-US" dirty="0"/>
              <a:t>Cold start problem</a:t>
            </a:r>
          </a:p>
          <a:p>
            <a:pPr lvl="1"/>
            <a:r>
              <a:rPr lang="en-US" dirty="0"/>
              <a:t>Blank entries for new user or new item</a:t>
            </a:r>
          </a:p>
          <a:p>
            <a:r>
              <a:rPr lang="en-US" dirty="0"/>
              <a:t>Even for established items and users</a:t>
            </a:r>
          </a:p>
          <a:p>
            <a:pPr lvl="1"/>
            <a:r>
              <a:rPr lang="en-US" dirty="0"/>
              <a:t>Users only ever purchase or rate small fraction of available items</a:t>
            </a:r>
          </a:p>
          <a:p>
            <a:pPr lvl="1"/>
            <a:r>
              <a:rPr lang="en-US" dirty="0"/>
              <a:t>Many users never create ratings</a:t>
            </a:r>
          </a:p>
          <a:p>
            <a:pPr lvl="1"/>
            <a:r>
              <a:rPr lang="en-US" dirty="0"/>
              <a:t>Users with similar taste in one area have limited similarity in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utility matrix is the basis of recommender models</a:t>
                </a:r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relates a set of customers </a:t>
                </a:r>
                <a:r>
                  <a:rPr lang="en-US" i="1" dirty="0"/>
                  <a:t>X</a:t>
                </a:r>
                <a:r>
                  <a:rPr lang="en-US" dirty="0"/>
                  <a:t> and items </a:t>
                </a:r>
                <a:r>
                  <a:rPr lang="en-US" i="1" dirty="0"/>
                  <a:t>S,</a:t>
                </a:r>
                <a:r>
                  <a:rPr lang="en-US" dirty="0"/>
                  <a:t> to the ratings,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specific algorithm is a version of this general model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04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760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limited similarity 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with buy, watch, or listen without ever rating 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2416"/>
              </p:ext>
            </p:extLst>
          </p:nvPr>
        </p:nvGraphicFramePr>
        <p:xfrm>
          <a:off x="356182" y="2958071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r>
              <a:rPr lang="en-US" dirty="0"/>
              <a:t>How can we integrate binary responses with ordinal ratings? </a:t>
            </a:r>
          </a:p>
          <a:p>
            <a:r>
              <a:rPr lang="en-US" dirty="0"/>
              <a:t>Make all responses binary</a:t>
            </a:r>
          </a:p>
          <a:p>
            <a:pPr lvl="1"/>
            <a:r>
              <a:rPr lang="en-US" dirty="0"/>
              <a:t>Losses information</a:t>
            </a:r>
          </a:p>
          <a:p>
            <a:r>
              <a:rPr lang="en-US" dirty="0"/>
              <a:t>Interpolate ratings</a:t>
            </a:r>
          </a:p>
          <a:p>
            <a:pPr lvl="1"/>
            <a:r>
              <a:rPr lang="en-US" dirty="0"/>
              <a:t>Average for user – may have limited or no rating</a:t>
            </a:r>
          </a:p>
          <a:p>
            <a:pPr lvl="1"/>
            <a:r>
              <a:rPr lang="en-US" dirty="0"/>
              <a:t>Average for item – usual a bit better</a:t>
            </a:r>
          </a:p>
          <a:p>
            <a:pPr lvl="1"/>
            <a:r>
              <a:rPr lang="en-US" dirty="0"/>
              <a:t>A weighted average of average item and user ratings</a:t>
            </a:r>
          </a:p>
          <a:p>
            <a:pPr lvl="1"/>
            <a:r>
              <a:rPr lang="en-US" dirty="0"/>
              <a:t>Averages can be for nearest neighbors</a:t>
            </a:r>
          </a:p>
          <a:p>
            <a:pPr lvl="1"/>
            <a:r>
              <a:rPr lang="en-US" dirty="0"/>
              <a:t>Averages can be centroid of clusters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/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pPr lvl="1"/>
            <a:r>
              <a:rPr lang="en-US" dirty="0"/>
              <a:t>Based on similarity of item and user profiles</a:t>
            </a:r>
          </a:p>
          <a:p>
            <a:pPr lvl="1"/>
            <a:r>
              <a:rPr lang="en-US" dirty="0"/>
              <a:t>Is unsupervised learning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6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/>
          </a:bodyPr>
          <a:lstStyle/>
          <a:p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e.g. search = average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928539" y="3302353"/>
            <a:ext cx="2052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Dates with suitable people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Idea, use TF-IDF to extract key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 most 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217" t="-2461" r="-580" b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 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 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behavior profile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163347"/>
          </a:xfrm>
        </p:spPr>
        <p:txBody>
          <a:bodyPr>
            <a:normAutofit/>
          </a:bodyPr>
          <a:lstStyle/>
          <a:p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/>
          </a:bodyPr>
          <a:lstStyle/>
          <a:p>
            <a:r>
              <a:rPr lang="en-US" dirty="0"/>
              <a:t>Example of collaborative filtering</a:t>
            </a:r>
          </a:p>
          <a:p>
            <a:r>
              <a:rPr lang="en-US" dirty="0"/>
              <a:t>Want to predict user 7’s rating for item 1</a:t>
            </a:r>
          </a:p>
          <a:p>
            <a:r>
              <a:rPr lang="en-US" dirty="0"/>
              <a:t>Compute the mean and Variance of the item ratings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– very approximate in this example</a:t>
            </a:r>
          </a:p>
          <a:p>
            <a:r>
              <a:rPr lang="en-US" dirty="0"/>
              <a:t>Two items have high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670"/>
              </p:ext>
            </p:extLst>
          </p:nvPr>
        </p:nvGraphicFramePr>
        <p:xfrm>
          <a:off x="775447" y="3429000"/>
          <a:ext cx="9095994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124659"/>
              </p:ext>
            </p:extLst>
          </p:nvPr>
        </p:nvGraphicFramePr>
        <p:xfrm>
          <a:off x="1069156" y="3200632"/>
          <a:ext cx="9095994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Approx</a:t>
                      </a:r>
                      <a:r>
                        <a:rPr lang="en-US" sz="2400" u="none" strike="noStrike" dirty="0">
                          <a:effectLst/>
                        </a:rPr>
                        <a:t> 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RMSE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descent later</a:t>
                </a:r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04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</a:t>
            </a:r>
            <a:r>
              <a:rPr lang="en-US"/>
              <a:t>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926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rating, ,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Use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569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Can we apply cross validation to recommender algorithms?</a:t>
            </a:r>
          </a:p>
          <a:p>
            <a:r>
              <a:rPr lang="en-US" dirty="0"/>
              <a:t>Yes! Use N-fold method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nested CV for hyperparameter search</a:t>
            </a:r>
          </a:p>
          <a:p>
            <a:pPr lvl="1"/>
            <a:r>
              <a:rPr lang="en-US" dirty="0"/>
              <a:t>But,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lvl="1"/>
            <a:r>
              <a:rPr lang="en-US" dirty="0"/>
              <a:t>Use random subsample of users and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b="1" dirty="0"/>
              <a:t>Latent factor recommenders </a:t>
            </a:r>
            <a:r>
              <a:rPr lang="en-US" dirty="0"/>
              <a:t>are the current state of the art</a:t>
            </a:r>
          </a:p>
          <a:p>
            <a:r>
              <a:rPr lang="en-US" dirty="0"/>
              <a:t>Uses a </a:t>
            </a:r>
            <a:r>
              <a:rPr lang="en-US" b="1" dirty="0"/>
              <a:t>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 n &lt;&lt; m, or sometimes m &lt; n</a:t>
            </a:r>
          </a:p>
          <a:p>
            <a:pPr lvl="1"/>
            <a:r>
              <a:rPr lang="en-US" dirty="0"/>
              <a:t>But, many missing values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b="1" dirty="0"/>
              <a:t>Latent factor recommenders </a:t>
            </a:r>
            <a:r>
              <a:rPr lang="en-US" dirty="0"/>
              <a:t>are the current state of the art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that attempt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Features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be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since they cannot be observed</a:t>
            </a:r>
          </a:p>
          <a:p>
            <a:pPr lvl="1"/>
            <a:r>
              <a:rPr lang="en-US" dirty="0"/>
              <a:t>Factors weights can still be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Latent factor recommenders are the current state of the art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:r>
                  <a:rPr lang="en-US" i="1" dirty="0"/>
                  <a:t>A</a:t>
                </a:r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04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043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Wait! </a:t>
                </a:r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We can do another decomposition,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043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53095"/>
              </p:ext>
            </p:extLst>
          </p:nvPr>
        </p:nvGraphicFramePr>
        <p:xfrm>
          <a:off x="8237479" y="3867884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46665"/>
              </p:ext>
            </p:extLst>
          </p:nvPr>
        </p:nvGraphicFramePr>
        <p:xfrm>
          <a:off x="5544058" y="3796163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67227" y="4239563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27" y="4239563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39970" y="4185849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970" y="4185849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72745"/>
              </p:ext>
            </p:extLst>
          </p:nvPr>
        </p:nvGraphicFramePr>
        <p:xfrm>
          <a:off x="1192987" y="3876114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306076" y="334126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37058" y="495122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37479" y="3341262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25213" y="489736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15521" y="3301009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53982" y="429134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3"/>
                <a:ext cx="10515600" cy="550172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r>
                  <a:rPr lang="en-US" dirty="0"/>
                  <a:t>Factors for users and items are different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3"/>
                <a:ext cx="10515600" cy="5501724"/>
              </a:xfrm>
              <a:blipFill>
                <a:blip r:embed="rId2"/>
                <a:stretch>
                  <a:fillRect l="-1043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662935"/>
              </p:ext>
            </p:extLst>
          </p:nvPr>
        </p:nvGraphicFramePr>
        <p:xfrm>
          <a:off x="8216578" y="19920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97194"/>
              </p:ext>
            </p:extLst>
          </p:nvPr>
        </p:nvGraphicFramePr>
        <p:xfrm>
          <a:off x="5523157" y="19203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46326" y="23637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326" y="23637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19069" y="23100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069" y="23100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67333"/>
              </p:ext>
            </p:extLst>
          </p:nvPr>
        </p:nvGraphicFramePr>
        <p:xfrm>
          <a:off x="1172086" y="20002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85175" y="1465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16157" y="30754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16578" y="14654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04312" y="30215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494620" y="14251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3081" y="24155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043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057816" y="3951087"/>
            <a:ext cx="4076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50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minimum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02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alternate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gradient components: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02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dirty="0">
                    <a:hlinkClick r:id="rId2"/>
                  </a:rPr>
                  <a:t>stochastic gradient descent</a:t>
                </a:r>
                <a:r>
                  <a:rPr lang="en-US" dirty="0"/>
                  <a:t> </a:t>
                </a:r>
                <a:r>
                  <a:rPr lang="en-US" b="1" dirty="0"/>
                  <a:t>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Compare to GD, noticing the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𝑥𝑖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02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02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326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Wiki Commons</a:t>
            </a:r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a 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all linear models, can be improved by using </a:t>
                </a:r>
                <a:r>
                  <a:rPr lang="en-US" b="1" dirty="0"/>
                  <a:t>baseline</a:t>
                </a:r>
                <a:r>
                  <a:rPr lang="en-US" dirty="0"/>
                  <a:t> terms</a:t>
                </a:r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But: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02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023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02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Requires a new model for each user and </a:t>
                </a:r>
                <a:r>
                  <a:rPr lang="en-US"/>
                  <a:t>market segment</a:t>
                </a:r>
                <a:endParaRPr lang="en-US" dirty="0"/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Not practical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sparse, so often poor performance</a:t>
                </a:r>
              </a:p>
              <a:p>
                <a:pPr lvl="1"/>
                <a:r>
                  <a:rPr lang="en-US" dirty="0"/>
                  <a:t>Cannot effectively sample the long tail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04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r>
              <a:rPr lang="en-US" dirty="0"/>
              <a:t>Can combine methods</a:t>
            </a:r>
          </a:p>
          <a:p>
            <a:pPr lvl="1"/>
            <a:r>
              <a:rPr lang="en-US" dirty="0"/>
              <a:t>May improve performance if errors are reasonably uncorrelated</a:t>
            </a:r>
          </a:p>
          <a:p>
            <a:pPr lvl="1"/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Most 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factor methods</a:t>
            </a:r>
          </a:p>
          <a:p>
            <a:pPr lvl="1"/>
            <a:r>
              <a:rPr lang="en-US" dirty="0"/>
              <a:t>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b="1" dirty="0"/>
              <a:t>Latent factor methods</a:t>
            </a:r>
            <a:r>
              <a:rPr lang="en-US" dirty="0"/>
              <a:t> represents the state of the art</a:t>
            </a:r>
          </a:p>
          <a:p>
            <a:r>
              <a:rPr lang="en-US" dirty="0"/>
              <a:t>Decompose utility matrix into item and user latent factors, PQ</a:t>
            </a:r>
            <a:r>
              <a:rPr lang="en-US" baseline="30000" dirty="0"/>
              <a:t>T</a:t>
            </a:r>
          </a:p>
          <a:p>
            <a:pPr lvl="1"/>
            <a:r>
              <a:rPr lang="en-US" dirty="0"/>
              <a:t>Efficiently learn factor weights with SGD </a:t>
            </a:r>
          </a:p>
          <a:p>
            <a:pPr lvl="1"/>
            <a:r>
              <a:rPr lang="en-US" dirty="0"/>
              <a:t>Predict missing ratings by product PQ</a:t>
            </a:r>
            <a:r>
              <a:rPr lang="en-US" baseline="30000" dirty="0"/>
              <a:t>T</a:t>
            </a:r>
          </a:p>
          <a:p>
            <a:r>
              <a:rPr lang="en-US" dirty="0"/>
              <a:t>Improve with baseline functions</a:t>
            </a:r>
          </a:p>
          <a:p>
            <a:pPr lvl="1"/>
            <a:r>
              <a:rPr lang="en-US" dirty="0"/>
              <a:t>Average rating</a:t>
            </a:r>
          </a:p>
          <a:p>
            <a:pPr lvl="1"/>
            <a:r>
              <a:rPr lang="en-US" dirty="0"/>
              <a:t>Average user rating</a:t>
            </a:r>
          </a:p>
          <a:p>
            <a:pPr lvl="1"/>
            <a:r>
              <a:rPr lang="en-US" dirty="0"/>
              <a:t>Average item rating</a:t>
            </a:r>
          </a:p>
          <a:p>
            <a:r>
              <a:rPr lang="en-US" dirty="0"/>
              <a:t>Evaluate recommenders</a:t>
            </a:r>
          </a:p>
          <a:p>
            <a:pPr lvl="1"/>
            <a:r>
              <a:rPr lang="en-US" dirty="0"/>
              <a:t>Most commonly used metric, RMSE</a:t>
            </a:r>
          </a:p>
          <a:p>
            <a:pPr lvl="1"/>
            <a:r>
              <a:rPr lang="en-US" dirty="0"/>
              <a:t>Can perform cross validation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Most 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variable methods</a:t>
            </a:r>
          </a:p>
          <a:p>
            <a:pPr lvl="1"/>
            <a:r>
              <a:rPr lang="en-US" dirty="0"/>
              <a:t>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new movies has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dirty="0"/>
              <a:t>Biased- Do not sample the tail</a:t>
            </a:r>
          </a:p>
          <a:p>
            <a:pPr lvl="1"/>
            <a:r>
              <a:rPr lang="en-US" dirty="0"/>
              <a:t>The most popular stay popular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chaining</a:t>
            </a:r>
            <a:r>
              <a:rPr lang="en-US" dirty="0"/>
              <a:t> or </a:t>
            </a:r>
            <a:r>
              <a:rPr lang="en-US" b="1" dirty="0"/>
              <a:t>rich get richer</a:t>
            </a:r>
            <a:r>
              <a:rPr lang="en-US" dirty="0"/>
              <a:t> effect!</a:t>
            </a:r>
          </a:p>
          <a:p>
            <a:r>
              <a:rPr lang="en-US" dirty="0"/>
              <a:t>Examples of chaining behavior:</a:t>
            </a:r>
          </a:p>
          <a:p>
            <a:pPr lvl="1"/>
            <a:r>
              <a:rPr lang="en-US" dirty="0"/>
              <a:t>Most popular – e.g. top 10 lists</a:t>
            </a:r>
          </a:p>
          <a:p>
            <a:pPr lvl="1"/>
            <a:r>
              <a:rPr lang="en-US" dirty="0"/>
              <a:t>Trending items – rapidly gaining popularity</a:t>
            </a:r>
          </a:p>
          <a:p>
            <a:pPr lvl="1"/>
            <a:r>
              <a:rPr lang="en-US" dirty="0"/>
              <a:t>Fixed lists – e.g. ‘must have items for your trip’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reviews or purchases</a:t>
            </a:r>
          </a:p>
          <a:p>
            <a:pPr lvl="1"/>
            <a:r>
              <a:rPr lang="en-US" dirty="0"/>
              <a:t>Similarity measures limited – little of no profile information</a:t>
            </a:r>
          </a:p>
          <a:p>
            <a:pPr lvl="1"/>
            <a:r>
              <a:rPr lang="en-US" dirty="0"/>
              <a:t>Must rely on other approaches – frequent item sets based on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5206</TotalTime>
  <Words>3721</Words>
  <Application>Microsoft Office PowerPoint</Application>
  <PresentationFormat>Widescreen</PresentationFormat>
  <Paragraphs>1415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Segoe UI Symbol</vt:lpstr>
      <vt:lpstr>Symbol</vt:lpstr>
      <vt:lpstr>Office Theme</vt:lpstr>
      <vt:lpstr>CSCI E-96 Data Mining, Exploration and Discovery Introduction to Dimensionality Reduction</vt:lpstr>
      <vt:lpstr>Why Recommender Systems?</vt:lpstr>
      <vt:lpstr>Why Recommender Systems?</vt:lpstr>
      <vt:lpstr>Why Recommender Systems?</vt:lpstr>
      <vt:lpstr>Recommender Systems</vt:lpstr>
      <vt:lpstr>Recommender Systems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Evaluating Recommenders</vt:lpstr>
      <vt:lpstr>Evaluating Recommenders</vt:lpstr>
      <vt:lpstr>Evaluating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Hybrid Recommenders</vt:lpstr>
      <vt:lpstr>Recommender Ensembles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380</cp:revision>
  <dcterms:created xsi:type="dcterms:W3CDTF">2020-08-19T23:28:02Z</dcterms:created>
  <dcterms:modified xsi:type="dcterms:W3CDTF">2021-07-25T16:23:49Z</dcterms:modified>
</cp:coreProperties>
</file>