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8"/>
  </p:notesMasterIdLst>
  <p:sldIdLst>
    <p:sldId id="275" r:id="rId3"/>
    <p:sldId id="603" r:id="rId4"/>
    <p:sldId id="605" r:id="rId5"/>
    <p:sldId id="705" r:id="rId6"/>
    <p:sldId id="606" r:id="rId7"/>
    <p:sldId id="627" r:id="rId8"/>
    <p:sldId id="626" r:id="rId9"/>
    <p:sldId id="639" r:id="rId10"/>
    <p:sldId id="604" r:id="rId11"/>
    <p:sldId id="672" r:id="rId12"/>
    <p:sldId id="607" r:id="rId13"/>
    <p:sldId id="619" r:id="rId14"/>
    <p:sldId id="620" r:id="rId15"/>
    <p:sldId id="621" r:id="rId16"/>
    <p:sldId id="670" r:id="rId17"/>
    <p:sldId id="686" r:id="rId18"/>
    <p:sldId id="622" r:id="rId19"/>
    <p:sldId id="623" r:id="rId20"/>
    <p:sldId id="667" r:id="rId21"/>
    <p:sldId id="637" r:id="rId22"/>
    <p:sldId id="638" r:id="rId23"/>
    <p:sldId id="640" r:id="rId24"/>
    <p:sldId id="630" r:id="rId25"/>
    <p:sldId id="631" r:id="rId26"/>
    <p:sldId id="625" r:id="rId27"/>
    <p:sldId id="628" r:id="rId28"/>
    <p:sldId id="629" r:id="rId29"/>
    <p:sldId id="668" r:id="rId30"/>
    <p:sldId id="644" r:id="rId31"/>
    <p:sldId id="689" r:id="rId32"/>
    <p:sldId id="688" r:id="rId33"/>
    <p:sldId id="645" r:id="rId34"/>
    <p:sldId id="646" r:id="rId35"/>
    <p:sldId id="647" r:id="rId36"/>
    <p:sldId id="633" r:id="rId37"/>
    <p:sldId id="687" r:id="rId38"/>
    <p:sldId id="659" r:id="rId39"/>
    <p:sldId id="684" r:id="rId40"/>
    <p:sldId id="685" r:id="rId41"/>
    <p:sldId id="634" r:id="rId42"/>
    <p:sldId id="677" r:id="rId43"/>
    <p:sldId id="678" r:id="rId44"/>
    <p:sldId id="676" r:id="rId45"/>
    <p:sldId id="696" r:id="rId46"/>
    <p:sldId id="658" r:id="rId47"/>
    <p:sldId id="643" r:id="rId48"/>
    <p:sldId id="636" r:id="rId49"/>
    <p:sldId id="698" r:id="rId50"/>
    <p:sldId id="650" r:id="rId51"/>
    <p:sldId id="649" r:id="rId52"/>
    <p:sldId id="651" r:id="rId53"/>
    <p:sldId id="652" r:id="rId54"/>
    <p:sldId id="653" r:id="rId55"/>
    <p:sldId id="655" r:id="rId56"/>
    <p:sldId id="656" r:id="rId57"/>
    <p:sldId id="654" r:id="rId58"/>
    <p:sldId id="657" r:id="rId59"/>
    <p:sldId id="690" r:id="rId60"/>
    <p:sldId id="697" r:id="rId61"/>
    <p:sldId id="691" r:id="rId62"/>
    <p:sldId id="692" r:id="rId63"/>
    <p:sldId id="693" r:id="rId64"/>
    <p:sldId id="694" r:id="rId65"/>
    <p:sldId id="695" r:id="rId66"/>
    <p:sldId id="648" r:id="rId67"/>
    <p:sldId id="704" r:id="rId68"/>
    <p:sldId id="699" r:id="rId69"/>
    <p:sldId id="700" r:id="rId70"/>
    <p:sldId id="701" r:id="rId71"/>
    <p:sldId id="702" r:id="rId72"/>
    <p:sldId id="703" r:id="rId73"/>
    <p:sldId id="662" r:id="rId74"/>
    <p:sldId id="663" r:id="rId75"/>
    <p:sldId id="665" r:id="rId76"/>
    <p:sldId id="66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Jason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Many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</a:t>
            </a:r>
            <a:r>
              <a:rPr lang="en-US" sz="2800">
                <a:latin typeface="+mn-lt"/>
              </a:rPr>
              <a:t>small datasets  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to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repeated mini-batch (small) samples 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updates stochastic 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next week</a:t>
            </a:r>
          </a:p>
          <a:p>
            <a:r>
              <a:rPr lang="en-US" dirty="0">
                <a:latin typeface="+mn-lt"/>
              </a:rPr>
              <a:t>Recommender models – next week  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</a:p>
          <a:p>
            <a:pPr lvl="1"/>
            <a:r>
              <a:rPr lang="en-US" dirty="0">
                <a:latin typeface="+mn-lt"/>
              </a:rPr>
              <a:t>Tree graph splits on nodes </a:t>
            </a:r>
          </a:p>
          <a:p>
            <a:pPr lvl="1"/>
            <a:r>
              <a:rPr lang="en-US" dirty="0">
                <a:latin typeface="+mn-lt"/>
              </a:rPr>
              <a:t>Edge length is distance between groups – clusters  </a:t>
            </a:r>
          </a:p>
          <a:p>
            <a:pPr lvl="1"/>
            <a:r>
              <a:rPr lang="en-US" dirty="0">
                <a:latin typeface="+mn-lt"/>
              </a:rPr>
              <a:t>Tree graph has no cycles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 or similarity,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Script MT Bold" panose="03040602040607080904" pitchFamily="66" charset="0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969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pPr lvl="1"/>
            <a:r>
              <a:rPr lang="en-US" dirty="0">
                <a:latin typeface="+mn-lt"/>
              </a:rPr>
              <a:t>Sampling density decreases exponentially   </a:t>
            </a:r>
          </a:p>
          <a:p>
            <a:pPr lvl="1"/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a member of cluster with exemplar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r>
              <a:rPr lang="en-US" dirty="0">
                <a:latin typeface="+mn-lt"/>
              </a:rPr>
              <a:t>Exemplar points are central nodes on a </a:t>
            </a:r>
            <a:r>
              <a:rPr lang="en-US" b="1" dirty="0">
                <a:latin typeface="+mn-lt"/>
              </a:rPr>
              <a:t>graph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other, a closeness 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L,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Or can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2503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single graph component 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we 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14813</TotalTime>
  <Words>4906</Words>
  <Application>Microsoft Office PowerPoint</Application>
  <PresentationFormat>Widescreen</PresentationFormat>
  <Paragraphs>822</Paragraphs>
  <Slides>75</Slides>
  <Notes>67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Graph Based Clustering Models 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650</cp:revision>
  <dcterms:created xsi:type="dcterms:W3CDTF">2020-07-25T22:15:22Z</dcterms:created>
  <dcterms:modified xsi:type="dcterms:W3CDTF">2021-07-14T21:55:57Z</dcterms:modified>
</cp:coreProperties>
</file>