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4"/>
  </p:notesMasterIdLst>
  <p:sldIdLst>
    <p:sldId id="275" r:id="rId3"/>
    <p:sldId id="603" r:id="rId4"/>
    <p:sldId id="704" r:id="rId5"/>
    <p:sldId id="706" r:id="rId6"/>
    <p:sldId id="708" r:id="rId7"/>
    <p:sldId id="709" r:id="rId8"/>
    <p:sldId id="711" r:id="rId9"/>
    <p:sldId id="710" r:id="rId10"/>
    <p:sldId id="691" r:id="rId11"/>
    <p:sldId id="698" r:id="rId12"/>
    <p:sldId id="695" r:id="rId13"/>
    <p:sldId id="699" r:id="rId14"/>
    <p:sldId id="707" r:id="rId15"/>
    <p:sldId id="712" r:id="rId16"/>
    <p:sldId id="713" r:id="rId17"/>
    <p:sldId id="714" r:id="rId18"/>
    <p:sldId id="715" r:id="rId19"/>
    <p:sldId id="720" r:id="rId20"/>
    <p:sldId id="702" r:id="rId21"/>
    <p:sldId id="700" r:id="rId22"/>
    <p:sldId id="701" r:id="rId23"/>
    <p:sldId id="716" r:id="rId24"/>
    <p:sldId id="620" r:id="rId25"/>
    <p:sldId id="606" r:id="rId26"/>
    <p:sldId id="607" r:id="rId27"/>
    <p:sldId id="622" r:id="rId28"/>
    <p:sldId id="621" r:id="rId29"/>
    <p:sldId id="626" r:id="rId30"/>
    <p:sldId id="627" r:id="rId31"/>
    <p:sldId id="719" r:id="rId32"/>
    <p:sldId id="7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 </a:t>
            </a:r>
          </a:p>
          <a:p>
            <a:r>
              <a:rPr lang="en-US" dirty="0">
                <a:latin typeface="+mn-lt"/>
              </a:rPr>
              <a:t>How can we transform a nonlinear space 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2-class label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1" y="864815"/>
            <a:ext cx="4983412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classes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973187" y="918518"/>
            <a:ext cx="4897435" cy="668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Classes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way the hyperplane parameterized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Weight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sz="3200" dirty="0" err="1">
                    <a:latin typeface="+mn-lt"/>
                  </a:rPr>
                  <a:t>dth</a:t>
                </a:r>
                <a:r>
                  <a:rPr lang="en-US" sz="3200" dirty="0">
                    <a:latin typeface="+mn-lt"/>
                  </a:rPr>
                  <a:t> – degree polynomials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sz="3200" dirty="0">
                    <a:latin typeface="+mn-lt"/>
                  </a:rPr>
                </a:br>
                <a:r>
                  <a:rPr lang="en-US" sz="3200" dirty="0">
                    <a:latin typeface="+mn-lt"/>
                  </a:rPr>
                  <a:t>parameter - d</a:t>
                </a:r>
              </a:p>
              <a:p>
                <a:r>
                  <a:rPr lang="en-US" sz="3200" dirty="0">
                    <a:latin typeface="+mn-lt"/>
                  </a:rPr>
                  <a:t>Radial basis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3200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sz="3200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sz="3200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sz="3200" i="1" dirty="0">
                  <a:latin typeface="Symbol" panose="05050102010706020507" pitchFamily="18" charset="2"/>
                </a:endParaRPr>
              </a:p>
              <a:p>
                <a:r>
                  <a:rPr lang="en-US" sz="3200" dirty="0">
                    <a:latin typeface="+mn-lt"/>
                  </a:rPr>
                  <a:t>Hyperbolic tangent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200" b="0" dirty="0">
                    <a:latin typeface="+mn-lt"/>
                  </a:rPr>
                </a:br>
                <a:r>
                  <a:rPr lang="en-US" sz="3200" b="0" dirty="0">
                    <a:latin typeface="+mn-lt"/>
                  </a:rPr>
                  <a:t>parameters –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1</a:t>
                </a:r>
                <a:r>
                  <a:rPr lang="en-US" sz="3200" b="0" dirty="0">
                    <a:latin typeface="+mn-lt"/>
                  </a:rPr>
                  <a:t>,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2</a:t>
                </a: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255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SVMs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a high dimensional space to a low dimensional manifold is an </a:t>
            </a:r>
            <a:r>
              <a:rPr lang="en-US" b="1" dirty="0">
                <a:cs typeface="Segoe UI" panose="020B0502040204020203" pitchFamily="34" charset="0"/>
              </a:rPr>
              <a:t>embedding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Embedding are thought to be basis of neural network learning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For example, see Section 5.11.4 of </a:t>
            </a:r>
            <a:r>
              <a:rPr lang="en-US" dirty="0">
                <a:cs typeface="Segoe UI" panose="020B0502040204020203" pitchFamily="34" charset="0"/>
                <a:hlinkClick r:id="rId2"/>
              </a:rPr>
              <a:t>Goodfellow et.al, 2016  </a:t>
            </a: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can help create low-dimensional projection of </a:t>
            </a:r>
            <a:r>
              <a:rPr lang="en-US" dirty="0" err="1">
                <a:cs typeface="Segoe UI" panose="020B0502040204020203" pitchFamily="34" charset="0"/>
              </a:rPr>
              <a:t>comple</a:t>
            </a:r>
            <a:r>
              <a:rPr lang="en-US" dirty="0">
                <a:cs typeface="Segoe UI" panose="020B0502040204020203" pitchFamily="34" charset="0"/>
              </a:rPr>
              <a:t>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Many manifold learning algorithms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Example is </a:t>
            </a:r>
            <a:r>
              <a:rPr lang="en-US" b="1" dirty="0">
                <a:cs typeface="Segoe UI" panose="020B0502040204020203" pitchFamily="34" charset="0"/>
              </a:rPr>
              <a:t>spectral embedding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Goal is to create a 2-dimensional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Can use </a:t>
            </a:r>
            <a:r>
              <a:rPr lang="en-US" b="1" dirty="0">
                <a:cs typeface="Segoe UI" panose="020B0502040204020203" pitchFamily="34" charset="0"/>
              </a:rPr>
              <a:t>kernel methods </a:t>
            </a:r>
            <a:r>
              <a:rPr lang="en-US" dirty="0">
                <a:cs typeface="Segoe UI" panose="020B0502040204020203" pitchFamily="34" charset="0"/>
              </a:rPr>
              <a:t>for nonlinear embedding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Mathematics the same as spectral clustering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82502"/>
            <a:ext cx="1152525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r>
              <a:rPr lang="en-US" dirty="0">
                <a:latin typeface="+mn-lt"/>
              </a:rPr>
              <a:t>Dependency implies we can map to a lower dimensional space with low loss of information   </a:t>
            </a:r>
          </a:p>
          <a:p>
            <a:r>
              <a:rPr lang="en-US" dirty="0">
                <a:latin typeface="+mn-lt"/>
              </a:rPr>
              <a:t>Goal is to find a mapping to the lower dimensional space   </a:t>
            </a:r>
          </a:p>
          <a:p>
            <a:r>
              <a:rPr lang="en-US" dirty="0">
                <a:latin typeface="+mn-lt"/>
              </a:rPr>
              <a:t>Linear transformation</a:t>
            </a:r>
          </a:p>
          <a:p>
            <a:pPr lvl="1"/>
            <a:r>
              <a:rPr lang="en-US" dirty="0">
                <a:latin typeface="+mn-lt"/>
              </a:rPr>
              <a:t>PCA, SVD </a:t>
            </a:r>
          </a:p>
          <a:p>
            <a:pPr lvl="1"/>
            <a:r>
              <a:rPr lang="en-US" dirty="0">
                <a:latin typeface="+mn-lt"/>
              </a:rPr>
              <a:t>Nonnegative matrix factorization – used for recommenders </a:t>
            </a:r>
            <a:endParaRPr lang="en-US" dirty="0"/>
          </a:p>
          <a:p>
            <a:pPr lvl="1"/>
            <a:r>
              <a:rPr lang="en-US" dirty="0">
                <a:latin typeface="+mn-lt"/>
              </a:rPr>
              <a:t>Independent component analysis (ICA) – beyond our scope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r>
              <a:rPr lang="en-US" dirty="0">
                <a:latin typeface="+mn-lt"/>
              </a:rPr>
              <a:t>Nonlinear transformation </a:t>
            </a:r>
          </a:p>
          <a:p>
            <a:pPr lvl="1"/>
            <a:r>
              <a:rPr lang="en-US" dirty="0">
                <a:latin typeface="+mn-lt"/>
              </a:rPr>
              <a:t>Kernel PCA </a:t>
            </a:r>
          </a:p>
          <a:p>
            <a:pPr lvl="1"/>
            <a:r>
              <a:rPr lang="en-US" dirty="0">
                <a:latin typeface="+mn-lt"/>
              </a:rPr>
              <a:t>Spectral (manifold) embedding 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17577</TotalTime>
  <Words>1985</Words>
  <Application>Microsoft Office PowerPoint</Application>
  <PresentationFormat>Widescreen</PresentationFormat>
  <Paragraphs>371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Introduction to Dimensionality Reduction</vt:lpstr>
      <vt:lpstr>Introduction to Dimensionality Reduction</vt:lpstr>
      <vt:lpstr>Introduction to Dimensionality Reduction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SVMs</vt:lpstr>
      <vt:lpstr>Kernels nonlinear SVMs</vt:lpstr>
      <vt:lpstr>Manifold Learning</vt:lpstr>
      <vt:lpstr>Manifold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777</cp:revision>
  <dcterms:created xsi:type="dcterms:W3CDTF">2020-07-25T22:15:22Z</dcterms:created>
  <dcterms:modified xsi:type="dcterms:W3CDTF">2021-07-19T18:44:13Z</dcterms:modified>
</cp:coreProperties>
</file>