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41" r:id="rId2"/>
    <p:sldId id="395" r:id="rId3"/>
    <p:sldId id="394" r:id="rId4"/>
    <p:sldId id="396" r:id="rId5"/>
    <p:sldId id="342" r:id="rId6"/>
    <p:sldId id="343" r:id="rId7"/>
    <p:sldId id="344" r:id="rId8"/>
    <p:sldId id="351" r:id="rId9"/>
    <p:sldId id="345" r:id="rId10"/>
    <p:sldId id="346" r:id="rId11"/>
    <p:sldId id="348" r:id="rId12"/>
    <p:sldId id="347" r:id="rId13"/>
    <p:sldId id="350" r:id="rId14"/>
    <p:sldId id="354" r:id="rId15"/>
    <p:sldId id="349" r:id="rId16"/>
    <p:sldId id="352" r:id="rId17"/>
    <p:sldId id="389" r:id="rId18"/>
    <p:sldId id="358" r:id="rId19"/>
    <p:sldId id="391" r:id="rId20"/>
    <p:sldId id="390" r:id="rId21"/>
    <p:sldId id="362" r:id="rId22"/>
    <p:sldId id="359" r:id="rId23"/>
    <p:sldId id="361" r:id="rId24"/>
    <p:sldId id="360" r:id="rId25"/>
    <p:sldId id="356" r:id="rId26"/>
    <p:sldId id="363" r:id="rId27"/>
    <p:sldId id="355" r:id="rId28"/>
    <p:sldId id="384" r:id="rId29"/>
    <p:sldId id="385" r:id="rId30"/>
    <p:sldId id="386" r:id="rId31"/>
    <p:sldId id="387" r:id="rId32"/>
    <p:sldId id="388" r:id="rId33"/>
    <p:sldId id="380" r:id="rId34"/>
    <p:sldId id="381" r:id="rId35"/>
    <p:sldId id="364" r:id="rId36"/>
    <p:sldId id="382" r:id="rId37"/>
    <p:sldId id="392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400" r:id="rId53"/>
    <p:sldId id="401" r:id="rId54"/>
    <p:sldId id="393" r:id="rId55"/>
    <p:sldId id="399" r:id="rId56"/>
    <p:sldId id="397" r:id="rId57"/>
    <p:sldId id="39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483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wellesleyfreelibrary.org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780926" y="2749176"/>
            <a:ext cx="8748308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310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Lesson 8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Recommender Systems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675870" y="5350022"/>
            <a:ext cx="11998729" cy="1725563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96A4D8A-BB4D-4D23-BA2B-1134FC83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797" y="2749176"/>
            <a:ext cx="3574892" cy="238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05955-C5E2-44A7-8B4E-E75C1EBCAD45}"/>
              </a:ext>
            </a:extLst>
          </p:cNvPr>
          <p:cNvSpPr txBox="1"/>
          <p:nvPr/>
        </p:nvSpPr>
        <p:spPr>
          <a:xfrm>
            <a:off x="9317567" y="5350022"/>
            <a:ext cx="2459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Credit: </a:t>
            </a:r>
            <a:r>
              <a:rPr lang="en-US" sz="900" dirty="0">
                <a:hlinkClick r:id="rId5"/>
              </a:rPr>
              <a:t>https://www.wellesleyfreelibrary.org/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2FCC4-8A34-43DF-A356-1BDBA5B36FC3}"/>
              </a:ext>
            </a:extLst>
          </p:cNvPr>
          <p:cNvSpPr txBox="1"/>
          <p:nvPr/>
        </p:nvSpPr>
        <p:spPr>
          <a:xfrm>
            <a:off x="1324483" y="6534531"/>
            <a:ext cx="888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Copyright 2020, 2021, Stephen F Elston. All rights reserved</a:t>
            </a:r>
            <a:r>
              <a:rPr lang="en-US" sz="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new movies has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rich get richer</a:t>
            </a:r>
            <a:r>
              <a:rPr lang="en-US" dirty="0"/>
              <a:t> effect!</a:t>
            </a:r>
          </a:p>
          <a:p>
            <a:r>
              <a:rPr lang="en-US" dirty="0"/>
              <a:t>Most popular – e.g. top 10 lists</a:t>
            </a:r>
          </a:p>
          <a:p>
            <a:r>
              <a:rPr lang="en-US" dirty="0"/>
              <a:t>Trending items – rapidly gaining popularity</a:t>
            </a:r>
          </a:p>
          <a:p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sets based on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 </a:t>
                </a:r>
                <a:r>
                  <a:rPr lang="en-US" i="1" dirty="0"/>
                  <a:t>X</a:t>
                </a:r>
                <a:r>
                  <a:rPr lang="en-US" dirty="0"/>
                  <a:t> and items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limited similarity 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integrate binary responses with ordinal ratings? </a:t>
            </a:r>
          </a:p>
          <a:p>
            <a:r>
              <a:rPr lang="en-US" dirty="0"/>
              <a:t>Make all responses binary</a:t>
            </a:r>
          </a:p>
          <a:p>
            <a:pPr lvl="1"/>
            <a:r>
              <a:rPr lang="en-US" dirty="0"/>
              <a:t>Losses information</a:t>
            </a:r>
          </a:p>
          <a:p>
            <a:r>
              <a:rPr lang="en-US" dirty="0"/>
              <a:t>Interpolate ratings</a:t>
            </a:r>
          </a:p>
          <a:p>
            <a:pPr lvl="1"/>
            <a:r>
              <a:rPr lang="en-US" dirty="0"/>
              <a:t>Average for user – may have limited or no rating</a:t>
            </a:r>
          </a:p>
          <a:p>
            <a:pPr lvl="1"/>
            <a:r>
              <a:rPr lang="en-US" dirty="0"/>
              <a:t>Average for item – usual a bit better</a:t>
            </a:r>
          </a:p>
          <a:p>
            <a:pPr lvl="1"/>
            <a:r>
              <a:rPr lang="en-US" dirty="0"/>
              <a:t>A weighted average of average item and user ratings</a:t>
            </a:r>
          </a:p>
          <a:p>
            <a:pPr lvl="1"/>
            <a:r>
              <a:rPr lang="en-US" dirty="0"/>
              <a:t>Averages can be for nearest neighbors</a:t>
            </a:r>
          </a:p>
          <a:p>
            <a:pPr lvl="1"/>
            <a:r>
              <a:rPr lang="en-US" dirty="0"/>
              <a:t>Averages can be centroid of clusters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/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4" y="1050254"/>
            <a:ext cx="10515600" cy="5287843"/>
          </a:xfrm>
        </p:spPr>
        <p:txBody>
          <a:bodyPr>
            <a:normAutofit/>
          </a:bodyPr>
          <a:lstStyle/>
          <a:p>
            <a:r>
              <a:rPr lang="en-US" dirty="0"/>
              <a:t>Good representation is key to successful NLP performance</a:t>
            </a:r>
          </a:p>
          <a:p>
            <a:r>
              <a:rPr lang="en-US" dirty="0"/>
              <a:t>Like most AI,  a good representation is generally more important than the specifics of the algorithm</a:t>
            </a:r>
          </a:p>
          <a:p>
            <a:r>
              <a:rPr lang="en-US" dirty="0"/>
              <a:t>Many useful representations </a:t>
            </a:r>
          </a:p>
          <a:p>
            <a:pPr lvl="1"/>
            <a:r>
              <a:rPr lang="en-US" dirty="0"/>
              <a:t>Bag of Words, 1-grama</a:t>
            </a:r>
          </a:p>
          <a:p>
            <a:pPr lvl="1"/>
            <a:r>
              <a:rPr lang="en-US" dirty="0"/>
              <a:t>N-gram</a:t>
            </a:r>
          </a:p>
          <a:p>
            <a:pPr lvl="1"/>
            <a:r>
              <a:rPr lang="en-US" dirty="0"/>
              <a:t>Embedding – </a:t>
            </a:r>
            <a:r>
              <a:rPr lang="en-US" dirty="0" err="1"/>
              <a:t>CBoW</a:t>
            </a:r>
            <a:r>
              <a:rPr lang="en-US" dirty="0"/>
              <a:t>, </a:t>
            </a:r>
            <a:r>
              <a:rPr lang="en-US" dirty="0" err="1"/>
              <a:t>Skipgram</a:t>
            </a:r>
            <a:endParaRPr lang="en-US" dirty="0"/>
          </a:p>
          <a:p>
            <a:r>
              <a:rPr lang="en-US" dirty="0"/>
              <a:t>Embedding is a powerful vector encoding</a:t>
            </a:r>
          </a:p>
          <a:p>
            <a:pPr lvl="1"/>
            <a:r>
              <a:rPr lang="en-US" dirty="0"/>
              <a:t>Embedding now dominates NLP practice and research</a:t>
            </a:r>
          </a:p>
          <a:p>
            <a:pPr lvl="1"/>
            <a:r>
              <a:rPr lang="en-US" dirty="0"/>
              <a:t>More compact than TDM</a:t>
            </a:r>
          </a:p>
          <a:p>
            <a:pPr lvl="1"/>
            <a:r>
              <a:rPr lang="en-US" dirty="0"/>
              <a:t>Can perform vector arithmetic</a:t>
            </a:r>
          </a:p>
          <a:p>
            <a:r>
              <a:rPr lang="en-US" dirty="0"/>
              <a:t>Representation provides features for machine learning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learning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461" r="-580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28985"/>
              </p:ext>
            </p:extLst>
          </p:nvPr>
        </p:nvGraphicFramePr>
        <p:xfrm>
          <a:off x="623969" y="3829887"/>
          <a:ext cx="10515600" cy="2685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2.54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1.62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4" y="1050255"/>
            <a:ext cx="10515600" cy="5047488"/>
          </a:xfrm>
        </p:spPr>
        <p:txBody>
          <a:bodyPr>
            <a:normAutofit/>
          </a:bodyPr>
          <a:lstStyle/>
          <a:p>
            <a:r>
              <a:rPr lang="en-US" dirty="0"/>
              <a:t>Natural Language Processing, NLP, is hard</a:t>
            </a:r>
          </a:p>
          <a:p>
            <a:r>
              <a:rPr lang="en-US" dirty="0"/>
              <a:t>Human language distinctly different from computer language</a:t>
            </a:r>
          </a:p>
          <a:p>
            <a:pPr lvl="1"/>
            <a:r>
              <a:rPr lang="en-US" dirty="0"/>
              <a:t>Computer language has tightly structured grammar and semantics</a:t>
            </a:r>
          </a:p>
          <a:p>
            <a:pPr lvl="1"/>
            <a:r>
              <a:rPr lang="en-US" dirty="0"/>
              <a:t>Human language is mostly unstructured</a:t>
            </a:r>
          </a:p>
          <a:p>
            <a:pPr lvl="1"/>
            <a:r>
              <a:rPr lang="en-US" dirty="0"/>
              <a:t>Humans apply grammar and semantic rules loosely</a:t>
            </a:r>
          </a:p>
          <a:p>
            <a:r>
              <a:rPr lang="en-US" dirty="0"/>
              <a:t>NLP algorithms do not have understanding of context</a:t>
            </a:r>
          </a:p>
          <a:p>
            <a:pPr lvl="1"/>
            <a:r>
              <a:rPr lang="en-US" dirty="0"/>
              <a:t>NLP cannot disambiguate much of human language</a:t>
            </a:r>
          </a:p>
          <a:p>
            <a:pPr lvl="1"/>
            <a:r>
              <a:rPr lang="en-US" dirty="0"/>
              <a:t>For example, NLP topic models use simple similarity metrics, not meaning</a:t>
            </a:r>
          </a:p>
          <a:p>
            <a:pPr lvl="1"/>
            <a:r>
              <a:rPr lang="en-US" dirty="0"/>
              <a:t>Humans are able understand context and can therefore disambiguate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– very approximate in this example</a:t>
            </a:r>
          </a:p>
          <a:p>
            <a:r>
              <a:rPr lang="en-US" dirty="0"/>
              <a:t>Two items have high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31379"/>
              </p:ext>
            </p:extLst>
          </p:nvPr>
        </p:nvGraphicFramePr>
        <p:xfrm>
          <a:off x="775447" y="3429000"/>
          <a:ext cx="9095994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Approx</a:t>
                      </a:r>
                      <a:r>
                        <a:rPr lang="en-US" sz="2400" u="none" strike="noStrike" dirty="0">
                          <a:effectLst/>
                        </a:rPr>
                        <a:t> 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-0.86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1.23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737457"/>
          </a:xfrm>
        </p:spPr>
        <p:txBody>
          <a:bodyPr>
            <a:normAutofit/>
          </a:bodyPr>
          <a:lstStyle/>
          <a:p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(1.14*2 + 1.23*3)/(1.14+1.23) = </a:t>
            </a:r>
            <a:r>
              <a:rPr lang="en-US" b="1" dirty="0"/>
              <a:t>0.2</a:t>
            </a:r>
          </a:p>
          <a:p>
            <a:r>
              <a:rPr lang="en-US" dirty="0"/>
              <a:t>Add the mean rating for item to get final prediction = 0.2 + 3.6 = </a:t>
            </a:r>
            <a:r>
              <a:rPr lang="en-US" b="1" dirty="0"/>
              <a:t>3.8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58557"/>
              </p:ext>
            </p:extLst>
          </p:nvPr>
        </p:nvGraphicFramePr>
        <p:xfrm>
          <a:off x="775447" y="3429000"/>
          <a:ext cx="9095994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Approx</a:t>
                      </a:r>
                      <a:r>
                        <a:rPr lang="en-US" sz="2400" u="none" strike="noStrike" dirty="0">
                          <a:effectLst/>
                        </a:rPr>
                        <a:t> 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u="none" strike="noStrike" dirty="0">
                          <a:effectLst/>
                        </a:rPr>
                        <a:t>0.2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-0.20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-0.86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1.23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926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6876723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rating, ,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part of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72038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Use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569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267012"/>
              </p:ext>
            </p:extLst>
          </p:nvPr>
        </p:nvGraphicFramePr>
        <p:xfrm>
          <a:off x="731115" y="2349924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8676"/>
              </p:ext>
            </p:extLst>
          </p:nvPr>
        </p:nvGraphicFramePr>
        <p:xfrm>
          <a:off x="731114" y="2349924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recommenders </a:t>
            </a:r>
            <a:r>
              <a:rPr lang="en-US" dirty="0"/>
              <a:t>are the current state of the art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recommenders </a:t>
            </a:r>
            <a:r>
              <a:rPr lang="en-US" dirty="0"/>
              <a:t>are the current state of the art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cannot be observed</a:t>
            </a:r>
          </a:p>
          <a:p>
            <a:pPr lvl="1"/>
            <a:r>
              <a:rPr lang="en-US" dirty="0"/>
              <a:t>Factors weights can still be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Latent factor recommenders are the current state of the art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043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4" y="1050255"/>
            <a:ext cx="10515600" cy="5047488"/>
          </a:xfrm>
        </p:spPr>
        <p:txBody>
          <a:bodyPr>
            <a:normAutofit/>
          </a:bodyPr>
          <a:lstStyle/>
          <a:p>
            <a:r>
              <a:rPr lang="en-US" dirty="0"/>
              <a:t>Data preparation important regardless of algorithm</a:t>
            </a:r>
          </a:p>
          <a:p>
            <a:r>
              <a:rPr lang="en-US" dirty="0"/>
              <a:t>Alpha characters to lower case</a:t>
            </a:r>
          </a:p>
          <a:p>
            <a:r>
              <a:rPr lang="en-US" dirty="0"/>
              <a:t>Remove extraneous punctuation, numbers, etc.</a:t>
            </a:r>
          </a:p>
          <a:p>
            <a:r>
              <a:rPr lang="en-US" dirty="0"/>
              <a:t>Word frequency follows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  <a:p>
            <a:pPr lvl="1"/>
            <a:r>
              <a:rPr lang="en-US" dirty="0"/>
              <a:t>Most frequent words have no semantic information</a:t>
            </a:r>
          </a:p>
          <a:p>
            <a:pPr lvl="1"/>
            <a:r>
              <a:rPr lang="en-US" dirty="0"/>
              <a:t>Remove stop words</a:t>
            </a:r>
          </a:p>
          <a:p>
            <a:r>
              <a:rPr lang="en-US" dirty="0"/>
              <a:t>Limit vocabulary size</a:t>
            </a:r>
          </a:p>
          <a:p>
            <a:pPr lvl="1"/>
            <a:r>
              <a:rPr lang="en-US" dirty="0"/>
              <a:t>Expect many rare words in a corpus –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  <a:p>
            <a:pPr lvl="1"/>
            <a:r>
              <a:rPr lang="en-US" dirty="0"/>
              <a:t>Is bias-variance trade-off</a:t>
            </a:r>
          </a:p>
          <a:p>
            <a:r>
              <a:rPr lang="en-US" dirty="0"/>
              <a:t>Stem – perhaps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04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53095"/>
              </p:ext>
            </p:extLst>
          </p:nvPr>
        </p:nvGraphicFramePr>
        <p:xfrm>
          <a:off x="8237479" y="3867884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46665"/>
              </p:ext>
            </p:extLst>
          </p:nvPr>
        </p:nvGraphicFramePr>
        <p:xfrm>
          <a:off x="5544058" y="3796163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67227" y="4239563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27" y="4239563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39970" y="4185849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970" y="4185849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72745"/>
              </p:ext>
            </p:extLst>
          </p:nvPr>
        </p:nvGraphicFramePr>
        <p:xfrm>
          <a:off x="1192987" y="3876114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306076" y="334126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37058" y="495122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37479" y="3341262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25213" y="489736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15521" y="3301009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53982" y="429134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3"/>
                <a:ext cx="10515600" cy="550172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3"/>
                <a:ext cx="10515600" cy="5501724"/>
              </a:xfrm>
              <a:blipFill>
                <a:blip r:embed="rId2"/>
                <a:stretch>
                  <a:fillRect l="-1043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62935"/>
              </p:ext>
            </p:extLst>
          </p:nvPr>
        </p:nvGraphicFramePr>
        <p:xfrm>
          <a:off x="8216578" y="19920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97194"/>
              </p:ext>
            </p:extLst>
          </p:nvPr>
        </p:nvGraphicFramePr>
        <p:xfrm>
          <a:off x="5523157" y="19203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46326" y="23637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326" y="23637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19069" y="23100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069" y="23100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67333"/>
              </p:ext>
            </p:extLst>
          </p:nvPr>
        </p:nvGraphicFramePr>
        <p:xfrm>
          <a:off x="1172086" y="20002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85175" y="1465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16157" y="30754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16578" y="14654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04312" y="30215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494620" y="14251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3081" y="24155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043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50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gradient components: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dirty="0">
                    <a:hlinkClick r:id="rId2"/>
                  </a:rPr>
                  <a:t>stochastic gradient descent</a:t>
                </a:r>
                <a:r>
                  <a:rPr lang="en-US" dirty="0"/>
                  <a:t> </a:t>
                </a:r>
                <a:r>
                  <a:rPr lang="en-US" b="1" dirty="0"/>
                  <a:t>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𝑥𝑖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326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02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r>
              <a:rPr lang="en-US" dirty="0"/>
              <a:t>Can combine methods</a:t>
            </a:r>
          </a:p>
          <a:p>
            <a:pPr lvl="1"/>
            <a:r>
              <a:rPr lang="en-US" dirty="0"/>
              <a:t>May improve performance if errors are reasonably uncorrelated</a:t>
            </a:r>
          </a:p>
          <a:p>
            <a:pPr lvl="1"/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Most 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b="1" dirty="0"/>
              <a:t>Latent factor methods</a:t>
            </a:r>
            <a:r>
              <a:rPr lang="en-US" dirty="0"/>
              <a:t> represents the state of the art</a:t>
            </a:r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</a:t>
            </a:r>
            <a:r>
              <a:rPr lang="en-US"/>
              <a:t>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</a:t>
                </a:r>
                <a:r>
                  <a:rPr lang="en-US"/>
                  <a:t>market segment</a:t>
                </a:r>
                <a:endParaRPr lang="en-US" dirty="0"/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sparse, so often poor performance</a:t>
                </a:r>
              </a:p>
              <a:p>
                <a:pPr lvl="1"/>
                <a:r>
                  <a:rPr lang="en-US" dirty="0"/>
                  <a:t>Cannot effectively sample the long tail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Most 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3961</Words>
  <Application>Microsoft Office PowerPoint</Application>
  <PresentationFormat>Widescreen</PresentationFormat>
  <Paragraphs>1504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PowerPoint Presentation</vt:lpstr>
      <vt:lpstr>Review</vt:lpstr>
      <vt:lpstr>Review</vt:lpstr>
      <vt:lpstr>Review</vt:lpstr>
      <vt:lpstr>Why Recommender Systems?</vt:lpstr>
      <vt:lpstr>Why Recommender Systems?</vt:lpstr>
      <vt:lpstr>Why Recommender Systems?</vt:lpstr>
      <vt:lpstr>Recommender Systems</vt:lpstr>
      <vt:lpstr>Recommender Systems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Evaluating Recommenders</vt:lpstr>
      <vt:lpstr>Evaluating Recommenders</vt:lpstr>
      <vt:lpstr>Evaluating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369</cp:revision>
  <dcterms:created xsi:type="dcterms:W3CDTF">2020-08-19T23:28:02Z</dcterms:created>
  <dcterms:modified xsi:type="dcterms:W3CDTF">2021-06-03T17:52:50Z</dcterms:modified>
</cp:coreProperties>
</file>