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8" r:id="rId3"/>
    <p:sldId id="265" r:id="rId4"/>
    <p:sldId id="260" r:id="rId5"/>
    <p:sldId id="263" r:id="rId6"/>
    <p:sldId id="261" r:id="rId7"/>
    <p:sldId id="267" r:id="rId8"/>
    <p:sldId id="264" r:id="rId9"/>
    <p:sldId id="270" r:id="rId10"/>
    <p:sldId id="262" r:id="rId11"/>
    <p:sldId id="269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A0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32" y="8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2837-3FB9-44F1-AEF5-E345CC2C8375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C2BA-1D06-408A-9BB4-7817451E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2837-3FB9-44F1-AEF5-E345CC2C8375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C2BA-1D06-408A-9BB4-7817451E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4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2837-3FB9-44F1-AEF5-E345CC2C8375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C2BA-1D06-408A-9BB4-7817451E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49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2837-3FB9-44F1-AEF5-E345CC2C8375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C2BA-1D06-408A-9BB4-7817451E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2837-3FB9-44F1-AEF5-E345CC2C8375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C2BA-1D06-408A-9BB4-7817451E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63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2837-3FB9-44F1-AEF5-E345CC2C8375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C2BA-1D06-408A-9BB4-7817451E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7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2837-3FB9-44F1-AEF5-E345CC2C8375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C2BA-1D06-408A-9BB4-7817451E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5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2837-3FB9-44F1-AEF5-E345CC2C8375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C2BA-1D06-408A-9BB4-7817451E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0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2837-3FB9-44F1-AEF5-E345CC2C8375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C2BA-1D06-408A-9BB4-7817451E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8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2837-3FB9-44F1-AEF5-E345CC2C8375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C2BA-1D06-408A-9BB4-7817451E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4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2837-3FB9-44F1-AEF5-E345CC2C8375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C2BA-1D06-408A-9BB4-7817451E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3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C2837-3FB9-44F1-AEF5-E345CC2C8375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9C2BA-1D06-408A-9BB4-7817451E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1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22A0F3"/>
          </a:solidFill>
          <a:ln>
            <a:solidFill>
              <a:srgbClr val="22A0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8">
            <a:extLst>
              <a:ext uri="{FF2B5EF4-FFF2-40B4-BE49-F238E27FC236}">
                <a16:creationId xmlns:a16="http://schemas.microsoft.com/office/drawing/2014/main" id="{E9026D42-7AFE-4166-8FBB-084ED06FCC61}"/>
              </a:ext>
            </a:extLst>
          </p:cNvPr>
          <p:cNvSpPr/>
          <p:nvPr/>
        </p:nvSpPr>
        <p:spPr>
          <a:xfrm>
            <a:off x="0" y="1960880"/>
            <a:ext cx="5130800" cy="4897120"/>
          </a:xfrm>
          <a:custGeom>
            <a:avLst/>
            <a:gdLst>
              <a:gd name="connsiteX0" fmla="*/ 3769619 w 6188364"/>
              <a:gd name="connsiteY0" fmla="*/ 0 h 5849843"/>
              <a:gd name="connsiteX1" fmla="*/ 4946577 w 6188364"/>
              <a:gd name="connsiteY1" fmla="*/ 509094 h 5849843"/>
              <a:gd name="connsiteX2" fmla="*/ 5968937 w 6188364"/>
              <a:gd name="connsiteY2" fmla="*/ 119788 h 5849843"/>
              <a:gd name="connsiteX3" fmla="*/ 5260768 w 6188364"/>
              <a:gd name="connsiteY3" fmla="*/ 1008212 h 5849843"/>
              <a:gd name="connsiteX4" fmla="*/ 6188364 w 6188364"/>
              <a:gd name="connsiteY4" fmla="*/ 758662 h 5849843"/>
              <a:gd name="connsiteX5" fmla="*/ 5380457 w 6188364"/>
              <a:gd name="connsiteY5" fmla="*/ 1592198 h 5849843"/>
              <a:gd name="connsiteX6" fmla="*/ 5385432 w 6188364"/>
              <a:gd name="connsiteY6" fmla="*/ 1801813 h 5849843"/>
              <a:gd name="connsiteX7" fmla="*/ 5195922 w 6188364"/>
              <a:gd name="connsiteY7" fmla="*/ 3097030 h 5849843"/>
              <a:gd name="connsiteX8" fmla="*/ 4619923 w 6188364"/>
              <a:gd name="connsiteY8" fmla="*/ 4337341 h 5849843"/>
              <a:gd name="connsiteX9" fmla="*/ 3699799 w 6188364"/>
              <a:gd name="connsiteY9" fmla="*/ 5387986 h 5849843"/>
              <a:gd name="connsiteX10" fmla="*/ 3111330 w 6188364"/>
              <a:gd name="connsiteY10" fmla="*/ 5798522 h 5849843"/>
              <a:gd name="connsiteX11" fmla="*/ 3010461 w 6188364"/>
              <a:gd name="connsiteY11" fmla="*/ 5849843 h 5849843"/>
              <a:gd name="connsiteX12" fmla="*/ 0 w 6188364"/>
              <a:gd name="connsiteY12" fmla="*/ 5849843 h 5849843"/>
              <a:gd name="connsiteX13" fmla="*/ 0 w 6188364"/>
              <a:gd name="connsiteY13" fmla="*/ 5425693 h 5849843"/>
              <a:gd name="connsiteX14" fmla="*/ 24870 w 6188364"/>
              <a:gd name="connsiteY14" fmla="*/ 5415907 h 5849843"/>
              <a:gd name="connsiteX15" fmla="*/ 717533 w 6188364"/>
              <a:gd name="connsiteY15" fmla="*/ 4996182 h 5849843"/>
              <a:gd name="connsiteX16" fmla="*/ 105829 w 6188364"/>
              <a:gd name="connsiteY16" fmla="*/ 4865751 h 5849843"/>
              <a:gd name="connsiteX17" fmla="*/ 0 w 6188364"/>
              <a:gd name="connsiteY17" fmla="*/ 4814378 h 5849843"/>
              <a:gd name="connsiteX18" fmla="*/ 0 w 6188364"/>
              <a:gd name="connsiteY18" fmla="*/ 1286227 h 5849843"/>
              <a:gd name="connsiteX19" fmla="*/ 133759 w 6188364"/>
              <a:gd name="connsiteY19" fmla="*/ 1368563 h 5849843"/>
              <a:gd name="connsiteX20" fmla="*/ 345985 w 6188364"/>
              <a:gd name="connsiteY20" fmla="*/ 1484883 h 5849843"/>
              <a:gd name="connsiteX21" fmla="*/ 2198700 w 6188364"/>
              <a:gd name="connsiteY21" fmla="*/ 1981503 h 5849843"/>
              <a:gd name="connsiteX22" fmla="*/ 2158798 w 6188364"/>
              <a:gd name="connsiteY22" fmla="*/ 1612147 h 5849843"/>
              <a:gd name="connsiteX23" fmla="*/ 2630065 w 6188364"/>
              <a:gd name="connsiteY23" fmla="*/ 471657 h 5849843"/>
              <a:gd name="connsiteX24" fmla="*/ 3769619 w 6188364"/>
              <a:gd name="connsiteY24" fmla="*/ 0 h 5849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188364" h="5849843">
                <a:moveTo>
                  <a:pt x="3769619" y="0"/>
                </a:moveTo>
                <a:cubicBezTo>
                  <a:pt x="4235081" y="0"/>
                  <a:pt x="4627394" y="169698"/>
                  <a:pt x="4946577" y="509094"/>
                </a:cubicBezTo>
                <a:cubicBezTo>
                  <a:pt x="5308973" y="439216"/>
                  <a:pt x="5649754" y="309453"/>
                  <a:pt x="5968937" y="119788"/>
                </a:cubicBezTo>
                <a:cubicBezTo>
                  <a:pt x="5845920" y="502450"/>
                  <a:pt x="5609869" y="798597"/>
                  <a:pt x="5260768" y="1008212"/>
                </a:cubicBezTo>
                <a:cubicBezTo>
                  <a:pt x="5569967" y="974939"/>
                  <a:pt x="5879166" y="891755"/>
                  <a:pt x="6188364" y="758662"/>
                </a:cubicBezTo>
                <a:cubicBezTo>
                  <a:pt x="5965591" y="1084752"/>
                  <a:pt x="5696295" y="1362597"/>
                  <a:pt x="5380457" y="1592198"/>
                </a:cubicBezTo>
                <a:cubicBezTo>
                  <a:pt x="5383768" y="1638777"/>
                  <a:pt x="5385432" y="1708654"/>
                  <a:pt x="5385432" y="1801813"/>
                </a:cubicBezTo>
                <a:cubicBezTo>
                  <a:pt x="5385432" y="2234385"/>
                  <a:pt x="5322268" y="2666124"/>
                  <a:pt x="5195922" y="3097030"/>
                </a:cubicBezTo>
                <a:cubicBezTo>
                  <a:pt x="5069577" y="3527936"/>
                  <a:pt x="4877589" y="3941373"/>
                  <a:pt x="4619923" y="4337341"/>
                </a:cubicBezTo>
                <a:cubicBezTo>
                  <a:pt x="4362259" y="4733308"/>
                  <a:pt x="4055538" y="5083529"/>
                  <a:pt x="3699799" y="5387986"/>
                </a:cubicBezTo>
                <a:cubicBezTo>
                  <a:pt x="3521929" y="5540224"/>
                  <a:pt x="3325772" y="5677069"/>
                  <a:pt x="3111330" y="5798522"/>
                </a:cubicBezTo>
                <a:lnTo>
                  <a:pt x="3010461" y="5849843"/>
                </a:lnTo>
                <a:lnTo>
                  <a:pt x="0" y="5849843"/>
                </a:lnTo>
                <a:lnTo>
                  <a:pt x="0" y="5425693"/>
                </a:lnTo>
                <a:lnTo>
                  <a:pt x="24870" y="5415907"/>
                </a:lnTo>
                <a:cubicBezTo>
                  <a:pt x="267214" y="5308285"/>
                  <a:pt x="498102" y="5168376"/>
                  <a:pt x="717533" y="4996182"/>
                </a:cubicBezTo>
                <a:cubicBezTo>
                  <a:pt x="499345" y="4992019"/>
                  <a:pt x="295444" y="4948544"/>
                  <a:pt x="105829" y="4865751"/>
                </a:cubicBezTo>
                <a:lnTo>
                  <a:pt x="0" y="4814378"/>
                </a:lnTo>
                <a:lnTo>
                  <a:pt x="0" y="1286227"/>
                </a:lnTo>
                <a:lnTo>
                  <a:pt x="133759" y="1368563"/>
                </a:lnTo>
                <a:cubicBezTo>
                  <a:pt x="203138" y="1408883"/>
                  <a:pt x="273879" y="1447656"/>
                  <a:pt x="345985" y="1484883"/>
                </a:cubicBezTo>
                <a:cubicBezTo>
                  <a:pt x="922816" y="1782678"/>
                  <a:pt x="1540399" y="1948230"/>
                  <a:pt x="2198700" y="1981503"/>
                </a:cubicBezTo>
                <a:cubicBezTo>
                  <a:pt x="2172075" y="1855054"/>
                  <a:pt x="2158798" y="1731935"/>
                  <a:pt x="2158798" y="1612147"/>
                </a:cubicBezTo>
                <a:cubicBezTo>
                  <a:pt x="2158798" y="1166270"/>
                  <a:pt x="2315893" y="786106"/>
                  <a:pt x="2630065" y="471657"/>
                </a:cubicBezTo>
                <a:cubicBezTo>
                  <a:pt x="2944257" y="157225"/>
                  <a:pt x="3324107" y="0"/>
                  <a:pt x="3769619" y="0"/>
                </a:cubicBezTo>
                <a:close/>
              </a:path>
            </a:pathLst>
          </a:custGeom>
          <a:solidFill>
            <a:srgbClr val="22A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100322"/>
            <a:ext cx="6096000" cy="1884998"/>
          </a:xfrm>
        </p:spPr>
        <p:txBody>
          <a:bodyPr anchor="ctr">
            <a:norm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</a:rPr>
              <a:t>Financial Programming</a:t>
            </a:r>
            <a:br>
              <a:rPr lang="en-US" sz="4800" b="1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Professor: Minh Phan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93760" y="1901292"/>
            <a:ext cx="3672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US" sz="2400" dirty="0">
              <a:latin typeface="+mj-lt"/>
            </a:endParaRPr>
          </a:p>
          <a:p>
            <a:pPr algn="r"/>
            <a:r>
              <a:rPr lang="en-US" sz="2400" dirty="0" smtClean="0">
                <a:solidFill>
                  <a:schemeClr val="bg1"/>
                </a:solidFill>
                <a:latin typeface="+mj-lt"/>
              </a:rPr>
              <a:t>Student: Philipp Borchert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: Rounded Corners 4">
            <a:extLst>
              <a:ext uri="{FF2B5EF4-FFF2-40B4-BE49-F238E27FC236}">
                <a16:creationId xmlns:a16="http://schemas.microsoft.com/office/drawing/2014/main" id="{138442F2-CC48-4259-A360-1539111AD1DD}"/>
              </a:ext>
            </a:extLst>
          </p:cNvPr>
          <p:cNvSpPr/>
          <p:nvPr/>
        </p:nvSpPr>
        <p:spPr>
          <a:xfrm>
            <a:off x="7642459" y="4081112"/>
            <a:ext cx="3053481" cy="1871951"/>
          </a:xfrm>
          <a:prstGeom prst="roundRect">
            <a:avLst>
              <a:gd name="adj" fmla="val 6350"/>
            </a:avLst>
          </a:prstGeom>
          <a:solidFill>
            <a:srgbClr val="22A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Financials US</a:t>
            </a:r>
            <a:endParaRPr lang="en-US" sz="3600" cap="al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18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Capital One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678313" y="694531"/>
            <a:ext cx="48127" cy="702644"/>
          </a:xfrm>
          <a:prstGeom prst="roundRect">
            <a:avLst/>
          </a:prstGeom>
          <a:solidFill>
            <a:srgbClr val="22A0F3"/>
          </a:solidFill>
          <a:ln>
            <a:solidFill>
              <a:srgbClr val="22A0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22" y="1817747"/>
            <a:ext cx="6012114" cy="4733520"/>
          </a:xfrm>
          <a:prstGeom prst="rect">
            <a:avLst/>
          </a:prstGeom>
        </p:spPr>
      </p:pic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29" y="1641363"/>
            <a:ext cx="6275554" cy="471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90687"/>
            <a:ext cx="6020109" cy="501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78313" y="694531"/>
            <a:ext cx="48127" cy="702644"/>
          </a:xfrm>
          <a:prstGeom prst="roundRect">
            <a:avLst/>
          </a:prstGeom>
          <a:solidFill>
            <a:srgbClr val="22A0F3"/>
          </a:solidFill>
          <a:ln>
            <a:solidFill>
              <a:srgbClr val="22A0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29" y="1819185"/>
            <a:ext cx="11560395" cy="470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4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 &amp; Remarks</a:t>
            </a:r>
            <a:endParaRPr lang="en-US" b="1" dirty="0"/>
          </a:p>
        </p:txBody>
      </p:sp>
      <p:pic>
        <p:nvPicPr>
          <p:cNvPr id="4098" name="Picture 2" descr="Image result for vader cut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531" y="3734923"/>
            <a:ext cx="2981325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313" y="1881043"/>
            <a:ext cx="10515600" cy="4351338"/>
          </a:xfrm>
        </p:spPr>
        <p:txBody>
          <a:bodyPr/>
          <a:lstStyle/>
          <a:p>
            <a:r>
              <a:rPr lang="en-US" dirty="0" smtClean="0"/>
              <a:t>NLTK Vader </a:t>
            </a:r>
            <a:r>
              <a:rPr lang="en-US" u="sng" dirty="0" smtClean="0"/>
              <a:t>general</a:t>
            </a:r>
            <a:r>
              <a:rPr lang="en-US" dirty="0" smtClean="0"/>
              <a:t> sentiment scoring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Train Classification Model (Naïve Bayes, Logistic Regression, etc.)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 smtClean="0"/>
              <a:t>Twitter as communication channel for Financial companies?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r>
              <a:rPr lang="en-US" dirty="0" smtClean="0"/>
              <a:t>No major movement in stock prices</a:t>
            </a:r>
          </a:p>
          <a:p>
            <a:endParaRPr lang="en-US" dirty="0"/>
          </a:p>
          <a:p>
            <a:r>
              <a:rPr lang="en-US" dirty="0" smtClean="0"/>
              <a:t>Short Period (2 weeks)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78313" y="694531"/>
            <a:ext cx="48127" cy="702644"/>
          </a:xfrm>
          <a:prstGeom prst="roundRect">
            <a:avLst/>
          </a:prstGeom>
          <a:solidFill>
            <a:srgbClr val="22A0F3"/>
          </a:solidFill>
          <a:ln>
            <a:solidFill>
              <a:srgbClr val="22A0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22A0F3"/>
          </a:solidFill>
          <a:ln>
            <a:solidFill>
              <a:srgbClr val="22A0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950" y="2689225"/>
            <a:ext cx="4162425" cy="1325563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Thank you!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4" name="Freeform: Shape 8">
            <a:extLst>
              <a:ext uri="{FF2B5EF4-FFF2-40B4-BE49-F238E27FC236}">
                <a16:creationId xmlns:a16="http://schemas.microsoft.com/office/drawing/2014/main" id="{E9026D42-7AFE-4166-8FBB-084ED06FCC61}"/>
              </a:ext>
            </a:extLst>
          </p:cNvPr>
          <p:cNvSpPr/>
          <p:nvPr/>
        </p:nvSpPr>
        <p:spPr>
          <a:xfrm flipH="1">
            <a:off x="7061200" y="1960880"/>
            <a:ext cx="5130800" cy="4897120"/>
          </a:xfrm>
          <a:custGeom>
            <a:avLst/>
            <a:gdLst>
              <a:gd name="connsiteX0" fmla="*/ 3769619 w 6188364"/>
              <a:gd name="connsiteY0" fmla="*/ 0 h 5849843"/>
              <a:gd name="connsiteX1" fmla="*/ 4946577 w 6188364"/>
              <a:gd name="connsiteY1" fmla="*/ 509094 h 5849843"/>
              <a:gd name="connsiteX2" fmla="*/ 5968937 w 6188364"/>
              <a:gd name="connsiteY2" fmla="*/ 119788 h 5849843"/>
              <a:gd name="connsiteX3" fmla="*/ 5260768 w 6188364"/>
              <a:gd name="connsiteY3" fmla="*/ 1008212 h 5849843"/>
              <a:gd name="connsiteX4" fmla="*/ 6188364 w 6188364"/>
              <a:gd name="connsiteY4" fmla="*/ 758662 h 5849843"/>
              <a:gd name="connsiteX5" fmla="*/ 5380457 w 6188364"/>
              <a:gd name="connsiteY5" fmla="*/ 1592198 h 5849843"/>
              <a:gd name="connsiteX6" fmla="*/ 5385432 w 6188364"/>
              <a:gd name="connsiteY6" fmla="*/ 1801813 h 5849843"/>
              <a:gd name="connsiteX7" fmla="*/ 5195922 w 6188364"/>
              <a:gd name="connsiteY7" fmla="*/ 3097030 h 5849843"/>
              <a:gd name="connsiteX8" fmla="*/ 4619923 w 6188364"/>
              <a:gd name="connsiteY8" fmla="*/ 4337341 h 5849843"/>
              <a:gd name="connsiteX9" fmla="*/ 3699799 w 6188364"/>
              <a:gd name="connsiteY9" fmla="*/ 5387986 h 5849843"/>
              <a:gd name="connsiteX10" fmla="*/ 3111330 w 6188364"/>
              <a:gd name="connsiteY10" fmla="*/ 5798522 h 5849843"/>
              <a:gd name="connsiteX11" fmla="*/ 3010461 w 6188364"/>
              <a:gd name="connsiteY11" fmla="*/ 5849843 h 5849843"/>
              <a:gd name="connsiteX12" fmla="*/ 0 w 6188364"/>
              <a:gd name="connsiteY12" fmla="*/ 5849843 h 5849843"/>
              <a:gd name="connsiteX13" fmla="*/ 0 w 6188364"/>
              <a:gd name="connsiteY13" fmla="*/ 5425693 h 5849843"/>
              <a:gd name="connsiteX14" fmla="*/ 24870 w 6188364"/>
              <a:gd name="connsiteY14" fmla="*/ 5415907 h 5849843"/>
              <a:gd name="connsiteX15" fmla="*/ 717533 w 6188364"/>
              <a:gd name="connsiteY15" fmla="*/ 4996182 h 5849843"/>
              <a:gd name="connsiteX16" fmla="*/ 105829 w 6188364"/>
              <a:gd name="connsiteY16" fmla="*/ 4865751 h 5849843"/>
              <a:gd name="connsiteX17" fmla="*/ 0 w 6188364"/>
              <a:gd name="connsiteY17" fmla="*/ 4814378 h 5849843"/>
              <a:gd name="connsiteX18" fmla="*/ 0 w 6188364"/>
              <a:gd name="connsiteY18" fmla="*/ 1286227 h 5849843"/>
              <a:gd name="connsiteX19" fmla="*/ 133759 w 6188364"/>
              <a:gd name="connsiteY19" fmla="*/ 1368563 h 5849843"/>
              <a:gd name="connsiteX20" fmla="*/ 345985 w 6188364"/>
              <a:gd name="connsiteY20" fmla="*/ 1484883 h 5849843"/>
              <a:gd name="connsiteX21" fmla="*/ 2198700 w 6188364"/>
              <a:gd name="connsiteY21" fmla="*/ 1981503 h 5849843"/>
              <a:gd name="connsiteX22" fmla="*/ 2158798 w 6188364"/>
              <a:gd name="connsiteY22" fmla="*/ 1612147 h 5849843"/>
              <a:gd name="connsiteX23" fmla="*/ 2630065 w 6188364"/>
              <a:gd name="connsiteY23" fmla="*/ 471657 h 5849843"/>
              <a:gd name="connsiteX24" fmla="*/ 3769619 w 6188364"/>
              <a:gd name="connsiteY24" fmla="*/ 0 h 5849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188364" h="5849843">
                <a:moveTo>
                  <a:pt x="3769619" y="0"/>
                </a:moveTo>
                <a:cubicBezTo>
                  <a:pt x="4235081" y="0"/>
                  <a:pt x="4627394" y="169698"/>
                  <a:pt x="4946577" y="509094"/>
                </a:cubicBezTo>
                <a:cubicBezTo>
                  <a:pt x="5308973" y="439216"/>
                  <a:pt x="5649754" y="309453"/>
                  <a:pt x="5968937" y="119788"/>
                </a:cubicBezTo>
                <a:cubicBezTo>
                  <a:pt x="5845920" y="502450"/>
                  <a:pt x="5609869" y="798597"/>
                  <a:pt x="5260768" y="1008212"/>
                </a:cubicBezTo>
                <a:cubicBezTo>
                  <a:pt x="5569967" y="974939"/>
                  <a:pt x="5879166" y="891755"/>
                  <a:pt x="6188364" y="758662"/>
                </a:cubicBezTo>
                <a:cubicBezTo>
                  <a:pt x="5965591" y="1084752"/>
                  <a:pt x="5696295" y="1362597"/>
                  <a:pt x="5380457" y="1592198"/>
                </a:cubicBezTo>
                <a:cubicBezTo>
                  <a:pt x="5383768" y="1638777"/>
                  <a:pt x="5385432" y="1708654"/>
                  <a:pt x="5385432" y="1801813"/>
                </a:cubicBezTo>
                <a:cubicBezTo>
                  <a:pt x="5385432" y="2234385"/>
                  <a:pt x="5322268" y="2666124"/>
                  <a:pt x="5195922" y="3097030"/>
                </a:cubicBezTo>
                <a:cubicBezTo>
                  <a:pt x="5069577" y="3527936"/>
                  <a:pt x="4877589" y="3941373"/>
                  <a:pt x="4619923" y="4337341"/>
                </a:cubicBezTo>
                <a:cubicBezTo>
                  <a:pt x="4362259" y="4733308"/>
                  <a:pt x="4055538" y="5083529"/>
                  <a:pt x="3699799" y="5387986"/>
                </a:cubicBezTo>
                <a:cubicBezTo>
                  <a:pt x="3521929" y="5540224"/>
                  <a:pt x="3325772" y="5677069"/>
                  <a:pt x="3111330" y="5798522"/>
                </a:cubicBezTo>
                <a:lnTo>
                  <a:pt x="3010461" y="5849843"/>
                </a:lnTo>
                <a:lnTo>
                  <a:pt x="0" y="5849843"/>
                </a:lnTo>
                <a:lnTo>
                  <a:pt x="0" y="5425693"/>
                </a:lnTo>
                <a:lnTo>
                  <a:pt x="24870" y="5415907"/>
                </a:lnTo>
                <a:cubicBezTo>
                  <a:pt x="267214" y="5308285"/>
                  <a:pt x="498102" y="5168376"/>
                  <a:pt x="717533" y="4996182"/>
                </a:cubicBezTo>
                <a:cubicBezTo>
                  <a:pt x="499345" y="4992019"/>
                  <a:pt x="295444" y="4948544"/>
                  <a:pt x="105829" y="4865751"/>
                </a:cubicBezTo>
                <a:lnTo>
                  <a:pt x="0" y="4814378"/>
                </a:lnTo>
                <a:lnTo>
                  <a:pt x="0" y="1286227"/>
                </a:lnTo>
                <a:lnTo>
                  <a:pt x="133759" y="1368563"/>
                </a:lnTo>
                <a:cubicBezTo>
                  <a:pt x="203138" y="1408883"/>
                  <a:pt x="273879" y="1447656"/>
                  <a:pt x="345985" y="1484883"/>
                </a:cubicBezTo>
                <a:cubicBezTo>
                  <a:pt x="922816" y="1782678"/>
                  <a:pt x="1540399" y="1948230"/>
                  <a:pt x="2198700" y="1981503"/>
                </a:cubicBezTo>
                <a:cubicBezTo>
                  <a:pt x="2172075" y="1855054"/>
                  <a:pt x="2158798" y="1731935"/>
                  <a:pt x="2158798" y="1612147"/>
                </a:cubicBezTo>
                <a:cubicBezTo>
                  <a:pt x="2158798" y="1166270"/>
                  <a:pt x="2315893" y="786106"/>
                  <a:pt x="2630065" y="471657"/>
                </a:cubicBezTo>
                <a:cubicBezTo>
                  <a:pt x="2944257" y="157225"/>
                  <a:pt x="3324107" y="0"/>
                  <a:pt x="3769619" y="0"/>
                </a:cubicBezTo>
                <a:close/>
              </a:path>
            </a:pathLst>
          </a:custGeom>
          <a:solidFill>
            <a:srgbClr val="22A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70024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Twitter Data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40" y="1975168"/>
            <a:ext cx="7204807" cy="20989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40" y="4527502"/>
            <a:ext cx="6496384" cy="1866996"/>
          </a:xfrm>
          <a:prstGeom prst="rect">
            <a:avLst/>
          </a:prstGeom>
        </p:spPr>
      </p:pic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id="{138442F2-CC48-4259-A360-1539111AD1DD}"/>
              </a:ext>
            </a:extLst>
          </p:cNvPr>
          <p:cNvSpPr/>
          <p:nvPr/>
        </p:nvSpPr>
        <p:spPr>
          <a:xfrm>
            <a:off x="9967422" y="1978429"/>
            <a:ext cx="1782618" cy="1163782"/>
          </a:xfrm>
          <a:prstGeom prst="roundRect">
            <a:avLst>
              <a:gd name="adj" fmla="val 6350"/>
            </a:avLst>
          </a:prstGeom>
          <a:solidFill>
            <a:srgbClr val="22A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Remove Duplicates</a:t>
            </a:r>
            <a:endParaRPr lang="en-US" sz="2000" b="1" cap="all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4">
            <a:extLst>
              <a:ext uri="{FF2B5EF4-FFF2-40B4-BE49-F238E27FC236}">
                <a16:creationId xmlns:a16="http://schemas.microsoft.com/office/drawing/2014/main" id="{138442F2-CC48-4259-A360-1539111AD1DD}"/>
              </a:ext>
            </a:extLst>
          </p:cNvPr>
          <p:cNvSpPr/>
          <p:nvPr/>
        </p:nvSpPr>
        <p:spPr>
          <a:xfrm>
            <a:off x="9967422" y="3492269"/>
            <a:ext cx="1782618" cy="1163782"/>
          </a:xfrm>
          <a:prstGeom prst="roundRect">
            <a:avLst>
              <a:gd name="adj" fmla="val 6350"/>
            </a:avLst>
          </a:prstGeom>
          <a:solidFill>
            <a:srgbClr val="22A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Clean Text</a:t>
            </a:r>
            <a:endParaRPr lang="en-US" sz="2400" b="1" cap="all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4">
            <a:extLst>
              <a:ext uri="{FF2B5EF4-FFF2-40B4-BE49-F238E27FC236}">
                <a16:creationId xmlns:a16="http://schemas.microsoft.com/office/drawing/2014/main" id="{138442F2-CC48-4259-A360-1539111AD1DD}"/>
              </a:ext>
            </a:extLst>
          </p:cNvPr>
          <p:cNvSpPr/>
          <p:nvPr/>
        </p:nvSpPr>
        <p:spPr>
          <a:xfrm>
            <a:off x="9967422" y="5006109"/>
            <a:ext cx="1782618" cy="1163782"/>
          </a:xfrm>
          <a:prstGeom prst="roundRect">
            <a:avLst>
              <a:gd name="adj" fmla="val 6350"/>
            </a:avLst>
          </a:prstGeom>
          <a:solidFill>
            <a:srgbClr val="22A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Tokenize</a:t>
            </a:r>
            <a:endParaRPr lang="en-US" sz="2400" b="1" cap="all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8313" y="694531"/>
            <a:ext cx="48127" cy="702644"/>
          </a:xfrm>
          <a:prstGeom prst="roundRect">
            <a:avLst/>
          </a:prstGeom>
          <a:solidFill>
            <a:srgbClr val="22A0F3"/>
          </a:solidFill>
          <a:ln>
            <a:solidFill>
              <a:srgbClr val="22A0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139497" y="4074160"/>
            <a:ext cx="378691" cy="350058"/>
          </a:xfrm>
          <a:prstGeom prst="downArrow">
            <a:avLst/>
          </a:prstGeom>
          <a:solidFill>
            <a:srgbClr val="22A0F3"/>
          </a:solidFill>
          <a:ln>
            <a:solidFill>
              <a:srgbClr val="22A0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1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Sentiment Analysis</a:t>
            </a:r>
            <a:endParaRPr lang="en-US" b="1" dirty="0"/>
          </a:p>
        </p:txBody>
      </p:sp>
      <p:pic>
        <p:nvPicPr>
          <p:cNvPr id="3074" name="Picture 2" descr="Image result for vader 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819" y="2207004"/>
            <a:ext cx="4484434" cy="384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678313" y="694531"/>
            <a:ext cx="48127" cy="702644"/>
          </a:xfrm>
          <a:prstGeom prst="roundRect">
            <a:avLst/>
          </a:prstGeom>
          <a:solidFill>
            <a:srgbClr val="22A0F3"/>
          </a:solidFill>
          <a:ln>
            <a:solidFill>
              <a:srgbClr val="22A0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8313" y="2175597"/>
            <a:ext cx="664651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NLTK Vader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Social Media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Trained on cinema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Scale [-1 : 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40" y="4129218"/>
            <a:ext cx="6265303" cy="8491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13" y="5463309"/>
            <a:ext cx="6193542" cy="74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7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Berkshire Hathaway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678313" y="694531"/>
            <a:ext cx="48127" cy="702644"/>
          </a:xfrm>
          <a:prstGeom prst="roundRect">
            <a:avLst/>
          </a:prstGeom>
          <a:solidFill>
            <a:srgbClr val="22A0F3"/>
          </a:solidFill>
          <a:ln>
            <a:solidFill>
              <a:srgbClr val="22A0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40" y="1446071"/>
            <a:ext cx="4662627" cy="51987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09" y="1459088"/>
            <a:ext cx="4723999" cy="52270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04925"/>
            <a:ext cx="6039160" cy="540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6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78313" y="694531"/>
            <a:ext cx="48127" cy="702644"/>
          </a:xfrm>
          <a:prstGeom prst="roundRect">
            <a:avLst/>
          </a:prstGeom>
          <a:solidFill>
            <a:srgbClr val="22A0F3"/>
          </a:solidFill>
          <a:ln>
            <a:solidFill>
              <a:srgbClr val="22A0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30" y="1901735"/>
            <a:ext cx="11525470" cy="468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JP Morgan (Chase)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678313" y="694531"/>
            <a:ext cx="48127" cy="702644"/>
          </a:xfrm>
          <a:prstGeom prst="roundRect">
            <a:avLst/>
          </a:prstGeom>
          <a:solidFill>
            <a:srgbClr val="22A0F3"/>
          </a:solidFill>
          <a:ln>
            <a:solidFill>
              <a:srgbClr val="22A0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85456" y="5163128"/>
            <a:ext cx="2253672" cy="3417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64" y="1674983"/>
            <a:ext cx="5078091" cy="50186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773" y="1837528"/>
            <a:ext cx="5975657" cy="485606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56190" y="5212627"/>
            <a:ext cx="2887159" cy="3785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492314" y="4444495"/>
            <a:ext cx="2408238" cy="3042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jp morgan chase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64" y="1646368"/>
            <a:ext cx="5091545" cy="509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5924773" y="2877237"/>
            <a:ext cx="4988863" cy="3829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9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630148"/>
            <a:ext cx="8105775" cy="57705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38536" y="1955711"/>
            <a:ext cx="1218825" cy="2455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14812" y="4030731"/>
            <a:ext cx="1218825" cy="2702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7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63" y="1876248"/>
            <a:ext cx="11525473" cy="451731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78313" y="694531"/>
            <a:ext cx="48127" cy="702644"/>
          </a:xfrm>
          <a:prstGeom prst="roundRect">
            <a:avLst/>
          </a:prstGeom>
          <a:solidFill>
            <a:srgbClr val="22A0F3"/>
          </a:solidFill>
          <a:ln>
            <a:solidFill>
              <a:srgbClr val="22A0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60166" y="3603536"/>
            <a:ext cx="1145083" cy="9208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89466" y="2295525"/>
            <a:ext cx="1106984" cy="1676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8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Intertopic</a:t>
            </a:r>
            <a:r>
              <a:rPr lang="en-US" dirty="0" smtClean="0"/>
              <a:t> Distance Map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40" y="1397175"/>
            <a:ext cx="10293927" cy="506913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78313" y="694531"/>
            <a:ext cx="48127" cy="702644"/>
          </a:xfrm>
          <a:prstGeom prst="roundRect">
            <a:avLst/>
          </a:prstGeom>
          <a:solidFill>
            <a:srgbClr val="22A0F3"/>
          </a:solidFill>
          <a:ln>
            <a:solidFill>
              <a:srgbClr val="22A0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1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</TotalTime>
  <Words>88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Financial Programming Professor: Minh Phan</vt:lpstr>
      <vt:lpstr>Twitter Data</vt:lpstr>
      <vt:lpstr>Sentiment Analysis</vt:lpstr>
      <vt:lpstr>Berkshire Hathaway</vt:lpstr>
      <vt:lpstr>PowerPoint Presentation</vt:lpstr>
      <vt:lpstr>JP Morgan (Chase)</vt:lpstr>
      <vt:lpstr>PowerPoint Presentation</vt:lpstr>
      <vt:lpstr>PowerPoint Presentation</vt:lpstr>
      <vt:lpstr>Intertopic Distance Map</vt:lpstr>
      <vt:lpstr>Capital One</vt:lpstr>
      <vt:lpstr>PowerPoint Presentation</vt:lpstr>
      <vt:lpstr>Conclusion &amp; Remarks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Programming</dc:title>
  <dc:creator>Borchert Philipp</dc:creator>
  <cp:lastModifiedBy>Borchert Philipp</cp:lastModifiedBy>
  <cp:revision>31</cp:revision>
  <dcterms:created xsi:type="dcterms:W3CDTF">2019-12-15T17:55:35Z</dcterms:created>
  <dcterms:modified xsi:type="dcterms:W3CDTF">2019-12-20T14:47:37Z</dcterms:modified>
</cp:coreProperties>
</file>