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sldIdLst>
    <p:sldId id="306" r:id="rId5"/>
    <p:sldId id="307" r:id="rId6"/>
    <p:sldId id="342" r:id="rId7"/>
    <p:sldId id="336" r:id="rId8"/>
    <p:sldId id="338" r:id="rId9"/>
    <p:sldId id="341" r:id="rId10"/>
    <p:sldId id="343" r:id="rId11"/>
    <p:sldId id="334" r:id="rId12"/>
    <p:sldId id="335" r:id="rId13"/>
    <p:sldId id="340" r:id="rId14"/>
    <p:sldId id="344" r:id="rId15"/>
    <p:sldId id="339" r:id="rId16"/>
    <p:sldId id="345" r:id="rId17"/>
    <p:sldId id="346" r:id="rId18"/>
    <p:sldId id="347" r:id="rId19"/>
    <p:sldId id="350" r:id="rId20"/>
    <p:sldId id="333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86772" autoAdjust="0"/>
  </p:normalViewPr>
  <p:slideViewPr>
    <p:cSldViewPr>
      <p:cViewPr varScale="1">
        <p:scale>
          <a:sx n="100" d="100"/>
          <a:sy n="100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3C157-6852-483E-A180-D8C0C77E7BCE}" type="datetimeFigureOut">
              <a:rPr lang="nl-BE" smtClean="0"/>
              <a:pPr/>
              <a:t>8/07/2010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D2E8-9015-48E5-AAF4-A8AC68DE15E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Message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routed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based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</a:t>
            </a:r>
            <a:r>
              <a:rPr lang="nl-BE" baseline="0" dirty="0" smtClean="0"/>
              <a:t> SOAP </a:t>
            </a:r>
            <a:r>
              <a:rPr lang="nl-BE" baseline="0" dirty="0" err="1" smtClean="0"/>
              <a:t>actions</a:t>
            </a: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SOAP </a:t>
            </a:r>
            <a:r>
              <a:rPr lang="nl-BE" baseline="0" dirty="0" err="1" smtClean="0"/>
              <a:t>actions</a:t>
            </a:r>
            <a:r>
              <a:rPr lang="nl-BE" baseline="0" dirty="0" smtClean="0"/>
              <a:t> are </a:t>
            </a:r>
            <a:r>
              <a:rPr lang="nl-BE" baseline="0" smtClean="0"/>
              <a:t>promoted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CD2E8-9015-48E5-AAF4-A8AC68DE15E9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CD2E8-9015-48E5-AAF4-A8AC68DE15E9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714884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0" y="6144768"/>
            <a:ext cx="914400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0034" y="2643182"/>
            <a:ext cx="8339166" cy="1785950"/>
          </a:xfrm>
        </p:spPr>
        <p:txBody>
          <a:bodyPr lIns="0" tIns="0" rIns="0" bIns="0" anchor="b">
            <a:normAutofit/>
          </a:bodyPr>
          <a:lstStyle>
            <a:lvl1pPr>
              <a:defRPr sz="4800" b="1" cap="none" baseline="0">
                <a:solidFill>
                  <a:schemeClr val="accent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0034" y="4429132"/>
            <a:ext cx="8567766" cy="1643074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786314" y="6286521"/>
            <a:ext cx="1714512" cy="3571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51F8C8-C479-47DA-85DC-4B17BBE48E95}" type="datetimeFigureOut">
              <a:rPr lang="nl-BE" smtClean="0"/>
              <a:pPr/>
              <a:t>8/07/2010</a:t>
            </a:fld>
            <a:endParaRPr lang="nl-BE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034" y="6286520"/>
            <a:ext cx="4286280" cy="365125"/>
          </a:xfrm>
          <a:prstGeom prst="rect">
            <a:avLst/>
          </a:prstGeom>
        </p:spPr>
        <p:txBody>
          <a:bodyPr lIns="0"/>
          <a:lstStyle>
            <a:lvl1pPr algn="l">
              <a:defRPr sz="2000"/>
            </a:lvl1pPr>
          </a:lstStyle>
          <a:p>
            <a:r>
              <a:rPr lang="nl-BE" dirty="0" smtClean="0"/>
              <a:t>Footer text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 rot="5400000" flipH="1" flipV="1">
            <a:off x="4393417" y="6465103"/>
            <a:ext cx="785794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Logo-Codit-CMYK_SOA-BP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2468" y="180783"/>
            <a:ext cx="2547392" cy="1041952"/>
          </a:xfrm>
          <a:prstGeom prst="rect">
            <a:avLst/>
          </a:prstGeom>
        </p:spPr>
      </p:pic>
      <p:pic>
        <p:nvPicPr>
          <p:cNvPr id="35" name="Picture 2" descr="D:\My Projects\For Clients\CODit\CODit_10_11_2008\productlogos\codit_Dashb.w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5552" y="370764"/>
            <a:ext cx="1939463" cy="136224"/>
          </a:xfrm>
          <a:prstGeom prst="rect">
            <a:avLst/>
          </a:prstGeom>
          <a:noFill/>
        </p:spPr>
      </p:pic>
      <p:pic>
        <p:nvPicPr>
          <p:cNvPr id="36" name="Picture 3" descr="D:\My Projects\For Clients\CODit\CODit_10_11_2008\productlogos\codit_biztalk.wm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5552" y="838444"/>
            <a:ext cx="3455248" cy="174320"/>
          </a:xfrm>
          <a:prstGeom prst="rect">
            <a:avLst/>
          </a:prstGeom>
          <a:noFill/>
        </p:spPr>
      </p:pic>
      <p:pic>
        <p:nvPicPr>
          <p:cNvPr id="37" name="Picture 4" descr="D:\My Projects\For Clients\CODit\CODit_10_11_2008\productlogos\codit_CIP.wm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45552" y="610681"/>
            <a:ext cx="3304016" cy="175475"/>
          </a:xfrm>
          <a:prstGeom prst="rect">
            <a:avLst/>
          </a:prstGeom>
          <a:noFill/>
        </p:spPr>
      </p:pic>
      <p:pic>
        <p:nvPicPr>
          <p:cNvPr id="38" name="Picture 4" descr="C:\temp\logo\Gold_Partner_rgb_3_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43702" y="511058"/>
            <a:ext cx="2398949" cy="4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Connector 38"/>
          <p:cNvCxnSpPr/>
          <p:nvPr userDrawn="1"/>
        </p:nvCxnSpPr>
        <p:spPr>
          <a:xfrm rot="5400000" flipH="1" flipV="1">
            <a:off x="2287944" y="539671"/>
            <a:ext cx="1079342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rot="5400000" flipH="1" flipV="1">
            <a:off x="5985821" y="539671"/>
            <a:ext cx="1079342" cy="1588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428596" y="1596550"/>
            <a:ext cx="8337452" cy="5118597"/>
          </a:xfrm>
        </p:spPr>
        <p:txBody>
          <a:bodyPr/>
          <a:lstStyle>
            <a:lvl1pPr>
              <a:defRPr/>
            </a:lvl1pPr>
            <a:lvl5pPr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 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</p:txBody>
      </p:sp>
      <p:sp>
        <p:nvSpPr>
          <p:cNvPr id="4" name="Title Placeholder 21"/>
          <p:cNvSpPr>
            <a:spLocks noGrp="1"/>
          </p:cNvSpPr>
          <p:nvPr>
            <p:ph type="title"/>
          </p:nvPr>
        </p:nvSpPr>
        <p:spPr>
          <a:xfrm>
            <a:off x="420283" y="827359"/>
            <a:ext cx="8366559" cy="4286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3174" y="3109997"/>
            <a:ext cx="6357981" cy="346227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3600" b="1">
                <a:solidFill>
                  <a:schemeClr val="accent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1" y="1762295"/>
            <a:ext cx="9144000" cy="39901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861" y="1777613"/>
            <a:ext cx="6334116" cy="357190"/>
          </a:xfrm>
        </p:spPr>
        <p:txBody>
          <a:bodyPr lIns="0" tIns="0" rIns="0" bIns="0">
            <a:normAutofit/>
          </a:bodyPr>
          <a:lstStyle>
            <a:lvl1pPr algn="l">
              <a:buNone/>
              <a:defRPr sz="2000" b="1" cap="all" baseline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7" name="Picture 16" descr="Logo-Codit-CMYK_SOA-BP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2468" y="180783"/>
            <a:ext cx="2547392" cy="1041952"/>
          </a:xfrm>
          <a:prstGeom prst="rect">
            <a:avLst/>
          </a:prstGeom>
        </p:spPr>
      </p:pic>
      <p:pic>
        <p:nvPicPr>
          <p:cNvPr id="18" name="Picture 2" descr="D:\My Projects\For Clients\CODit\CODit_10_11_2008\productlogos\codit_Dashb.w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5552" y="370764"/>
            <a:ext cx="1939463" cy="136224"/>
          </a:xfrm>
          <a:prstGeom prst="rect">
            <a:avLst/>
          </a:prstGeom>
          <a:noFill/>
        </p:spPr>
      </p:pic>
      <p:pic>
        <p:nvPicPr>
          <p:cNvPr id="19" name="Picture 3" descr="D:\My Projects\For Clients\CODit\CODit_10_11_2008\productlogos\codit_biztalk.wm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5552" y="838444"/>
            <a:ext cx="3455248" cy="174320"/>
          </a:xfrm>
          <a:prstGeom prst="rect">
            <a:avLst/>
          </a:prstGeom>
          <a:noFill/>
        </p:spPr>
      </p:pic>
      <p:pic>
        <p:nvPicPr>
          <p:cNvPr id="20" name="Picture 4" descr="D:\My Projects\For Clients\CODit\CODit_10_11_2008\productlogos\codit_CIP.wm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45552" y="610681"/>
            <a:ext cx="3304016" cy="175475"/>
          </a:xfrm>
          <a:prstGeom prst="rect">
            <a:avLst/>
          </a:prstGeom>
          <a:noFill/>
        </p:spPr>
      </p:pic>
      <p:pic>
        <p:nvPicPr>
          <p:cNvPr id="21" name="Picture 4" descr="C:\temp\logo\Gold_Partner_rgb_3_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43702" y="511058"/>
            <a:ext cx="2398949" cy="4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 userDrawn="1"/>
        </p:nvCxnSpPr>
        <p:spPr>
          <a:xfrm rot="5400000" flipH="1" flipV="1">
            <a:off x="2287944" y="539671"/>
            <a:ext cx="1079342" cy="1588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 flipH="1" flipV="1">
            <a:off x="5985821" y="539671"/>
            <a:ext cx="1079342" cy="1588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26714" y="857232"/>
            <a:ext cx="8153400" cy="35719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28596" y="1593172"/>
            <a:ext cx="8501122" cy="505053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lang="en-US" dirty="0" smtClean="0"/>
              <a:t> First Level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0" y="1294953"/>
            <a:ext cx="9144000" cy="4571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7" name="Picture 16" descr="Logo-Codit-CMYK_SOA-BPM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57158" y="180784"/>
            <a:ext cx="1357322" cy="5551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700"/>
        </a:spcBef>
        <a:buClr>
          <a:srgbClr val="006386"/>
        </a:buClr>
        <a:buSzPct val="100000"/>
        <a:buFont typeface="Wingdings" pitchFamily="2" charset="2"/>
        <a:buChar char="§"/>
        <a:defRPr kumimoji="0" sz="2000" kern="1200" baseline="0">
          <a:solidFill>
            <a:srgbClr val="006386"/>
          </a:solidFill>
          <a:latin typeface="+mn-lt"/>
          <a:ea typeface="+mn-ea"/>
          <a:cs typeface="+mn-cs"/>
        </a:defRPr>
      </a:lvl1pPr>
      <a:lvl2pPr marL="804863" indent="-273050" algn="l" rtl="0" eaLnBrk="1" latinLnBrk="0" hangingPunct="1">
        <a:spcBef>
          <a:spcPts val="550"/>
        </a:spcBef>
        <a:buClr>
          <a:srgbClr val="006386"/>
        </a:buClr>
        <a:buSzPct val="60000"/>
        <a:buFont typeface="Wingdings" pitchFamily="2" charset="2"/>
        <a:buChar char="q"/>
        <a:defRPr kumimoji="0" sz="1800" kern="1200" baseline="0">
          <a:solidFill>
            <a:srgbClr val="006386"/>
          </a:solidFill>
          <a:latin typeface="+mn-lt"/>
          <a:ea typeface="+mn-ea"/>
          <a:cs typeface="+mn-cs"/>
        </a:defRPr>
      </a:lvl2pPr>
      <a:lvl3pPr marL="1071563" indent="-265113" algn="l" rtl="0" eaLnBrk="1" latinLnBrk="0" hangingPunct="1">
        <a:spcBef>
          <a:spcPts val="500"/>
        </a:spcBef>
        <a:buClr>
          <a:srgbClr val="006386"/>
        </a:buClr>
        <a:buSzPct val="100000"/>
        <a:buFont typeface="Arial" pitchFamily="34" charset="0"/>
        <a:buChar char="•"/>
        <a:defRPr kumimoji="0" sz="1700" kern="1200" baseline="0">
          <a:solidFill>
            <a:srgbClr val="006386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rgbClr val="006386"/>
        </a:buClr>
        <a:buSzPct val="75000"/>
        <a:buFont typeface="Courier New" pitchFamily="49" charset="0"/>
        <a:buChar char="o"/>
        <a:defRPr kumimoji="0" sz="1600" kern="1200" baseline="0">
          <a:solidFill>
            <a:srgbClr val="006386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Calibri" pitchFamily="34" charset="0"/>
        <a:buChar char="–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be/imgres?imgurl=http://divemagic.com/images/Mail-envelope.png&amp;imgrefurl=http://divemagic.com/&amp;usg=__7GQKINA8B2xJYM25GC3K6g1wpdI=&amp;h=356&amp;w=543&amp;sz=14&amp;hl=nl&amp;start=1&amp;um=1&amp;itbs=1&amp;tbnid=bEYSuG_W9QrlIM:&amp;tbnh=87&amp;tbnw=132&amp;prev=/images?q=envelope&amp;um=1&amp;hl=nl&amp;tbs=isch:1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be/imgres?imgurl=http://divemagic.com/images/Mail-envelope.png&amp;imgrefurl=http://divemagic.com/&amp;usg=__7GQKINA8B2xJYM25GC3K6g1wpdI=&amp;h=356&amp;w=543&amp;sz=14&amp;hl=nl&amp;start=1&amp;um=1&amp;itbs=1&amp;tbnid=bEYSuG_W9QrlIM:&amp;tbnh=87&amp;tbnw=132&amp;prev=/images?q=envelope&amp;um=1&amp;hl=nl&amp;tbs=isch:1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jpeg"/><Relationship Id="rId5" Type="http://schemas.openxmlformats.org/officeDocument/2006/relationships/image" Target="../media/image12.png"/><Relationship Id="rId10" Type="http://schemas.openxmlformats.org/officeDocument/2006/relationships/hyperlink" Target="http://www.google.be/imgres?imgurl=http://divemagic.com/images/Mail-envelope.png&amp;imgrefurl=http://divemagic.com/&amp;usg=__7GQKINA8B2xJYM25GC3K6g1wpdI=&amp;h=356&amp;w=543&amp;sz=14&amp;hl=nl&amp;start=1&amp;um=1&amp;itbs=1&amp;tbnid=bEYSuG_W9QrlIM:&amp;tbnh=87&amp;tbnw=132&amp;prev=/images?q=envelope&amp;um=1&amp;hl=nl&amp;tbs=isch:1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BizTalk Service </a:t>
            </a:r>
            <a:r>
              <a:rPr lang="nl-BE" dirty="0" err="1" smtClean="0"/>
              <a:t>Authorization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Riziv-Inami</a:t>
            </a:r>
            <a:endParaRPr lang="en-US" dirty="0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86314" y="6286521"/>
            <a:ext cx="1714512" cy="35719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51F8C8-C479-47DA-85DC-4B17BBE48E95}" type="datetimeFigureOut">
              <a:rPr lang="nl-BE" smtClean="0"/>
              <a:pPr/>
              <a:t>8/07/2010</a:t>
            </a:fld>
            <a:endParaRPr lang="nl-B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034" y="6286520"/>
            <a:ext cx="4286280" cy="365125"/>
          </a:xfrm>
          <a:prstGeom prst="rect">
            <a:avLst/>
          </a:prstGeom>
        </p:spPr>
        <p:txBody>
          <a:bodyPr lIns="0"/>
          <a:lstStyle>
            <a:lvl1pPr algn="l"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ServiceRolesAndCertAuthoriation</a:t>
            </a:r>
            <a:endParaRPr lang="en-US" dirty="0"/>
          </a:p>
        </p:txBody>
      </p:sp>
      <p:sp>
        <p:nvSpPr>
          <p:cNvPr id="13" name="sts box"/>
          <p:cNvSpPr/>
          <p:nvPr/>
        </p:nvSpPr>
        <p:spPr bwMode="auto">
          <a:xfrm>
            <a:off x="4357686" y="3071810"/>
            <a:ext cx="1643074" cy="1571636"/>
          </a:xfrm>
          <a:prstGeom prst="roundRect">
            <a:avLst>
              <a:gd name="adj" fmla="val 9033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95833" y="3476633"/>
            <a:ext cx="947737" cy="102393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214810" y="3080563"/>
            <a:ext cx="2000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WCFServiceHost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14546" y="3286124"/>
            <a:ext cx="285752" cy="28575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6"/>
          </p:cNvCxnSpPr>
          <p:nvPr/>
        </p:nvCxnSpPr>
        <p:spPr>
          <a:xfrm>
            <a:off x="2500298" y="3429000"/>
            <a:ext cx="1500198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14546" y="4071942"/>
            <a:ext cx="285752" cy="28575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00298" y="4214818"/>
            <a:ext cx="1500198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1736" y="307181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wsHttp</a:t>
            </a:r>
            <a:r>
              <a:rPr lang="nl-BE" dirty="0" smtClean="0"/>
              <a:t> (Win)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71736" y="3929066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netTcp</a:t>
            </a:r>
            <a:r>
              <a:rPr lang="nl-BE" dirty="0" smtClean="0"/>
              <a:t> (</a:t>
            </a:r>
            <a:r>
              <a:rPr lang="nl-BE" dirty="0" err="1" smtClean="0"/>
              <a:t>Cert</a:t>
            </a:r>
            <a:r>
              <a:rPr lang="nl-BE" dirty="0" smtClean="0"/>
              <a:t>)</a:t>
            </a:r>
            <a:endParaRPr lang="en-US" dirty="0"/>
          </a:p>
        </p:txBody>
      </p:sp>
      <p:pic>
        <p:nvPicPr>
          <p:cNvPr id="22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5720" y="5048269"/>
            <a:ext cx="947737" cy="1023937"/>
          </a:xfrm>
          <a:prstGeom prst="rect">
            <a:avLst/>
          </a:prstGeom>
          <a:noFill/>
        </p:spPr>
      </p:pic>
      <p:sp>
        <p:nvSpPr>
          <p:cNvPr id="23" name="backend"/>
          <p:cNvSpPr/>
          <p:nvPr/>
        </p:nvSpPr>
        <p:spPr bwMode="auto">
          <a:xfrm>
            <a:off x="7383398" y="164305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7320" y="167077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5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2100250"/>
            <a:ext cx="807226" cy="912812"/>
          </a:xfrm>
          <a:prstGeom prst="rect">
            <a:avLst/>
          </a:prstGeom>
          <a:noFill/>
        </p:spPr>
      </p:pic>
      <p:sp>
        <p:nvSpPr>
          <p:cNvPr id="26" name="backend"/>
          <p:cNvSpPr/>
          <p:nvPr/>
        </p:nvSpPr>
        <p:spPr bwMode="auto">
          <a:xfrm>
            <a:off x="7383398" y="342900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6274" y="342900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8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3886200"/>
            <a:ext cx="807226" cy="912812"/>
          </a:xfrm>
          <a:prstGeom prst="rect">
            <a:avLst/>
          </a:prstGeom>
          <a:noFill/>
        </p:spPr>
      </p:pic>
      <p:sp>
        <p:nvSpPr>
          <p:cNvPr id="29" name="backend"/>
          <p:cNvSpPr/>
          <p:nvPr/>
        </p:nvSpPr>
        <p:spPr bwMode="auto">
          <a:xfrm>
            <a:off x="7383398" y="520226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6274" y="520226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31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5659460"/>
            <a:ext cx="807226" cy="912812"/>
          </a:xfrm>
          <a:prstGeom prst="rect">
            <a:avLst/>
          </a:prstGeom>
          <a:noFill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922736"/>
            <a:ext cx="912114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guy" descr="C:\Program Files\Microsoft Resource DVD Artwork\DVD_ART\Artwork_Imagery\HARDWARE_IMAGERY\Illustration - Misc Hardware\Windows Vista Illustration Icons\Generic Us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928662" y="2279926"/>
            <a:ext cx="357190" cy="434694"/>
          </a:xfrm>
          <a:prstGeom prst="rect">
            <a:avLst/>
          </a:prstGeom>
          <a:noFill/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453018"/>
            <a:ext cx="704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 descr="C:\Program Files\Microsoft Resource DVD Artwork\DVD_ART\Artwork_Imagery\Icons - Illustrations\_WINDOWS SERVER ICONS\Search\Globe earth internet world web 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3881646"/>
            <a:ext cx="500066" cy="547486"/>
          </a:xfrm>
          <a:prstGeom prst="rect">
            <a:avLst/>
          </a:prstGeom>
          <a:noFill/>
        </p:spPr>
      </p:pic>
      <p:cxnSp>
        <p:nvCxnSpPr>
          <p:cNvPr id="47" name="Straight Arrow Connector 46"/>
          <p:cNvCxnSpPr/>
          <p:nvPr/>
        </p:nvCxnSpPr>
        <p:spPr>
          <a:xfrm rot="5400000" flipH="1" flipV="1">
            <a:off x="6107917" y="2321711"/>
            <a:ext cx="1214446" cy="1143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143636" y="3786190"/>
            <a:ext cx="10715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5929322" y="4286256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357290" y="2500306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285852" y="3500438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1321571" y="4536289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929058" y="3214686"/>
            <a:ext cx="428628" cy="1285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AUTHZ</a:t>
            </a:r>
            <a:endParaRPr lang="en-US" dirty="0"/>
          </a:p>
        </p:txBody>
      </p:sp>
      <p:pic>
        <p:nvPicPr>
          <p:cNvPr id="38" name="Picture 4" descr="http://t2.gstatic.com/images?q=tbn:bEYSuG_W9QrlIM:http://divemagic.com/images/Mail-envelop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786" y="2571744"/>
            <a:ext cx="541943" cy="357190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86182" y="3286124"/>
            <a:ext cx="53578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 descr="http://t2.gstatic.com/images?q=tbn:bEYSuG_W9QrlIM:http://divemagic.com/images/Mail-envelop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786" y="2571744"/>
            <a:ext cx="541943" cy="357190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3286116" y="2571744"/>
            <a:ext cx="1622560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Access </a:t>
            </a:r>
            <a:r>
              <a:rPr lang="nl-BE" b="1" dirty="0" err="1" smtClean="0">
                <a:solidFill>
                  <a:srgbClr val="FF0000"/>
                </a:solidFill>
              </a:rPr>
              <a:t>Denied</a:t>
            </a:r>
            <a:r>
              <a:rPr lang="nl-BE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0.14167 0.10162 L 0.32153 0.10162 " pathEditMode="relative" ptsTypes="AAA">
                                      <p:cBhvr>
                                        <p:cTn id="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8455 -0.00162 L -0.325 -0.10162 " pathEditMode="relative" ptsTypes="AAA">
                                      <p:cBhvr>
                                        <p:cTn id="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0.14167 0.10486 L 0.36198 0.10486 L 0.40816 0.16667 L 0.53212 0.16667 L 0.69653 0.47315 " pathEditMode="relative" ptsTypes="AAAAAA">
                                      <p:cBhvr>
                                        <p:cTn id="10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8" grpId="0" animBg="1"/>
      <p:bldP spid="20" grpId="0"/>
      <p:bldP spid="21" grpId="0"/>
      <p:bldP spid="42" grpId="0"/>
      <p:bldP spid="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r>
              <a:rPr lang="nl-BE" dirty="0" err="1" smtClean="0"/>
              <a:t>Basic</a:t>
            </a:r>
            <a:r>
              <a:rPr lang="nl-BE" dirty="0" smtClean="0"/>
              <a:t> </a:t>
            </a:r>
            <a:r>
              <a:rPr lang="nl-BE" dirty="0" err="1" smtClean="0"/>
              <a:t>Authorization</a:t>
            </a:r>
            <a:r>
              <a:rPr lang="nl-BE" dirty="0" smtClean="0"/>
              <a:t> is </a:t>
            </a:r>
            <a:r>
              <a:rPr lang="nl-BE" dirty="0" err="1" smtClean="0"/>
              <a:t>possible</a:t>
            </a:r>
            <a:r>
              <a:rPr lang="nl-BE" dirty="0" smtClean="0"/>
              <a:t> without </a:t>
            </a:r>
            <a:r>
              <a:rPr lang="nl-BE" dirty="0" err="1" smtClean="0"/>
              <a:t>doing</a:t>
            </a:r>
            <a:r>
              <a:rPr lang="nl-BE" dirty="0" smtClean="0"/>
              <a:t> </a:t>
            </a:r>
            <a:r>
              <a:rPr lang="nl-BE" dirty="0" err="1" smtClean="0"/>
              <a:t>anything</a:t>
            </a:r>
            <a:r>
              <a:rPr lang="nl-BE" dirty="0" smtClean="0"/>
              <a:t> in the backend service</a:t>
            </a:r>
          </a:p>
          <a:p>
            <a:pPr lvl="1"/>
            <a:r>
              <a:rPr lang="nl-BE" dirty="0" err="1" smtClean="0"/>
              <a:t>On</a:t>
            </a:r>
            <a:r>
              <a:rPr lang="nl-BE" dirty="0" smtClean="0"/>
              <a:t> service level</a:t>
            </a:r>
          </a:p>
          <a:p>
            <a:pPr lvl="2"/>
            <a:r>
              <a:rPr lang="nl-BE" dirty="0" err="1" smtClean="0"/>
              <a:t>Using</a:t>
            </a:r>
            <a:r>
              <a:rPr lang="nl-BE" dirty="0" smtClean="0"/>
              <a:t> AD </a:t>
            </a:r>
            <a:r>
              <a:rPr lang="nl-BE" dirty="0" err="1" smtClean="0"/>
              <a:t>Roles</a:t>
            </a:r>
            <a:endParaRPr lang="nl-BE" dirty="0" smtClean="0"/>
          </a:p>
          <a:p>
            <a:pPr lvl="2"/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Certificates</a:t>
            </a:r>
            <a:endParaRPr lang="nl-BE" dirty="0" smtClean="0"/>
          </a:p>
          <a:p>
            <a:pPr lvl="2"/>
            <a:r>
              <a:rPr lang="nl-BE" dirty="0" smtClean="0"/>
              <a:t>More </a:t>
            </a:r>
            <a:r>
              <a:rPr lang="nl-BE" dirty="0" err="1" smtClean="0"/>
              <a:t>security</a:t>
            </a:r>
            <a:r>
              <a:rPr lang="nl-BE" dirty="0" smtClean="0"/>
              <a:t> types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later… (eg claims)</a:t>
            </a:r>
          </a:p>
          <a:p>
            <a:pPr lvl="1"/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operation</a:t>
            </a:r>
            <a:r>
              <a:rPr lang="nl-BE" dirty="0" smtClean="0"/>
              <a:t> level</a:t>
            </a:r>
          </a:p>
          <a:p>
            <a:pPr lvl="2"/>
            <a:r>
              <a:rPr lang="nl-BE" dirty="0" err="1" smtClean="0"/>
              <a:t>Using</a:t>
            </a:r>
            <a:r>
              <a:rPr lang="nl-BE" dirty="0" smtClean="0"/>
              <a:t> AD </a:t>
            </a:r>
            <a:r>
              <a:rPr lang="nl-BE" dirty="0" err="1" smtClean="0"/>
              <a:t>Roles</a:t>
            </a:r>
            <a:endParaRPr lang="nl-BE" dirty="0" smtClean="0"/>
          </a:p>
          <a:p>
            <a:pPr lvl="2"/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Certificates</a:t>
            </a:r>
            <a:endParaRPr lang="nl-BE" dirty="0" smtClean="0"/>
          </a:p>
          <a:p>
            <a:pPr lvl="2"/>
            <a:r>
              <a:rPr lang="nl-BE" dirty="0" smtClean="0"/>
              <a:t>More </a:t>
            </a:r>
            <a:r>
              <a:rPr lang="nl-BE" dirty="0" err="1" smtClean="0"/>
              <a:t>security</a:t>
            </a:r>
            <a:r>
              <a:rPr lang="nl-BE" dirty="0" smtClean="0"/>
              <a:t> types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added</a:t>
            </a:r>
            <a:r>
              <a:rPr lang="nl-BE" dirty="0" smtClean="0"/>
              <a:t> later… (eg claims)</a:t>
            </a:r>
          </a:p>
          <a:p>
            <a:r>
              <a:rPr lang="nl-BE" dirty="0" smtClean="0"/>
              <a:t> </a:t>
            </a:r>
            <a:r>
              <a:rPr lang="nl-BE" dirty="0" err="1" smtClean="0"/>
              <a:t>Authorization</a:t>
            </a:r>
            <a:r>
              <a:rPr lang="nl-BE" dirty="0" smtClean="0"/>
              <a:t> is </a:t>
            </a:r>
            <a:r>
              <a:rPr lang="nl-BE" dirty="0" err="1" smtClean="0"/>
              <a:t>managed</a:t>
            </a:r>
            <a:r>
              <a:rPr lang="nl-BE" dirty="0" smtClean="0"/>
              <a:t> in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central</a:t>
            </a:r>
            <a:r>
              <a:rPr lang="nl-BE" dirty="0" smtClean="0"/>
              <a:t> point</a:t>
            </a:r>
          </a:p>
          <a:p>
            <a:pPr lvl="1"/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r>
              <a:rPr lang="nl-BE" dirty="0" smtClean="0"/>
              <a:t> of service </a:t>
            </a:r>
            <a:r>
              <a:rPr lang="nl-BE" dirty="0" err="1" smtClean="0"/>
              <a:t>access</a:t>
            </a:r>
            <a:r>
              <a:rPr lang="nl-BE" dirty="0" smtClean="0"/>
              <a:t> </a:t>
            </a:r>
            <a:r>
              <a:rPr lang="nl-BE" dirty="0" err="1" smtClean="0"/>
              <a:t>rights</a:t>
            </a:r>
            <a:endParaRPr lang="nl-BE" dirty="0" smtClean="0"/>
          </a:p>
          <a:p>
            <a:r>
              <a:rPr lang="nl-BE" dirty="0" smtClean="0"/>
              <a:t> </a:t>
            </a:r>
            <a:r>
              <a:rPr lang="nl-BE" dirty="0" err="1" smtClean="0"/>
              <a:t>Authorization</a:t>
            </a:r>
            <a:r>
              <a:rPr lang="nl-BE" dirty="0" smtClean="0"/>
              <a:t> is </a:t>
            </a:r>
            <a:r>
              <a:rPr lang="nl-BE" dirty="0" err="1" smtClean="0"/>
              <a:t>done</a:t>
            </a:r>
            <a:r>
              <a:rPr lang="nl-BE" dirty="0" smtClean="0"/>
              <a:t> </a:t>
            </a:r>
            <a:r>
              <a:rPr lang="nl-BE" dirty="0" err="1" smtClean="0"/>
              <a:t>purely</a:t>
            </a:r>
            <a:r>
              <a:rPr lang="nl-BE" dirty="0" smtClean="0"/>
              <a:t> in </a:t>
            </a:r>
            <a:r>
              <a:rPr lang="nl-BE" dirty="0" err="1" smtClean="0"/>
              <a:t>configuration</a:t>
            </a:r>
            <a:r>
              <a:rPr lang="nl-BE" dirty="0" smtClean="0"/>
              <a:t> (</a:t>
            </a:r>
            <a:r>
              <a:rPr lang="nl-BE" dirty="0" err="1" smtClean="0"/>
              <a:t>no</a:t>
            </a:r>
            <a:r>
              <a:rPr lang="nl-BE" dirty="0" smtClean="0"/>
              <a:t> </a:t>
            </a:r>
            <a:r>
              <a:rPr lang="nl-BE" dirty="0" err="1" smtClean="0"/>
              <a:t>rebuilds</a:t>
            </a:r>
            <a:r>
              <a:rPr lang="nl-BE" dirty="0" smtClean="0"/>
              <a:t>, </a:t>
            </a:r>
            <a:r>
              <a:rPr lang="nl-BE" dirty="0" err="1" smtClean="0"/>
              <a:t>no</a:t>
            </a:r>
            <a:r>
              <a:rPr lang="nl-BE" dirty="0" smtClean="0"/>
              <a:t> </a:t>
            </a:r>
            <a:r>
              <a:rPr lang="nl-BE" dirty="0" err="1" smtClean="0"/>
              <a:t>redeployments</a:t>
            </a:r>
            <a:r>
              <a:rPr lang="nl-BE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ServiceRolesAndCertAuthorization </a:t>
            </a:r>
            <a:r>
              <a:rPr lang="nl-BE" dirty="0" smtClean="0"/>
              <a:t>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8596" y="1596550"/>
            <a:ext cx="8572560" cy="5118597"/>
          </a:xfrm>
        </p:spPr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 </a:t>
            </a:r>
            <a:r>
              <a:rPr lang="nl-BE" dirty="0" err="1" smtClean="0"/>
              <a:t>adGroupAccess</a:t>
            </a:r>
            <a:r>
              <a:rPr lang="nl-BE" dirty="0" smtClean="0"/>
              <a:t>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Windows (AD) </a:t>
            </a:r>
            <a:r>
              <a:rPr lang="nl-BE" dirty="0" err="1" smtClean="0"/>
              <a:t>security</a:t>
            </a:r>
            <a:endParaRPr lang="nl-BE" dirty="0" smtClean="0"/>
          </a:p>
          <a:p>
            <a:pPr lvl="1"/>
            <a:r>
              <a:rPr lang="nl-BE" dirty="0" err="1" smtClean="0"/>
              <a:t>targetServiceNS</a:t>
            </a:r>
            <a:r>
              <a:rPr lang="nl-BE" dirty="0" smtClean="0"/>
              <a:t>: </a:t>
            </a:r>
            <a:r>
              <a:rPr lang="nl-BE" dirty="0" err="1" smtClean="0"/>
              <a:t>specify</a:t>
            </a:r>
            <a:r>
              <a:rPr lang="nl-BE" dirty="0" smtClean="0"/>
              <a:t> the service/</a:t>
            </a:r>
            <a:r>
              <a:rPr lang="nl-BE" dirty="0" err="1" smtClean="0"/>
              <a:t>operation</a:t>
            </a:r>
            <a:r>
              <a:rPr lang="nl-BE" dirty="0" smtClean="0"/>
              <a:t> to secure (SOAP </a:t>
            </a:r>
            <a:r>
              <a:rPr lang="nl-BE" dirty="0" err="1" smtClean="0"/>
              <a:t>action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allowedGroups</a:t>
            </a:r>
            <a:r>
              <a:rPr lang="nl-BE" dirty="0" smtClean="0"/>
              <a:t> : </a:t>
            </a:r>
            <a:r>
              <a:rPr lang="nl-BE" dirty="0" err="1" smtClean="0"/>
              <a:t>groups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have </a:t>
            </a:r>
            <a:r>
              <a:rPr lang="nl-BE" dirty="0" err="1" smtClean="0"/>
              <a:t>access</a:t>
            </a:r>
            <a:r>
              <a:rPr lang="nl-BE" dirty="0" smtClean="0"/>
              <a:t> to the service/</a:t>
            </a:r>
            <a:r>
              <a:rPr lang="nl-BE" dirty="0" err="1" smtClean="0"/>
              <a:t>operation</a:t>
            </a:r>
            <a:endParaRPr lang="nl-BE" dirty="0" smtClean="0"/>
          </a:p>
          <a:p>
            <a:r>
              <a:rPr lang="nl-BE" dirty="0" smtClean="0"/>
              <a:t> </a:t>
            </a:r>
            <a:r>
              <a:rPr lang="nl-BE" dirty="0" err="1" smtClean="0"/>
              <a:t>certAccess</a:t>
            </a:r>
            <a:r>
              <a:rPr lang="nl-BE" dirty="0" smtClean="0"/>
              <a:t> </a:t>
            </a:r>
            <a:r>
              <a:rPr lang="nl-BE" dirty="0" err="1" smtClean="0"/>
              <a:t>when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</a:t>
            </a:r>
            <a:r>
              <a:rPr lang="nl-BE" dirty="0" err="1" smtClean="0"/>
              <a:t>Certificates</a:t>
            </a:r>
            <a:endParaRPr lang="nl-BE" dirty="0" smtClean="0"/>
          </a:p>
          <a:p>
            <a:pPr lvl="1"/>
            <a:r>
              <a:rPr lang="nl-BE" dirty="0" err="1" smtClean="0"/>
              <a:t>targetServiceNS</a:t>
            </a:r>
            <a:r>
              <a:rPr lang="nl-BE" dirty="0" smtClean="0"/>
              <a:t>: </a:t>
            </a:r>
            <a:r>
              <a:rPr lang="nl-BE" dirty="0" err="1" smtClean="0"/>
              <a:t>specify</a:t>
            </a:r>
            <a:r>
              <a:rPr lang="nl-BE" dirty="0" smtClean="0"/>
              <a:t> the service/</a:t>
            </a:r>
            <a:r>
              <a:rPr lang="nl-BE" dirty="0" err="1" smtClean="0"/>
              <a:t>operation</a:t>
            </a:r>
            <a:r>
              <a:rPr lang="nl-BE" dirty="0" smtClean="0"/>
              <a:t> to secure (SOAP </a:t>
            </a:r>
            <a:r>
              <a:rPr lang="nl-BE" dirty="0" err="1" smtClean="0"/>
              <a:t>action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certThumbprints</a:t>
            </a:r>
            <a:r>
              <a:rPr lang="nl-BE" dirty="0" smtClean="0"/>
              <a:t>: </a:t>
            </a:r>
            <a:r>
              <a:rPr lang="nl-BE" dirty="0" err="1" smtClean="0"/>
              <a:t>certificates</a:t>
            </a:r>
            <a:r>
              <a:rPr lang="nl-BE" dirty="0" smtClean="0"/>
              <a:t> (</a:t>
            </a:r>
            <a:r>
              <a:rPr lang="nl-BE" dirty="0" err="1" smtClean="0"/>
              <a:t>thumbprints</a:t>
            </a:r>
            <a:r>
              <a:rPr lang="nl-BE" dirty="0" smtClean="0"/>
              <a:t>) </a:t>
            </a:r>
            <a:r>
              <a:rPr lang="nl-BE" dirty="0" err="1" smtClean="0"/>
              <a:t>that</a:t>
            </a:r>
            <a:r>
              <a:rPr lang="nl-BE" dirty="0" smtClean="0"/>
              <a:t> have </a:t>
            </a:r>
            <a:r>
              <a:rPr lang="nl-BE" dirty="0" err="1" smtClean="0"/>
              <a:t>access</a:t>
            </a:r>
            <a:r>
              <a:rPr lang="nl-BE" dirty="0" smtClean="0"/>
              <a:t> to the service/</a:t>
            </a:r>
            <a:r>
              <a:rPr lang="nl-BE" dirty="0" err="1" smtClean="0"/>
              <a:t>operation</a:t>
            </a:r>
            <a:endParaRPr lang="nl-BE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ServiceRolesAndCertAuthoriation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00174"/>
            <a:ext cx="881711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 WCF </a:t>
            </a:r>
            <a:r>
              <a:rPr lang="nl-BE" dirty="0" err="1" smtClean="0"/>
              <a:t>Extensibility</a:t>
            </a:r>
            <a:endParaRPr lang="nl-BE" dirty="0" smtClean="0"/>
          </a:p>
          <a:p>
            <a:pPr lvl="1"/>
            <a:r>
              <a:rPr lang="nl-BE" dirty="0" err="1" smtClean="0"/>
              <a:t>Inherit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ServiceAuthorizationManager</a:t>
            </a:r>
            <a:endParaRPr lang="nl-BE" dirty="0" smtClean="0"/>
          </a:p>
          <a:p>
            <a:pPr lvl="2">
              <a:buNone/>
            </a:pPr>
            <a:r>
              <a:rPr lang="nl-BE" dirty="0" err="1" smtClean="0"/>
              <a:t>Implement</a:t>
            </a:r>
            <a:r>
              <a:rPr lang="nl-BE" dirty="0" smtClean="0"/>
              <a:t> the </a:t>
            </a:r>
            <a:r>
              <a:rPr lang="nl-BE" dirty="0" err="1" smtClean="0"/>
              <a:t>authorization</a:t>
            </a:r>
            <a:r>
              <a:rPr lang="nl-BE" dirty="0" smtClean="0"/>
              <a:t> </a:t>
            </a:r>
            <a:r>
              <a:rPr lang="nl-BE" dirty="0" err="1" smtClean="0"/>
              <a:t>logic</a:t>
            </a:r>
            <a:r>
              <a:rPr lang="nl-BE" dirty="0" smtClean="0"/>
              <a:t> in the </a:t>
            </a:r>
            <a:r>
              <a:rPr lang="nl-BE" dirty="0" err="1" smtClean="0"/>
              <a:t>CheckAccess</a:t>
            </a:r>
            <a:r>
              <a:rPr lang="nl-BE" dirty="0" smtClean="0"/>
              <a:t>() </a:t>
            </a:r>
            <a:r>
              <a:rPr lang="nl-BE" dirty="0" err="1" smtClean="0"/>
              <a:t>method</a:t>
            </a:r>
            <a:r>
              <a:rPr lang="nl-BE" dirty="0" smtClean="0"/>
              <a:t>.</a:t>
            </a:r>
          </a:p>
          <a:p>
            <a:pPr lvl="2">
              <a:buNone/>
            </a:pPr>
            <a:endParaRPr lang="nl-BE" dirty="0" smtClean="0"/>
          </a:p>
          <a:p>
            <a:pPr lvl="2">
              <a:buNone/>
            </a:pPr>
            <a:endParaRPr lang="nl-BE" dirty="0" smtClean="0"/>
          </a:p>
          <a:p>
            <a:pPr lvl="2">
              <a:buNone/>
            </a:pPr>
            <a:endParaRPr lang="nl-BE" dirty="0" smtClean="0"/>
          </a:p>
          <a:p>
            <a:pPr lvl="2">
              <a:buNone/>
            </a:pPr>
            <a:endParaRPr lang="nl-BE" dirty="0" smtClean="0"/>
          </a:p>
          <a:p>
            <a:pPr lvl="1"/>
            <a:r>
              <a:rPr lang="nl-BE" dirty="0" err="1" smtClean="0"/>
              <a:t>Implement</a:t>
            </a:r>
            <a:r>
              <a:rPr lang="nl-BE" dirty="0" smtClean="0"/>
              <a:t> a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ServiceBehavior</a:t>
            </a:r>
            <a:r>
              <a:rPr lang="nl-BE" dirty="0" smtClean="0"/>
              <a:t> (</a:t>
            </a:r>
            <a:r>
              <a:rPr lang="nl-BE" dirty="0" err="1" smtClean="0"/>
              <a:t>IServiceBehavior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marL="874713" lvl="1" indent="-342900">
              <a:buNone/>
            </a:pPr>
            <a:r>
              <a:rPr lang="nl-BE" dirty="0" smtClean="0"/>
              <a:t>	In the </a:t>
            </a:r>
            <a:r>
              <a:rPr lang="nl-BE" dirty="0" err="1" smtClean="0"/>
              <a:t>ApplyDispatchBehavior</a:t>
            </a:r>
            <a:r>
              <a:rPr lang="nl-BE" dirty="0" smtClean="0"/>
              <a:t> </a:t>
            </a:r>
            <a:r>
              <a:rPr lang="nl-BE" dirty="0" err="1" smtClean="0"/>
              <a:t>method</a:t>
            </a:r>
            <a:r>
              <a:rPr lang="nl-BE" dirty="0" smtClean="0"/>
              <a:t>, </a:t>
            </a:r>
            <a:r>
              <a:rPr lang="nl-BE" dirty="0" err="1" smtClean="0"/>
              <a:t>replace</a:t>
            </a:r>
            <a:r>
              <a:rPr lang="nl-BE" dirty="0" smtClean="0"/>
              <a:t> the </a:t>
            </a:r>
            <a:r>
              <a:rPr lang="nl-BE" dirty="0" err="1" smtClean="0"/>
              <a:t>default</a:t>
            </a:r>
            <a:r>
              <a:rPr lang="nl-BE" dirty="0" smtClean="0"/>
              <a:t> </a:t>
            </a:r>
            <a:r>
              <a:rPr lang="nl-BE" dirty="0" err="1" smtClean="0"/>
              <a:t>ServiceAuthorizationManager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the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implemented</a:t>
            </a:r>
            <a:r>
              <a:rPr lang="nl-BE" dirty="0" smtClean="0"/>
              <a:t>.</a:t>
            </a:r>
          </a:p>
          <a:p>
            <a:pPr marL="874713" lvl="1" indent="-342900"/>
            <a:r>
              <a:rPr lang="nl-BE" dirty="0" err="1" smtClean="0"/>
              <a:t>Inherit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en-US" dirty="0" err="1" smtClean="0"/>
              <a:t>BehaviorExtensionElement</a:t>
            </a:r>
            <a:endParaRPr lang="en-US" dirty="0" smtClean="0"/>
          </a:p>
          <a:p>
            <a:pPr marL="874713" lvl="1" indent="-342900">
              <a:buNone/>
            </a:pPr>
            <a:r>
              <a:rPr lang="nl-BE" dirty="0" smtClean="0"/>
              <a:t>	</a:t>
            </a:r>
            <a:r>
              <a:rPr lang="nl-BE" dirty="0" err="1" smtClean="0"/>
              <a:t>This</a:t>
            </a:r>
            <a:r>
              <a:rPr lang="nl-BE" dirty="0" smtClean="0"/>
              <a:t> </a:t>
            </a:r>
            <a:r>
              <a:rPr lang="nl-BE" dirty="0" err="1" smtClean="0"/>
              <a:t>class</a:t>
            </a:r>
            <a:r>
              <a:rPr lang="nl-BE" dirty="0" smtClean="0"/>
              <a:t> is </a:t>
            </a:r>
            <a:r>
              <a:rPr lang="nl-BE" dirty="0" err="1" smtClean="0"/>
              <a:t>necessary</a:t>
            </a:r>
            <a:r>
              <a:rPr lang="nl-BE" dirty="0" smtClean="0"/>
              <a:t> to </a:t>
            </a:r>
            <a:r>
              <a:rPr lang="nl-BE" dirty="0" err="1" smtClean="0"/>
              <a:t>control</a:t>
            </a:r>
            <a:r>
              <a:rPr lang="nl-BE" dirty="0" smtClean="0"/>
              <a:t> the </a:t>
            </a:r>
            <a:r>
              <a:rPr lang="nl-BE" dirty="0" err="1" smtClean="0"/>
              <a:t>configuration</a:t>
            </a:r>
            <a:r>
              <a:rPr lang="nl-BE" dirty="0" smtClean="0"/>
              <a:t> of the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behavior</a:t>
            </a:r>
            <a:r>
              <a:rPr lang="nl-BE" dirty="0" smtClean="0"/>
              <a:t>.</a:t>
            </a:r>
          </a:p>
          <a:p>
            <a:pPr lvl="1">
              <a:buNone/>
            </a:pPr>
            <a:r>
              <a:rPr lang="nl-BE" dirty="0" smtClean="0"/>
              <a:t>	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Implementation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24151"/>
            <a:ext cx="5648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75" y="4286256"/>
            <a:ext cx="6867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Forward</a:t>
            </a:r>
            <a:r>
              <a:rPr lang="nl-BE" dirty="0" smtClean="0"/>
              <a:t> the </a:t>
            </a:r>
            <a:r>
              <a:rPr lang="nl-BE" dirty="0" err="1" smtClean="0"/>
              <a:t>original</a:t>
            </a:r>
            <a:r>
              <a:rPr lang="nl-BE" dirty="0" smtClean="0"/>
              <a:t> </a:t>
            </a:r>
            <a:r>
              <a:rPr lang="nl-BE" dirty="0" err="1" smtClean="0"/>
              <a:t>caller</a:t>
            </a:r>
            <a:endParaRPr lang="en-US" dirty="0"/>
          </a:p>
        </p:txBody>
      </p:sp>
      <p:sp>
        <p:nvSpPr>
          <p:cNvPr id="13" name="sts box"/>
          <p:cNvSpPr/>
          <p:nvPr/>
        </p:nvSpPr>
        <p:spPr bwMode="auto">
          <a:xfrm>
            <a:off x="4357686" y="3071810"/>
            <a:ext cx="1643074" cy="1571636"/>
          </a:xfrm>
          <a:prstGeom prst="roundRect">
            <a:avLst>
              <a:gd name="adj" fmla="val 9033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95833" y="3476633"/>
            <a:ext cx="947737" cy="102393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214810" y="3080563"/>
            <a:ext cx="2000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WCFServiceHost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14546" y="3286124"/>
            <a:ext cx="285752" cy="28575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6"/>
          </p:cNvCxnSpPr>
          <p:nvPr/>
        </p:nvCxnSpPr>
        <p:spPr>
          <a:xfrm>
            <a:off x="2500298" y="3429000"/>
            <a:ext cx="1500198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14546" y="4071942"/>
            <a:ext cx="285752" cy="28575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00298" y="4214818"/>
            <a:ext cx="1500198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1736" y="307181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wsHttp</a:t>
            </a:r>
            <a:r>
              <a:rPr lang="nl-BE" dirty="0" smtClean="0"/>
              <a:t> (Win)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71736" y="3929066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netTcp</a:t>
            </a:r>
            <a:r>
              <a:rPr lang="nl-BE" dirty="0" smtClean="0"/>
              <a:t> (</a:t>
            </a:r>
            <a:r>
              <a:rPr lang="nl-BE" dirty="0" err="1" smtClean="0"/>
              <a:t>Cert</a:t>
            </a:r>
            <a:r>
              <a:rPr lang="nl-BE" dirty="0" smtClean="0"/>
              <a:t>)</a:t>
            </a:r>
            <a:endParaRPr lang="en-US" dirty="0"/>
          </a:p>
        </p:txBody>
      </p:sp>
      <p:pic>
        <p:nvPicPr>
          <p:cNvPr id="22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5720" y="5048269"/>
            <a:ext cx="947737" cy="1023937"/>
          </a:xfrm>
          <a:prstGeom prst="rect">
            <a:avLst/>
          </a:prstGeom>
          <a:noFill/>
        </p:spPr>
      </p:pic>
      <p:sp>
        <p:nvSpPr>
          <p:cNvPr id="23" name="backend"/>
          <p:cNvSpPr/>
          <p:nvPr/>
        </p:nvSpPr>
        <p:spPr bwMode="auto">
          <a:xfrm>
            <a:off x="7383398" y="164305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7320" y="167077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5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2100250"/>
            <a:ext cx="807226" cy="912812"/>
          </a:xfrm>
          <a:prstGeom prst="rect">
            <a:avLst/>
          </a:prstGeom>
          <a:noFill/>
        </p:spPr>
      </p:pic>
      <p:sp>
        <p:nvSpPr>
          <p:cNvPr id="26" name="backend"/>
          <p:cNvSpPr/>
          <p:nvPr/>
        </p:nvSpPr>
        <p:spPr bwMode="auto">
          <a:xfrm>
            <a:off x="7383398" y="342900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6274" y="342900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8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3886200"/>
            <a:ext cx="807226" cy="912812"/>
          </a:xfrm>
          <a:prstGeom prst="rect">
            <a:avLst/>
          </a:prstGeom>
          <a:noFill/>
        </p:spPr>
      </p:pic>
      <p:sp>
        <p:nvSpPr>
          <p:cNvPr id="29" name="backend"/>
          <p:cNvSpPr/>
          <p:nvPr/>
        </p:nvSpPr>
        <p:spPr bwMode="auto">
          <a:xfrm>
            <a:off x="7383398" y="520226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6274" y="520226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31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5659460"/>
            <a:ext cx="807226" cy="912812"/>
          </a:xfrm>
          <a:prstGeom prst="rect">
            <a:avLst/>
          </a:prstGeom>
          <a:noFill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922736"/>
            <a:ext cx="912114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guy" descr="C:\Program Files\Microsoft Resource DVD Artwork\DVD_ART\Artwork_Imagery\HARDWARE_IMAGERY\Illustration - Misc Hardware\Windows Vista Illustration Icons\Generic Us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928662" y="2279926"/>
            <a:ext cx="357190" cy="434694"/>
          </a:xfrm>
          <a:prstGeom prst="rect">
            <a:avLst/>
          </a:prstGeom>
          <a:noFill/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453018"/>
            <a:ext cx="704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 descr="C:\Program Files\Microsoft Resource DVD Artwork\DVD_ART\Artwork_Imagery\Icons - Illustrations\_WINDOWS SERVER ICONS\Search\Globe earth internet world web 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3881646"/>
            <a:ext cx="500066" cy="547486"/>
          </a:xfrm>
          <a:prstGeom prst="rect">
            <a:avLst/>
          </a:prstGeom>
          <a:noFill/>
        </p:spPr>
      </p:pic>
      <p:cxnSp>
        <p:nvCxnSpPr>
          <p:cNvPr id="47" name="Straight Arrow Connector 46"/>
          <p:cNvCxnSpPr/>
          <p:nvPr/>
        </p:nvCxnSpPr>
        <p:spPr>
          <a:xfrm rot="5400000" flipH="1" flipV="1">
            <a:off x="6107917" y="2321711"/>
            <a:ext cx="1214446" cy="1143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143636" y="3786190"/>
            <a:ext cx="10715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5929322" y="4286256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357290" y="2500306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285852" y="3500438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1321571" y="4536289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929058" y="3214686"/>
            <a:ext cx="428628" cy="128588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AUTHZ</a:t>
            </a:r>
            <a:endParaRPr lang="en-US" dirty="0"/>
          </a:p>
        </p:txBody>
      </p:sp>
      <p:pic>
        <p:nvPicPr>
          <p:cNvPr id="38" name="Picture 4" descr="http://t2.gstatic.com/images?q=tbn:bEYSuG_W9QrlIM:http://divemagic.com/images/Mail-envelop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786" y="2571744"/>
            <a:ext cx="541943" cy="357190"/>
          </a:xfrm>
          <a:prstGeom prst="rect">
            <a:avLst/>
          </a:prstGeom>
          <a:noFill/>
        </p:spPr>
      </p:pic>
      <p:pic>
        <p:nvPicPr>
          <p:cNvPr id="43" name="Picture 33" descr="Policy_Writing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1538" y="2643182"/>
            <a:ext cx="285752" cy="39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1000100" y="271462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smtClean="0">
                <a:solidFill>
                  <a:schemeClr val="accent2">
                    <a:lumMod val="50000"/>
                  </a:schemeClr>
                </a:solidFill>
              </a:rPr>
              <a:t>John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5" name="Picture 4" descr="http://t2.gstatic.com/images?q=tbn:bEYSuG_W9QrlIM:http://divemagic.com/images/Mail-envelop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86446" y="4000504"/>
            <a:ext cx="541943" cy="357190"/>
          </a:xfrm>
          <a:prstGeom prst="rect">
            <a:avLst/>
          </a:prstGeom>
          <a:noFill/>
        </p:spPr>
      </p:pic>
      <p:pic>
        <p:nvPicPr>
          <p:cNvPr id="46" name="Picture 33" descr="Policy_Writing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72198" y="4071942"/>
            <a:ext cx="285752" cy="39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/>
          <p:cNvSpPr txBox="1"/>
          <p:nvPr/>
        </p:nvSpPr>
        <p:spPr>
          <a:xfrm>
            <a:off x="6000760" y="41433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smtClean="0">
                <a:solidFill>
                  <a:schemeClr val="accent2">
                    <a:lumMod val="50000"/>
                  </a:schemeClr>
                </a:solidFill>
              </a:rPr>
              <a:t>John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" name="Picture 4" descr="http://t2.gstatic.com/images?q=tbn:bEYSuG_W9QrlIM:http://divemagic.com/images/Mail-envelop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86446" y="3286124"/>
            <a:ext cx="541943" cy="357190"/>
          </a:xfrm>
          <a:prstGeom prst="rect">
            <a:avLst/>
          </a:prstGeom>
          <a:noFill/>
        </p:spPr>
      </p:pic>
      <p:pic>
        <p:nvPicPr>
          <p:cNvPr id="52" name="Picture 33" descr="Policy_Writing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72198" y="3357562"/>
            <a:ext cx="285752" cy="39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6000760" y="342900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err="1" smtClean="0">
                <a:solidFill>
                  <a:schemeClr val="accent2">
                    <a:lumMod val="50000"/>
                  </a:schemeClr>
                </a:solidFill>
              </a:rPr>
              <a:t>ServiceAcc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4" name="Picture 4" descr="http://t2.gstatic.com/images?q=tbn:bEYSuG_W9QrlIM:http://divemagic.com/images/Mail-envelop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85852" y="5214950"/>
            <a:ext cx="541943" cy="357190"/>
          </a:xfrm>
          <a:prstGeom prst="rect">
            <a:avLst/>
          </a:prstGeom>
          <a:noFill/>
        </p:spPr>
      </p:pic>
      <p:pic>
        <p:nvPicPr>
          <p:cNvPr id="65" name="Picture 33" descr="Policy_Writing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1604" y="5286388"/>
            <a:ext cx="285752" cy="39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TextBox 65"/>
          <p:cNvSpPr txBox="1"/>
          <p:nvPr/>
        </p:nvSpPr>
        <p:spPr>
          <a:xfrm>
            <a:off x="1500166" y="5357826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 smtClean="0">
                <a:solidFill>
                  <a:schemeClr val="accent2">
                    <a:lumMod val="50000"/>
                  </a:schemeClr>
                </a:solidFill>
              </a:rPr>
              <a:t>ASPNET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45 -0.16806 L 0.2691 -0.16806 " pathEditMode="relative" ptsTypes="A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45 -0.16806 L 0.2691 -0.16806 " pathEditMode="relative" ptsTypes="AAA">
                                      <p:cBhvr>
                                        <p:cTn id="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45 -0.16806 L 0.2691 -0.16806 " pathEditMode="relative" ptsTypes="AAA">
                                      <p:cBhvr>
                                        <p:cTn id="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5 -0.17848 " pathEditMode="relative" ptsTypes="AA">
                                      <p:cBhvr>
                                        <p:cTn id="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5 -0.17848 " pathEditMode="relative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5 -0.17848 " pathEditMode="relative" ptsTypes="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865 0.10139 L 0.31198 0.1 " pathEditMode="relative" ptsTypes="AAA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865 0.10139 L 0.31198 0.1 " pathEditMode="relative" ptsTypes="A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865 0.10139 L 0.31198 0.1 " pathEditMode="relative" ptsTypes="A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378 0.20787 " pathEditMode="relative" ptsTypes="AA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378 0.20787 " pathEditMode="relative" ptsTypes="AA">
                                      <p:cBhvr>
                                        <p:cTn id="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378 0.20787 " pathEditMode="relative" ptsTypes="AA">
                                      <p:cBhvr>
                                        <p:cTn id="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50" grpId="0"/>
      <p:bldP spid="50" grpId="1"/>
      <p:bldP spid="53" grpId="0"/>
      <p:bldP spid="53" grpId="1"/>
      <p:bldP spid="66" grpId="0"/>
      <p:bldP spid="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dirty="0" smtClean="0"/>
              <a:t>A custom message inspector adds the original caller to the SOAP header of the incoming message. BizTalk will copy this headers to a context property for later use</a:t>
            </a:r>
          </a:p>
          <a:p>
            <a:pPr lvl="0"/>
            <a:endParaRPr lang="nl-BE" dirty="0" smtClean="0"/>
          </a:p>
          <a:p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send</a:t>
            </a:r>
            <a:r>
              <a:rPr lang="nl-BE" dirty="0" smtClean="0"/>
              <a:t> </a:t>
            </a:r>
            <a:r>
              <a:rPr lang="nl-BE" dirty="0" err="1" smtClean="0"/>
              <a:t>pipeline</a:t>
            </a:r>
            <a:r>
              <a:rPr lang="nl-BE" dirty="0" smtClean="0"/>
              <a:t> component</a:t>
            </a:r>
          </a:p>
          <a:p>
            <a:pPr lvl="1"/>
            <a:r>
              <a:rPr lang="nl-BE" dirty="0" smtClean="0"/>
              <a:t>No </a:t>
            </a:r>
            <a:r>
              <a:rPr lang="nl-BE" dirty="0" err="1" smtClean="0"/>
              <a:t>configuration</a:t>
            </a:r>
            <a:r>
              <a:rPr lang="nl-BE" dirty="0" smtClean="0"/>
              <a:t> is </a:t>
            </a:r>
            <a:r>
              <a:rPr lang="nl-BE" dirty="0" err="1" smtClean="0"/>
              <a:t>needed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component</a:t>
            </a:r>
          </a:p>
          <a:p>
            <a:pPr lvl="1"/>
            <a:r>
              <a:rPr lang="nl-BE" dirty="0" err="1" smtClean="0"/>
              <a:t>This</a:t>
            </a:r>
            <a:r>
              <a:rPr lang="nl-BE" dirty="0" smtClean="0"/>
              <a:t>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pipeline</a:t>
            </a:r>
            <a:r>
              <a:rPr lang="nl-BE" dirty="0" smtClean="0"/>
              <a:t> component </a:t>
            </a:r>
            <a:r>
              <a:rPr lang="nl-BE" dirty="0" err="1" smtClean="0"/>
              <a:t>adds</a:t>
            </a:r>
            <a:r>
              <a:rPr lang="nl-BE" dirty="0" smtClean="0"/>
              <a:t> the </a:t>
            </a:r>
            <a:r>
              <a:rPr lang="nl-BE" dirty="0" err="1" smtClean="0"/>
              <a:t>original</a:t>
            </a:r>
            <a:r>
              <a:rPr lang="nl-BE" dirty="0" smtClean="0"/>
              <a:t> </a:t>
            </a:r>
            <a:r>
              <a:rPr lang="nl-BE" dirty="0" err="1" smtClean="0"/>
              <a:t>caller</a:t>
            </a:r>
            <a:r>
              <a:rPr lang="nl-BE" dirty="0" smtClean="0"/>
              <a:t> to the SOAP </a:t>
            </a:r>
            <a:r>
              <a:rPr lang="nl-BE" dirty="0" err="1" smtClean="0"/>
              <a:t>header</a:t>
            </a:r>
            <a:r>
              <a:rPr lang="nl-BE" dirty="0" smtClean="0"/>
              <a:t> of the </a:t>
            </a:r>
            <a:r>
              <a:rPr lang="nl-BE" dirty="0" err="1" smtClean="0"/>
              <a:t>outgoing</a:t>
            </a:r>
            <a:r>
              <a:rPr lang="nl-BE" dirty="0" smtClean="0"/>
              <a:t> message.</a:t>
            </a:r>
          </a:p>
          <a:p>
            <a:pPr lvl="1"/>
            <a:r>
              <a:rPr lang="nl-BE" dirty="0" err="1" smtClean="0"/>
              <a:t>Use</a:t>
            </a:r>
            <a:r>
              <a:rPr lang="nl-BE" dirty="0" smtClean="0"/>
              <a:t> SSL to the backend service!</a:t>
            </a:r>
          </a:p>
          <a:p>
            <a:endParaRPr lang="nl-BE" dirty="0" smtClean="0"/>
          </a:p>
          <a:p>
            <a:r>
              <a:rPr lang="nl-BE" dirty="0" smtClean="0"/>
              <a:t> </a:t>
            </a:r>
            <a:r>
              <a:rPr lang="nl-BE" dirty="0" err="1" smtClean="0"/>
              <a:t>ForwardOriginalCallerPipeline</a:t>
            </a:r>
            <a:r>
              <a:rPr lang="nl-BE" dirty="0" smtClean="0"/>
              <a:t> is </a:t>
            </a:r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available</a:t>
            </a:r>
            <a:endParaRPr lang="nl-BE" dirty="0" smtClean="0"/>
          </a:p>
          <a:p>
            <a:pPr lvl="1"/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contains</a:t>
            </a:r>
            <a:r>
              <a:rPr lang="nl-BE" dirty="0" smtClean="0"/>
              <a:t> the </a:t>
            </a:r>
            <a:r>
              <a:rPr lang="nl-BE" dirty="0" err="1" smtClean="0"/>
              <a:t>ForwardOriginalCallerPipelineComponent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Forward</a:t>
            </a:r>
            <a:r>
              <a:rPr lang="nl-BE" dirty="0" smtClean="0"/>
              <a:t> the </a:t>
            </a:r>
            <a:r>
              <a:rPr lang="nl-BE" dirty="0" err="1" smtClean="0"/>
              <a:t>original</a:t>
            </a:r>
            <a:r>
              <a:rPr lang="nl-BE" dirty="0" smtClean="0"/>
              <a:t> </a:t>
            </a:r>
            <a:r>
              <a:rPr lang="nl-BE" dirty="0" err="1" smtClean="0"/>
              <a:t>caller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Questions</a:t>
            </a:r>
            <a:r>
              <a:rPr lang="nl-BE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488" y="410081"/>
            <a:ext cx="3253030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en-US" sz="413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72000" y="5343525"/>
            <a:ext cx="1219200" cy="566188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4" idx="1"/>
          </p:cNvCxnSpPr>
          <p:nvPr/>
        </p:nvCxnSpPr>
        <p:spPr>
          <a:xfrm>
            <a:off x="4572000" y="4648200"/>
            <a:ext cx="1219200" cy="56618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n 5"/>
          <p:cNvSpPr/>
          <p:nvPr/>
        </p:nvSpPr>
        <p:spPr bwMode="auto">
          <a:xfrm>
            <a:off x="7153805" y="5164189"/>
            <a:ext cx="541995" cy="453921"/>
          </a:xfrm>
          <a:prstGeom prst="can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 descr="C:\Program Files\Microsoft Resource DVD Artwork\DVD_ART\Artwork_Imagery\Shapes and Graphics\Pyramid Triangle\green triangl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440477" y="5118764"/>
            <a:ext cx="585539" cy="487622"/>
          </a:xfrm>
          <a:prstGeom prst="rect">
            <a:avLst/>
          </a:prstGeom>
          <a:noFill/>
        </p:spPr>
      </p:pic>
      <p:grpSp>
        <p:nvGrpSpPr>
          <p:cNvPr id="8" name="token"/>
          <p:cNvGrpSpPr/>
          <p:nvPr/>
        </p:nvGrpSpPr>
        <p:grpSpPr>
          <a:xfrm>
            <a:off x="4857752" y="3571876"/>
            <a:ext cx="714380" cy="785818"/>
            <a:chOff x="2029327" y="3425174"/>
            <a:chExt cx="808522" cy="770021"/>
          </a:xfrm>
        </p:grpSpPr>
        <p:sp>
          <p:nvSpPr>
            <p:cNvPr id="9" name="Regular Pentagon 8"/>
            <p:cNvSpPr/>
            <p:nvPr/>
          </p:nvSpPr>
          <p:spPr bwMode="auto">
            <a:xfrm>
              <a:off x="2029327" y="3425174"/>
              <a:ext cx="808522" cy="770021"/>
            </a:xfrm>
            <a:prstGeom prst="pentagon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Hexagon 9"/>
            <p:cNvSpPr/>
            <p:nvPr/>
          </p:nvSpPr>
          <p:spPr bwMode="auto">
            <a:xfrm>
              <a:off x="2202581" y="3713748"/>
              <a:ext cx="462012" cy="96252"/>
            </a:xfrm>
            <a:prstGeom prst="hexagon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Hexagon 10"/>
            <p:cNvSpPr/>
            <p:nvPr/>
          </p:nvSpPr>
          <p:spPr bwMode="auto">
            <a:xfrm>
              <a:off x="2200977" y="3867936"/>
              <a:ext cx="462012" cy="96252"/>
            </a:xfrm>
            <a:prstGeom prst="hexagon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2" name="Picture 4" descr="C:\Program Files\Microsoft Resource DVD Artwork\DVD_ART\Artwork_Imagery\HARDWARE_IMAGERY\Illustration - Misc Hardware\Windows Server Icons\Security\Key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2787" y="4596602"/>
            <a:ext cx="372657" cy="372657"/>
          </a:xfrm>
          <a:prstGeom prst="rect">
            <a:avLst/>
          </a:prstGeom>
          <a:noFill/>
        </p:spPr>
      </p:pic>
      <p:pic>
        <p:nvPicPr>
          <p:cNvPr id="13" name="Picture 2" descr="C:\DVD_ART36\Artwork_Imagery\Icons - Illustrations\_ WINDOWS SERVER ICONS\People\User Androgynous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3275" y="4410075"/>
            <a:ext cx="504825" cy="604838"/>
          </a:xfrm>
          <a:prstGeom prst="rect">
            <a:avLst/>
          </a:prstGeom>
          <a:noFill/>
        </p:spPr>
      </p:pic>
      <p:pic>
        <p:nvPicPr>
          <p:cNvPr id="14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4854208"/>
            <a:ext cx="666750" cy="720359"/>
          </a:xfrm>
          <a:prstGeom prst="rect">
            <a:avLst/>
          </a:prstGeom>
          <a:noFill/>
        </p:spPr>
      </p:pic>
      <p:pic>
        <p:nvPicPr>
          <p:cNvPr id="15" name="Picture 4" descr="C:\Program Files\Microsoft Resource DVD Artwork\DVD_ART\Artwork_Imagery\HARDWARE_IMAGERY\Illustration - Misc Hardware\Windows Server Icons\Security\Key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857496"/>
            <a:ext cx="372657" cy="372657"/>
          </a:xfrm>
          <a:prstGeom prst="rect">
            <a:avLst/>
          </a:prstGeom>
          <a:noFill/>
        </p:spPr>
      </p:pic>
      <p:cxnSp>
        <p:nvCxnSpPr>
          <p:cNvPr id="17" name="call backend"/>
          <p:cNvCxnSpPr/>
          <p:nvPr/>
        </p:nvCxnSpPr>
        <p:spPr>
          <a:xfrm>
            <a:off x="4921937" y="2719483"/>
            <a:ext cx="1483743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 bwMode="auto">
          <a:xfrm>
            <a:off x="3883954" y="197252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Pentagon 18"/>
          <p:cNvSpPr/>
          <p:nvPr/>
        </p:nvSpPr>
        <p:spPr bwMode="auto">
          <a:xfrm>
            <a:off x="3008056" y="1972520"/>
            <a:ext cx="866273" cy="1376228"/>
          </a:xfrm>
          <a:prstGeom prst="homePlate">
            <a:avLst>
              <a:gd name="adj" fmla="val 22222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7041" y="1682821"/>
            <a:ext cx="9169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Frontend</a:t>
            </a:r>
          </a:p>
        </p:txBody>
      </p:sp>
      <p:sp>
        <p:nvSpPr>
          <p:cNvPr id="21" name="backend"/>
          <p:cNvSpPr/>
          <p:nvPr/>
        </p:nvSpPr>
        <p:spPr bwMode="auto">
          <a:xfrm>
            <a:off x="7347036" y="197252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Pentagon 21"/>
          <p:cNvSpPr/>
          <p:nvPr/>
        </p:nvSpPr>
        <p:spPr bwMode="auto">
          <a:xfrm>
            <a:off x="6471138" y="1972520"/>
            <a:ext cx="866273" cy="1376228"/>
          </a:xfrm>
          <a:prstGeom prst="homePlate">
            <a:avLst>
              <a:gd name="adj" fmla="val 22222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91286" y="1682821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4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4802" y="2429720"/>
            <a:ext cx="807226" cy="912812"/>
          </a:xfrm>
          <a:prstGeom prst="rect">
            <a:avLst/>
          </a:prstGeom>
          <a:noFill/>
        </p:spPr>
      </p:pic>
      <p:pic>
        <p:nvPicPr>
          <p:cNvPr id="25" name="Picture 4" descr="C:\Program Files\Microsoft Resource DVD Artwork\DVD_ART\Artwork_Imagery\Icons - Illustrations\_WINDOWS SERVER ICONS\Search\Globe earth internet world web 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09433" y="2482804"/>
            <a:ext cx="779463" cy="853378"/>
          </a:xfrm>
          <a:prstGeom prst="rect">
            <a:avLst/>
          </a:prstGeom>
          <a:noFill/>
        </p:spPr>
      </p:pic>
      <p:sp>
        <p:nvSpPr>
          <p:cNvPr id="26" name="apptoken1"/>
          <p:cNvSpPr/>
          <p:nvPr/>
        </p:nvSpPr>
        <p:spPr bwMode="auto">
          <a:xfrm>
            <a:off x="4071934" y="2285992"/>
            <a:ext cx="808522" cy="770021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apptoken2"/>
          <p:cNvSpPr/>
          <p:nvPr/>
        </p:nvSpPr>
        <p:spPr bwMode="auto">
          <a:xfrm>
            <a:off x="4064388" y="2271498"/>
            <a:ext cx="808522" cy="770021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8" name="2nd bootstrap"/>
          <p:cNvGrpSpPr/>
          <p:nvPr/>
        </p:nvGrpSpPr>
        <p:grpSpPr>
          <a:xfrm>
            <a:off x="3014356" y="2253637"/>
            <a:ext cx="808522" cy="770021"/>
            <a:chOff x="561491" y="2702055"/>
            <a:chExt cx="808522" cy="770021"/>
          </a:xfrm>
        </p:grpSpPr>
        <p:sp>
          <p:nvSpPr>
            <p:cNvPr id="29" name="Regular Pentagon 28"/>
            <p:cNvSpPr/>
            <p:nvPr/>
          </p:nvSpPr>
          <p:spPr bwMode="auto">
            <a:xfrm>
              <a:off x="561491" y="2702055"/>
              <a:ext cx="808522" cy="770021"/>
            </a:xfrm>
            <a:prstGeom prst="pentag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0" name="Hexagon 29"/>
            <p:cNvSpPr/>
            <p:nvPr/>
          </p:nvSpPr>
          <p:spPr bwMode="auto">
            <a:xfrm>
              <a:off x="734745" y="2990629"/>
              <a:ext cx="462012" cy="96252"/>
            </a:xfrm>
            <a:prstGeom prst="hexagon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31" name="guy" descr="C:\Program Files\Microsoft Resource DVD Artwork\DVD_ART\Artwork_Imagery\HARDWARE_IMAGERY\Illustration - Misc Hardware\Windows Vista Illustration Icons\Generic Us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306701" y="2298375"/>
            <a:ext cx="698843" cy="850479"/>
          </a:xfrm>
          <a:prstGeom prst="rect">
            <a:avLst/>
          </a:prstGeom>
          <a:noFill/>
        </p:spPr>
      </p:pic>
      <p:sp>
        <p:nvSpPr>
          <p:cNvPr id="32" name="sts box"/>
          <p:cNvSpPr/>
          <p:nvPr/>
        </p:nvSpPr>
        <p:spPr bwMode="auto">
          <a:xfrm>
            <a:off x="1142976" y="4214818"/>
            <a:ext cx="1282700" cy="1206500"/>
          </a:xfrm>
          <a:prstGeom prst="roundRect">
            <a:avLst>
              <a:gd name="adj" fmla="val 9033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3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285852" y="4357694"/>
            <a:ext cx="947737" cy="1023937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1764900" y="4214818"/>
            <a:ext cx="3670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STS</a:t>
            </a:r>
          </a:p>
        </p:txBody>
      </p:sp>
      <p:sp>
        <p:nvSpPr>
          <p:cNvPr id="36" name="Vertical Scroll 35"/>
          <p:cNvSpPr/>
          <p:nvPr/>
        </p:nvSpPr>
        <p:spPr>
          <a:xfrm>
            <a:off x="3286116" y="4143380"/>
            <a:ext cx="571504" cy="64294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 descr="C:\Program Files\Microsoft Resource DVD Artwork\DVD_ART\Artwork_Imagery\Icons - Illustrations\_WINDOWS SERVER ICONS\Search\Globe earth internet world web 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43174" y="4857759"/>
            <a:ext cx="1500198" cy="1642459"/>
          </a:xfrm>
          <a:prstGeom prst="rect">
            <a:avLst/>
          </a:prstGeom>
          <a:noFill/>
        </p:spPr>
      </p:pic>
      <p:pic>
        <p:nvPicPr>
          <p:cNvPr id="35" name="Picture 33" descr="Policy_Writing0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00232" y="1428736"/>
            <a:ext cx="5953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3" descr="Policy_Writing0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0100" y="1571612"/>
            <a:ext cx="595312" cy="831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pic>
        <p:nvPicPr>
          <p:cNvPr id="5124" name="Picture 4" descr="http://t2.gstatic.com/images?q=tbn:bEYSuG_W9QrlIM:http://divemagic.com/images/Mail-envelope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29190" y="5786454"/>
            <a:ext cx="857256" cy="565010"/>
          </a:xfrm>
          <a:prstGeom prst="rect">
            <a:avLst/>
          </a:prstGeom>
          <a:noFill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86446" y="5786454"/>
            <a:ext cx="8572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578 L 0.12969 -0.3192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-16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5841E-6 L 0.01858 -0.32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C 0.0059 0.00208 0.00885 0.00787 0.01389 0.01227 C 0.01562 0.01898 0.01927 0.02916 0.02326 0.03403 C 0.02396 0.04398 0.02482 0.05254 0.02673 0.06204 C 0.02777 0.075 0.02934 0.07685 0.02673 0.08842 C 0.03038 0.09329 0.03142 0.09653 0.03368 0.10231 C 0.03541 0.10694 0.03854 0.11018 0.04062 0.11458 C 0.04184 0.1206 0.04427 0.12291 0.04531 0.1287 C 0.04583 0.13171 0.04687 0.14375 0.04878 0.1456 C 0.0533 0.14977 0.0585 0.15324 0.06389 0.15509 C 0.08125 0.15023 0.07291 0.15185 0.09531 0.15046 C 0.11545 0.1493 0.15573 0.14722 0.15573 0.14722 C 0.21632 0.15069 0.19357 0.14444 0.22534 0.15509 C 0.22396 0.16921 0.22326 0.18981 0.21857 0.20301 C 0.21389 0.21551 0.20798 0.22778 0.20347 0.24028 C 0.20121 0.24629 0.19948 0.24884 0.19635 0.25416 C 0.18975 0.26551 0.19514 0.2618 0.18837 0.26504 C 0.18489 0.27847 0.17187 0.28264 0.16614 0.29305 C 0.16371 0.29745 0.16215 0.30301 0.1592 0.30694 C 0.15694 0.30995 0.15451 0.31319 0.15225 0.3162 C 0.15156 0.31736 0.15 0.31944 0.15 0.31944 C 0.14705 0.33055 0.14965 0.32685 0.14409 0.33171 C 0.14409 0.33217 0.14288 0.34329 0.14184 0.3456 C 0.14132 0.34699 0.13941 0.34884 0.13941 0.34884 " pathEditMode="relative" ptsTypes="fffffffffffffffffffffffA">
                                      <p:cBhvr>
                                        <p:cTn id="1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5.55556E-6 C 0.00347 0.01295 0.00764 0.02545 0.01059 0.03865 C 0.01337 0.05092 0.01302 0.05532 0.01875 0.06504 C 0.02031 0.07152 0.02083 0.08078 0.02326 0.0868 C 0.02465 0.09004 0.02795 0.09606 0.02795 0.09606 C 0.03038 0.10832 0.03142 0.12082 0.03386 0.13332 C 0.03472 0.13772 0.03733 0.14096 0.03958 0.1442 C 0.04583 0.15346 0.05278 0.16226 0.06163 0.16573 C 0.06806 0.1743 0.07431 0.178 0.08264 0.18124 C 0.08576 0.18587 0.08733 0.18633 0.09184 0.18448 C 0.10695 0.18888 0.12292 0.18356 0.13837 0.18286 C 0.1816 0.18425 0.22431 0.18633 0.26754 0.18749 C 0.2849 0.17939 0.30938 0.18471 0.32795 0.18587 C 0.34063 0.19467 0.32882 0.18749 0.35816 0.1905 C 0.36511 0.1912 0.37379 0.19791 0.38021 0.20138 C 0.38438 0.20694 0.38611 0.21388 0.38958 0.22013 C 0.39201 0.22985 0.39462 0.23194 0.39774 0.24027 C 0.39965 0.24536 0.4 0.2493 0.40243 0.25416 C 0.40087 0.26666 0.39965 0.2787 0.39896 0.29143 C 0.39948 0.30971 0.39896 0.34582 0.40347 0.36573 C 0.4059 0.3868 0.40695 0.40624 0.41875 0.42152 C 0.42101 0.4243 0.42483 0.42268 0.42795 0.42314 C 0.43611 0.42082 0.44201 0.41411 0.44774 0.40601 C 0.44896 0.39883 0.44931 0.39143 0.45122 0.38448 C 0.45243 0.37291 0.45313 0.35971 0.4559 0.34883 C 0.44965 0.32476 0.45226 0.29328 0.45122 0.26805 C 0.45226 0.25115 0.45139 0.2368 0.45347 0.22013 C 0.45417 0.21481 0.45712 0.20462 0.45712 0.20462 C 0.45799 0.13819 0.45399 0.15069 0.46059 0.11782 C 0.45816 0.10832 0.45781 0.09953 0.45938 0.08981 C 0.45243 0.06319 0.45868 0.03356 0.45469 0.00601 C 0.45399 0.00092 0.45451 -0.0051 0.45243 -0.0095 C 0.45191 -0.01089 0.44566 -0.01343 0.44427 -0.01413 C 0.43906 -0.02038 0.43976 -0.02269 0.43264 -0.0264 C 0.42899 -0.03334 0.42604 -0.03427 0.41979 -0.03566 C 0.41615 -0.04098 0.41042 -0.04399 0.4059 -0.04816 C 0.40156 -0.05209 0.39774 -0.05904 0.39306 -0.06205 C 0.39045 -0.06367 0.3875 -0.0639 0.3849 -0.06529 C 0.37396 -0.07154 0.36285 -0.07593 0.35122 -0.07918 C 0.34722 -0.08265 0.3441 -0.0838 0.33958 -0.08543 C 0.3342 -0.09005 0.33195 -0.09098 0.32674 -0.09769 C 0.32431 -0.1007 0.31667 -0.10209 0.31285 -0.10718 " pathEditMode="relative" ptsTypes="fffffffffffffffffffffffffffffffffffffffffA">
                                      <p:cBhvr>
                                        <p:cTn id="1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3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Service </a:t>
            </a:r>
            <a:r>
              <a:rPr lang="nl-BE" dirty="0" err="1" smtClean="0"/>
              <a:t>Router</a:t>
            </a:r>
            <a:endParaRPr lang="nl-BE" dirty="0" smtClean="0"/>
          </a:p>
          <a:p>
            <a:r>
              <a:rPr lang="nl-BE" dirty="0" smtClean="0"/>
              <a:t>Service </a:t>
            </a:r>
            <a:r>
              <a:rPr lang="nl-BE" dirty="0" err="1" smtClean="0"/>
              <a:t>Authorization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2800" dirty="0" smtClean="0"/>
              <a:t>Agenda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2800" dirty="0" smtClean="0"/>
              <a:t>Service </a:t>
            </a:r>
            <a:r>
              <a:rPr lang="nl-BE" sz="2800" dirty="0" err="1" smtClean="0"/>
              <a:t>Router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Point to Point </a:t>
            </a:r>
            <a:r>
              <a:rPr lang="nl-BE" dirty="0" err="1" smtClean="0"/>
              <a:t>connections</a:t>
            </a:r>
            <a:endParaRPr lang="en-US" dirty="0"/>
          </a:p>
        </p:txBody>
      </p:sp>
      <p:pic>
        <p:nvPicPr>
          <p:cNvPr id="22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5720" y="5048269"/>
            <a:ext cx="947737" cy="1023937"/>
          </a:xfrm>
          <a:prstGeom prst="rect">
            <a:avLst/>
          </a:prstGeom>
          <a:noFill/>
        </p:spPr>
      </p:pic>
      <p:sp>
        <p:nvSpPr>
          <p:cNvPr id="23" name="backend"/>
          <p:cNvSpPr/>
          <p:nvPr/>
        </p:nvSpPr>
        <p:spPr bwMode="auto">
          <a:xfrm>
            <a:off x="7383398" y="164305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7320" y="167077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5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2100250"/>
            <a:ext cx="807226" cy="912812"/>
          </a:xfrm>
          <a:prstGeom prst="rect">
            <a:avLst/>
          </a:prstGeom>
          <a:noFill/>
        </p:spPr>
      </p:pic>
      <p:sp>
        <p:nvSpPr>
          <p:cNvPr id="26" name="backend"/>
          <p:cNvSpPr/>
          <p:nvPr/>
        </p:nvSpPr>
        <p:spPr bwMode="auto">
          <a:xfrm>
            <a:off x="7383398" y="342900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6274" y="342900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8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3886200"/>
            <a:ext cx="807226" cy="912812"/>
          </a:xfrm>
          <a:prstGeom prst="rect">
            <a:avLst/>
          </a:prstGeom>
          <a:noFill/>
        </p:spPr>
      </p:pic>
      <p:sp>
        <p:nvSpPr>
          <p:cNvPr id="29" name="backend"/>
          <p:cNvSpPr/>
          <p:nvPr/>
        </p:nvSpPr>
        <p:spPr bwMode="auto">
          <a:xfrm>
            <a:off x="7383398" y="520226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6274" y="520226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31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164" y="5659460"/>
            <a:ext cx="807226" cy="912812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922736"/>
            <a:ext cx="912114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guy" descr="C:\Program Files\Microsoft Resource DVD Artwork\DVD_ART\Artwork_Imagery\HARDWARE_IMAGERY\Illustration - Misc Hardware\Windows Vista Illustration Icons\Generic Us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928662" y="2279926"/>
            <a:ext cx="357190" cy="434694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453018"/>
            <a:ext cx="704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 descr="C:\Program Files\Microsoft Resource DVD Artwork\DVD_ART\Artwork_Imagery\Icons - Illustrations\_WINDOWS SERVER ICONS\Search\Globe earth internet world web 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3881646"/>
            <a:ext cx="500066" cy="547486"/>
          </a:xfrm>
          <a:prstGeom prst="rect">
            <a:avLst/>
          </a:prstGeom>
          <a:noFill/>
        </p:spPr>
      </p:pic>
      <p:cxnSp>
        <p:nvCxnSpPr>
          <p:cNvPr id="39" name="Straight Arrow Connector 38"/>
          <p:cNvCxnSpPr/>
          <p:nvPr/>
        </p:nvCxnSpPr>
        <p:spPr>
          <a:xfrm>
            <a:off x="1500166" y="2357430"/>
            <a:ext cx="55007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00166" y="2428868"/>
            <a:ext cx="5572164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500166" y="2500306"/>
            <a:ext cx="5715040" cy="3357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428728" y="2500306"/>
            <a:ext cx="557216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428728" y="4000504"/>
            <a:ext cx="5643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428728" y="4071942"/>
            <a:ext cx="5786478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500166" y="2643182"/>
            <a:ext cx="5500726" cy="285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500166" y="4143380"/>
            <a:ext cx="557216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00166" y="5643578"/>
            <a:ext cx="571504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1"/>
          <p:cNvSpPr>
            <a:spLocks noGrp="1"/>
          </p:cNvSpPr>
          <p:nvPr>
            <p:ph sz="quarter" idx="1"/>
          </p:nvPr>
        </p:nvSpPr>
        <p:spPr>
          <a:xfrm>
            <a:off x="1714480" y="2786058"/>
            <a:ext cx="5857916" cy="3118334"/>
          </a:xfrm>
        </p:spPr>
        <p:txBody>
          <a:bodyPr/>
          <a:lstStyle/>
          <a:p>
            <a:pPr>
              <a:buFontTx/>
              <a:buChar char="-"/>
            </a:pPr>
            <a:r>
              <a:rPr lang="nl-BE" dirty="0" smtClean="0"/>
              <a:t> No </a:t>
            </a:r>
            <a:r>
              <a:rPr lang="nl-BE" dirty="0" err="1" smtClean="0"/>
              <a:t>overview</a:t>
            </a:r>
            <a:endParaRPr lang="nl-BE" dirty="0" smtClean="0"/>
          </a:p>
          <a:p>
            <a:pPr>
              <a:buFontTx/>
              <a:buChar char="-"/>
            </a:pPr>
            <a:r>
              <a:rPr lang="nl-BE" dirty="0" smtClean="0"/>
              <a:t> Hard to manage</a:t>
            </a:r>
          </a:p>
          <a:p>
            <a:pPr>
              <a:buFontTx/>
              <a:buChar char="-"/>
            </a:pPr>
            <a:r>
              <a:rPr lang="nl-BE" dirty="0" smtClean="0"/>
              <a:t>  </a:t>
            </a:r>
            <a:r>
              <a:rPr lang="nl-BE" dirty="0" err="1" smtClean="0"/>
              <a:t>Who</a:t>
            </a:r>
            <a:r>
              <a:rPr lang="nl-BE" dirty="0" smtClean="0"/>
              <a:t> </a:t>
            </a:r>
            <a:r>
              <a:rPr lang="nl-BE" dirty="0" err="1" smtClean="0"/>
              <a:t>connects</a:t>
            </a:r>
            <a:r>
              <a:rPr lang="nl-BE" dirty="0" smtClean="0"/>
              <a:t> to </a:t>
            </a:r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>
              <a:buFontTx/>
              <a:buChar char="-"/>
            </a:pPr>
            <a:r>
              <a:rPr lang="nl-BE" dirty="0" smtClean="0"/>
              <a:t> No </a:t>
            </a:r>
            <a:r>
              <a:rPr lang="nl-BE" dirty="0" err="1" smtClean="0"/>
              <a:t>central</a:t>
            </a:r>
            <a:r>
              <a:rPr lang="nl-BE" dirty="0" smtClean="0"/>
              <a:t> point to </a:t>
            </a:r>
            <a:r>
              <a:rPr lang="nl-BE" dirty="0" err="1" smtClean="0"/>
              <a:t>handle</a:t>
            </a:r>
            <a:r>
              <a:rPr lang="nl-BE" dirty="0" smtClean="0"/>
              <a:t> </a:t>
            </a:r>
            <a:r>
              <a:rPr lang="nl-BE" dirty="0" err="1" smtClean="0"/>
              <a:t>common</a:t>
            </a:r>
            <a:r>
              <a:rPr lang="nl-BE" dirty="0" smtClean="0"/>
              <a:t> </a:t>
            </a:r>
            <a:r>
              <a:rPr lang="nl-BE" dirty="0" err="1" smtClean="0"/>
              <a:t>functionality</a:t>
            </a:r>
            <a:r>
              <a:rPr lang="nl-BE" dirty="0" smtClean="0"/>
              <a:t> </a:t>
            </a:r>
            <a:r>
              <a:rPr lang="nl-BE" dirty="0" err="1" smtClean="0"/>
              <a:t>like</a:t>
            </a:r>
            <a:r>
              <a:rPr lang="nl-BE" dirty="0" smtClean="0"/>
              <a:t>:</a:t>
            </a:r>
          </a:p>
          <a:p>
            <a:pPr lvl="1">
              <a:buFontTx/>
              <a:buChar char="-"/>
            </a:pPr>
            <a:r>
              <a:rPr lang="nl-BE" dirty="0" err="1" smtClean="0"/>
              <a:t>Security</a:t>
            </a:r>
            <a:endParaRPr lang="nl-BE" dirty="0" smtClean="0"/>
          </a:p>
          <a:p>
            <a:pPr lvl="1">
              <a:buFontTx/>
              <a:buChar char="-"/>
            </a:pPr>
            <a:r>
              <a:rPr lang="nl-BE" dirty="0" err="1" smtClean="0"/>
              <a:t>Logging</a:t>
            </a:r>
            <a:endParaRPr lang="nl-BE" dirty="0" smtClean="0"/>
          </a:p>
          <a:p>
            <a:pPr lvl="1">
              <a:buFontTx/>
              <a:buChar char="-"/>
            </a:pPr>
            <a:r>
              <a:rPr lang="nl-BE" dirty="0" err="1" smtClean="0"/>
              <a:t>Auditing</a:t>
            </a:r>
            <a:endParaRPr lang="nl-BE" dirty="0" smtClean="0"/>
          </a:p>
          <a:p>
            <a:pPr lvl="1">
              <a:buFontTx/>
              <a:buChar char="-"/>
            </a:pPr>
            <a:r>
              <a:rPr lang="nl-BE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Service routing (</a:t>
            </a:r>
            <a:r>
              <a:rPr lang="nl-BE" dirty="0" err="1" smtClean="0"/>
              <a:t>WCFServiceHost</a:t>
            </a:r>
            <a:r>
              <a:rPr lang="nl-BE" dirty="0" smtClean="0"/>
              <a:t>)</a:t>
            </a:r>
            <a:endParaRPr lang="en-US" dirty="0"/>
          </a:p>
        </p:txBody>
      </p:sp>
      <p:sp>
        <p:nvSpPr>
          <p:cNvPr id="13" name="sts box"/>
          <p:cNvSpPr/>
          <p:nvPr/>
        </p:nvSpPr>
        <p:spPr bwMode="auto">
          <a:xfrm>
            <a:off x="4357686" y="3071810"/>
            <a:ext cx="1643074" cy="1571636"/>
          </a:xfrm>
          <a:prstGeom prst="roundRect">
            <a:avLst>
              <a:gd name="adj" fmla="val 9033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695833" y="3476633"/>
            <a:ext cx="947737" cy="1023937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214810" y="3080563"/>
            <a:ext cx="2000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WCFServiceHost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71736" y="3286124"/>
            <a:ext cx="285752" cy="28575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6"/>
          </p:cNvCxnSpPr>
          <p:nvPr/>
        </p:nvCxnSpPr>
        <p:spPr>
          <a:xfrm>
            <a:off x="2857488" y="3429000"/>
            <a:ext cx="1500198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71736" y="4071942"/>
            <a:ext cx="285752" cy="285752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857488" y="4214818"/>
            <a:ext cx="1500198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28926" y="3071810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wsHttp</a:t>
            </a:r>
            <a:r>
              <a:rPr lang="nl-BE" dirty="0" smtClean="0"/>
              <a:t> (Win)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28926" y="3929066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netTcp</a:t>
            </a:r>
            <a:r>
              <a:rPr lang="nl-BE" dirty="0" smtClean="0"/>
              <a:t> (</a:t>
            </a:r>
            <a:r>
              <a:rPr lang="nl-BE" dirty="0" err="1" smtClean="0"/>
              <a:t>Cert</a:t>
            </a:r>
            <a:r>
              <a:rPr lang="nl-BE" dirty="0" smtClean="0"/>
              <a:t>)</a:t>
            </a:r>
            <a:endParaRPr lang="en-US" dirty="0"/>
          </a:p>
        </p:txBody>
      </p:sp>
      <p:pic>
        <p:nvPicPr>
          <p:cNvPr id="22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85720" y="5048269"/>
            <a:ext cx="947737" cy="1023937"/>
          </a:xfrm>
          <a:prstGeom prst="rect">
            <a:avLst/>
          </a:prstGeom>
          <a:noFill/>
        </p:spPr>
      </p:pic>
      <p:sp>
        <p:nvSpPr>
          <p:cNvPr id="23" name="backend"/>
          <p:cNvSpPr/>
          <p:nvPr/>
        </p:nvSpPr>
        <p:spPr bwMode="auto">
          <a:xfrm>
            <a:off x="7383398" y="164305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7320" y="167077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5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1164" y="2100250"/>
            <a:ext cx="807226" cy="912812"/>
          </a:xfrm>
          <a:prstGeom prst="rect">
            <a:avLst/>
          </a:prstGeom>
          <a:noFill/>
        </p:spPr>
      </p:pic>
      <p:sp>
        <p:nvSpPr>
          <p:cNvPr id="26" name="backend"/>
          <p:cNvSpPr/>
          <p:nvPr/>
        </p:nvSpPr>
        <p:spPr bwMode="auto">
          <a:xfrm>
            <a:off x="7383398" y="342900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6274" y="342900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28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1164" y="3886200"/>
            <a:ext cx="807226" cy="912812"/>
          </a:xfrm>
          <a:prstGeom prst="rect">
            <a:avLst/>
          </a:prstGeom>
          <a:noFill/>
        </p:spPr>
      </p:pic>
      <p:sp>
        <p:nvSpPr>
          <p:cNvPr id="29" name="backend"/>
          <p:cNvSpPr/>
          <p:nvPr/>
        </p:nvSpPr>
        <p:spPr bwMode="auto">
          <a:xfrm>
            <a:off x="7383398" y="5202260"/>
            <a:ext cx="1117692" cy="1368666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6274" y="5202260"/>
            <a:ext cx="8545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Backend</a:t>
            </a:r>
          </a:p>
        </p:txBody>
      </p:sp>
      <p:pic>
        <p:nvPicPr>
          <p:cNvPr id="31" name="Picture 3" descr="C:\Program Files\Microsoft Resource DVD Artwork\DVD_ART35\Artwork_Imagery\Icons - Illustrations\_WINDOWS SERVER ICONS\Misc\Web Services Globe internet world ear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1164" y="5659460"/>
            <a:ext cx="807226" cy="912812"/>
          </a:xfrm>
          <a:prstGeom prst="rect">
            <a:avLst/>
          </a:prstGeom>
          <a:noFill/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1922736"/>
            <a:ext cx="912114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guy" descr="C:\Program Files\Microsoft Resource DVD Artwork\DVD_ART\Artwork_Imagery\HARDWARE_IMAGERY\Illustration - Misc Hardware\Windows Vista Illustration Icons\Generic U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928662" y="2279926"/>
            <a:ext cx="357190" cy="434694"/>
          </a:xfrm>
          <a:prstGeom prst="rect">
            <a:avLst/>
          </a:prstGeom>
          <a:noFill/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3453018"/>
            <a:ext cx="704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4" descr="C:\Program Files\Microsoft Resource DVD Artwork\DVD_ART\Artwork_Imagery\Icons - Illustrations\_WINDOWS SERVER ICONS\Search\Globe earth internet world web 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3881646"/>
            <a:ext cx="500066" cy="547486"/>
          </a:xfrm>
          <a:prstGeom prst="rect">
            <a:avLst/>
          </a:prstGeom>
          <a:noFill/>
        </p:spPr>
      </p:pic>
      <p:cxnSp>
        <p:nvCxnSpPr>
          <p:cNvPr id="47" name="Straight Arrow Connector 46"/>
          <p:cNvCxnSpPr/>
          <p:nvPr/>
        </p:nvCxnSpPr>
        <p:spPr>
          <a:xfrm rot="5400000" flipH="1" flipV="1">
            <a:off x="6107917" y="2321711"/>
            <a:ext cx="1214446" cy="1143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143636" y="3786190"/>
            <a:ext cx="10715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5929322" y="4286256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428728" y="242886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285852" y="3571876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428728" y="4572008"/>
            <a:ext cx="92869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sz="quarter" idx="1"/>
          </p:nvPr>
        </p:nvSpPr>
        <p:spPr>
          <a:xfrm>
            <a:off x="1857356" y="5072074"/>
            <a:ext cx="5643602" cy="1571636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-"/>
            </a:pPr>
            <a:r>
              <a:rPr lang="nl-BE" sz="7200" dirty="0" smtClean="0"/>
              <a:t>  No point to point</a:t>
            </a:r>
          </a:p>
          <a:p>
            <a:pPr>
              <a:buFontTx/>
              <a:buChar char="-"/>
            </a:pPr>
            <a:r>
              <a:rPr lang="nl-BE" sz="7200" dirty="0" smtClean="0"/>
              <a:t>  </a:t>
            </a:r>
            <a:r>
              <a:rPr lang="nl-BE" sz="7200" dirty="0" err="1" smtClean="0"/>
              <a:t>One</a:t>
            </a:r>
            <a:r>
              <a:rPr lang="nl-BE" sz="7200" dirty="0" smtClean="0"/>
              <a:t> place to </a:t>
            </a:r>
            <a:r>
              <a:rPr lang="nl-BE" sz="7200" dirty="0" err="1" smtClean="0"/>
              <a:t>figure</a:t>
            </a:r>
            <a:r>
              <a:rPr lang="nl-BE" sz="7200" dirty="0" smtClean="0"/>
              <a:t> out </a:t>
            </a:r>
            <a:r>
              <a:rPr lang="nl-BE" sz="7200" dirty="0" err="1" smtClean="0"/>
              <a:t>who</a:t>
            </a:r>
            <a:r>
              <a:rPr lang="nl-BE" sz="7200" dirty="0" smtClean="0"/>
              <a:t> is </a:t>
            </a:r>
            <a:r>
              <a:rPr lang="nl-BE" sz="7200" dirty="0" err="1" smtClean="0"/>
              <a:t>calling</a:t>
            </a:r>
            <a:r>
              <a:rPr lang="nl-BE" sz="7200" dirty="0" smtClean="0"/>
              <a:t> </a:t>
            </a:r>
            <a:r>
              <a:rPr lang="nl-BE" sz="7200" dirty="0" err="1" smtClean="0"/>
              <a:t>who</a:t>
            </a:r>
            <a:endParaRPr lang="nl-BE" sz="7200" dirty="0" smtClean="0"/>
          </a:p>
          <a:p>
            <a:pPr>
              <a:buFontTx/>
              <a:buChar char="-"/>
            </a:pPr>
            <a:r>
              <a:rPr lang="nl-BE" sz="7200" dirty="0" smtClean="0"/>
              <a:t>  Central place </a:t>
            </a:r>
            <a:r>
              <a:rPr lang="nl-BE" sz="7200" dirty="0" err="1" smtClean="0"/>
              <a:t>for</a:t>
            </a:r>
            <a:r>
              <a:rPr lang="nl-BE" sz="7200" dirty="0" smtClean="0"/>
              <a:t> </a:t>
            </a:r>
            <a:r>
              <a:rPr lang="nl-BE" sz="7200" dirty="0" err="1" smtClean="0"/>
              <a:t>common</a:t>
            </a:r>
            <a:r>
              <a:rPr lang="nl-BE" sz="7200" dirty="0" smtClean="0"/>
              <a:t> </a:t>
            </a:r>
            <a:r>
              <a:rPr lang="nl-BE" sz="7200" dirty="0" err="1" smtClean="0"/>
              <a:t>logic</a:t>
            </a:r>
            <a:r>
              <a:rPr lang="nl-BE" sz="7200" dirty="0" smtClean="0"/>
              <a:t> (</a:t>
            </a:r>
            <a:r>
              <a:rPr lang="nl-BE" sz="7200" dirty="0" err="1" smtClean="0"/>
              <a:t>security</a:t>
            </a:r>
            <a:r>
              <a:rPr lang="nl-BE" sz="7200" dirty="0" smtClean="0"/>
              <a:t>, </a:t>
            </a:r>
            <a:r>
              <a:rPr lang="nl-BE" sz="7200" dirty="0" err="1" smtClean="0"/>
              <a:t>logging</a:t>
            </a:r>
            <a:r>
              <a:rPr lang="nl-BE" sz="7200" dirty="0" smtClean="0"/>
              <a:t>, </a:t>
            </a:r>
            <a:r>
              <a:rPr lang="nl-BE" sz="7200" dirty="0" err="1" smtClean="0"/>
              <a:t>auditing</a:t>
            </a:r>
            <a:r>
              <a:rPr lang="nl-BE" sz="7200" dirty="0" smtClean="0"/>
              <a:t>)</a:t>
            </a:r>
          </a:p>
          <a:p>
            <a:pPr>
              <a:buFontTx/>
              <a:buChar char="-"/>
            </a:pPr>
            <a:r>
              <a:rPr lang="nl-BE" sz="7200" dirty="0" smtClean="0"/>
              <a:t>  </a:t>
            </a:r>
            <a:r>
              <a:rPr lang="nl-BE" sz="7200" dirty="0" err="1" smtClean="0"/>
              <a:t>Abstraction</a:t>
            </a:r>
            <a:r>
              <a:rPr lang="nl-BE" sz="7200" dirty="0" smtClean="0"/>
              <a:t> </a:t>
            </a:r>
            <a:r>
              <a:rPr lang="nl-BE" sz="7200" dirty="0" err="1" smtClean="0"/>
              <a:t>layer</a:t>
            </a:r>
            <a:r>
              <a:rPr lang="nl-BE" sz="7200" dirty="0" smtClean="0"/>
              <a:t> </a:t>
            </a:r>
            <a:r>
              <a:rPr lang="nl-BE" sz="7200" dirty="0" err="1" smtClean="0"/>
              <a:t>for</a:t>
            </a:r>
            <a:r>
              <a:rPr lang="nl-BE" sz="7200" dirty="0" smtClean="0"/>
              <a:t> service </a:t>
            </a:r>
            <a:r>
              <a:rPr lang="nl-BE" sz="7200" dirty="0" err="1" smtClean="0"/>
              <a:t>addresses</a:t>
            </a:r>
            <a:r>
              <a:rPr lang="nl-BE" sz="7200" dirty="0" smtClean="0"/>
              <a:t> (</a:t>
            </a:r>
            <a:r>
              <a:rPr lang="nl-BE" sz="7200" dirty="0" err="1" smtClean="0"/>
              <a:t>clients</a:t>
            </a:r>
            <a:r>
              <a:rPr lang="nl-BE" sz="7200" dirty="0" smtClean="0"/>
              <a:t> to </a:t>
            </a:r>
            <a:r>
              <a:rPr lang="nl-BE" sz="7200" dirty="0" err="1" smtClean="0"/>
              <a:t>not</a:t>
            </a:r>
            <a:r>
              <a:rPr lang="nl-BE" sz="7200" dirty="0" smtClean="0"/>
              <a:t> have to </a:t>
            </a:r>
            <a:r>
              <a:rPr lang="nl-BE" sz="7200" dirty="0" err="1" smtClean="0"/>
              <a:t>know</a:t>
            </a:r>
            <a:r>
              <a:rPr lang="nl-BE" sz="7200" dirty="0" smtClean="0"/>
              <a:t> the backend </a:t>
            </a:r>
            <a:r>
              <a:rPr lang="nl-BE" sz="7200" dirty="0" err="1" smtClean="0"/>
              <a:t>addresses</a:t>
            </a:r>
            <a:endParaRPr lang="nl-BE" sz="7200" dirty="0" smtClean="0"/>
          </a:p>
        </p:txBody>
      </p:sp>
      <p:sp>
        <p:nvSpPr>
          <p:cNvPr id="37" name="TextBox 36"/>
          <p:cNvSpPr txBox="1"/>
          <p:nvPr/>
        </p:nvSpPr>
        <p:spPr>
          <a:xfrm rot="18766406">
            <a:off x="6463697" y="2514715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tcp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29388" y="3488296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http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3227880">
            <a:off x="6442199" y="4479145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https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8" grpId="0" animBg="1"/>
      <p:bldP spid="20" grpId="0"/>
      <p:bldP spid="21" grpId="0"/>
      <p:bldP spid="36" grpId="0" build="p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8596" y="1596550"/>
            <a:ext cx="5357850" cy="5118597"/>
          </a:xfrm>
        </p:spPr>
        <p:txBody>
          <a:bodyPr/>
          <a:lstStyle/>
          <a:p>
            <a:r>
              <a:rPr lang="nl-BE" dirty="0" smtClean="0"/>
              <a:t>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on-ramp</a:t>
            </a:r>
            <a:r>
              <a:rPr lang="nl-BE" dirty="0" smtClean="0"/>
              <a:t> per protocol/</a:t>
            </a:r>
            <a:r>
              <a:rPr lang="nl-BE" dirty="0" err="1" smtClean="0"/>
              <a:t>security</a:t>
            </a:r>
            <a:r>
              <a:rPr lang="nl-BE" dirty="0" smtClean="0"/>
              <a:t> </a:t>
            </a:r>
            <a:r>
              <a:rPr lang="nl-BE" dirty="0" err="1" smtClean="0"/>
              <a:t>combination</a:t>
            </a:r>
            <a:endParaRPr lang="nl-BE" dirty="0" smtClean="0"/>
          </a:p>
          <a:p>
            <a:pPr lvl="1"/>
            <a:r>
              <a:rPr lang="nl-BE" dirty="0" err="1" smtClean="0"/>
              <a:t>On-ramp</a:t>
            </a:r>
            <a:r>
              <a:rPr lang="nl-BE" dirty="0" smtClean="0"/>
              <a:t> = </a:t>
            </a:r>
            <a:r>
              <a:rPr lang="nl-BE" dirty="0" err="1" smtClean="0"/>
              <a:t>receive</a:t>
            </a:r>
            <a:r>
              <a:rPr lang="nl-BE" dirty="0" smtClean="0"/>
              <a:t> </a:t>
            </a:r>
            <a:r>
              <a:rPr lang="nl-BE" dirty="0" err="1" smtClean="0"/>
              <a:t>location</a:t>
            </a:r>
            <a:r>
              <a:rPr lang="nl-BE" dirty="0" smtClean="0"/>
              <a:t> in BTS (</a:t>
            </a:r>
            <a:r>
              <a:rPr lang="nl-BE" dirty="0" err="1" smtClean="0"/>
              <a:t>hosted</a:t>
            </a:r>
            <a:r>
              <a:rPr lang="nl-BE" dirty="0" smtClean="0"/>
              <a:t> in </a:t>
            </a:r>
            <a:r>
              <a:rPr lang="nl-BE" dirty="0" err="1" smtClean="0"/>
              <a:t>process</a:t>
            </a:r>
            <a:r>
              <a:rPr lang="nl-BE" dirty="0" smtClean="0"/>
              <a:t>)</a:t>
            </a:r>
          </a:p>
          <a:p>
            <a:pPr lvl="1"/>
            <a:r>
              <a:rPr lang="nl-BE" dirty="0" err="1" smtClean="0"/>
              <a:t>Router</a:t>
            </a:r>
            <a:r>
              <a:rPr lang="nl-BE" dirty="0" smtClean="0"/>
              <a:t> </a:t>
            </a:r>
            <a:r>
              <a:rPr lang="nl-BE" dirty="0" err="1" smtClean="0"/>
              <a:t>functionality</a:t>
            </a:r>
            <a:r>
              <a:rPr lang="nl-BE" dirty="0" smtClean="0"/>
              <a:t> </a:t>
            </a:r>
            <a:r>
              <a:rPr lang="nl-BE" dirty="0" err="1" smtClean="0"/>
              <a:t>implemented</a:t>
            </a:r>
            <a:r>
              <a:rPr lang="nl-BE" dirty="0" smtClean="0"/>
              <a:t> in the </a:t>
            </a:r>
            <a:r>
              <a:rPr lang="nl-BE" dirty="0" err="1" smtClean="0"/>
              <a:t>ActionMapperPipeline</a:t>
            </a:r>
            <a:r>
              <a:rPr lang="nl-BE" dirty="0" smtClean="0"/>
              <a:t> (and </a:t>
            </a:r>
            <a:r>
              <a:rPr lang="nl-BE" dirty="0" err="1" smtClean="0"/>
              <a:t>subscriptions</a:t>
            </a:r>
            <a:r>
              <a:rPr lang="nl-BE" dirty="0" smtClean="0"/>
              <a:t>)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send</a:t>
            </a:r>
            <a:r>
              <a:rPr lang="nl-BE" dirty="0" smtClean="0"/>
              <a:t> port per backend webservice</a:t>
            </a:r>
          </a:p>
          <a:p>
            <a:pPr lvl="1"/>
            <a:r>
              <a:rPr lang="nl-BE" dirty="0" err="1" smtClean="0"/>
              <a:t>Subscriptions</a:t>
            </a:r>
            <a:r>
              <a:rPr lang="nl-BE" dirty="0" smtClean="0"/>
              <a:t> are </a:t>
            </a:r>
            <a:r>
              <a:rPr lang="nl-BE" dirty="0" err="1" smtClean="0"/>
              <a:t>realized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the SOAP </a:t>
            </a:r>
            <a:r>
              <a:rPr lang="nl-BE" dirty="0" err="1" smtClean="0"/>
              <a:t>action</a:t>
            </a:r>
            <a:r>
              <a:rPr lang="nl-BE" dirty="0" smtClean="0"/>
              <a:t> (</a:t>
            </a:r>
            <a:r>
              <a:rPr lang="nl-BE" dirty="0" err="1" smtClean="0"/>
              <a:t>promoted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the </a:t>
            </a:r>
            <a:r>
              <a:rPr lang="nl-BE" dirty="0" err="1" smtClean="0"/>
              <a:t>ActionMapperPipeline</a:t>
            </a:r>
            <a:r>
              <a:rPr lang="nl-BE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How</a:t>
            </a:r>
            <a:r>
              <a:rPr lang="nl-BE" dirty="0" smtClean="0"/>
              <a:t> to </a:t>
            </a:r>
            <a:r>
              <a:rPr lang="nl-BE" dirty="0" err="1" smtClean="0"/>
              <a:t>use</a:t>
            </a:r>
            <a:r>
              <a:rPr lang="nl-BE" dirty="0" smtClean="0"/>
              <a:t> the WCF Service Host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1428736"/>
            <a:ext cx="3429024" cy="273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714884"/>
            <a:ext cx="4181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2800" dirty="0" smtClean="0"/>
              <a:t>Service </a:t>
            </a:r>
            <a:r>
              <a:rPr lang="nl-BE" sz="2800" dirty="0" err="1" smtClean="0"/>
              <a:t>authorization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Authorization</a:t>
            </a:r>
            <a:r>
              <a:rPr lang="nl-BE" dirty="0" smtClean="0"/>
              <a:t> the </a:t>
            </a:r>
            <a:r>
              <a:rPr lang="nl-BE" dirty="0" err="1" smtClean="0"/>
              <a:t>old</a:t>
            </a:r>
            <a:r>
              <a:rPr lang="nl-BE" dirty="0" smtClean="0"/>
              <a:t>/static </a:t>
            </a:r>
            <a:r>
              <a:rPr lang="nl-BE" dirty="0" err="1" smtClean="0"/>
              <a:t>way</a:t>
            </a:r>
            <a:r>
              <a:rPr lang="nl-BE" dirty="0" smtClean="0"/>
              <a:t> 1/2</a:t>
            </a:r>
            <a:endParaRPr lang="en-US" dirty="0"/>
          </a:p>
        </p:txBody>
      </p:sp>
      <p:pic>
        <p:nvPicPr>
          <p:cNvPr id="4" name="guy" descr="C:\Program Files\Microsoft Resource DVD Artwork\DVD_ART\Artwork_Imagery\HARDWARE_IMAGERY\Illustration - Misc Hardware\Windows Vista Illustration Icons\Generic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28662" y="2000240"/>
            <a:ext cx="698843" cy="850479"/>
          </a:xfrm>
          <a:prstGeom prst="rect">
            <a:avLst/>
          </a:prstGeom>
          <a:noFill/>
        </p:spPr>
      </p:pic>
      <p:sp>
        <p:nvSpPr>
          <p:cNvPr id="5" name="sts box"/>
          <p:cNvSpPr/>
          <p:nvPr/>
        </p:nvSpPr>
        <p:spPr bwMode="auto">
          <a:xfrm>
            <a:off x="4714876" y="1785926"/>
            <a:ext cx="1428760" cy="1428760"/>
          </a:xfrm>
          <a:prstGeom prst="roundRect">
            <a:avLst>
              <a:gd name="adj" fmla="val 9033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sts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929190" y="2071678"/>
            <a:ext cx="947737" cy="10239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12672" y="1785926"/>
            <a:ext cx="673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1" name="Vertical Scroll 10"/>
          <p:cNvSpPr/>
          <p:nvPr/>
        </p:nvSpPr>
        <p:spPr>
          <a:xfrm>
            <a:off x="4000496" y="3571876"/>
            <a:ext cx="4786346" cy="2928958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 descr="C:\Program Files\Microsoft Resource DVD Artwork\DVD_ART\Artwork_Imagery\Shapes and Graphics\Pyramid Triangle\green triangle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42976" y="4714884"/>
            <a:ext cx="1458313" cy="121444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643042" y="52863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6179355" y="2393149"/>
            <a:ext cx="1071570" cy="8572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786050" y="5072074"/>
            <a:ext cx="1000132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0800000">
            <a:off x="1928794" y="2285992"/>
            <a:ext cx="2286016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C:\Program Files\Microsoft Resource DVD Artwork\DVD_ART\Artwork_Imagery\HARDWARE_IMAGERY\Illustration - Misc Hardware\Windows Server Icons\Security\Key 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2214554"/>
            <a:ext cx="372657" cy="372657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4357694"/>
            <a:ext cx="392909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472129"/>
            <a:ext cx="3600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357686" y="40005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Implicit</a:t>
            </a:r>
            <a:r>
              <a:rPr lang="nl-BE" dirty="0" smtClean="0"/>
              <a:t>: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72347" y="507207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Explicit</a:t>
            </a:r>
            <a:r>
              <a:rPr lang="nl-BE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 animBg="1"/>
      <p:bldP spid="16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 </a:t>
            </a:r>
            <a:r>
              <a:rPr lang="nl-BE" dirty="0" err="1" smtClean="0"/>
              <a:t>Coupling</a:t>
            </a:r>
            <a:r>
              <a:rPr lang="nl-BE" dirty="0" smtClean="0"/>
              <a:t> </a:t>
            </a:r>
            <a:r>
              <a:rPr lang="nl-BE" dirty="0" err="1" smtClean="0"/>
              <a:t>between</a:t>
            </a:r>
            <a:r>
              <a:rPr lang="nl-BE" dirty="0" smtClean="0"/>
              <a:t> code and </a:t>
            </a:r>
            <a:r>
              <a:rPr lang="nl-BE" dirty="0" err="1" smtClean="0"/>
              <a:t>authorization</a:t>
            </a:r>
            <a:r>
              <a:rPr lang="nl-BE" dirty="0" smtClean="0"/>
              <a:t> </a:t>
            </a:r>
            <a:r>
              <a:rPr lang="nl-BE" dirty="0" err="1" smtClean="0"/>
              <a:t>logic</a:t>
            </a:r>
            <a:endParaRPr lang="nl-BE" dirty="0" smtClean="0"/>
          </a:p>
          <a:p>
            <a:pPr lvl="1"/>
            <a:r>
              <a:rPr lang="nl-BE" dirty="0" err="1" smtClean="0"/>
              <a:t>Redeploy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groups</a:t>
            </a:r>
            <a:r>
              <a:rPr lang="nl-BE" dirty="0" smtClean="0"/>
              <a:t>/</a:t>
            </a:r>
            <a:r>
              <a:rPr lang="nl-BE" dirty="0" err="1" smtClean="0"/>
              <a:t>authorization</a:t>
            </a:r>
            <a:r>
              <a:rPr lang="nl-BE" dirty="0" smtClean="0"/>
              <a:t> </a:t>
            </a:r>
            <a:r>
              <a:rPr lang="nl-BE" dirty="0" err="1" smtClean="0"/>
              <a:t>logic</a:t>
            </a:r>
            <a:r>
              <a:rPr lang="nl-BE" dirty="0" smtClean="0"/>
              <a:t> </a:t>
            </a:r>
            <a:r>
              <a:rPr lang="nl-BE" dirty="0" err="1" smtClean="0"/>
              <a:t>changes</a:t>
            </a:r>
            <a:endParaRPr lang="nl-BE" dirty="0" smtClean="0"/>
          </a:p>
          <a:p>
            <a:r>
              <a:rPr lang="nl-BE" dirty="0" smtClean="0"/>
              <a:t> </a:t>
            </a:r>
            <a:r>
              <a:rPr lang="nl-BE" dirty="0" err="1" smtClean="0"/>
              <a:t>Authorization</a:t>
            </a:r>
            <a:r>
              <a:rPr lang="nl-BE" dirty="0" smtClean="0"/>
              <a:t> to services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managed</a:t>
            </a:r>
            <a:r>
              <a:rPr lang="nl-BE" dirty="0" smtClean="0"/>
              <a:t> in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central</a:t>
            </a:r>
            <a:r>
              <a:rPr lang="nl-BE" dirty="0" smtClean="0"/>
              <a:t> point</a:t>
            </a:r>
          </a:p>
          <a:p>
            <a:r>
              <a:rPr lang="nl-BE" dirty="0" smtClean="0"/>
              <a:t> </a:t>
            </a:r>
            <a:r>
              <a:rPr lang="nl-BE" dirty="0" err="1" smtClean="0"/>
              <a:t>Very</a:t>
            </a:r>
            <a:r>
              <a:rPr lang="nl-BE" dirty="0" smtClean="0"/>
              <a:t> </a:t>
            </a:r>
            <a:r>
              <a:rPr lang="nl-BE" dirty="0" err="1" smtClean="0"/>
              <a:t>poor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r>
              <a:rPr lang="nl-BE" dirty="0" smtClean="0"/>
              <a:t> of </a:t>
            </a:r>
            <a:r>
              <a:rPr lang="nl-BE" dirty="0" err="1" smtClean="0"/>
              <a:t>who</a:t>
            </a:r>
            <a:r>
              <a:rPr lang="nl-BE" dirty="0" smtClean="0"/>
              <a:t> has </a:t>
            </a:r>
            <a:r>
              <a:rPr lang="nl-BE" dirty="0" err="1" smtClean="0"/>
              <a:t>access</a:t>
            </a:r>
            <a:r>
              <a:rPr lang="nl-BE" dirty="0" smtClean="0"/>
              <a:t> to </a:t>
            </a:r>
            <a:r>
              <a:rPr lang="nl-BE" dirty="0" err="1" smtClean="0"/>
              <a:t>what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Authorization</a:t>
            </a:r>
            <a:r>
              <a:rPr lang="nl-BE" dirty="0" smtClean="0"/>
              <a:t> the </a:t>
            </a:r>
            <a:r>
              <a:rPr lang="nl-BE" dirty="0" err="1" smtClean="0"/>
              <a:t>old</a:t>
            </a:r>
            <a:r>
              <a:rPr lang="nl-BE" dirty="0" smtClean="0"/>
              <a:t>/static </a:t>
            </a:r>
            <a:r>
              <a:rPr lang="nl-BE" dirty="0" err="1" smtClean="0"/>
              <a:t>way</a:t>
            </a:r>
            <a:r>
              <a:rPr lang="nl-BE" dirty="0" smtClean="0"/>
              <a:t> 2/2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Dit">
      <a:dk1>
        <a:sysClr val="windowText" lastClr="000000"/>
      </a:dk1>
      <a:lt1>
        <a:sysClr val="window" lastClr="FFFFFF"/>
      </a:lt1>
      <a:dk2>
        <a:srgbClr val="7F7F7F"/>
      </a:dk2>
      <a:lt2>
        <a:srgbClr val="DBF5F9"/>
      </a:lt2>
      <a:accent1>
        <a:srgbClr val="00A9E2"/>
      </a:accent1>
      <a:accent2>
        <a:srgbClr val="003D85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C7D96BF7C86249AAA6BB67E0980236" ma:contentTypeVersion="0" ma:contentTypeDescription="Create a new document." ma:contentTypeScope="" ma:versionID="f13110c8eb7596279ade9b591c082bc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EB606-FB1C-40BB-B50B-6A63A1E15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4E5940D-BE58-406E-B2BB-261B3B20AF2B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B05BD9F-793C-4D7F-834E-7480BBCB5C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519</Words>
  <Application>Microsoft Office PowerPoint</Application>
  <PresentationFormat>On-screen Show (4:3)</PresentationFormat>
  <Paragraphs>134</Paragraphs>
  <Slides>17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BizTalk Service Authorization</vt:lpstr>
      <vt:lpstr>Agenda</vt:lpstr>
      <vt:lpstr>Service Router</vt:lpstr>
      <vt:lpstr>Point to Point connections</vt:lpstr>
      <vt:lpstr>Service routing (WCFServiceHost)</vt:lpstr>
      <vt:lpstr>How to use the WCF Service Host</vt:lpstr>
      <vt:lpstr>Service authorization</vt:lpstr>
      <vt:lpstr>Authorization the old/static way 1/2</vt:lpstr>
      <vt:lpstr>Authorization the old/static way 2/2</vt:lpstr>
      <vt:lpstr>ServiceRolesAndCertAuthoriation</vt:lpstr>
      <vt:lpstr>ServiceRolesAndCertAuthorization advantages</vt:lpstr>
      <vt:lpstr>ServiceRolesAndCertAuthoriation configuration</vt:lpstr>
      <vt:lpstr>Implementation</vt:lpstr>
      <vt:lpstr>Forward the original caller</vt:lpstr>
      <vt:lpstr>Forward the original caller</vt:lpstr>
      <vt:lpstr>Questions?</vt:lpstr>
      <vt:lpstr> </vt:lpstr>
    </vt:vector>
  </TitlesOfParts>
  <Company>CODit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CODIT TRAINING PROGRAM</dc:title>
  <dc:creator>Sam</dc:creator>
  <cp:lastModifiedBy>pborremans</cp:lastModifiedBy>
  <cp:revision>254</cp:revision>
  <dcterms:created xsi:type="dcterms:W3CDTF">2007-05-15T12:59:30Z</dcterms:created>
  <dcterms:modified xsi:type="dcterms:W3CDTF">2010-07-08T13:08:48Z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0x0101003AC7D96BF7C86249AAA6BB67E0980236</vt:lpwstr>
  </property>
</Properties>
</file>