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81943" y="4087076"/>
            <a:ext cx="11228115" cy="543675"/>
          </a:xfrm>
        </p:spPr>
        <p:txBody>
          <a:bodyPr wrap="square" lIns="108000" rIns="0" anchor="b">
            <a:spAutoFit/>
          </a:bodyPr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942" y="4531690"/>
            <a:ext cx="11228119" cy="4247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2160" cap="all">
                <a:solidFill>
                  <a:schemeClr val="tx1"/>
                </a:solidFill>
              </a:defRPr>
            </a:lvl1pPr>
            <a:lvl2pPr marL="548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name here</a:t>
            </a:r>
          </a:p>
        </p:txBody>
      </p:sp>
    </p:spTree>
    <p:extLst>
      <p:ext uri="{BB962C8B-B14F-4D97-AF65-F5344CB8AC3E}">
        <p14:creationId xmlns:p14="http://schemas.microsoft.com/office/powerpoint/2010/main" val="29924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202" y="3152002"/>
            <a:ext cx="11671300" cy="543675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5019" y="6525329"/>
            <a:ext cx="5185832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 b="0" i="0" cap="all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  <a:endParaRPr lang="en-US" sz="800" b="0" i="0" cap="all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U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81943" y="4087076"/>
            <a:ext cx="11228115" cy="543675"/>
          </a:xfrm>
        </p:spPr>
        <p:txBody>
          <a:bodyPr wrap="square" lIns="108000" rIns="0" anchor="b">
            <a:spAutoFit/>
          </a:bodyPr>
          <a:lstStyle>
            <a:lvl1pPr algn="l">
              <a:defRPr sz="2933" baseline="0">
                <a:solidFill>
                  <a:srgbClr val="1F72B5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942" y="4531690"/>
            <a:ext cx="11228119" cy="424732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160" cap="all">
                <a:solidFill>
                  <a:schemeClr val="tx1"/>
                </a:solidFill>
              </a:defRPr>
            </a:lvl1pPr>
            <a:lvl2pPr marL="548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940" y="6611779"/>
            <a:ext cx="1153414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l" defTabSz="548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cap="all" dirty="0" err="1">
                <a:solidFill>
                  <a:schemeClr val="tx1"/>
                </a:solidFill>
              </a:rPr>
              <a:t>Idlab</a:t>
            </a:r>
            <a:r>
              <a:rPr lang="en-US" sz="800" cap="all" dirty="0">
                <a:solidFill>
                  <a:schemeClr val="tx1"/>
                </a:solidFill>
              </a:rPr>
              <a:t>, imec research group at </a:t>
            </a:r>
            <a:r>
              <a:rPr lang="en-US" sz="800" cap="all" dirty="0" err="1">
                <a:solidFill>
                  <a:schemeClr val="tx1"/>
                </a:solidFill>
              </a:rPr>
              <a:t>ghent</a:t>
            </a:r>
            <a:r>
              <a:rPr lang="en-US" sz="800" cap="all" dirty="0">
                <a:solidFill>
                  <a:schemeClr val="tx1"/>
                </a:solidFill>
              </a:rPr>
              <a:t> university</a:t>
            </a:r>
            <a:r>
              <a:rPr lang="en-US" sz="800" cap="all" baseline="0" dirty="0">
                <a:solidFill>
                  <a:schemeClr val="tx1"/>
                </a:solidFill>
              </a:rPr>
              <a:t> </a:t>
            </a:r>
            <a:r>
              <a:rPr lang="en-US" sz="800" cap="all" dirty="0">
                <a:solidFill>
                  <a:schemeClr val="tx1"/>
                </a:solidFill>
              </a:rPr>
              <a:t>– public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" y="421424"/>
            <a:ext cx="3634811" cy="36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81943" y="4087076"/>
            <a:ext cx="11228115" cy="543675"/>
          </a:xfrm>
        </p:spPr>
        <p:txBody>
          <a:bodyPr wrap="square" lIns="108000" rIns="0" anchor="b">
            <a:spAutoFit/>
          </a:bodyPr>
          <a:lstStyle>
            <a:lvl1pPr algn="ctr">
              <a:defRPr sz="2933" baseline="0">
                <a:solidFill>
                  <a:srgbClr val="0F426A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942" y="4531690"/>
            <a:ext cx="11228119" cy="4247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2160" cap="all">
                <a:solidFill>
                  <a:schemeClr val="tx1"/>
                </a:solidFill>
              </a:defRPr>
            </a:lvl1pPr>
            <a:lvl2pPr marL="548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930" y="6518637"/>
            <a:ext cx="1153414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548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cap="all" dirty="0" err="1">
                <a:solidFill>
                  <a:schemeClr val="tx1"/>
                </a:solidFill>
              </a:rPr>
              <a:t>Idlab</a:t>
            </a:r>
            <a:r>
              <a:rPr lang="en-US" sz="800" cap="all" dirty="0">
                <a:solidFill>
                  <a:schemeClr val="tx1"/>
                </a:solidFill>
              </a:rPr>
              <a:t>, imec research group </a:t>
            </a:r>
            <a:r>
              <a:rPr lang="en-US" sz="800" cap="all" dirty="0" err="1">
                <a:solidFill>
                  <a:schemeClr val="tx1"/>
                </a:solidFill>
              </a:rPr>
              <a:t>antwerp</a:t>
            </a:r>
            <a:r>
              <a:rPr lang="en-US" sz="800" cap="all" baseline="0" dirty="0">
                <a:solidFill>
                  <a:schemeClr val="tx1"/>
                </a:solidFill>
              </a:rPr>
              <a:t> university</a:t>
            </a:r>
            <a:r>
              <a:rPr lang="en-US" sz="800" cap="all" dirty="0">
                <a:solidFill>
                  <a:schemeClr val="tx1"/>
                </a:solidFill>
              </a:rPr>
              <a:t> – public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29" y="421424"/>
            <a:ext cx="3495009" cy="36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16" y="1702531"/>
            <a:ext cx="6856768" cy="3423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5019" y="6525329"/>
            <a:ext cx="5185832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 b="0" i="0" cap="all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  <a:endParaRPr lang="en-US" sz="800" b="0" i="0" cap="all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4016" y="6235059"/>
            <a:ext cx="3008121" cy="555640"/>
            <a:chOff x="190511" y="4676294"/>
            <a:chExt cx="2256091" cy="41673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11" y="4891116"/>
              <a:ext cx="424454" cy="129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23" y="4870686"/>
              <a:ext cx="416921" cy="1646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753" y="4710462"/>
              <a:ext cx="367849" cy="38256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96"/>
            <a:stretch/>
          </p:blipFill>
          <p:spPr>
            <a:xfrm>
              <a:off x="1457721" y="4676294"/>
              <a:ext cx="434792" cy="402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0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4174" y="768420"/>
            <a:ext cx="11671300" cy="461665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4175" y="768420"/>
            <a:ext cx="11671300" cy="461665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14175" y="1428751"/>
            <a:ext cx="11671300" cy="4709160"/>
          </a:xfrm>
        </p:spPr>
        <p:txBody>
          <a:bodyPr/>
          <a:lstStyle>
            <a:lvl1pPr marL="430520" indent="-430520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861038" indent="-312412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400141" indent="-302888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939242" indent="-293363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2472629" indent="-278124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74" y="1437640"/>
            <a:ext cx="5757333" cy="469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4175" y="768420"/>
            <a:ext cx="11671300" cy="461665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6117168" y="1437640"/>
            <a:ext cx="5757333" cy="469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4175" y="768421"/>
            <a:ext cx="11671300" cy="461665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24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548626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214175" y="1428751"/>
            <a:ext cx="5824869" cy="4709160"/>
          </a:xfrm>
        </p:spPr>
        <p:txBody>
          <a:bodyPr/>
          <a:lstStyle>
            <a:lvl1pPr marL="430520" indent="-430520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861038" indent="-312412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400141" indent="-302888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939242" indent="-293363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2472629" indent="-278124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6060604" y="1428751"/>
            <a:ext cx="5824869" cy="4709160"/>
          </a:xfrm>
        </p:spPr>
        <p:txBody>
          <a:bodyPr/>
          <a:lstStyle>
            <a:lvl1pPr marL="430520" indent="-430520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861038" indent="-312412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400141" indent="-302888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939242" indent="-293363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2472629" indent="-278124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14175" y="768421"/>
            <a:ext cx="11671300" cy="461665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24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548626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3155831"/>
            <a:ext cx="11785600" cy="54367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5019" y="6525329"/>
            <a:ext cx="5185832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 b="0" i="0" cap="all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  <a:endParaRPr lang="en-US" sz="800" b="0" i="0" cap="all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3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202" y="3152002"/>
            <a:ext cx="11671300" cy="543675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5019" y="6525329"/>
            <a:ext cx="5185832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800" b="0" i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  <a:endParaRPr lang="en-US" sz="800" b="0" i="0" cap="all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75" y="346671"/>
            <a:ext cx="11671300" cy="5436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75" y="1437640"/>
            <a:ext cx="1167130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26" rtl="0" eaLnBrk="1" latinLnBrk="0" hangingPunct="1">
        <a:spcBef>
          <a:spcPct val="0"/>
        </a:spcBef>
        <a:buNone/>
        <a:defRPr sz="2933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411470" indent="-411470" algn="l" defTabSz="548626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24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891518" indent="-342891" algn="l" defTabSz="548626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216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371566" indent="-274313" algn="l" defTabSz="548626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92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920192" indent="-274313" algn="l" defTabSz="548626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92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2468818" indent="-274313" algn="l" defTabSz="548626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92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3017445" indent="-274313" algn="l" defTabSz="54862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71" indent="-274313" algn="l" defTabSz="54862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97" indent="-274313" algn="l" defTabSz="54862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323" indent="-274313" algn="l" defTabSz="54862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algn="l" defTabSz="5486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algn="l" defTabSz="5486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5486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5486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algn="l" defTabSz="5486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5486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5486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0" algn="l" defTabSz="5486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46D4-D366-43FF-8D04-25A45767B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943" y="3635735"/>
            <a:ext cx="11228115" cy="995016"/>
          </a:xfrm>
        </p:spPr>
        <p:txBody>
          <a:bodyPr/>
          <a:lstStyle/>
          <a:p>
            <a:r>
              <a:rPr lang="en-GB" dirty="0"/>
              <a:t>Comparing international cities for their similarities and differences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AF92A-E158-4746-AE10-C9766545E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Bosch</a:t>
            </a:r>
          </a:p>
        </p:txBody>
      </p:sp>
    </p:spTree>
    <p:extLst>
      <p:ext uri="{BB962C8B-B14F-4D97-AF65-F5344CB8AC3E}">
        <p14:creationId xmlns:p14="http://schemas.microsoft.com/office/powerpoint/2010/main" val="42859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5E22-2CE7-472C-8A50-AE1F6B59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skilled workers gravitate towards large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29CD-7529-414B-B2F9-01B7A7AF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city fits best for workers?</a:t>
            </a:r>
          </a:p>
          <a:p>
            <a:endParaRPr lang="en-US" dirty="0"/>
          </a:p>
          <a:p>
            <a:r>
              <a:rPr lang="en-US" dirty="0"/>
              <a:t>Are there differences to consider before moving?</a:t>
            </a:r>
          </a:p>
          <a:p>
            <a:endParaRPr lang="en-US" dirty="0"/>
          </a:p>
          <a:p>
            <a:r>
              <a:rPr lang="en-US" dirty="0"/>
              <a:t>If you want to open a new branch, which city works best for your employees?</a:t>
            </a:r>
          </a:p>
        </p:txBody>
      </p:sp>
    </p:spTree>
    <p:extLst>
      <p:ext uri="{BB962C8B-B14F-4D97-AF65-F5344CB8AC3E}">
        <p14:creationId xmlns:p14="http://schemas.microsoft.com/office/powerpoint/2010/main" val="15211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2C20-8F95-4E72-AA3B-CC6F6A5F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neighborhood and venue data to get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994A-990C-4A71-973E-4949F41C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data from Wikipedia and </a:t>
            </a:r>
            <a:r>
              <a:rPr lang="en-US" dirty="0" err="1"/>
              <a:t>OpenStreetMaps</a:t>
            </a:r>
            <a:r>
              <a:rPr lang="en-US" dirty="0"/>
              <a:t> for three cities includes</a:t>
            </a:r>
          </a:p>
          <a:p>
            <a:pPr lvl="1"/>
            <a:r>
              <a:rPr lang="en-US" dirty="0"/>
              <a:t>Neighborhoods</a:t>
            </a:r>
          </a:p>
          <a:p>
            <a:pPr lvl="1"/>
            <a:r>
              <a:rPr lang="en-US" dirty="0"/>
              <a:t>Boroughs</a:t>
            </a:r>
          </a:p>
          <a:p>
            <a:pPr lvl="1"/>
            <a:r>
              <a:rPr lang="en-US" dirty="0"/>
              <a:t>Location of neighborhood</a:t>
            </a:r>
          </a:p>
          <a:p>
            <a:endParaRPr lang="en-US" dirty="0"/>
          </a:p>
          <a:p>
            <a:r>
              <a:rPr lang="en-US" dirty="0"/>
              <a:t>Venue data from Foursquare includes</a:t>
            </a:r>
          </a:p>
          <a:p>
            <a:pPr lvl="1"/>
            <a:r>
              <a:rPr lang="en-US" dirty="0"/>
              <a:t>Venues for each neighborhood</a:t>
            </a:r>
          </a:p>
          <a:p>
            <a:pPr lvl="1"/>
            <a:r>
              <a:rPr lang="en-US" dirty="0"/>
              <a:t>Location of venue</a:t>
            </a:r>
          </a:p>
        </p:txBody>
      </p:sp>
    </p:spTree>
    <p:extLst>
      <p:ext uri="{BB962C8B-B14F-4D97-AF65-F5344CB8AC3E}">
        <p14:creationId xmlns:p14="http://schemas.microsoft.com/office/powerpoint/2010/main" val="240039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6CF2-A279-485F-BA97-CBA08517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5" y="-104670"/>
            <a:ext cx="11671300" cy="995016"/>
          </a:xfrm>
        </p:spPr>
        <p:txBody>
          <a:bodyPr/>
          <a:lstStyle/>
          <a:p>
            <a:r>
              <a:rPr lang="en-US" dirty="0"/>
              <a:t>Occurrence of most common venue in each neighborhood shows significant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54C3-BB2E-4982-852A-86E20985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city has their own popular venue</a:t>
            </a:r>
          </a:p>
          <a:p>
            <a:endParaRPr lang="en-US" dirty="0"/>
          </a:p>
          <a:p>
            <a:r>
              <a:rPr lang="en-US" dirty="0"/>
              <a:t>London and New York have larger variety</a:t>
            </a:r>
          </a:p>
          <a:p>
            <a:endParaRPr lang="en-US" dirty="0"/>
          </a:p>
          <a:p>
            <a:r>
              <a:rPr lang="en-US" dirty="0"/>
              <a:t>Seoul has strong focus on coffee shops Korean restaurants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B8661C-41ED-4A84-BB36-AAEEEB621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56369"/>
              </p:ext>
            </p:extLst>
          </p:nvPr>
        </p:nvGraphicFramePr>
        <p:xfrm>
          <a:off x="214175" y="1549160"/>
          <a:ext cx="32924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3291758" imgH="2194560" progId="AcroExch.Document.DC">
                  <p:embed/>
                </p:oleObj>
              </mc:Choice>
              <mc:Fallback>
                <p:oleObj name="Acrobat Document" r:id="rId3" imgW="3291758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75" y="1549160"/>
                        <a:ext cx="329247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D739C40-D609-4815-94FF-FE79C7721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76565"/>
              </p:ext>
            </p:extLst>
          </p:nvPr>
        </p:nvGraphicFramePr>
        <p:xfrm>
          <a:off x="4403587" y="1549160"/>
          <a:ext cx="32924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5" imgW="3291758" imgH="2194560" progId="AcroExch.Document.DC">
                  <p:embed/>
                </p:oleObj>
              </mc:Choice>
              <mc:Fallback>
                <p:oleObj name="Acrobat Document" r:id="rId5" imgW="3291758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3587" y="1549160"/>
                        <a:ext cx="329247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6CDCF76-D1DC-4C0E-BC56-C0C72CF17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667877"/>
              </p:ext>
            </p:extLst>
          </p:nvPr>
        </p:nvGraphicFramePr>
        <p:xfrm>
          <a:off x="8593000" y="1549160"/>
          <a:ext cx="32924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7" imgW="3291758" imgH="2194560" progId="AcroExch.Document.DC">
                  <p:embed/>
                </p:oleObj>
              </mc:Choice>
              <mc:Fallback>
                <p:oleObj name="Acrobat Document" r:id="rId7" imgW="3291758" imgH="21945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93000" y="1549160"/>
                        <a:ext cx="329247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96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8F4-CBA1-4949-A35D-237216D1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5" y="346671"/>
            <a:ext cx="11671300" cy="543675"/>
          </a:xfrm>
        </p:spPr>
        <p:txBody>
          <a:bodyPr/>
          <a:lstStyle/>
          <a:p>
            <a:r>
              <a:rPr lang="en-US" dirty="0"/>
              <a:t>Clustering neighborhoods with gives us more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E399-0AC6-4FDF-88A3-4A7F2736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 Means, we get</a:t>
            </a:r>
          </a:p>
          <a:p>
            <a:pPr lvl="1"/>
            <a:r>
              <a:rPr lang="en-US" dirty="0"/>
              <a:t>7 clusters for London and New York</a:t>
            </a:r>
          </a:p>
          <a:p>
            <a:pPr lvl="1"/>
            <a:r>
              <a:rPr lang="en-US" dirty="0"/>
              <a:t>5 clusters for Seoul</a:t>
            </a:r>
          </a:p>
          <a:p>
            <a:endParaRPr lang="en-US" dirty="0"/>
          </a:p>
          <a:p>
            <a:r>
              <a:rPr lang="en-US" dirty="0"/>
              <a:t>Based on</a:t>
            </a:r>
          </a:p>
          <a:p>
            <a:pPr lvl="1"/>
            <a:r>
              <a:rPr lang="en-US" dirty="0"/>
              <a:t>Aggregated venue data for each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6C7F-65AC-4BC7-B65F-7948E089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city is similar…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2C2-3BDE-4BDF-90A2-74D7097F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concentration of venues in city center</a:t>
            </a:r>
          </a:p>
          <a:p>
            <a:endParaRPr lang="en-US" dirty="0"/>
          </a:p>
          <a:p>
            <a:r>
              <a:rPr lang="en-US" dirty="0"/>
              <a:t>High number of coffee shops in all cities</a:t>
            </a:r>
          </a:p>
          <a:p>
            <a:endParaRPr lang="en-US" dirty="0"/>
          </a:p>
          <a:p>
            <a:r>
              <a:rPr lang="en-US" dirty="0"/>
              <a:t>Eating and social places differ</a:t>
            </a:r>
          </a:p>
          <a:p>
            <a:pPr lvl="1"/>
            <a:r>
              <a:rPr lang="en-US" dirty="0"/>
              <a:t>Pubs in London</a:t>
            </a:r>
          </a:p>
          <a:p>
            <a:pPr lvl="1"/>
            <a:r>
              <a:rPr lang="en-US" dirty="0"/>
              <a:t>Pizza places and bars in New York</a:t>
            </a:r>
          </a:p>
          <a:p>
            <a:pPr lvl="1"/>
            <a:r>
              <a:rPr lang="en-US" dirty="0"/>
              <a:t>(Local) restaurants in Seoul</a:t>
            </a:r>
          </a:p>
        </p:txBody>
      </p:sp>
    </p:spTree>
    <p:extLst>
      <p:ext uri="{BB962C8B-B14F-4D97-AF65-F5344CB8AC3E}">
        <p14:creationId xmlns:p14="http://schemas.microsoft.com/office/powerpoint/2010/main" val="11699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06A7-BD73-482B-BE51-2A54C5A7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…while the residential areas differ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0137-0376-4343-802F-A5F9274B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London has a large number of grocery stores and less restaurants</a:t>
            </a:r>
          </a:p>
          <a:p>
            <a:pPr lvl="1"/>
            <a:endParaRPr lang="en-US" dirty="0"/>
          </a:p>
          <a:p>
            <a:r>
              <a:rPr lang="en-US" dirty="0"/>
              <a:t>New York uses delis and bodegas as well as restaurants</a:t>
            </a:r>
          </a:p>
          <a:p>
            <a:pPr lvl="1"/>
            <a:endParaRPr lang="en-US" dirty="0"/>
          </a:p>
          <a:p>
            <a:r>
              <a:rPr lang="en-US" dirty="0"/>
              <a:t>Seoul has mostly (local) restaurants which also serve as a social meeting place</a:t>
            </a:r>
          </a:p>
        </p:txBody>
      </p:sp>
    </p:spTree>
    <p:extLst>
      <p:ext uri="{BB962C8B-B14F-4D97-AF65-F5344CB8AC3E}">
        <p14:creationId xmlns:p14="http://schemas.microsoft.com/office/powerpoint/2010/main" val="1571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C7CB-B785-4493-B5D5-9C5DC6F9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9093-F2D7-48E0-A81C-EF7793C6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is similar in number of venues</a:t>
            </a:r>
          </a:p>
          <a:p>
            <a:pPr lvl="1"/>
            <a:r>
              <a:rPr lang="en-US" dirty="0"/>
              <a:t>But differs in the kind of venues</a:t>
            </a:r>
          </a:p>
          <a:p>
            <a:endParaRPr lang="en-US" dirty="0"/>
          </a:p>
          <a:p>
            <a:r>
              <a:rPr lang="en-US" dirty="0"/>
              <a:t>Living is different and different cultures are notable in the data</a:t>
            </a:r>
          </a:p>
          <a:p>
            <a:endParaRPr lang="en-US" dirty="0"/>
          </a:p>
          <a:p>
            <a:r>
              <a:rPr lang="en-US" dirty="0"/>
              <a:t>Choosing the correct city is important for both individuals and companies</a:t>
            </a:r>
          </a:p>
        </p:txBody>
      </p:sp>
    </p:spTree>
    <p:extLst>
      <p:ext uri="{BB962C8B-B14F-4D97-AF65-F5344CB8AC3E}">
        <p14:creationId xmlns:p14="http://schemas.microsoft.com/office/powerpoint/2010/main" val="40940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ec" id="{DB80F61E-3559-45AD-A93D-AFF7C158DEC3}" vid="{FCA145D1-6BB5-4869-999D-3C63FE2B65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imec</Template>
  <TotalTime>27</TotalTime>
  <Words>273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Wingdings</vt:lpstr>
      <vt:lpstr>imec</vt:lpstr>
      <vt:lpstr>Adobe Acrobat Document</vt:lpstr>
      <vt:lpstr>Comparing international cities for their similarities and differences</vt:lpstr>
      <vt:lpstr>High skilled workers gravitate towards large cities</vt:lpstr>
      <vt:lpstr>Using neighborhood and venue data to get an overview</vt:lpstr>
      <vt:lpstr>Occurrence of most common venue in each neighborhood shows significant differences</vt:lpstr>
      <vt:lpstr>Clustering neighborhoods with gives us more insight</vt:lpstr>
      <vt:lpstr>The core city is similar…</vt:lpstr>
      <vt:lpstr>…while the residential areas differ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Bosch</dc:creator>
  <cp:lastModifiedBy>Patrick Bosch</cp:lastModifiedBy>
  <cp:revision>10</cp:revision>
  <dcterms:created xsi:type="dcterms:W3CDTF">2020-04-14T14:21:31Z</dcterms:created>
  <dcterms:modified xsi:type="dcterms:W3CDTF">2020-04-14T14:48:38Z</dcterms:modified>
</cp:coreProperties>
</file>