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23"/>
  </p:notesMasterIdLst>
  <p:sldIdLst>
    <p:sldId id="256" r:id="rId2"/>
    <p:sldId id="262" r:id="rId3"/>
    <p:sldId id="265" r:id="rId4"/>
    <p:sldId id="257" r:id="rId5"/>
    <p:sldId id="268" r:id="rId6"/>
    <p:sldId id="260" r:id="rId7"/>
    <p:sldId id="273" r:id="rId8"/>
    <p:sldId id="280" r:id="rId9"/>
    <p:sldId id="281" r:id="rId10"/>
    <p:sldId id="270" r:id="rId11"/>
    <p:sldId id="267" r:id="rId12"/>
    <p:sldId id="263" r:id="rId13"/>
    <p:sldId id="264" r:id="rId14"/>
    <p:sldId id="258" r:id="rId15"/>
    <p:sldId id="275" r:id="rId16"/>
    <p:sldId id="276" r:id="rId17"/>
    <p:sldId id="277" r:id="rId18"/>
    <p:sldId id="274" r:id="rId19"/>
    <p:sldId id="269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2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62222-2B61-5C4A-BD68-C4009801452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12461-899A-C94E-933E-0F1F662E08FE}">
      <dgm:prSet phldrT="[Text]" custT="1"/>
      <dgm:spPr/>
      <dgm:t>
        <a:bodyPr/>
        <a:lstStyle/>
        <a:p>
          <a:r>
            <a:rPr lang="en-US" sz="2000" b="1" u="none" dirty="0"/>
            <a:t>Precision: 60.7% </a:t>
          </a:r>
        </a:p>
        <a:p>
          <a:r>
            <a:rPr lang="en-US" sz="2000" dirty="0" err="1"/>
            <a:t>Fbeta</a:t>
          </a:r>
          <a:r>
            <a:rPr lang="en-US" sz="2000" dirty="0"/>
            <a:t>: 0.474</a:t>
          </a:r>
        </a:p>
      </dgm:t>
    </dgm:pt>
    <dgm:pt modelId="{C92E8095-917C-6743-92F8-687577B7F901}" type="sibTrans" cxnId="{0A573ADB-4910-F04B-9372-FC96509504C9}">
      <dgm:prSet/>
      <dgm:spPr/>
      <dgm:t>
        <a:bodyPr/>
        <a:lstStyle/>
        <a:p>
          <a:endParaRPr lang="en-US"/>
        </a:p>
      </dgm:t>
    </dgm:pt>
    <dgm:pt modelId="{197D4D46-FAB8-534C-8A46-BF7DF31F7ADB}" type="parTrans" cxnId="{0A573ADB-4910-F04B-9372-FC96509504C9}">
      <dgm:prSet/>
      <dgm:spPr/>
      <dgm:t>
        <a:bodyPr/>
        <a:lstStyle/>
        <a:p>
          <a:endParaRPr lang="en-US"/>
        </a:p>
      </dgm:t>
    </dgm:pt>
    <dgm:pt modelId="{F314D048-0E75-A74F-8B4E-7CEAAD4C7031}">
      <dgm:prSet phldrT="[Text]" custT="1"/>
      <dgm:spPr/>
      <dgm:t>
        <a:bodyPr/>
        <a:lstStyle/>
        <a:p>
          <a:r>
            <a:rPr lang="en-US" sz="2000" b="1" dirty="0"/>
            <a:t>Precision: 28.67%</a:t>
          </a:r>
        </a:p>
        <a:p>
          <a:r>
            <a:rPr lang="en-US" sz="2000" dirty="0" err="1"/>
            <a:t>Fbeta</a:t>
          </a:r>
          <a:r>
            <a:rPr lang="en-US" sz="2000" dirty="0"/>
            <a:t>: 0.218</a:t>
          </a:r>
        </a:p>
      </dgm:t>
    </dgm:pt>
    <dgm:pt modelId="{011AEA40-3834-A348-B803-E73549301024}" type="sibTrans" cxnId="{12AB3060-24C6-C243-AA68-C94060778001}">
      <dgm:prSet/>
      <dgm:spPr/>
      <dgm:t>
        <a:bodyPr/>
        <a:lstStyle/>
        <a:p>
          <a:endParaRPr lang="en-US"/>
        </a:p>
      </dgm:t>
    </dgm:pt>
    <dgm:pt modelId="{7C0197DD-50FF-E24C-BCAA-19182915D0A4}" type="parTrans" cxnId="{12AB3060-24C6-C243-AA68-C94060778001}">
      <dgm:prSet/>
      <dgm:spPr/>
      <dgm:t>
        <a:bodyPr/>
        <a:lstStyle/>
        <a:p>
          <a:endParaRPr lang="en-US"/>
        </a:p>
      </dgm:t>
    </dgm:pt>
    <dgm:pt modelId="{001430B9-2D87-1F45-9291-0AF612200F8C}">
      <dgm:prSet custT="1"/>
      <dgm:spPr/>
      <dgm:t>
        <a:bodyPr/>
        <a:lstStyle/>
        <a:p>
          <a:r>
            <a:rPr lang="en-US" sz="2000" b="1" dirty="0"/>
            <a:t>Precision: 54.4%</a:t>
          </a:r>
        </a:p>
        <a:p>
          <a:r>
            <a:rPr lang="en-US" sz="2000" dirty="0" err="1"/>
            <a:t>Fbeta</a:t>
          </a:r>
          <a:r>
            <a:rPr lang="en-US" sz="2000" dirty="0"/>
            <a:t>: 0.299</a:t>
          </a:r>
        </a:p>
      </dgm:t>
    </dgm:pt>
    <dgm:pt modelId="{033C52D3-681B-B14C-A7AD-4D31DC0CB788}" type="parTrans" cxnId="{FB25AAF4-F81F-7740-8EE7-0CD471AD641B}">
      <dgm:prSet/>
      <dgm:spPr/>
      <dgm:t>
        <a:bodyPr/>
        <a:lstStyle/>
        <a:p>
          <a:endParaRPr lang="en-US"/>
        </a:p>
      </dgm:t>
    </dgm:pt>
    <dgm:pt modelId="{5723C4B5-74B2-6349-A4AB-545F12C03969}" type="sibTrans" cxnId="{FB25AAF4-F81F-7740-8EE7-0CD471AD641B}">
      <dgm:prSet/>
      <dgm:spPr/>
      <dgm:t>
        <a:bodyPr/>
        <a:lstStyle/>
        <a:p>
          <a:endParaRPr lang="en-US"/>
        </a:p>
      </dgm:t>
    </dgm:pt>
    <dgm:pt modelId="{BF36548E-B8D6-714B-BED3-29F6B7A0A398}">
      <dgm:prSet custT="1"/>
      <dgm:spPr/>
      <dgm:t>
        <a:bodyPr/>
        <a:lstStyle/>
        <a:p>
          <a:r>
            <a:rPr lang="en-US" sz="2000" b="1" dirty="0"/>
            <a:t>Precision: 60.5% </a:t>
          </a:r>
        </a:p>
        <a:p>
          <a:r>
            <a:rPr lang="en-US" sz="2000" dirty="0" err="1"/>
            <a:t>Fbeta</a:t>
          </a:r>
          <a:r>
            <a:rPr lang="en-US" sz="2000" dirty="0"/>
            <a:t>: 0.464</a:t>
          </a:r>
        </a:p>
      </dgm:t>
    </dgm:pt>
    <dgm:pt modelId="{A70F62DB-F686-E74C-BEC2-253721F944F3}" type="parTrans" cxnId="{6718F963-AE7A-0C4A-9EBF-697E92BF34EE}">
      <dgm:prSet/>
      <dgm:spPr/>
      <dgm:t>
        <a:bodyPr/>
        <a:lstStyle/>
        <a:p>
          <a:endParaRPr lang="en-US"/>
        </a:p>
      </dgm:t>
    </dgm:pt>
    <dgm:pt modelId="{3E89E21D-CC69-FC4D-BADB-B196C4D2AD1D}" type="sibTrans" cxnId="{6718F963-AE7A-0C4A-9EBF-697E92BF34EE}">
      <dgm:prSet/>
      <dgm:spPr/>
      <dgm:t>
        <a:bodyPr/>
        <a:lstStyle/>
        <a:p>
          <a:endParaRPr lang="en-US"/>
        </a:p>
      </dgm:t>
    </dgm:pt>
    <dgm:pt modelId="{4964BD90-25F7-874F-AE0A-D62681896751}">
      <dgm:prSet custT="1"/>
      <dgm:spPr/>
      <dgm:t>
        <a:bodyPr/>
        <a:lstStyle/>
        <a:p>
          <a:r>
            <a:rPr lang="en-US" sz="1400" b="1" dirty="0"/>
            <a:t>TUNING HYPERPARAMETERS</a:t>
          </a:r>
        </a:p>
      </dgm:t>
    </dgm:pt>
    <dgm:pt modelId="{4601C811-11A0-3143-89F1-DE84D6BA5FD4}" type="parTrans" cxnId="{44496F62-ADCC-324A-8753-35BC3AC924F9}">
      <dgm:prSet/>
      <dgm:spPr/>
      <dgm:t>
        <a:bodyPr/>
        <a:lstStyle/>
        <a:p>
          <a:endParaRPr lang="en-US"/>
        </a:p>
      </dgm:t>
    </dgm:pt>
    <dgm:pt modelId="{F68D6E55-24BC-8F42-8D5E-588463EA39CC}" type="sibTrans" cxnId="{44496F62-ADCC-324A-8753-35BC3AC924F9}">
      <dgm:prSet/>
      <dgm:spPr/>
      <dgm:t>
        <a:bodyPr/>
        <a:lstStyle/>
        <a:p>
          <a:endParaRPr lang="en-US"/>
        </a:p>
      </dgm:t>
    </dgm:pt>
    <dgm:pt modelId="{43097A43-7A4E-3745-82C4-F376A50589F2}" type="pres">
      <dgm:prSet presAssocID="{AEF62222-2B61-5C4A-BD68-C4009801452A}" presName="Name0" presStyleCnt="0">
        <dgm:presLayoutVars>
          <dgm:dir/>
          <dgm:resizeHandles val="exact"/>
        </dgm:presLayoutVars>
      </dgm:prSet>
      <dgm:spPr/>
    </dgm:pt>
    <dgm:pt modelId="{586DED57-E338-364A-A107-5320810897D8}" type="pres">
      <dgm:prSet presAssocID="{F314D048-0E75-A74F-8B4E-7CEAAD4C7031}" presName="node" presStyleLbl="node1" presStyleIdx="0" presStyleCnt="5" custLinFactNeighborX="-210" custLinFactNeighborY="-30492">
        <dgm:presLayoutVars>
          <dgm:bulletEnabled val="1"/>
        </dgm:presLayoutVars>
      </dgm:prSet>
      <dgm:spPr/>
    </dgm:pt>
    <dgm:pt modelId="{28132240-777C-0649-A814-7C1247CB02C8}" type="pres">
      <dgm:prSet presAssocID="{011AEA40-3834-A348-B803-E73549301024}" presName="sibTrans" presStyleLbl="sibTrans2D1" presStyleIdx="0" presStyleCnt="4"/>
      <dgm:spPr/>
    </dgm:pt>
    <dgm:pt modelId="{DD3F2A55-8022-9B42-9C86-613C9B01DF8A}" type="pres">
      <dgm:prSet presAssocID="{011AEA40-3834-A348-B803-E73549301024}" presName="connectorText" presStyleLbl="sibTrans2D1" presStyleIdx="0" presStyleCnt="4"/>
      <dgm:spPr/>
    </dgm:pt>
    <dgm:pt modelId="{6E972728-4EE8-4942-B880-60798E730552}" type="pres">
      <dgm:prSet presAssocID="{001430B9-2D87-1F45-9291-0AF612200F8C}" presName="node" presStyleLbl="node1" presStyleIdx="1" presStyleCnt="5" custScaleX="136111" custLinFactNeighborX="2432" custLinFactNeighborY="-31452">
        <dgm:presLayoutVars>
          <dgm:bulletEnabled val="1"/>
        </dgm:presLayoutVars>
      </dgm:prSet>
      <dgm:spPr/>
    </dgm:pt>
    <dgm:pt modelId="{91CEB107-661A-6E40-9E3C-2296A17A7125}" type="pres">
      <dgm:prSet presAssocID="{5723C4B5-74B2-6349-A4AB-545F12C03969}" presName="sibTrans" presStyleLbl="sibTrans2D1" presStyleIdx="1" presStyleCnt="4"/>
      <dgm:spPr/>
    </dgm:pt>
    <dgm:pt modelId="{A8D96A27-3E77-F94D-A978-7B49D35DE5DB}" type="pres">
      <dgm:prSet presAssocID="{5723C4B5-74B2-6349-A4AB-545F12C03969}" presName="connectorText" presStyleLbl="sibTrans2D1" presStyleIdx="1" presStyleCnt="4"/>
      <dgm:spPr/>
    </dgm:pt>
    <dgm:pt modelId="{4F741E6B-9229-8E41-BED9-E0427BD4BD6A}" type="pres">
      <dgm:prSet presAssocID="{BF36548E-B8D6-714B-BED3-29F6B7A0A398}" presName="node" presStyleLbl="node1" presStyleIdx="2" presStyleCnt="5" custScaleX="116551" custLinFactNeighborX="-8342" custLinFactNeighborY="-31452">
        <dgm:presLayoutVars>
          <dgm:bulletEnabled val="1"/>
        </dgm:presLayoutVars>
      </dgm:prSet>
      <dgm:spPr/>
    </dgm:pt>
    <dgm:pt modelId="{091B2995-E45F-4F47-B730-C6B647F07A52}" type="pres">
      <dgm:prSet presAssocID="{3E89E21D-CC69-FC4D-BADB-B196C4D2AD1D}" presName="sibTrans" presStyleLbl="sibTrans2D1" presStyleIdx="2" presStyleCnt="4"/>
      <dgm:spPr/>
    </dgm:pt>
    <dgm:pt modelId="{ED457D72-B39D-F341-AE4D-189687059A13}" type="pres">
      <dgm:prSet presAssocID="{3E89E21D-CC69-FC4D-BADB-B196C4D2AD1D}" presName="connectorText" presStyleLbl="sibTrans2D1" presStyleIdx="2" presStyleCnt="4"/>
      <dgm:spPr/>
    </dgm:pt>
    <dgm:pt modelId="{FAD5E411-8837-5B4F-8665-BCD1CB084B1C}" type="pres">
      <dgm:prSet presAssocID="{C7412461-899A-C94E-933E-0F1F662E08FE}" presName="node" presStyleLbl="node1" presStyleIdx="3" presStyleCnt="5" custLinFactNeighborX="-24394" custLinFactNeighborY="-34379">
        <dgm:presLayoutVars>
          <dgm:bulletEnabled val="1"/>
        </dgm:presLayoutVars>
      </dgm:prSet>
      <dgm:spPr/>
    </dgm:pt>
    <dgm:pt modelId="{D032F85A-8B69-1D46-AC6F-D1A122B08714}" type="pres">
      <dgm:prSet presAssocID="{C92E8095-917C-6743-92F8-687577B7F901}" presName="sibTrans" presStyleLbl="sibTrans2D1" presStyleIdx="3" presStyleCnt="4"/>
      <dgm:spPr/>
    </dgm:pt>
    <dgm:pt modelId="{34DDD65C-2D8C-D940-98B7-424FAC678BC1}" type="pres">
      <dgm:prSet presAssocID="{C92E8095-917C-6743-92F8-687577B7F901}" presName="connectorText" presStyleLbl="sibTrans2D1" presStyleIdx="3" presStyleCnt="4"/>
      <dgm:spPr/>
    </dgm:pt>
    <dgm:pt modelId="{9370BD57-053D-DA4F-B2EC-48E290FCCAFA}" type="pres">
      <dgm:prSet presAssocID="{4964BD90-25F7-874F-AE0A-D62681896751}" presName="node" presStyleLbl="node1" presStyleIdx="4" presStyleCnt="5" custScaleX="113524" custLinFactNeighborX="-710" custLinFactNeighborY="-31452">
        <dgm:presLayoutVars>
          <dgm:bulletEnabled val="1"/>
        </dgm:presLayoutVars>
      </dgm:prSet>
      <dgm:spPr/>
    </dgm:pt>
  </dgm:ptLst>
  <dgm:cxnLst>
    <dgm:cxn modelId="{7E27190C-450F-D24D-B7C4-59372462B0CE}" type="presOf" srcId="{5723C4B5-74B2-6349-A4AB-545F12C03969}" destId="{A8D96A27-3E77-F94D-A978-7B49D35DE5DB}" srcOrd="1" destOrd="0" presId="urn:microsoft.com/office/officeart/2005/8/layout/process1"/>
    <dgm:cxn modelId="{2145001F-8F2A-2F44-A039-AC2AF702CD51}" type="presOf" srcId="{C7412461-899A-C94E-933E-0F1F662E08FE}" destId="{FAD5E411-8837-5B4F-8665-BCD1CB084B1C}" srcOrd="0" destOrd="0" presId="urn:microsoft.com/office/officeart/2005/8/layout/process1"/>
    <dgm:cxn modelId="{8B6ACC42-54C4-1C42-8B9E-6D2952C596A4}" type="presOf" srcId="{001430B9-2D87-1F45-9291-0AF612200F8C}" destId="{6E972728-4EE8-4942-B880-60798E730552}" srcOrd="0" destOrd="0" presId="urn:microsoft.com/office/officeart/2005/8/layout/process1"/>
    <dgm:cxn modelId="{6DAC1557-5FBA-4047-BD7D-C98A3AD72720}" type="presOf" srcId="{4964BD90-25F7-874F-AE0A-D62681896751}" destId="{9370BD57-053D-DA4F-B2EC-48E290FCCAFA}" srcOrd="0" destOrd="0" presId="urn:microsoft.com/office/officeart/2005/8/layout/process1"/>
    <dgm:cxn modelId="{A93D3F59-C69C-7041-AD13-388935ACAAB0}" type="presOf" srcId="{F314D048-0E75-A74F-8B4E-7CEAAD4C7031}" destId="{586DED57-E338-364A-A107-5320810897D8}" srcOrd="0" destOrd="0" presId="urn:microsoft.com/office/officeart/2005/8/layout/process1"/>
    <dgm:cxn modelId="{2DD34659-CF44-2346-9E26-76FB5ABE6B86}" type="presOf" srcId="{5723C4B5-74B2-6349-A4AB-545F12C03969}" destId="{91CEB107-661A-6E40-9E3C-2296A17A7125}" srcOrd="0" destOrd="0" presId="urn:microsoft.com/office/officeart/2005/8/layout/process1"/>
    <dgm:cxn modelId="{12AB3060-24C6-C243-AA68-C94060778001}" srcId="{AEF62222-2B61-5C4A-BD68-C4009801452A}" destId="{F314D048-0E75-A74F-8B4E-7CEAAD4C7031}" srcOrd="0" destOrd="0" parTransId="{7C0197DD-50FF-E24C-BCAA-19182915D0A4}" sibTransId="{011AEA40-3834-A348-B803-E73549301024}"/>
    <dgm:cxn modelId="{2DCF0861-57EC-0444-AE8E-6FD4AFC68A1E}" type="presOf" srcId="{C92E8095-917C-6743-92F8-687577B7F901}" destId="{D032F85A-8B69-1D46-AC6F-D1A122B08714}" srcOrd="0" destOrd="0" presId="urn:microsoft.com/office/officeart/2005/8/layout/process1"/>
    <dgm:cxn modelId="{44496F62-ADCC-324A-8753-35BC3AC924F9}" srcId="{AEF62222-2B61-5C4A-BD68-C4009801452A}" destId="{4964BD90-25F7-874F-AE0A-D62681896751}" srcOrd="4" destOrd="0" parTransId="{4601C811-11A0-3143-89F1-DE84D6BA5FD4}" sibTransId="{F68D6E55-24BC-8F42-8D5E-588463EA39CC}"/>
    <dgm:cxn modelId="{00C47362-2101-614B-AF04-EE224B9A0910}" type="presOf" srcId="{011AEA40-3834-A348-B803-E73549301024}" destId="{DD3F2A55-8022-9B42-9C86-613C9B01DF8A}" srcOrd="1" destOrd="0" presId="urn:microsoft.com/office/officeart/2005/8/layout/process1"/>
    <dgm:cxn modelId="{6718F963-AE7A-0C4A-9EBF-697E92BF34EE}" srcId="{AEF62222-2B61-5C4A-BD68-C4009801452A}" destId="{BF36548E-B8D6-714B-BED3-29F6B7A0A398}" srcOrd="2" destOrd="0" parTransId="{A70F62DB-F686-E74C-BEC2-253721F944F3}" sibTransId="{3E89E21D-CC69-FC4D-BADB-B196C4D2AD1D}"/>
    <dgm:cxn modelId="{AE11C768-2B2C-7F41-BE6D-4270E879F721}" type="presOf" srcId="{AEF62222-2B61-5C4A-BD68-C4009801452A}" destId="{43097A43-7A4E-3745-82C4-F376A50589F2}" srcOrd="0" destOrd="0" presId="urn:microsoft.com/office/officeart/2005/8/layout/process1"/>
    <dgm:cxn modelId="{710F3D82-B92A-C943-AFAF-6BF6527BDE5F}" type="presOf" srcId="{BF36548E-B8D6-714B-BED3-29F6B7A0A398}" destId="{4F741E6B-9229-8E41-BED9-E0427BD4BD6A}" srcOrd="0" destOrd="0" presId="urn:microsoft.com/office/officeart/2005/8/layout/process1"/>
    <dgm:cxn modelId="{F74BC0B8-91C8-9C4D-85BE-95C1D8F31793}" type="presOf" srcId="{3E89E21D-CC69-FC4D-BADB-B196C4D2AD1D}" destId="{ED457D72-B39D-F341-AE4D-189687059A13}" srcOrd="1" destOrd="0" presId="urn:microsoft.com/office/officeart/2005/8/layout/process1"/>
    <dgm:cxn modelId="{AB0967C9-CFD3-2847-8806-C2D403DFB131}" type="presOf" srcId="{011AEA40-3834-A348-B803-E73549301024}" destId="{28132240-777C-0649-A814-7C1247CB02C8}" srcOrd="0" destOrd="0" presId="urn:microsoft.com/office/officeart/2005/8/layout/process1"/>
    <dgm:cxn modelId="{461FE6D4-A1E5-8A47-9FB9-1D04AC92CDE9}" type="presOf" srcId="{3E89E21D-CC69-FC4D-BADB-B196C4D2AD1D}" destId="{091B2995-E45F-4F47-B730-C6B647F07A52}" srcOrd="0" destOrd="0" presId="urn:microsoft.com/office/officeart/2005/8/layout/process1"/>
    <dgm:cxn modelId="{DB9E94DA-6AD5-F143-9430-F479A51775F2}" type="presOf" srcId="{C92E8095-917C-6743-92F8-687577B7F901}" destId="{34DDD65C-2D8C-D940-98B7-424FAC678BC1}" srcOrd="1" destOrd="0" presId="urn:microsoft.com/office/officeart/2005/8/layout/process1"/>
    <dgm:cxn modelId="{0A573ADB-4910-F04B-9372-FC96509504C9}" srcId="{AEF62222-2B61-5C4A-BD68-C4009801452A}" destId="{C7412461-899A-C94E-933E-0F1F662E08FE}" srcOrd="3" destOrd="0" parTransId="{197D4D46-FAB8-534C-8A46-BF7DF31F7ADB}" sibTransId="{C92E8095-917C-6743-92F8-687577B7F901}"/>
    <dgm:cxn modelId="{FB25AAF4-F81F-7740-8EE7-0CD471AD641B}" srcId="{AEF62222-2B61-5C4A-BD68-C4009801452A}" destId="{001430B9-2D87-1F45-9291-0AF612200F8C}" srcOrd="1" destOrd="0" parTransId="{033C52D3-681B-B14C-A7AD-4D31DC0CB788}" sibTransId="{5723C4B5-74B2-6349-A4AB-545F12C03969}"/>
    <dgm:cxn modelId="{C35CCFA6-0EF1-4A48-92AD-154174517ADB}" type="presParOf" srcId="{43097A43-7A4E-3745-82C4-F376A50589F2}" destId="{586DED57-E338-364A-A107-5320810897D8}" srcOrd="0" destOrd="0" presId="urn:microsoft.com/office/officeart/2005/8/layout/process1"/>
    <dgm:cxn modelId="{B301C7F8-23AB-ED4F-A025-082868C58AD9}" type="presParOf" srcId="{43097A43-7A4E-3745-82C4-F376A50589F2}" destId="{28132240-777C-0649-A814-7C1247CB02C8}" srcOrd="1" destOrd="0" presId="urn:microsoft.com/office/officeart/2005/8/layout/process1"/>
    <dgm:cxn modelId="{C17877DA-53E6-974A-AEA6-BD0B003FB3A2}" type="presParOf" srcId="{28132240-777C-0649-A814-7C1247CB02C8}" destId="{DD3F2A55-8022-9B42-9C86-613C9B01DF8A}" srcOrd="0" destOrd="0" presId="urn:microsoft.com/office/officeart/2005/8/layout/process1"/>
    <dgm:cxn modelId="{381B0DE9-2D74-AD4B-9C83-3D7F58E3069F}" type="presParOf" srcId="{43097A43-7A4E-3745-82C4-F376A50589F2}" destId="{6E972728-4EE8-4942-B880-60798E730552}" srcOrd="2" destOrd="0" presId="urn:microsoft.com/office/officeart/2005/8/layout/process1"/>
    <dgm:cxn modelId="{FD05F9A7-7BAD-B740-AAAC-6F04171AEF60}" type="presParOf" srcId="{43097A43-7A4E-3745-82C4-F376A50589F2}" destId="{91CEB107-661A-6E40-9E3C-2296A17A7125}" srcOrd="3" destOrd="0" presId="urn:microsoft.com/office/officeart/2005/8/layout/process1"/>
    <dgm:cxn modelId="{82F4AE1B-2227-DA4B-A72E-67ABEEEA77C9}" type="presParOf" srcId="{91CEB107-661A-6E40-9E3C-2296A17A7125}" destId="{A8D96A27-3E77-F94D-A978-7B49D35DE5DB}" srcOrd="0" destOrd="0" presId="urn:microsoft.com/office/officeart/2005/8/layout/process1"/>
    <dgm:cxn modelId="{81E4A09E-0D54-9D45-9539-A97E31C6A29E}" type="presParOf" srcId="{43097A43-7A4E-3745-82C4-F376A50589F2}" destId="{4F741E6B-9229-8E41-BED9-E0427BD4BD6A}" srcOrd="4" destOrd="0" presId="urn:microsoft.com/office/officeart/2005/8/layout/process1"/>
    <dgm:cxn modelId="{2CD1FB7C-0D26-BC44-86C9-DF9D709AC69E}" type="presParOf" srcId="{43097A43-7A4E-3745-82C4-F376A50589F2}" destId="{091B2995-E45F-4F47-B730-C6B647F07A52}" srcOrd="5" destOrd="0" presId="urn:microsoft.com/office/officeart/2005/8/layout/process1"/>
    <dgm:cxn modelId="{3D2E98CA-DD96-1045-AB22-C428898C6BAE}" type="presParOf" srcId="{091B2995-E45F-4F47-B730-C6B647F07A52}" destId="{ED457D72-B39D-F341-AE4D-189687059A13}" srcOrd="0" destOrd="0" presId="urn:microsoft.com/office/officeart/2005/8/layout/process1"/>
    <dgm:cxn modelId="{DA6C395A-9268-CA45-B0B9-21D16817E08E}" type="presParOf" srcId="{43097A43-7A4E-3745-82C4-F376A50589F2}" destId="{FAD5E411-8837-5B4F-8665-BCD1CB084B1C}" srcOrd="6" destOrd="0" presId="urn:microsoft.com/office/officeart/2005/8/layout/process1"/>
    <dgm:cxn modelId="{82985197-6C8E-1449-A411-1B2145300332}" type="presParOf" srcId="{43097A43-7A4E-3745-82C4-F376A50589F2}" destId="{D032F85A-8B69-1D46-AC6F-D1A122B08714}" srcOrd="7" destOrd="0" presId="urn:microsoft.com/office/officeart/2005/8/layout/process1"/>
    <dgm:cxn modelId="{26CE51DB-EC88-CC42-B2EB-149036F725A4}" type="presParOf" srcId="{D032F85A-8B69-1D46-AC6F-D1A122B08714}" destId="{34DDD65C-2D8C-D940-98B7-424FAC678BC1}" srcOrd="0" destOrd="0" presId="urn:microsoft.com/office/officeart/2005/8/layout/process1"/>
    <dgm:cxn modelId="{E25A78E5-FE0C-394A-B135-0867ABCB22C8}" type="presParOf" srcId="{43097A43-7A4E-3745-82C4-F376A50589F2}" destId="{9370BD57-053D-DA4F-B2EC-48E290FCCA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DED57-E338-364A-A107-5320810897D8}">
      <dsp:nvSpPr>
        <dsp:cNvPr id="0" name=""/>
        <dsp:cNvSpPr/>
      </dsp:nvSpPr>
      <dsp:spPr>
        <a:xfrm>
          <a:off x="4705" y="1235987"/>
          <a:ext cx="1576266" cy="1167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Precision: 28.67%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Fbeta</a:t>
          </a:r>
          <a:r>
            <a:rPr lang="en-US" sz="2000" kern="1200" dirty="0"/>
            <a:t>: 0.218</a:t>
          </a:r>
        </a:p>
      </dsp:txBody>
      <dsp:txXfrm>
        <a:off x="38898" y="1270180"/>
        <a:ext cx="1507880" cy="1099036"/>
      </dsp:txXfrm>
    </dsp:sp>
    <dsp:sp modelId="{28132240-777C-0649-A814-7C1247CB02C8}">
      <dsp:nvSpPr>
        <dsp:cNvPr id="0" name=""/>
        <dsp:cNvSpPr/>
      </dsp:nvSpPr>
      <dsp:spPr>
        <a:xfrm rot="21584638">
          <a:off x="1742761" y="1619230"/>
          <a:ext cx="343000" cy="390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42762" y="1697643"/>
        <a:ext cx="240100" cy="234548"/>
      </dsp:txXfrm>
    </dsp:sp>
    <dsp:sp modelId="{6E972728-4EE8-4942-B880-60798E730552}">
      <dsp:nvSpPr>
        <dsp:cNvPr id="0" name=""/>
        <dsp:cNvSpPr/>
      </dsp:nvSpPr>
      <dsp:spPr>
        <a:xfrm>
          <a:off x="2228137" y="1224779"/>
          <a:ext cx="2145472" cy="1167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Precision: 54.4%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Fbeta</a:t>
          </a:r>
          <a:r>
            <a:rPr lang="en-US" sz="2000" kern="1200" dirty="0"/>
            <a:t>: 0.299</a:t>
          </a:r>
        </a:p>
      </dsp:txBody>
      <dsp:txXfrm>
        <a:off x="2262330" y="1258972"/>
        <a:ext cx="2077086" cy="1099036"/>
      </dsp:txXfrm>
    </dsp:sp>
    <dsp:sp modelId="{91CEB107-661A-6E40-9E3C-2296A17A7125}">
      <dsp:nvSpPr>
        <dsp:cNvPr id="0" name=""/>
        <dsp:cNvSpPr/>
      </dsp:nvSpPr>
      <dsp:spPr>
        <a:xfrm>
          <a:off x="4514253" y="1613034"/>
          <a:ext cx="298165" cy="390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14253" y="1691217"/>
        <a:ext cx="208716" cy="234548"/>
      </dsp:txXfrm>
    </dsp:sp>
    <dsp:sp modelId="{4F741E6B-9229-8E41-BED9-E0427BD4BD6A}">
      <dsp:nvSpPr>
        <dsp:cNvPr id="0" name=""/>
        <dsp:cNvSpPr/>
      </dsp:nvSpPr>
      <dsp:spPr>
        <a:xfrm>
          <a:off x="4936185" y="1224779"/>
          <a:ext cx="1837154" cy="1167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Precision: 60.5%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Fbeta</a:t>
          </a:r>
          <a:r>
            <a:rPr lang="en-US" sz="2000" kern="1200" dirty="0"/>
            <a:t>: 0.464</a:t>
          </a:r>
        </a:p>
      </dsp:txBody>
      <dsp:txXfrm>
        <a:off x="4970378" y="1258972"/>
        <a:ext cx="1768768" cy="1099036"/>
      </dsp:txXfrm>
    </dsp:sp>
    <dsp:sp modelId="{091B2995-E45F-4F47-B730-C6B647F07A52}">
      <dsp:nvSpPr>
        <dsp:cNvPr id="0" name=""/>
        <dsp:cNvSpPr/>
      </dsp:nvSpPr>
      <dsp:spPr>
        <a:xfrm rot="21547469">
          <a:off x="6905648" y="1594830"/>
          <a:ext cx="280560" cy="390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05653" y="1673656"/>
        <a:ext cx="196392" cy="234548"/>
      </dsp:txXfrm>
    </dsp:sp>
    <dsp:sp modelId="{FAD5E411-8837-5B4F-8665-BCD1CB084B1C}">
      <dsp:nvSpPr>
        <dsp:cNvPr id="0" name=""/>
        <dsp:cNvSpPr/>
      </dsp:nvSpPr>
      <dsp:spPr>
        <a:xfrm>
          <a:off x="7302637" y="1190609"/>
          <a:ext cx="1576266" cy="1167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/>
            <a:t>Precision: 60.7%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Fbeta</a:t>
          </a:r>
          <a:r>
            <a:rPr lang="en-US" sz="2000" kern="1200" dirty="0"/>
            <a:t>: 0.474</a:t>
          </a:r>
        </a:p>
      </dsp:txBody>
      <dsp:txXfrm>
        <a:off x="7336830" y="1224802"/>
        <a:ext cx="1507880" cy="1099036"/>
      </dsp:txXfrm>
    </dsp:sp>
    <dsp:sp modelId="{D032F85A-8B69-1D46-AC6F-D1A122B08714}">
      <dsp:nvSpPr>
        <dsp:cNvPr id="0" name=""/>
        <dsp:cNvSpPr/>
      </dsp:nvSpPr>
      <dsp:spPr>
        <a:xfrm rot="47697">
          <a:off x="9073843" y="1595371"/>
          <a:ext cx="413352" cy="390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073849" y="1672740"/>
        <a:ext cx="296078" cy="234548"/>
      </dsp:txXfrm>
    </dsp:sp>
    <dsp:sp modelId="{9370BD57-053D-DA4F-B2EC-48E290FCCAFA}">
      <dsp:nvSpPr>
        <dsp:cNvPr id="0" name=""/>
        <dsp:cNvSpPr/>
      </dsp:nvSpPr>
      <dsp:spPr>
        <a:xfrm>
          <a:off x="9658740" y="1224779"/>
          <a:ext cx="1789441" cy="1167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TUNING HYPERPARAMETERS</a:t>
          </a:r>
        </a:p>
      </dsp:txBody>
      <dsp:txXfrm>
        <a:off x="9692933" y="1258972"/>
        <a:ext cx="1721055" cy="109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19A5-452A-6E4B-AE57-5AF9C7CF404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4944-DD4D-6E4C-AE99-B8AF2514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Image; https://</a:t>
            </a:r>
            <a:r>
              <a:rPr lang="en-US" dirty="0" err="1"/>
              <a:t>cdn.pixabay.com</a:t>
            </a:r>
            <a:r>
              <a:rPr lang="en-US" dirty="0"/>
              <a:t>/photo/2014/06/30/15/39/horses-380402_960_720.jpg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</a:t>
            </a:r>
            <a:r>
              <a:rPr lang="en-US" dirty="0" err="1"/>
              <a:t>cdn.pixabay.com</a:t>
            </a:r>
            <a:r>
              <a:rPr lang="en-US" dirty="0"/>
              <a:t>/photo/2016/07/30/00/34/game-1556220_960_720.jpg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</a:t>
            </a:r>
            <a:r>
              <a:rPr lang="en-US" dirty="0" err="1"/>
              <a:t>cdn.pixabay.com</a:t>
            </a:r>
            <a:r>
              <a:rPr lang="en-US" dirty="0"/>
              <a:t>/photo/2018/11/12/17/04/horses-3811270_960_720.jpg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Image:https</a:t>
            </a:r>
            <a:r>
              <a:rPr lang="en-US" dirty="0"/>
              <a:t>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=https%3A%2F%2Fupload.wikimedia.org%2Fwikipedia%2Fcommons%2Fthumb%2Fe%2Fed%2FPandas_logo.svg%2F1200px-Pandas_logo.svg.png&amp;imgrefurl=https%3A%2F%2Fen.wikipedia.org%2Fwiki%2FPandas_(software)&amp;</a:t>
            </a:r>
            <a:r>
              <a:rPr lang="en-US" dirty="0" err="1"/>
              <a:t>tbnid</a:t>
            </a:r>
            <a:r>
              <a:rPr lang="en-US" dirty="0"/>
              <a:t>=MTMzvicOHQ05jM&amp;vet=12ahUKEwio-ZTDmK7uAhWLcqwKHZWyByAQMygAegUIARDHAQ..i&amp;docid=Ygt6gmGWi6_zsM&amp;w=1200&amp;h=485&amp;q=pandas%20python&amp;ved=2ahUKEwio-ZTDmK7uAhWLcqwKHZWyByAQMygAegUIARDHAQ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- Scikit Learn logo: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=https%3A%2F%2Fen.wikipedia.org%2Fwiki%2FScikit-learn&amp;psig=AOvVaw1PIq5qQhvyBZa9TEaKQHiV&amp;ust=1611358724402000&amp;source=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=0CAIQjRxqFwoTCIjzhJaZru4CFQAAAAAdAAAAABAD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Image; https://</a:t>
            </a:r>
            <a:r>
              <a:rPr lang="en-US" dirty="0" err="1"/>
              <a:t>cdn.pixabay.com</a:t>
            </a:r>
            <a:r>
              <a:rPr lang="en-US" dirty="0"/>
              <a:t>/photo/2014/06/30/15/39/horses-380402_960_720.jpg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74944-DD4D-6E4C-AE99-B8AF251490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6F59-0A3E-EB45-A8BA-6E52B959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B0B31-1846-6646-862D-6FE52FC9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DFD8-FC6C-634F-A74A-3C3D7234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4C8D-9184-5348-88BD-1A98C5C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B481-7E35-8345-A940-1B5A4DF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033A-9FF4-824F-86B8-39A17A49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DC40-36AD-BF4F-9822-6BF09D6EF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9037-6C24-1C46-B0CD-602A5D09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F99C-3484-3A44-9719-DCEA6FA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AF7-9052-0947-9D66-606B770C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44309-187B-6145-B00D-350442792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4EB6B-37D1-2D4A-BAE7-2EA62287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CAF6-9604-044D-A995-AF3F4E1F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80A4-D95F-8F4F-99AF-D906EDC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B104-0EFA-7F4B-930E-8565C172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AB2-D8CB-604B-B60C-A0D31BA6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4900-02C9-B749-8C0C-89605208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8CA-6E7D-1741-8706-3C5B1F9E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C570-D2CF-4247-82F3-54D20646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87FE-B1E4-2244-B3CB-A84F35CD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4FBA-B725-C048-87EF-CA5B37C1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E9F2-651E-8D46-90BA-615ECF14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65EE-0377-3948-8A99-3CB5DC97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6828-1561-5E42-BA49-B18DA876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A6E8-8EA4-634C-9755-AC31BA58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E69-AA58-1C49-8DFB-7206A764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C243-A209-A849-BC07-BC12AC78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13A6-64AB-D744-90B1-C7823250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286A-0AF3-6E46-B0BF-D96CC134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18D4-AAB7-2940-91DD-6D887F0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EEEB-6419-234A-AD73-AACC4B65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483E-184F-6743-A725-33983F10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7E12C-819B-DE4D-AED3-ACE3E7EB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E261-8024-AC4E-9885-2762DD6C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1F6B-B440-8941-8D6F-4BB206DB6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4FB75-C9B0-514C-8960-7FCBE51F1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E42CA-986A-9148-90F9-55158048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EB2CD-0671-7A48-AB79-A919C938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D878-E82A-DA42-BA71-7757CE8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8AB5-4A48-CB4F-A6FB-B7D32D9F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EC2A-DF59-DA4E-B368-2AD72174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F3E1C-ADD8-5E44-B680-B049A9D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7E007-9215-7644-B605-88F8856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9788F-53D3-BA48-B038-F5359DA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AE28A-F63D-6741-A6E1-0B31C730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2004E-5820-6B45-A698-6F1BE88B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6172-EBF3-A74D-A625-7D7CA951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DB39-F86E-F24C-825A-7DA49E55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30754-31FA-7644-80A7-3CFAAF46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9A85-8D5A-1143-890D-793AF30A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A9FBD-D011-4E44-A62A-133027F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F89A-5696-1447-8797-D13E7FD9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464C-B8B3-D140-9AE5-6476B200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CBA77-1166-034C-BC58-250545A2E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87DC-7A32-124B-8A5E-8547D0B0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9504-9EF5-C447-9322-C7133FC6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6EBF-2C9B-AE43-8919-8A9BEBD6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2019-68AA-4F41-994C-93CA8B59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B454-C3C6-AD42-867D-0BEC3D42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483D-EED9-6346-93C9-2BFBD5A2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B5E4-C55B-824A-8539-E8F5EDF3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E34A-642E-5F4D-975C-39A0E5C1C6D9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F8E3-2465-1740-9A15-6AEC58FC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ABDA-4257-BD40-A6DF-D8FA90BE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090B-DEA2-6D4E-AAD6-F7A3D9EF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8778D-38A7-B64C-9A5E-D21CD6D62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452489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5600" dirty="0"/>
              <a:t>Predicting Horse Racing Results</a:t>
            </a:r>
            <a:br>
              <a:rPr lang="en-US" sz="5600" dirty="0"/>
            </a:br>
            <a:r>
              <a:rPr lang="en-US" sz="3600" dirty="0"/>
              <a:t>Metis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D84E7-4F8A-694F-9B0D-D29D165E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279" y="36320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By: Patrick </a:t>
            </a:r>
            <a:r>
              <a:rPr lang="en-US" dirty="0" err="1"/>
              <a:t>Bovard</a:t>
            </a:r>
            <a:endParaRPr lang="en-US" dirty="0"/>
          </a:p>
          <a:p>
            <a:pPr algn="l"/>
            <a:r>
              <a:rPr lang="en-US" dirty="0"/>
              <a:t>February 9, 2021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C73-29B1-0D47-A21B-4943CD2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model struggled on horses with lower career races, shorter distance races, and races with no dominant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C48-0DEB-6B4F-86E2-39428131F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251587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False Positives:</a:t>
            </a:r>
          </a:p>
          <a:p>
            <a:pPr lvl="1"/>
            <a:r>
              <a:rPr lang="en-US" sz="1600" dirty="0"/>
              <a:t>Shorter distance – less time between show and non-show</a:t>
            </a:r>
          </a:p>
          <a:p>
            <a:r>
              <a:rPr lang="en-US" sz="1600" dirty="0"/>
              <a:t>False Negatives:</a:t>
            </a:r>
          </a:p>
          <a:p>
            <a:pPr lvl="1"/>
            <a:r>
              <a:rPr lang="en-US" sz="1600" dirty="0"/>
              <a:t>Heavy “underdogs” with less races</a:t>
            </a:r>
          </a:p>
          <a:p>
            <a:pPr lvl="1"/>
            <a:r>
              <a:rPr lang="en-US" sz="1600" dirty="0"/>
              <a:t>No clear favorite in the race</a:t>
            </a:r>
          </a:p>
          <a:p>
            <a:r>
              <a:rPr lang="en-US" sz="1600" dirty="0"/>
              <a:t>General Challenges</a:t>
            </a:r>
          </a:p>
          <a:p>
            <a:pPr lvl="1"/>
            <a:r>
              <a:rPr lang="en-US" sz="1600" dirty="0"/>
              <a:t>Very small differences between 3</a:t>
            </a:r>
            <a:r>
              <a:rPr lang="en-US" sz="1600" baseline="30000" dirty="0"/>
              <a:t>rd</a:t>
            </a:r>
            <a:r>
              <a:rPr lang="en-US" sz="1600" dirty="0"/>
              <a:t> place and lower places</a:t>
            </a:r>
          </a:p>
          <a:p>
            <a:pPr lvl="1"/>
            <a:r>
              <a:rPr lang="en-US" sz="1600" dirty="0"/>
              <a:t>Trying to predict a variable result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174" name="Rectangle 7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C0FFF59-719F-2545-824A-0B351EBC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9755" y="2017490"/>
            <a:ext cx="6231545" cy="2819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E31B1-D1B8-9844-AE51-42FB0059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Future Improvements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6986-C662-B54D-A02B-BED179FF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2400" dirty="0"/>
              <a:t>More specialized models to reduce false negatives</a:t>
            </a:r>
          </a:p>
          <a:p>
            <a:pPr lvl="1"/>
            <a:r>
              <a:rPr lang="en-US" sz="2000" dirty="0"/>
              <a:t>Track</a:t>
            </a:r>
          </a:p>
          <a:p>
            <a:pPr lvl="1"/>
            <a:r>
              <a:rPr lang="en-US" sz="2000" dirty="0"/>
              <a:t>Track Configuration</a:t>
            </a:r>
          </a:p>
          <a:p>
            <a:pPr lvl="1"/>
            <a:r>
              <a:rPr lang="en-US" sz="2000" dirty="0"/>
              <a:t>Distance</a:t>
            </a:r>
          </a:p>
          <a:p>
            <a:r>
              <a:rPr lang="en-US" sz="2400" dirty="0"/>
              <a:t>Similar model for different markets – United States</a:t>
            </a:r>
          </a:p>
        </p:txBody>
      </p:sp>
      <p:pic>
        <p:nvPicPr>
          <p:cNvPr id="12" name="Picture 2" descr="White Turf, Horse Racing, Ice, Gefrohren, Cold">
            <a:extLst>
              <a:ext uri="{FF2B5EF4-FFF2-40B4-BE49-F238E27FC236}">
                <a16:creationId xmlns:a16="http://schemas.microsoft.com/office/drawing/2014/main" id="{6B9A6796-3CA4-EC49-A8AB-64FBB2D9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-1" r="23736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4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C4D8C-4DCF-D34E-A8AE-956BE21E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67AB370-AD7C-4869-8774-45C299EF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7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9514E-7318-CB42-A16A-4C1F4F1A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46F76-EE96-F243-A499-FE83D05C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5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7960-FECE-2C46-AA03-72DA3B5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Horse Racing a highly variable sport to predict.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87239-F04A-354F-948F-B83D8F11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Above: top 3 horses in terms of number of shows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There tend to be “waves” in performance, with a lot of volatility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Led to adding some moving average metrics to the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7F359-1E4B-D947-B514-43DDCF8C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24" y="2976135"/>
            <a:ext cx="11164824" cy="33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3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7960-FECE-2C46-AA03-72DA3B5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z="3700" dirty="0"/>
              <a:t>Final Model Precision-Recall Curve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317B248-A868-4040-B4B4-D5B932939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006B3-E265-9645-958D-8A675202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Model Precision and Recall Curves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11469A0-2745-3841-920A-2D16CA61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" r="2" b="2302"/>
          <a:stretch/>
        </p:blipFill>
        <p:spPr bwMode="auto">
          <a:xfrm>
            <a:off x="4777316" y="1106429"/>
            <a:ext cx="6780700" cy="464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7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E647-616C-F148-A1E5-17DA2B6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Final Model AUC ROC Curve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1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3755056-54F8-3B4E-9FB7-6F595C28E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"/>
          <a:stretch/>
        </p:blipFill>
        <p:spPr bwMode="auto">
          <a:xfrm>
            <a:off x="545238" y="858524"/>
            <a:ext cx="7608304" cy="540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A5B-5AF9-2346-8CBA-6D3DE564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False Positive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EF93-8143-1044-9790-38629F14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About 0.3 seconds between 5</a:t>
            </a:r>
            <a:r>
              <a:rPr lang="en-US" baseline="30000" dirty="0"/>
              <a:t>th</a:t>
            </a:r>
            <a:r>
              <a:rPr lang="en-US" dirty="0"/>
              <a:t> and 1</a:t>
            </a:r>
            <a:r>
              <a:rPr lang="en-US" baseline="30000" dirty="0"/>
              <a:t>st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Less class differentiation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FA8E48-C9C1-AB4B-A3F7-599764F6C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9695"/>
              </p:ext>
            </p:extLst>
          </p:nvPr>
        </p:nvGraphicFramePr>
        <p:xfrm>
          <a:off x="5746392" y="2426732"/>
          <a:ext cx="5181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5319676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87077274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41510910"/>
                    </a:ext>
                  </a:extLst>
                </a:gridCol>
              </a:tblGrid>
              <a:tr h="56411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Finish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03784"/>
                  </a:ext>
                </a:extLst>
              </a:tr>
              <a:tr h="3268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70.45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33841"/>
                  </a:ext>
                </a:extLst>
              </a:tr>
              <a:tr h="3268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70.48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42965"/>
                  </a:ext>
                </a:extLst>
              </a:tr>
              <a:tr h="3268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12866"/>
                  </a:ext>
                </a:extLst>
              </a:tr>
              <a:tr h="3268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69865"/>
                  </a:ext>
                </a:extLst>
              </a:tr>
              <a:tr h="3268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94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C5CCC7-98C4-9144-9D3C-6814ED2D4CB0}"/>
              </a:ext>
            </a:extLst>
          </p:cNvPr>
          <p:cNvSpPr txBox="1"/>
          <p:nvPr/>
        </p:nvSpPr>
        <p:spPr>
          <a:xfrm>
            <a:off x="7268633" y="2057400"/>
            <a:ext cx="21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 4849 – 1200 m </a:t>
            </a:r>
          </a:p>
        </p:txBody>
      </p:sp>
    </p:spTree>
    <p:extLst>
      <p:ext uri="{BB962C8B-B14F-4D97-AF65-F5344CB8AC3E}">
        <p14:creationId xmlns:p14="http://schemas.microsoft.com/office/powerpoint/2010/main" val="429223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C00A-F36F-B542-B6D7-94440E44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Features List: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E983-DF57-B043-B0AA-D49C20F4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'actual_weight * place_odds', 'place_odds * three_race_rolling_average_distance_per_time', 'horse_rating * place_odds', 'place_odds + three_race_avg_mid_time', 'place_odds + three_race_rolling_average_distance_per_time', 'AUS', 'NZ', 'IRE', 'GB', 'USA', 'Other', 'horse_age', 'horse_rating', 'declared_weight', 'actual_weight', 'draw', 'place_odds', 'distance', 'three_race_rolling_avg_finish', 'three_race_rolling_average_lengths', 'three_race_rolling_average_time', 'three_race_rolling_average_distance_per_time', 'horses_in_field', 'field_rating_rank', 'diff_from_field_rating_avg', 'field_age_rank', 'diff_from_field_age_avg', 'diff_from_field_declared_wgt_avg', 'field_dec_wgt_rank', 'diff_from_field_handicap_wgt_avg', 'field_handicap_wgt_rank', 'career_races', 'career_shows', 'shows_in_last_5_races', 'three_race_rolling_average_len_len1', 'float_days_since_last_race', 'three_race_avg_mid_time', 'top_10_jockey', 'top_10_trainer', 'three_race_avg_mid_len_gain', 'career_show_rate', 'horse_type_Filly', 'horse_type_Gelding', 'horse_type_Horse', 'horse_type_Mare', 'horse_type_Rig'</a:t>
            </a:r>
          </a:p>
        </p:txBody>
      </p:sp>
    </p:spTree>
    <p:extLst>
      <p:ext uri="{BB962C8B-B14F-4D97-AF65-F5344CB8AC3E}">
        <p14:creationId xmlns:p14="http://schemas.microsoft.com/office/powerpoint/2010/main" val="28102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E31B1-D1B8-9844-AE51-42FB0059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6986-C662-B54D-A02B-BED179FF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Methods and Feature Engineering</a:t>
            </a:r>
          </a:p>
          <a:p>
            <a:r>
              <a:rPr lang="en-US" dirty="0"/>
              <a:t>Final Model and Results</a:t>
            </a:r>
          </a:p>
          <a:p>
            <a:pPr lvl="1"/>
            <a:r>
              <a:rPr lang="en-US" sz="2800" dirty="0"/>
              <a:t>Use Example</a:t>
            </a:r>
          </a:p>
          <a:p>
            <a:pPr lvl="1"/>
            <a:r>
              <a:rPr lang="en-US" sz="2800" dirty="0"/>
              <a:t>Challenges</a:t>
            </a:r>
          </a:p>
          <a:p>
            <a:r>
              <a:rPr lang="en-US" dirty="0"/>
              <a:t>Future Improvements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rses, Racing, Jockey, Sport, Rider, Track">
            <a:extLst>
              <a:ext uri="{FF2B5EF4-FFF2-40B4-BE49-F238E27FC236}">
                <a16:creationId xmlns:a16="http://schemas.microsoft.com/office/drawing/2014/main" id="{720D2BAA-ECBC-AA43-A4FC-C3DA08DC1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3" t="-1081" r="17713" b="1079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7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25CF-B9B8-F64E-8301-DE5A4BB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Race by Distance: Residuals (Final Model)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FAD-20C5-AE40-85A0-19C59AA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False Positives occurred in a higher proportion of races below 1600 m than the dataset as a whole.</a:t>
            </a:r>
          </a:p>
          <a:p>
            <a:r>
              <a:rPr lang="en-US" sz="1800" dirty="0"/>
              <a:t>False Negatives occurred on a more similar proportion compared to the dataset as a whole.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7692B3-7FAE-A340-BAB5-1CE3C9D5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6" y="2606462"/>
            <a:ext cx="3575623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7FCB5DC-BF9E-8847-9BCD-8DFD7AFE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2011" y="2606461"/>
            <a:ext cx="3702172" cy="37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D498699-17D1-4B42-9F80-9107D84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2606461"/>
            <a:ext cx="3702172" cy="368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5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25CF-B9B8-F64E-8301-DE5A4BB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Race by Distance: Residuals (Model 3)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FAD-20C5-AE40-85A0-19C59AA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False Positives occurred in a higher proportion of races below 1600 m than the dataset as a whole.</a:t>
            </a:r>
          </a:p>
          <a:p>
            <a:r>
              <a:rPr lang="en-US" sz="1800" dirty="0"/>
              <a:t>False Negatives occurred on a more similar proportion compared to the dataset as a whole.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3FC6CAD-054E-D546-99F7-BFF705B5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885" y="313710"/>
            <a:ext cx="2950378" cy="30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92A9B35-6307-1946-830C-4C4E6BBC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1161" y="313710"/>
            <a:ext cx="2950378" cy="30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1CE2851-3E12-A347-A279-574C4407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708" y="3316641"/>
            <a:ext cx="3479384" cy="354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ame, Horse, Bet, Play, Race, Horse Racing, Money">
            <a:extLst>
              <a:ext uri="{FF2B5EF4-FFF2-40B4-BE49-F238E27FC236}">
                <a16:creationId xmlns:a16="http://schemas.microsoft.com/office/drawing/2014/main" id="{C53211D8-A7AC-EC43-BB93-2DDA755E3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4207" r="2054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5E03C-E359-CC43-B009-209ACEE7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10901" cy="1124712"/>
          </a:xfrm>
        </p:spPr>
        <p:txBody>
          <a:bodyPr anchor="b">
            <a:noAutofit/>
          </a:bodyPr>
          <a:lstStyle/>
          <a:p>
            <a:r>
              <a:rPr lang="en-US" sz="3200" dirty="0"/>
              <a:t>Horse Racing is a multi-billion-dollar industry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DB26-796D-7E45-BB13-676C22D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472688"/>
          </a:xfrm>
        </p:spPr>
        <p:txBody>
          <a:bodyPr anchor="t">
            <a:normAutofit/>
          </a:bodyPr>
          <a:lstStyle/>
          <a:p>
            <a:r>
              <a:rPr lang="en-US" sz="1700" dirty="0"/>
              <a:t>Prize money from races is over $3.5 billion per year *</a:t>
            </a:r>
          </a:p>
          <a:p>
            <a:r>
              <a:rPr lang="en-US" sz="1700" dirty="0"/>
              <a:t>Over $100 billion wagered annually on horse races*</a:t>
            </a:r>
          </a:p>
          <a:p>
            <a:r>
              <a:rPr lang="en-US" sz="1700" dirty="0"/>
              <a:t>Almost $16 billion wagered with the Hong Kong Jockey club in the last year alone**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b="1" dirty="0"/>
              <a:t>Can machine learning be utilized to make informed race predictions?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CA5F9-9417-D043-9B78-8CB9FCC4DA7F}"/>
              </a:ext>
            </a:extLst>
          </p:cNvPr>
          <p:cNvSpPr txBox="1"/>
          <p:nvPr/>
        </p:nvSpPr>
        <p:spPr>
          <a:xfrm>
            <a:off x="74836" y="6357366"/>
            <a:ext cx="480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*https://</a:t>
            </a:r>
            <a:r>
              <a:rPr lang="en-US" sz="800" dirty="0" err="1"/>
              <a:t>www.americasbestracing.net</a:t>
            </a:r>
            <a:r>
              <a:rPr lang="en-US" sz="800" dirty="0"/>
              <a:t>/the-sport/2017-american-horse-racing-vs-the-world-whats-the-same-whats-different</a:t>
            </a:r>
          </a:p>
          <a:p>
            <a:r>
              <a:rPr lang="en-US" sz="800" dirty="0"/>
              <a:t>**https://</a:t>
            </a:r>
            <a:r>
              <a:rPr lang="en-US" sz="800" dirty="0" err="1"/>
              <a:t>www.drf.com</a:t>
            </a:r>
            <a:r>
              <a:rPr lang="en-US" sz="800" dirty="0"/>
              <a:t>/news/hong-kong-jockey-club-handles-158-billion-2019-20-season</a:t>
            </a:r>
          </a:p>
        </p:txBody>
      </p:sp>
    </p:spTree>
    <p:extLst>
      <p:ext uri="{BB962C8B-B14F-4D97-AF65-F5344CB8AC3E}">
        <p14:creationId xmlns:p14="http://schemas.microsoft.com/office/powerpoint/2010/main" val="3874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D7EFA-301F-204F-8F28-9A42D028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409239"/>
            <a:ext cx="4803636" cy="13116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Project Goal: Build a model that can successfully predict horse racing results in Hong Kong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7818-9480-0541-9D92-5B2E69E5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6" y="1720903"/>
            <a:ext cx="4983040" cy="4655127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Data Set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Graham Daley’s Hong Kong Racing Data from Kaggle</a:t>
            </a:r>
          </a:p>
          <a:p>
            <a:r>
              <a:rPr lang="en-US" sz="1900" dirty="0">
                <a:solidFill>
                  <a:srgbClr val="000000"/>
                </a:solidFill>
              </a:rPr>
              <a:t>Features: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Physical Horse Data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Previous Racing Stats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Comparison to the Field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Classification Classes: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Show (Place 1</a:t>
            </a:r>
            <a:r>
              <a:rPr lang="en-US" sz="1900" baseline="30000" dirty="0">
                <a:solidFill>
                  <a:srgbClr val="000000"/>
                </a:solidFill>
              </a:rPr>
              <a:t>st</a:t>
            </a:r>
            <a:r>
              <a:rPr lang="en-US" sz="1900" dirty="0">
                <a:solidFill>
                  <a:srgbClr val="000000"/>
                </a:solidFill>
              </a:rPr>
              <a:t>, 2</a:t>
            </a:r>
            <a:r>
              <a:rPr lang="en-US" sz="1900" baseline="30000" dirty="0">
                <a:solidFill>
                  <a:srgbClr val="000000"/>
                </a:solidFill>
              </a:rPr>
              <a:t>nd</a:t>
            </a:r>
            <a:r>
              <a:rPr lang="en-US" sz="1900" dirty="0">
                <a:solidFill>
                  <a:srgbClr val="000000"/>
                </a:solidFill>
              </a:rPr>
              <a:t>, or 3</a:t>
            </a:r>
            <a:r>
              <a:rPr lang="en-US" sz="1900" baseline="30000" dirty="0">
                <a:solidFill>
                  <a:srgbClr val="000000"/>
                </a:solidFill>
              </a:rPr>
              <a:t>rd</a:t>
            </a:r>
            <a:r>
              <a:rPr lang="en-US" sz="19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Not Show (Place 4</a:t>
            </a:r>
            <a:r>
              <a:rPr lang="en-US" sz="1900" baseline="30000" dirty="0">
                <a:solidFill>
                  <a:srgbClr val="000000"/>
                </a:solidFill>
              </a:rPr>
              <a:t>th</a:t>
            </a:r>
            <a:r>
              <a:rPr lang="en-US" sz="1900" dirty="0">
                <a:solidFill>
                  <a:srgbClr val="000000"/>
                </a:solidFill>
              </a:rPr>
              <a:t> or lower)</a:t>
            </a:r>
            <a:endParaRPr lang="en-US" sz="23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Evaluation Metrics: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Precision</a:t>
            </a:r>
          </a:p>
          <a:p>
            <a:pPr lvl="1"/>
            <a:r>
              <a:rPr lang="en-US" sz="1900" dirty="0" err="1">
                <a:solidFill>
                  <a:srgbClr val="000000"/>
                </a:solidFill>
              </a:rPr>
              <a:t>Fbeta</a:t>
            </a:r>
            <a:r>
              <a:rPr lang="en-US" sz="1900" dirty="0">
                <a:solidFill>
                  <a:srgbClr val="000000"/>
                </a:solidFill>
              </a:rPr>
              <a:t> (beta=0.5)</a:t>
            </a:r>
          </a:p>
        </p:txBody>
      </p:sp>
      <p:sp>
        <p:nvSpPr>
          <p:cNvPr id="14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rses, Racing, Race, Horse, Animal, Equine, Riding">
            <a:extLst>
              <a:ext uri="{FF2B5EF4-FFF2-40B4-BE49-F238E27FC236}">
                <a16:creationId xmlns:a16="http://schemas.microsoft.com/office/drawing/2014/main" id="{9AE50159-44EE-354C-A82E-7893994D0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r="19749" b="-2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0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7A6E-6504-0947-A7D0-C68430D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6" y="396584"/>
            <a:ext cx="8568143" cy="14773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Tools such as Pandas, Python, PostgreSQL, and Scikit-Learn were used to iteratively build and improve a classification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2D765-3327-454A-92F1-03139F901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3541"/>
              </p:ext>
            </p:extLst>
          </p:nvPr>
        </p:nvGraphicFramePr>
        <p:xfrm>
          <a:off x="283146" y="1184381"/>
          <a:ext cx="1145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8DDDD8-D151-1145-8BD8-50AC70374407}"/>
              </a:ext>
            </a:extLst>
          </p:cNvPr>
          <p:cNvSpPr txBox="1"/>
          <p:nvPr/>
        </p:nvSpPr>
        <p:spPr>
          <a:xfrm>
            <a:off x="5115820" y="3647575"/>
            <a:ext cx="212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odds to show, race distance, and horses in the race after observing residuals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top jockey/trainer, home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E2C2E-5FF5-6F4D-B771-B89781BC1C33}"/>
              </a:ext>
            </a:extLst>
          </p:cNvPr>
          <p:cNvSpPr txBox="1"/>
          <p:nvPr/>
        </p:nvSpPr>
        <p:spPr>
          <a:xfrm>
            <a:off x="7408919" y="3631486"/>
            <a:ext cx="2039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Selected Model: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Added Days Since Last Race, In Race Rolling Averages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strong interaction terms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D4DA5-7351-AC4A-8C43-6C2F38B8507A}"/>
              </a:ext>
            </a:extLst>
          </p:cNvPr>
          <p:cNvSpPr txBox="1"/>
          <p:nvPr/>
        </p:nvSpPr>
        <p:spPr>
          <a:xfrm>
            <a:off x="215294" y="3631487"/>
            <a:ext cx="1842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Included horse specific physical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Horse rating, weight, age, sex,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EE3AA-9DC0-9842-BFD7-FD83CBF72B6F}"/>
              </a:ext>
            </a:extLst>
          </p:cNvPr>
          <p:cNvSpPr txBox="1"/>
          <p:nvPr/>
        </p:nvSpPr>
        <p:spPr>
          <a:xfrm>
            <a:off x="2443892" y="3636924"/>
            <a:ext cx="237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Previous Race Stats: Rolling Averages for Finish Time, Speed,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comparison stats to field for weight, rating, etc.</a:t>
            </a:r>
          </a:p>
        </p:txBody>
      </p:sp>
      <p:pic>
        <p:nvPicPr>
          <p:cNvPr id="18" name="Picture 12" descr="pandas (software) - Wikipedia">
            <a:extLst>
              <a:ext uri="{FF2B5EF4-FFF2-40B4-BE49-F238E27FC236}">
                <a16:creationId xmlns:a16="http://schemas.microsoft.com/office/drawing/2014/main" id="{3564ABE5-2672-DC48-94D9-5B162EFC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27" y="1051851"/>
            <a:ext cx="1501349" cy="6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scikit-learn - Wikipedia">
            <a:extLst>
              <a:ext uri="{FF2B5EF4-FFF2-40B4-BE49-F238E27FC236}">
                <a16:creationId xmlns:a16="http://schemas.microsoft.com/office/drawing/2014/main" id="{680A3925-7FA6-8645-B304-2043C315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32" y="255696"/>
            <a:ext cx="1282061" cy="6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GitHub - python/cpython: The Python programming language">
            <a:extLst>
              <a:ext uri="{FF2B5EF4-FFF2-40B4-BE49-F238E27FC236}">
                <a16:creationId xmlns:a16="http://schemas.microsoft.com/office/drawing/2014/main" id="{9E654689-BCD7-4046-9BE2-8285FEB4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635" y="763831"/>
            <a:ext cx="958896" cy="9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2" descr="Image result for postgresql">
            <a:extLst>
              <a:ext uri="{FF2B5EF4-FFF2-40B4-BE49-F238E27FC236}">
                <a16:creationId xmlns:a16="http://schemas.microsoft.com/office/drawing/2014/main" id="{05116561-5599-4D48-B99C-0EFC82313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2" name="Picture 14" descr="Image result for postgresql logo">
            <a:extLst>
              <a:ext uri="{FF2B5EF4-FFF2-40B4-BE49-F238E27FC236}">
                <a16:creationId xmlns:a16="http://schemas.microsoft.com/office/drawing/2014/main" id="{4A654505-5F8A-694B-8F25-CF1AAEF6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46" y="51529"/>
            <a:ext cx="2253707" cy="150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6DED57-E338-364A-A107-532081089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132240-777C-0649-A814-7C1247CB0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972728-4EE8-4942-B880-60798E730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CEB107-661A-6E40-9E3C-2296A17A7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741E6B-9229-8E41-BED9-E0427BD4B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1B2995-E45F-4F47-B730-C6B647F07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D5E411-8837-5B4F-8665-BCD1CB084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32F85A-8B69-1D46-AC6F-D1A122B0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70BD57-053D-DA4F-B2EC-48E290FCC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11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93CE4-2E84-AE46-B4BB-D5EB4E88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Model: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Classifier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A2262-A44D-EA48-B6A3-C26F7E4FD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5898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Test Precision: 59.1%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Test </a:t>
            </a:r>
            <a:r>
              <a:rPr lang="en-US" sz="1800" dirty="0" err="1"/>
              <a:t>Fbeta</a:t>
            </a:r>
            <a:r>
              <a:rPr lang="en-US" sz="1800" dirty="0"/>
              <a:t>: 0.454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Features w/ most importance (gain):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Place Odds (several interaction terms)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Horse Rating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Applied Weight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Rolling Averages: Lengths Behind Leader, Speed, Time Drop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Career Show Rate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Top 10 Jockey/Trainer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2CC68A3E-58FD-2E4C-962F-B18E6E99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857582"/>
            <a:ext cx="6922008" cy="52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C73-29B1-0D47-A21B-4943CD2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09" y="26625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/>
              <a:t>The show probabilities from the model can be utilized to evaluate a racing field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030E29-C3DB-374A-A16E-BC44076CF4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2106853"/>
              </p:ext>
            </p:extLst>
          </p:nvPr>
        </p:nvGraphicFramePr>
        <p:xfrm>
          <a:off x="7164559" y="2096087"/>
          <a:ext cx="468713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26">
                  <a:extLst>
                    <a:ext uri="{9D8B030D-6E8A-4147-A177-3AD203B41FA5}">
                      <a16:colId xmlns:a16="http://schemas.microsoft.com/office/drawing/2014/main" val="4253196767"/>
                    </a:ext>
                  </a:extLst>
                </a:gridCol>
                <a:gridCol w="1176008">
                  <a:extLst>
                    <a:ext uri="{9D8B030D-6E8A-4147-A177-3AD203B41FA5}">
                      <a16:colId xmlns:a16="http://schemas.microsoft.com/office/drawing/2014/main" val="3870772744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2041510910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3492071510"/>
                    </a:ext>
                  </a:extLst>
                </a:gridCol>
              </a:tblGrid>
              <a:tr h="7374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Horse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Odds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Race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03784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33841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42965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12866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69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DC97B-AB29-0646-9BA5-C631EF05B7AE}"/>
              </a:ext>
            </a:extLst>
          </p:cNvPr>
          <p:cNvSpPr txBox="1"/>
          <p:nvPr/>
        </p:nvSpPr>
        <p:spPr>
          <a:xfrm>
            <a:off x="8439565" y="1726755"/>
            <a:ext cx="21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 4659 - Card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B1FB5-D6FA-B44C-96FF-BD102812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09" y="2212272"/>
            <a:ext cx="6131853" cy="4351338"/>
          </a:xfrm>
        </p:spPr>
        <p:txBody>
          <a:bodyPr/>
          <a:lstStyle/>
          <a:p>
            <a:r>
              <a:rPr lang="en-US" dirty="0"/>
              <a:t>By assigning probabilities, the model can go beyond hard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566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C73-29B1-0D47-A21B-4943CD2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09" y="26625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/>
              <a:t>The show probabilities from the model can be utilized to evaluate a racing field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030E29-C3DB-374A-A16E-BC44076CF4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342766"/>
              </p:ext>
            </p:extLst>
          </p:nvPr>
        </p:nvGraphicFramePr>
        <p:xfrm>
          <a:off x="7164559" y="2096087"/>
          <a:ext cx="468713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26">
                  <a:extLst>
                    <a:ext uri="{9D8B030D-6E8A-4147-A177-3AD203B41FA5}">
                      <a16:colId xmlns:a16="http://schemas.microsoft.com/office/drawing/2014/main" val="4253196767"/>
                    </a:ext>
                  </a:extLst>
                </a:gridCol>
                <a:gridCol w="1176008">
                  <a:extLst>
                    <a:ext uri="{9D8B030D-6E8A-4147-A177-3AD203B41FA5}">
                      <a16:colId xmlns:a16="http://schemas.microsoft.com/office/drawing/2014/main" val="3870772744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2041510910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3492071510"/>
                    </a:ext>
                  </a:extLst>
                </a:gridCol>
              </a:tblGrid>
              <a:tr h="7374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Horse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Odds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Race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03784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33841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42965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12866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69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DC97B-AB29-0646-9BA5-C631EF05B7AE}"/>
              </a:ext>
            </a:extLst>
          </p:cNvPr>
          <p:cNvSpPr txBox="1"/>
          <p:nvPr/>
        </p:nvSpPr>
        <p:spPr>
          <a:xfrm>
            <a:off x="8439565" y="1726755"/>
            <a:ext cx="21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 4659 - Card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B1FB5-D6FA-B44C-96FF-BD102812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09" y="2212272"/>
            <a:ext cx="6131853" cy="4351338"/>
          </a:xfrm>
        </p:spPr>
        <p:txBody>
          <a:bodyPr/>
          <a:lstStyle/>
          <a:p>
            <a:r>
              <a:rPr lang="en-US" dirty="0"/>
              <a:t>By assigning probabilities, the model can go beyond hard classification</a:t>
            </a:r>
          </a:p>
          <a:p>
            <a:r>
              <a:rPr lang="en-US" dirty="0"/>
              <a:t>Case 1: Deciding between horses with similar odds</a:t>
            </a:r>
          </a:p>
        </p:txBody>
      </p:sp>
    </p:spTree>
    <p:extLst>
      <p:ext uri="{BB962C8B-B14F-4D97-AF65-F5344CB8AC3E}">
        <p14:creationId xmlns:p14="http://schemas.microsoft.com/office/powerpoint/2010/main" val="6049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C73-29B1-0D47-A21B-4943CD2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09" y="26625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/>
              <a:t>The show probabilities from the model can be utilized to evaluate a racing field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030E29-C3DB-374A-A16E-BC44076CF4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2625510"/>
              </p:ext>
            </p:extLst>
          </p:nvPr>
        </p:nvGraphicFramePr>
        <p:xfrm>
          <a:off x="7164559" y="2096087"/>
          <a:ext cx="468713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26">
                  <a:extLst>
                    <a:ext uri="{9D8B030D-6E8A-4147-A177-3AD203B41FA5}">
                      <a16:colId xmlns:a16="http://schemas.microsoft.com/office/drawing/2014/main" val="4253196767"/>
                    </a:ext>
                  </a:extLst>
                </a:gridCol>
                <a:gridCol w="1176008">
                  <a:extLst>
                    <a:ext uri="{9D8B030D-6E8A-4147-A177-3AD203B41FA5}">
                      <a16:colId xmlns:a16="http://schemas.microsoft.com/office/drawing/2014/main" val="3870772744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2041510910"/>
                    </a:ext>
                  </a:extLst>
                </a:gridCol>
                <a:gridCol w="1267248">
                  <a:extLst>
                    <a:ext uri="{9D8B030D-6E8A-4147-A177-3AD203B41FA5}">
                      <a16:colId xmlns:a16="http://schemas.microsoft.com/office/drawing/2014/main" val="3492071510"/>
                    </a:ext>
                  </a:extLst>
                </a:gridCol>
              </a:tblGrid>
              <a:tr h="7374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Horse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Odds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Show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Race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03784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33841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42965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12866"/>
                  </a:ext>
                </a:extLst>
              </a:tr>
              <a:tr h="6385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69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DDC97B-AB29-0646-9BA5-C631EF05B7AE}"/>
              </a:ext>
            </a:extLst>
          </p:cNvPr>
          <p:cNvSpPr txBox="1"/>
          <p:nvPr/>
        </p:nvSpPr>
        <p:spPr>
          <a:xfrm>
            <a:off x="8439565" y="1726755"/>
            <a:ext cx="21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 4659 - Card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B1FB5-D6FA-B44C-96FF-BD102812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09" y="2212272"/>
            <a:ext cx="6131853" cy="4351338"/>
          </a:xfrm>
        </p:spPr>
        <p:txBody>
          <a:bodyPr/>
          <a:lstStyle/>
          <a:p>
            <a:r>
              <a:rPr lang="en-US" dirty="0"/>
              <a:t>By assigning probabilities, the model can go beyond hard classification</a:t>
            </a:r>
          </a:p>
          <a:p>
            <a:r>
              <a:rPr lang="en-US" dirty="0"/>
              <a:t>Case 1: Deciding between horses with similar odds</a:t>
            </a:r>
          </a:p>
          <a:p>
            <a:r>
              <a:rPr lang="en-US" dirty="0"/>
              <a:t>Case 2: Finding advantages against the odds</a:t>
            </a:r>
          </a:p>
        </p:txBody>
      </p:sp>
    </p:spTree>
    <p:extLst>
      <p:ext uri="{BB962C8B-B14F-4D97-AF65-F5344CB8AC3E}">
        <p14:creationId xmlns:p14="http://schemas.microsoft.com/office/powerpoint/2010/main" val="7922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1425</Words>
  <Application>Microsoft Macintosh PowerPoint</Application>
  <PresentationFormat>Widescreen</PresentationFormat>
  <Paragraphs>203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Predicting Horse Racing Results Metis Project 3</vt:lpstr>
      <vt:lpstr>Agenda</vt:lpstr>
      <vt:lpstr>Horse Racing is a multi-billion-dollar industry</vt:lpstr>
      <vt:lpstr>Project Goal: Build a model that can successfully predict horse racing results in Hong Kong</vt:lpstr>
      <vt:lpstr>Tools such as Pandas, Python, PostgreSQL, and Scikit-Learn were used to iteratively build and improve a classification model</vt:lpstr>
      <vt:lpstr>Final Model:  XGBoost Classifier</vt:lpstr>
      <vt:lpstr>The show probabilities from the model can be utilized to evaluate a racing field </vt:lpstr>
      <vt:lpstr>The show probabilities from the model can be utilized to evaluate a racing field </vt:lpstr>
      <vt:lpstr>The show probabilities from the model can be utilized to evaluate a racing field </vt:lpstr>
      <vt:lpstr>The model struggled on horses with lower career races, shorter distance races, and races with no dominant horse</vt:lpstr>
      <vt:lpstr>Future Improvements</vt:lpstr>
      <vt:lpstr>Thank you! Any questions?</vt:lpstr>
      <vt:lpstr>Appendix</vt:lpstr>
      <vt:lpstr>Horse Racing a highly variable sport to predict.</vt:lpstr>
      <vt:lpstr>Final Model Precision-Recall Curve</vt:lpstr>
      <vt:lpstr>Final Model Precision and Recall Curves</vt:lpstr>
      <vt:lpstr>Final Model AUC ROC Curve</vt:lpstr>
      <vt:lpstr>Final Model – False Positive Example</vt:lpstr>
      <vt:lpstr>Final Features List:</vt:lpstr>
      <vt:lpstr>Race by Distance: Residuals (Final Model) </vt:lpstr>
      <vt:lpstr>Race by Distance: Residuals (Model 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horse racing results Metis Project 3 Update</dc:title>
  <dc:creator>Patrick Bovard</dc:creator>
  <cp:lastModifiedBy>Patrick Bovard</cp:lastModifiedBy>
  <cp:revision>59</cp:revision>
  <dcterms:created xsi:type="dcterms:W3CDTF">2021-02-03T23:56:09Z</dcterms:created>
  <dcterms:modified xsi:type="dcterms:W3CDTF">2021-02-10T16:03:31Z</dcterms:modified>
</cp:coreProperties>
</file>