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notesMasterIdLst>
    <p:notesMasterId r:id="rId40"/>
  </p:notesMasterIdLst>
  <p:sldIdLst>
    <p:sldId id="256" r:id="rId2"/>
    <p:sldId id="269" r:id="rId3"/>
    <p:sldId id="270" r:id="rId4"/>
    <p:sldId id="271" r:id="rId5"/>
    <p:sldId id="258" r:id="rId6"/>
    <p:sldId id="274" r:id="rId7"/>
    <p:sldId id="275" r:id="rId8"/>
    <p:sldId id="278" r:id="rId9"/>
    <p:sldId id="277" r:id="rId10"/>
    <p:sldId id="276" r:id="rId11"/>
    <p:sldId id="280" r:id="rId12"/>
    <p:sldId id="285" r:id="rId13"/>
    <p:sldId id="286" r:id="rId14"/>
    <p:sldId id="291" r:id="rId15"/>
    <p:sldId id="294" r:id="rId16"/>
    <p:sldId id="316" r:id="rId17"/>
    <p:sldId id="273" r:id="rId18"/>
    <p:sldId id="308" r:id="rId19"/>
    <p:sldId id="311" r:id="rId20"/>
    <p:sldId id="297" r:id="rId21"/>
    <p:sldId id="313" r:id="rId22"/>
    <p:sldId id="287" r:id="rId23"/>
    <p:sldId id="288" r:id="rId24"/>
    <p:sldId id="284" r:id="rId25"/>
    <p:sldId id="317" r:id="rId26"/>
    <p:sldId id="268" r:id="rId27"/>
    <p:sldId id="282" r:id="rId28"/>
    <p:sldId id="289" r:id="rId29"/>
    <p:sldId id="292" r:id="rId30"/>
    <p:sldId id="295" r:id="rId31"/>
    <p:sldId id="293" r:id="rId32"/>
    <p:sldId id="296" r:id="rId33"/>
    <p:sldId id="300" r:id="rId34"/>
    <p:sldId id="299" r:id="rId35"/>
    <p:sldId id="298" r:id="rId36"/>
    <p:sldId id="283" r:id="rId37"/>
    <p:sldId id="262"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143"/>
    <p:restoredTop sz="93300"/>
  </p:normalViewPr>
  <p:slideViewPr>
    <p:cSldViewPr snapToGrid="0" snapToObjects="1">
      <p:cViewPr varScale="1">
        <p:scale>
          <a:sx n="57" d="100"/>
          <a:sy n="57" d="100"/>
        </p:scale>
        <p:origin x="19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B66B8-CF49-411F-BB2A-4B2A9BD5443E}"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81F38272-0DEA-4869-B63E-722DE5C5B5D5}">
      <dgm:prSet/>
      <dgm:spPr/>
      <dgm:t>
        <a:bodyPr/>
        <a:lstStyle/>
        <a:p>
          <a:r>
            <a:rPr lang="en-US"/>
            <a:t>Project Introduction / Motivation</a:t>
          </a:r>
        </a:p>
      </dgm:t>
    </dgm:pt>
    <dgm:pt modelId="{91EF3F82-0F3F-4843-AF36-505FADFB5058}" type="parTrans" cxnId="{183C59CB-D580-4DA5-9DED-BA80754F1FF1}">
      <dgm:prSet/>
      <dgm:spPr/>
      <dgm:t>
        <a:bodyPr/>
        <a:lstStyle/>
        <a:p>
          <a:endParaRPr lang="en-US"/>
        </a:p>
      </dgm:t>
    </dgm:pt>
    <dgm:pt modelId="{E17BA02D-3FC6-47F3-82B5-A7DBED286983}" type="sibTrans" cxnId="{183C59CB-D580-4DA5-9DED-BA80754F1FF1}">
      <dgm:prSet/>
      <dgm:spPr/>
      <dgm:t>
        <a:bodyPr/>
        <a:lstStyle/>
        <a:p>
          <a:endParaRPr lang="en-US"/>
        </a:p>
      </dgm:t>
    </dgm:pt>
    <dgm:pt modelId="{7D9C51D1-C6F3-4046-85D5-AF5A35D44BC0}">
      <dgm:prSet/>
      <dgm:spPr/>
      <dgm:t>
        <a:bodyPr/>
        <a:lstStyle/>
        <a:p>
          <a:r>
            <a:rPr lang="en-US"/>
            <a:t>Data Collection and Methods</a:t>
          </a:r>
        </a:p>
      </dgm:t>
    </dgm:pt>
    <dgm:pt modelId="{9A27B6EF-85EB-44C1-BED6-BF652A1DB7B6}" type="parTrans" cxnId="{191485A4-0FE1-493D-95A7-EB213226E60A}">
      <dgm:prSet/>
      <dgm:spPr/>
      <dgm:t>
        <a:bodyPr/>
        <a:lstStyle/>
        <a:p>
          <a:endParaRPr lang="en-US"/>
        </a:p>
      </dgm:t>
    </dgm:pt>
    <dgm:pt modelId="{B5F8A6A7-E35B-480B-97C9-8E400A0AD24B}" type="sibTrans" cxnId="{191485A4-0FE1-493D-95A7-EB213226E60A}">
      <dgm:prSet/>
      <dgm:spPr/>
      <dgm:t>
        <a:bodyPr/>
        <a:lstStyle/>
        <a:p>
          <a:endParaRPr lang="en-US"/>
        </a:p>
      </dgm:t>
    </dgm:pt>
    <dgm:pt modelId="{5E8C9D7D-27E6-4367-970E-1CC4262CE016}">
      <dgm:prSet/>
      <dgm:spPr/>
      <dgm:t>
        <a:bodyPr/>
        <a:lstStyle/>
        <a:p>
          <a:r>
            <a:rPr lang="en-US" dirty="0"/>
            <a:t>Findings / Conclusions</a:t>
          </a:r>
        </a:p>
      </dgm:t>
    </dgm:pt>
    <dgm:pt modelId="{90CEF4C8-1531-4EB6-AA1B-60256BFC84E8}" type="parTrans" cxnId="{BA9C2B3C-BF66-45C0-9705-0D5D588C11C7}">
      <dgm:prSet/>
      <dgm:spPr/>
      <dgm:t>
        <a:bodyPr/>
        <a:lstStyle/>
        <a:p>
          <a:endParaRPr lang="en-US"/>
        </a:p>
      </dgm:t>
    </dgm:pt>
    <dgm:pt modelId="{BC0642E8-E8D3-4109-9D39-DC92B0BA4E0F}" type="sibTrans" cxnId="{BA9C2B3C-BF66-45C0-9705-0D5D588C11C7}">
      <dgm:prSet/>
      <dgm:spPr/>
      <dgm:t>
        <a:bodyPr/>
        <a:lstStyle/>
        <a:p>
          <a:endParaRPr lang="en-US"/>
        </a:p>
      </dgm:t>
    </dgm:pt>
    <dgm:pt modelId="{5C905DE7-91EE-4379-BC6C-83156F955467}">
      <dgm:prSet/>
      <dgm:spPr/>
      <dgm:t>
        <a:bodyPr/>
        <a:lstStyle/>
        <a:p>
          <a:r>
            <a:rPr lang="en-US" dirty="0"/>
            <a:t>General Election Debates</a:t>
          </a:r>
        </a:p>
      </dgm:t>
    </dgm:pt>
    <dgm:pt modelId="{89C1E00C-0E2F-406B-90BA-EE4CF41BDC8D}" type="parTrans" cxnId="{6179264E-FAE2-4DCC-B21A-EE61F378623B}">
      <dgm:prSet/>
      <dgm:spPr/>
      <dgm:t>
        <a:bodyPr/>
        <a:lstStyle/>
        <a:p>
          <a:endParaRPr lang="en-US"/>
        </a:p>
      </dgm:t>
    </dgm:pt>
    <dgm:pt modelId="{43291EFF-0448-4C8B-A1C0-B504A4512258}" type="sibTrans" cxnId="{6179264E-FAE2-4DCC-B21A-EE61F378623B}">
      <dgm:prSet/>
      <dgm:spPr/>
      <dgm:t>
        <a:bodyPr/>
        <a:lstStyle/>
        <a:p>
          <a:endParaRPr lang="en-US"/>
        </a:p>
      </dgm:t>
    </dgm:pt>
    <dgm:pt modelId="{E2E56EDE-A8B4-48CB-847E-08D4D5C40F65}">
      <dgm:prSet/>
      <dgm:spPr/>
      <dgm:t>
        <a:bodyPr/>
        <a:lstStyle/>
        <a:p>
          <a:r>
            <a:rPr lang="en-US" dirty="0"/>
            <a:t>Party Primary Debates</a:t>
          </a:r>
        </a:p>
      </dgm:t>
    </dgm:pt>
    <dgm:pt modelId="{6A31A9E4-229A-4F3E-B0BD-858DD3ACD00E}" type="parTrans" cxnId="{2EFA07BB-99AD-4E95-8EA1-776E6EC7F480}">
      <dgm:prSet/>
      <dgm:spPr/>
      <dgm:t>
        <a:bodyPr/>
        <a:lstStyle/>
        <a:p>
          <a:endParaRPr lang="en-US"/>
        </a:p>
      </dgm:t>
    </dgm:pt>
    <dgm:pt modelId="{ED15A86B-3375-4875-9D24-717793E8645F}" type="sibTrans" cxnId="{2EFA07BB-99AD-4E95-8EA1-776E6EC7F480}">
      <dgm:prSet/>
      <dgm:spPr/>
      <dgm:t>
        <a:bodyPr/>
        <a:lstStyle/>
        <a:p>
          <a:endParaRPr lang="en-US"/>
        </a:p>
      </dgm:t>
    </dgm:pt>
    <dgm:pt modelId="{33743513-706F-4786-9058-863CF87BEEBB}">
      <dgm:prSet/>
      <dgm:spPr/>
      <dgm:t>
        <a:bodyPr/>
        <a:lstStyle/>
        <a:p>
          <a:r>
            <a:rPr lang="en-US" dirty="0"/>
            <a:t>Future Improvements</a:t>
          </a:r>
        </a:p>
      </dgm:t>
    </dgm:pt>
    <dgm:pt modelId="{D77AF205-9966-4F3B-BC62-567BB07E5DB7}" type="parTrans" cxnId="{6705383F-001A-4CC9-833F-234F621A3D4F}">
      <dgm:prSet/>
      <dgm:spPr/>
      <dgm:t>
        <a:bodyPr/>
        <a:lstStyle/>
        <a:p>
          <a:endParaRPr lang="en-US"/>
        </a:p>
      </dgm:t>
    </dgm:pt>
    <dgm:pt modelId="{11C3E662-44F3-4632-AAD3-802585C5AE36}" type="sibTrans" cxnId="{6705383F-001A-4CC9-833F-234F621A3D4F}">
      <dgm:prSet/>
      <dgm:spPr/>
      <dgm:t>
        <a:bodyPr/>
        <a:lstStyle/>
        <a:p>
          <a:endParaRPr lang="en-US"/>
        </a:p>
      </dgm:t>
    </dgm:pt>
    <dgm:pt modelId="{590F22B7-973F-2147-A306-9A48EA443D38}" type="pres">
      <dgm:prSet presAssocID="{4D5B66B8-CF49-411F-BB2A-4B2A9BD5443E}" presName="diagram" presStyleCnt="0">
        <dgm:presLayoutVars>
          <dgm:chPref val="1"/>
          <dgm:dir/>
          <dgm:animOne val="branch"/>
          <dgm:animLvl val="lvl"/>
          <dgm:resizeHandles val="exact"/>
        </dgm:presLayoutVars>
      </dgm:prSet>
      <dgm:spPr/>
    </dgm:pt>
    <dgm:pt modelId="{370605C3-D66C-0046-A28D-1396B445848D}" type="pres">
      <dgm:prSet presAssocID="{81F38272-0DEA-4869-B63E-722DE5C5B5D5}" presName="root1" presStyleCnt="0"/>
      <dgm:spPr/>
    </dgm:pt>
    <dgm:pt modelId="{73994BE5-3F90-414E-8F0A-767491723124}" type="pres">
      <dgm:prSet presAssocID="{81F38272-0DEA-4869-B63E-722DE5C5B5D5}" presName="LevelOneTextNode" presStyleLbl="node0" presStyleIdx="0" presStyleCnt="4">
        <dgm:presLayoutVars>
          <dgm:chPref val="3"/>
        </dgm:presLayoutVars>
      </dgm:prSet>
      <dgm:spPr/>
    </dgm:pt>
    <dgm:pt modelId="{4D734B94-9EC5-774E-8E24-7AE491413A05}" type="pres">
      <dgm:prSet presAssocID="{81F38272-0DEA-4869-B63E-722DE5C5B5D5}" presName="level2hierChild" presStyleCnt="0"/>
      <dgm:spPr/>
    </dgm:pt>
    <dgm:pt modelId="{15D82DE6-CA43-A240-8287-A773FD8AB509}" type="pres">
      <dgm:prSet presAssocID="{7D9C51D1-C6F3-4046-85D5-AF5A35D44BC0}" presName="root1" presStyleCnt="0"/>
      <dgm:spPr/>
    </dgm:pt>
    <dgm:pt modelId="{2E27608C-7FC3-994D-91BB-A08CDE6C360F}" type="pres">
      <dgm:prSet presAssocID="{7D9C51D1-C6F3-4046-85D5-AF5A35D44BC0}" presName="LevelOneTextNode" presStyleLbl="node0" presStyleIdx="1" presStyleCnt="4">
        <dgm:presLayoutVars>
          <dgm:chPref val="3"/>
        </dgm:presLayoutVars>
      </dgm:prSet>
      <dgm:spPr/>
    </dgm:pt>
    <dgm:pt modelId="{E2AAE841-7362-5B44-BF4C-09429FBC9001}" type="pres">
      <dgm:prSet presAssocID="{7D9C51D1-C6F3-4046-85D5-AF5A35D44BC0}" presName="level2hierChild" presStyleCnt="0"/>
      <dgm:spPr/>
    </dgm:pt>
    <dgm:pt modelId="{4E459DFC-9528-F24D-8BE4-CAC6CA4923FA}" type="pres">
      <dgm:prSet presAssocID="{5E8C9D7D-27E6-4367-970E-1CC4262CE016}" presName="root1" presStyleCnt="0"/>
      <dgm:spPr/>
    </dgm:pt>
    <dgm:pt modelId="{0146B4BA-B313-1041-B296-A44BF15EF75D}" type="pres">
      <dgm:prSet presAssocID="{5E8C9D7D-27E6-4367-970E-1CC4262CE016}" presName="LevelOneTextNode" presStyleLbl="node0" presStyleIdx="2" presStyleCnt="4">
        <dgm:presLayoutVars>
          <dgm:chPref val="3"/>
        </dgm:presLayoutVars>
      </dgm:prSet>
      <dgm:spPr/>
    </dgm:pt>
    <dgm:pt modelId="{585CEDC8-276E-5244-999C-3C6BBE9944F8}" type="pres">
      <dgm:prSet presAssocID="{5E8C9D7D-27E6-4367-970E-1CC4262CE016}" presName="level2hierChild" presStyleCnt="0"/>
      <dgm:spPr/>
    </dgm:pt>
    <dgm:pt modelId="{AAA8A981-562F-9F4E-9C11-FDC89E683242}" type="pres">
      <dgm:prSet presAssocID="{89C1E00C-0E2F-406B-90BA-EE4CF41BDC8D}" presName="conn2-1" presStyleLbl="parChTrans1D2" presStyleIdx="0" presStyleCnt="2"/>
      <dgm:spPr/>
    </dgm:pt>
    <dgm:pt modelId="{34A3C199-52E3-4C41-A447-E8D90E0BF710}" type="pres">
      <dgm:prSet presAssocID="{89C1E00C-0E2F-406B-90BA-EE4CF41BDC8D}" presName="connTx" presStyleLbl="parChTrans1D2" presStyleIdx="0" presStyleCnt="2"/>
      <dgm:spPr/>
    </dgm:pt>
    <dgm:pt modelId="{6EB29BF6-051E-154E-A1D3-18DE8B6B61B2}" type="pres">
      <dgm:prSet presAssocID="{5C905DE7-91EE-4379-BC6C-83156F955467}" presName="root2" presStyleCnt="0"/>
      <dgm:spPr/>
    </dgm:pt>
    <dgm:pt modelId="{878C7688-9ACA-B548-A4E7-C47CF9AEE981}" type="pres">
      <dgm:prSet presAssocID="{5C905DE7-91EE-4379-BC6C-83156F955467}" presName="LevelTwoTextNode" presStyleLbl="node2" presStyleIdx="0" presStyleCnt="2">
        <dgm:presLayoutVars>
          <dgm:chPref val="3"/>
        </dgm:presLayoutVars>
      </dgm:prSet>
      <dgm:spPr/>
    </dgm:pt>
    <dgm:pt modelId="{2A37EF91-DD57-8946-828B-10B09A96AFAE}" type="pres">
      <dgm:prSet presAssocID="{5C905DE7-91EE-4379-BC6C-83156F955467}" presName="level3hierChild" presStyleCnt="0"/>
      <dgm:spPr/>
    </dgm:pt>
    <dgm:pt modelId="{DDF760DF-02D2-094C-B6DF-AFAC33A904BA}" type="pres">
      <dgm:prSet presAssocID="{6A31A9E4-229A-4F3E-B0BD-858DD3ACD00E}" presName="conn2-1" presStyleLbl="parChTrans1D2" presStyleIdx="1" presStyleCnt="2"/>
      <dgm:spPr/>
    </dgm:pt>
    <dgm:pt modelId="{A32A96B1-0B85-6F46-A2BB-4D026B119A2A}" type="pres">
      <dgm:prSet presAssocID="{6A31A9E4-229A-4F3E-B0BD-858DD3ACD00E}" presName="connTx" presStyleLbl="parChTrans1D2" presStyleIdx="1" presStyleCnt="2"/>
      <dgm:spPr/>
    </dgm:pt>
    <dgm:pt modelId="{0B461121-D51E-384D-8683-AD73B074AF8F}" type="pres">
      <dgm:prSet presAssocID="{E2E56EDE-A8B4-48CB-847E-08D4D5C40F65}" presName="root2" presStyleCnt="0"/>
      <dgm:spPr/>
    </dgm:pt>
    <dgm:pt modelId="{3E4854AA-E6AC-6447-A22D-7713421536E4}" type="pres">
      <dgm:prSet presAssocID="{E2E56EDE-A8B4-48CB-847E-08D4D5C40F65}" presName="LevelTwoTextNode" presStyleLbl="node2" presStyleIdx="1" presStyleCnt="2">
        <dgm:presLayoutVars>
          <dgm:chPref val="3"/>
        </dgm:presLayoutVars>
      </dgm:prSet>
      <dgm:spPr/>
    </dgm:pt>
    <dgm:pt modelId="{1637A0BF-27A1-A54A-8B2C-480E21FD0BA4}" type="pres">
      <dgm:prSet presAssocID="{E2E56EDE-A8B4-48CB-847E-08D4D5C40F65}" presName="level3hierChild" presStyleCnt="0"/>
      <dgm:spPr/>
    </dgm:pt>
    <dgm:pt modelId="{9504DFC6-C640-9C43-8D77-B1F134CD7FD3}" type="pres">
      <dgm:prSet presAssocID="{33743513-706F-4786-9058-863CF87BEEBB}" presName="root1" presStyleCnt="0"/>
      <dgm:spPr/>
    </dgm:pt>
    <dgm:pt modelId="{9FCA62BB-C394-F34F-83EC-E890C5B61980}" type="pres">
      <dgm:prSet presAssocID="{33743513-706F-4786-9058-863CF87BEEBB}" presName="LevelOneTextNode" presStyleLbl="node0" presStyleIdx="3" presStyleCnt="4">
        <dgm:presLayoutVars>
          <dgm:chPref val="3"/>
        </dgm:presLayoutVars>
      </dgm:prSet>
      <dgm:spPr/>
    </dgm:pt>
    <dgm:pt modelId="{69887F27-A487-5F43-BE62-39C77BF02FDD}" type="pres">
      <dgm:prSet presAssocID="{33743513-706F-4786-9058-863CF87BEEBB}" presName="level2hierChild" presStyleCnt="0"/>
      <dgm:spPr/>
    </dgm:pt>
  </dgm:ptLst>
  <dgm:cxnLst>
    <dgm:cxn modelId="{22840E2F-797D-CE43-BE48-1BB2C4FD2D6E}" type="presOf" srcId="{6A31A9E4-229A-4F3E-B0BD-858DD3ACD00E}" destId="{A32A96B1-0B85-6F46-A2BB-4D026B119A2A}" srcOrd="1" destOrd="0" presId="urn:microsoft.com/office/officeart/2005/8/layout/hierarchy2"/>
    <dgm:cxn modelId="{162C473A-62EB-614B-A3DC-310D24C3911E}" type="presOf" srcId="{6A31A9E4-229A-4F3E-B0BD-858DD3ACD00E}" destId="{DDF760DF-02D2-094C-B6DF-AFAC33A904BA}" srcOrd="0" destOrd="0" presId="urn:microsoft.com/office/officeart/2005/8/layout/hierarchy2"/>
    <dgm:cxn modelId="{BA9C2B3C-BF66-45C0-9705-0D5D588C11C7}" srcId="{4D5B66B8-CF49-411F-BB2A-4B2A9BD5443E}" destId="{5E8C9D7D-27E6-4367-970E-1CC4262CE016}" srcOrd="2" destOrd="0" parTransId="{90CEF4C8-1531-4EB6-AA1B-60256BFC84E8}" sibTransId="{BC0642E8-E8D3-4109-9D39-DC92B0BA4E0F}"/>
    <dgm:cxn modelId="{6705383F-001A-4CC9-833F-234F621A3D4F}" srcId="{4D5B66B8-CF49-411F-BB2A-4B2A9BD5443E}" destId="{33743513-706F-4786-9058-863CF87BEEBB}" srcOrd="3" destOrd="0" parTransId="{D77AF205-9966-4F3B-BC62-567BB07E5DB7}" sibTransId="{11C3E662-44F3-4632-AAD3-802585C5AE36}"/>
    <dgm:cxn modelId="{5E393E4B-3580-4546-88D6-092B78F3AE1E}" type="presOf" srcId="{89C1E00C-0E2F-406B-90BA-EE4CF41BDC8D}" destId="{34A3C199-52E3-4C41-A447-E8D90E0BF710}" srcOrd="1" destOrd="0" presId="urn:microsoft.com/office/officeart/2005/8/layout/hierarchy2"/>
    <dgm:cxn modelId="{6179264E-FAE2-4DCC-B21A-EE61F378623B}" srcId="{5E8C9D7D-27E6-4367-970E-1CC4262CE016}" destId="{5C905DE7-91EE-4379-BC6C-83156F955467}" srcOrd="0" destOrd="0" parTransId="{89C1E00C-0E2F-406B-90BA-EE4CF41BDC8D}" sibTransId="{43291EFF-0448-4C8B-A1C0-B504A4512258}"/>
    <dgm:cxn modelId="{5663F573-4352-0A49-8539-528F52F61296}" type="presOf" srcId="{5C905DE7-91EE-4379-BC6C-83156F955467}" destId="{878C7688-9ACA-B548-A4E7-C47CF9AEE981}" srcOrd="0" destOrd="0" presId="urn:microsoft.com/office/officeart/2005/8/layout/hierarchy2"/>
    <dgm:cxn modelId="{5CED018B-896E-244A-94AC-9239CD5982BD}" type="presOf" srcId="{5E8C9D7D-27E6-4367-970E-1CC4262CE016}" destId="{0146B4BA-B313-1041-B296-A44BF15EF75D}" srcOrd="0" destOrd="0" presId="urn:microsoft.com/office/officeart/2005/8/layout/hierarchy2"/>
    <dgm:cxn modelId="{ECA97593-4C92-4345-8EDC-EF6011900651}" type="presOf" srcId="{E2E56EDE-A8B4-48CB-847E-08D4D5C40F65}" destId="{3E4854AA-E6AC-6447-A22D-7713421536E4}" srcOrd="0" destOrd="0" presId="urn:microsoft.com/office/officeart/2005/8/layout/hierarchy2"/>
    <dgm:cxn modelId="{191485A4-0FE1-493D-95A7-EB213226E60A}" srcId="{4D5B66B8-CF49-411F-BB2A-4B2A9BD5443E}" destId="{7D9C51D1-C6F3-4046-85D5-AF5A35D44BC0}" srcOrd="1" destOrd="0" parTransId="{9A27B6EF-85EB-44C1-BED6-BF652A1DB7B6}" sibTransId="{B5F8A6A7-E35B-480B-97C9-8E400A0AD24B}"/>
    <dgm:cxn modelId="{E70FE0A6-7BFC-5E4B-8F1D-319921764F59}" type="presOf" srcId="{81F38272-0DEA-4869-B63E-722DE5C5B5D5}" destId="{73994BE5-3F90-414E-8F0A-767491723124}" srcOrd="0" destOrd="0" presId="urn:microsoft.com/office/officeart/2005/8/layout/hierarchy2"/>
    <dgm:cxn modelId="{2EFA07BB-99AD-4E95-8EA1-776E6EC7F480}" srcId="{5E8C9D7D-27E6-4367-970E-1CC4262CE016}" destId="{E2E56EDE-A8B4-48CB-847E-08D4D5C40F65}" srcOrd="1" destOrd="0" parTransId="{6A31A9E4-229A-4F3E-B0BD-858DD3ACD00E}" sibTransId="{ED15A86B-3375-4875-9D24-717793E8645F}"/>
    <dgm:cxn modelId="{183C59CB-D580-4DA5-9DED-BA80754F1FF1}" srcId="{4D5B66B8-CF49-411F-BB2A-4B2A9BD5443E}" destId="{81F38272-0DEA-4869-B63E-722DE5C5B5D5}" srcOrd="0" destOrd="0" parTransId="{91EF3F82-0F3F-4843-AF36-505FADFB5058}" sibTransId="{E17BA02D-3FC6-47F3-82B5-A7DBED286983}"/>
    <dgm:cxn modelId="{63DECDCB-38F2-A84B-8BC6-BF0D63E0F011}" type="presOf" srcId="{4D5B66B8-CF49-411F-BB2A-4B2A9BD5443E}" destId="{590F22B7-973F-2147-A306-9A48EA443D38}" srcOrd="0" destOrd="0" presId="urn:microsoft.com/office/officeart/2005/8/layout/hierarchy2"/>
    <dgm:cxn modelId="{65E016F6-78BB-424D-963A-9510820A04E0}" type="presOf" srcId="{89C1E00C-0E2F-406B-90BA-EE4CF41BDC8D}" destId="{AAA8A981-562F-9F4E-9C11-FDC89E683242}" srcOrd="0" destOrd="0" presId="urn:microsoft.com/office/officeart/2005/8/layout/hierarchy2"/>
    <dgm:cxn modelId="{468751F9-C1DC-0F47-AA1C-5C7F56B2676E}" type="presOf" srcId="{33743513-706F-4786-9058-863CF87BEEBB}" destId="{9FCA62BB-C394-F34F-83EC-E890C5B61980}" srcOrd="0" destOrd="0" presId="urn:microsoft.com/office/officeart/2005/8/layout/hierarchy2"/>
    <dgm:cxn modelId="{1B6EE7FA-4E26-8045-A582-27BFF113F590}" type="presOf" srcId="{7D9C51D1-C6F3-4046-85D5-AF5A35D44BC0}" destId="{2E27608C-7FC3-994D-91BB-A08CDE6C360F}" srcOrd="0" destOrd="0" presId="urn:microsoft.com/office/officeart/2005/8/layout/hierarchy2"/>
    <dgm:cxn modelId="{F316A35B-7285-674F-B1CE-206CBED14314}" type="presParOf" srcId="{590F22B7-973F-2147-A306-9A48EA443D38}" destId="{370605C3-D66C-0046-A28D-1396B445848D}" srcOrd="0" destOrd="0" presId="urn:microsoft.com/office/officeart/2005/8/layout/hierarchy2"/>
    <dgm:cxn modelId="{BD9506BC-3761-A24B-8A31-FD9533CA4A9A}" type="presParOf" srcId="{370605C3-D66C-0046-A28D-1396B445848D}" destId="{73994BE5-3F90-414E-8F0A-767491723124}" srcOrd="0" destOrd="0" presId="urn:microsoft.com/office/officeart/2005/8/layout/hierarchy2"/>
    <dgm:cxn modelId="{33C29A2B-82BF-D443-BC78-53E6D82D037E}" type="presParOf" srcId="{370605C3-D66C-0046-A28D-1396B445848D}" destId="{4D734B94-9EC5-774E-8E24-7AE491413A05}" srcOrd="1" destOrd="0" presId="urn:microsoft.com/office/officeart/2005/8/layout/hierarchy2"/>
    <dgm:cxn modelId="{48228750-8CFE-BB40-846E-FE29405EF80F}" type="presParOf" srcId="{590F22B7-973F-2147-A306-9A48EA443D38}" destId="{15D82DE6-CA43-A240-8287-A773FD8AB509}" srcOrd="1" destOrd="0" presId="urn:microsoft.com/office/officeart/2005/8/layout/hierarchy2"/>
    <dgm:cxn modelId="{C3C1FBA3-018B-B942-ABD7-684FB6899557}" type="presParOf" srcId="{15D82DE6-CA43-A240-8287-A773FD8AB509}" destId="{2E27608C-7FC3-994D-91BB-A08CDE6C360F}" srcOrd="0" destOrd="0" presId="urn:microsoft.com/office/officeart/2005/8/layout/hierarchy2"/>
    <dgm:cxn modelId="{B23F3826-E5C1-454B-9318-75834ED3D851}" type="presParOf" srcId="{15D82DE6-CA43-A240-8287-A773FD8AB509}" destId="{E2AAE841-7362-5B44-BF4C-09429FBC9001}" srcOrd="1" destOrd="0" presId="urn:microsoft.com/office/officeart/2005/8/layout/hierarchy2"/>
    <dgm:cxn modelId="{A3DCDC44-31E0-744B-89FA-A4A0C85630E3}" type="presParOf" srcId="{590F22B7-973F-2147-A306-9A48EA443D38}" destId="{4E459DFC-9528-F24D-8BE4-CAC6CA4923FA}" srcOrd="2" destOrd="0" presId="urn:microsoft.com/office/officeart/2005/8/layout/hierarchy2"/>
    <dgm:cxn modelId="{94732A3C-C7AE-1A4D-81BB-E83FF4911013}" type="presParOf" srcId="{4E459DFC-9528-F24D-8BE4-CAC6CA4923FA}" destId="{0146B4BA-B313-1041-B296-A44BF15EF75D}" srcOrd="0" destOrd="0" presId="urn:microsoft.com/office/officeart/2005/8/layout/hierarchy2"/>
    <dgm:cxn modelId="{DE4992B6-0A62-314D-91EE-4B293077FAE6}" type="presParOf" srcId="{4E459DFC-9528-F24D-8BE4-CAC6CA4923FA}" destId="{585CEDC8-276E-5244-999C-3C6BBE9944F8}" srcOrd="1" destOrd="0" presId="urn:microsoft.com/office/officeart/2005/8/layout/hierarchy2"/>
    <dgm:cxn modelId="{17E255AB-EDAD-2C49-B255-2653B1988C31}" type="presParOf" srcId="{585CEDC8-276E-5244-999C-3C6BBE9944F8}" destId="{AAA8A981-562F-9F4E-9C11-FDC89E683242}" srcOrd="0" destOrd="0" presId="urn:microsoft.com/office/officeart/2005/8/layout/hierarchy2"/>
    <dgm:cxn modelId="{EC6652C2-2AD7-F549-8D01-5B8EE3A147CD}" type="presParOf" srcId="{AAA8A981-562F-9F4E-9C11-FDC89E683242}" destId="{34A3C199-52E3-4C41-A447-E8D90E0BF710}" srcOrd="0" destOrd="0" presId="urn:microsoft.com/office/officeart/2005/8/layout/hierarchy2"/>
    <dgm:cxn modelId="{55C0636E-E644-5041-95C5-54EE4EEBE453}" type="presParOf" srcId="{585CEDC8-276E-5244-999C-3C6BBE9944F8}" destId="{6EB29BF6-051E-154E-A1D3-18DE8B6B61B2}" srcOrd="1" destOrd="0" presId="urn:microsoft.com/office/officeart/2005/8/layout/hierarchy2"/>
    <dgm:cxn modelId="{3057DF09-C56C-3345-A802-E54365143BD2}" type="presParOf" srcId="{6EB29BF6-051E-154E-A1D3-18DE8B6B61B2}" destId="{878C7688-9ACA-B548-A4E7-C47CF9AEE981}" srcOrd="0" destOrd="0" presId="urn:microsoft.com/office/officeart/2005/8/layout/hierarchy2"/>
    <dgm:cxn modelId="{1A0891C6-59BD-424B-84F1-06657174A4E7}" type="presParOf" srcId="{6EB29BF6-051E-154E-A1D3-18DE8B6B61B2}" destId="{2A37EF91-DD57-8946-828B-10B09A96AFAE}" srcOrd="1" destOrd="0" presId="urn:microsoft.com/office/officeart/2005/8/layout/hierarchy2"/>
    <dgm:cxn modelId="{5BBC3412-9C48-194E-9293-B2E54DDA76D3}" type="presParOf" srcId="{585CEDC8-276E-5244-999C-3C6BBE9944F8}" destId="{DDF760DF-02D2-094C-B6DF-AFAC33A904BA}" srcOrd="2" destOrd="0" presId="urn:microsoft.com/office/officeart/2005/8/layout/hierarchy2"/>
    <dgm:cxn modelId="{EE5851C1-85B6-2248-92F5-14678E6D84CA}" type="presParOf" srcId="{DDF760DF-02D2-094C-B6DF-AFAC33A904BA}" destId="{A32A96B1-0B85-6F46-A2BB-4D026B119A2A}" srcOrd="0" destOrd="0" presId="urn:microsoft.com/office/officeart/2005/8/layout/hierarchy2"/>
    <dgm:cxn modelId="{9A8BEC69-3350-4744-B1C4-AA7CE1CC7DCE}" type="presParOf" srcId="{585CEDC8-276E-5244-999C-3C6BBE9944F8}" destId="{0B461121-D51E-384D-8683-AD73B074AF8F}" srcOrd="3" destOrd="0" presId="urn:microsoft.com/office/officeart/2005/8/layout/hierarchy2"/>
    <dgm:cxn modelId="{C165E0D6-C7DF-E04B-955A-CA3BC94D79CF}" type="presParOf" srcId="{0B461121-D51E-384D-8683-AD73B074AF8F}" destId="{3E4854AA-E6AC-6447-A22D-7713421536E4}" srcOrd="0" destOrd="0" presId="urn:microsoft.com/office/officeart/2005/8/layout/hierarchy2"/>
    <dgm:cxn modelId="{D28394EE-695A-4A47-82D3-F7075C98D67B}" type="presParOf" srcId="{0B461121-D51E-384D-8683-AD73B074AF8F}" destId="{1637A0BF-27A1-A54A-8B2C-480E21FD0BA4}" srcOrd="1" destOrd="0" presId="urn:microsoft.com/office/officeart/2005/8/layout/hierarchy2"/>
    <dgm:cxn modelId="{0E090299-4D36-4F40-A729-8CCB8F2D1385}" type="presParOf" srcId="{590F22B7-973F-2147-A306-9A48EA443D38}" destId="{9504DFC6-C640-9C43-8D77-B1F134CD7FD3}" srcOrd="3" destOrd="0" presId="urn:microsoft.com/office/officeart/2005/8/layout/hierarchy2"/>
    <dgm:cxn modelId="{83ED3653-6EC6-0448-B3DD-9C932A626208}" type="presParOf" srcId="{9504DFC6-C640-9C43-8D77-B1F134CD7FD3}" destId="{9FCA62BB-C394-F34F-83EC-E890C5B61980}" srcOrd="0" destOrd="0" presId="urn:microsoft.com/office/officeart/2005/8/layout/hierarchy2"/>
    <dgm:cxn modelId="{E7C19D72-A19A-3444-BA86-4FA391A0EED0}" type="presParOf" srcId="{9504DFC6-C640-9C43-8D77-B1F134CD7FD3}" destId="{69887F27-A487-5F43-BE62-39C77BF02FDD}"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3FE725-24DA-4CAA-92A3-466BE3DEB3F3}"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947335A0-7C44-4D59-BE05-1E2E8F6AD7E6}">
      <dgm:prSet/>
      <dgm:spPr/>
      <dgm:t>
        <a:bodyPr/>
        <a:lstStyle/>
        <a:p>
          <a:pPr>
            <a:defRPr b="1"/>
          </a:pPr>
          <a:r>
            <a:rPr lang="en-US"/>
            <a:t>2004</a:t>
          </a:r>
        </a:p>
      </dgm:t>
    </dgm:pt>
    <dgm:pt modelId="{9F552922-513A-464B-AD8B-E6E2FD91A447}" type="parTrans" cxnId="{945447D5-2CCC-487B-9D11-739E7E0794FD}">
      <dgm:prSet/>
      <dgm:spPr/>
      <dgm:t>
        <a:bodyPr/>
        <a:lstStyle/>
        <a:p>
          <a:endParaRPr lang="en-US"/>
        </a:p>
      </dgm:t>
    </dgm:pt>
    <dgm:pt modelId="{A42AD132-FE1E-4E50-B03F-0D5A2E7F4417}" type="sibTrans" cxnId="{945447D5-2CCC-487B-9D11-739E7E0794FD}">
      <dgm:prSet/>
      <dgm:spPr/>
      <dgm:t>
        <a:bodyPr/>
        <a:lstStyle/>
        <a:p>
          <a:endParaRPr lang="en-US"/>
        </a:p>
      </dgm:t>
    </dgm:pt>
    <dgm:pt modelId="{A086B725-A89F-45F6-8703-4C4492488770}">
      <dgm:prSet/>
      <dgm:spPr/>
      <dgm:t>
        <a:bodyPr/>
        <a:lstStyle/>
        <a:p>
          <a:r>
            <a:rPr lang="en-US"/>
            <a:t>Bush v. Kerry</a:t>
          </a:r>
        </a:p>
      </dgm:t>
    </dgm:pt>
    <dgm:pt modelId="{3DD72454-5D54-4932-92B2-ED323FB80C81}" type="parTrans" cxnId="{14D0C4F2-CAEC-4C52-934B-9790851F11D9}">
      <dgm:prSet/>
      <dgm:spPr/>
      <dgm:t>
        <a:bodyPr/>
        <a:lstStyle/>
        <a:p>
          <a:endParaRPr lang="en-US"/>
        </a:p>
      </dgm:t>
    </dgm:pt>
    <dgm:pt modelId="{F3EF4FF9-C0BA-471F-910D-7FEC7EABADAC}" type="sibTrans" cxnId="{14D0C4F2-CAEC-4C52-934B-9790851F11D9}">
      <dgm:prSet/>
      <dgm:spPr/>
      <dgm:t>
        <a:bodyPr/>
        <a:lstStyle/>
        <a:p>
          <a:endParaRPr lang="en-US"/>
        </a:p>
      </dgm:t>
    </dgm:pt>
    <dgm:pt modelId="{41F286A8-0302-4363-AF37-6BF9E73630E1}">
      <dgm:prSet/>
      <dgm:spPr/>
      <dgm:t>
        <a:bodyPr/>
        <a:lstStyle/>
        <a:p>
          <a:r>
            <a:rPr lang="en-US"/>
            <a:t>Early Iraq War, Good Enough Economy</a:t>
          </a:r>
        </a:p>
      </dgm:t>
    </dgm:pt>
    <dgm:pt modelId="{0205D3F6-62F6-440F-BCA5-66A8889A5EA0}" type="parTrans" cxnId="{7893789F-93D3-4C4D-9019-8C1C76DFE571}">
      <dgm:prSet/>
      <dgm:spPr/>
      <dgm:t>
        <a:bodyPr/>
        <a:lstStyle/>
        <a:p>
          <a:endParaRPr lang="en-US"/>
        </a:p>
      </dgm:t>
    </dgm:pt>
    <dgm:pt modelId="{EF021CE6-1301-4CCC-98B8-B11FE6B54C91}" type="sibTrans" cxnId="{7893789F-93D3-4C4D-9019-8C1C76DFE571}">
      <dgm:prSet/>
      <dgm:spPr/>
      <dgm:t>
        <a:bodyPr/>
        <a:lstStyle/>
        <a:p>
          <a:endParaRPr lang="en-US"/>
        </a:p>
      </dgm:t>
    </dgm:pt>
    <dgm:pt modelId="{EB8E2B4D-5217-42E9-9460-814E6329A1F2}">
      <dgm:prSet/>
      <dgm:spPr/>
      <dgm:t>
        <a:bodyPr/>
        <a:lstStyle/>
        <a:p>
          <a:r>
            <a:rPr lang="en-US"/>
            <a:t>Post-9/11</a:t>
          </a:r>
        </a:p>
      </dgm:t>
    </dgm:pt>
    <dgm:pt modelId="{EB497C30-BAAD-4516-A016-546B7C4CDE1E}" type="parTrans" cxnId="{F6F60A6B-05D4-4948-B300-3A4F730AA1D7}">
      <dgm:prSet/>
      <dgm:spPr/>
      <dgm:t>
        <a:bodyPr/>
        <a:lstStyle/>
        <a:p>
          <a:endParaRPr lang="en-US"/>
        </a:p>
      </dgm:t>
    </dgm:pt>
    <dgm:pt modelId="{0B7C55D0-F64C-434A-A4F0-343578A1A2EA}" type="sibTrans" cxnId="{F6F60A6B-05D4-4948-B300-3A4F730AA1D7}">
      <dgm:prSet/>
      <dgm:spPr/>
      <dgm:t>
        <a:bodyPr/>
        <a:lstStyle/>
        <a:p>
          <a:endParaRPr lang="en-US"/>
        </a:p>
      </dgm:t>
    </dgm:pt>
    <dgm:pt modelId="{B49A1A9F-EB00-F14E-AFE7-3642B364CB0A}" type="pres">
      <dgm:prSet presAssocID="{693FE725-24DA-4CAA-92A3-466BE3DEB3F3}" presName="root" presStyleCnt="0">
        <dgm:presLayoutVars>
          <dgm:chMax/>
          <dgm:chPref/>
          <dgm:animLvl val="lvl"/>
        </dgm:presLayoutVars>
      </dgm:prSet>
      <dgm:spPr/>
    </dgm:pt>
    <dgm:pt modelId="{41546AE4-7AB5-D543-90C9-F4962AACAFFE}" type="pres">
      <dgm:prSet presAssocID="{693FE725-24DA-4CAA-92A3-466BE3DEB3F3}" presName="divider" presStyleLbl="node1" presStyleIdx="0" presStyleCnt="1"/>
      <dgm:spPr/>
    </dgm:pt>
    <dgm:pt modelId="{25CA6A94-A226-8344-BCD2-379C8025E337}" type="pres">
      <dgm:prSet presAssocID="{693FE725-24DA-4CAA-92A3-466BE3DEB3F3}" presName="nodes" presStyleCnt="0">
        <dgm:presLayoutVars>
          <dgm:chMax/>
          <dgm:chPref/>
          <dgm:animLvl val="lvl"/>
        </dgm:presLayoutVars>
      </dgm:prSet>
      <dgm:spPr/>
    </dgm:pt>
    <dgm:pt modelId="{FBB7DA22-155B-6947-B8A8-D5523049A580}" type="pres">
      <dgm:prSet presAssocID="{947335A0-7C44-4D59-BE05-1E2E8F6AD7E6}" presName="composite" presStyleCnt="0"/>
      <dgm:spPr/>
    </dgm:pt>
    <dgm:pt modelId="{AA377CDF-A992-C14A-AC2B-A30BE1428ADE}" type="pres">
      <dgm:prSet presAssocID="{947335A0-7C44-4D59-BE05-1E2E8F6AD7E6}" presName="L1TextContainer" presStyleLbl="revTx" presStyleIdx="0" presStyleCnt="1">
        <dgm:presLayoutVars>
          <dgm:chMax val="1"/>
          <dgm:chPref val="1"/>
          <dgm:bulletEnabled val="1"/>
        </dgm:presLayoutVars>
      </dgm:prSet>
      <dgm:spPr/>
    </dgm:pt>
    <dgm:pt modelId="{5A718C30-C5BE-774A-81D8-F55C72E96A1E}" type="pres">
      <dgm:prSet presAssocID="{947335A0-7C44-4D59-BE05-1E2E8F6AD7E6}" presName="L2TextContainerWrapper" presStyleCnt="0">
        <dgm:presLayoutVars>
          <dgm:chMax val="0"/>
          <dgm:chPref val="0"/>
          <dgm:bulletEnabled val="1"/>
        </dgm:presLayoutVars>
      </dgm:prSet>
      <dgm:spPr/>
    </dgm:pt>
    <dgm:pt modelId="{65A282B0-1AE2-DB41-9FD8-3BF4A0434C79}" type="pres">
      <dgm:prSet presAssocID="{947335A0-7C44-4D59-BE05-1E2E8F6AD7E6}" presName="L2TextContainer" presStyleLbl="bgAccFollowNode1" presStyleIdx="0" presStyleCnt="1"/>
      <dgm:spPr/>
    </dgm:pt>
    <dgm:pt modelId="{BA827A94-4AD3-574F-A472-40B4CD93283E}" type="pres">
      <dgm:prSet presAssocID="{947335A0-7C44-4D59-BE05-1E2E8F6AD7E6}" presName="FlexibleEmptyPlaceHolder" presStyleCnt="0"/>
      <dgm:spPr/>
    </dgm:pt>
    <dgm:pt modelId="{59532EBC-A352-704D-8AF0-FDFDC109F8BD}" type="pres">
      <dgm:prSet presAssocID="{947335A0-7C44-4D59-BE05-1E2E8F6AD7E6}" presName="ConnectLine" presStyleLbl="alignNode1" presStyleIdx="0" presStyleCnt="1"/>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59A8C3C-D57D-6642-8BE1-E2273CE39944}" type="pres">
      <dgm:prSet presAssocID="{947335A0-7C44-4D59-BE05-1E2E8F6AD7E6}" presName="ConnectorPoint" presStyleLbl="fgAcc1" presStyleIdx="0" presStyleCnt="1"/>
      <dgm:spPr>
        <a:solidFill>
          <a:schemeClr val="lt1">
            <a:alpha val="90000"/>
            <a:hueOff val="0"/>
            <a:satOff val="0"/>
            <a:lumOff val="0"/>
            <a:alphaOff val="0"/>
          </a:schemeClr>
        </a:solidFill>
        <a:ln w="12700" cap="flat" cmpd="sng" algn="ctr">
          <a:noFill/>
          <a:prstDash val="solid"/>
          <a:miter lim="800000"/>
        </a:ln>
        <a:effectLst/>
      </dgm:spPr>
    </dgm:pt>
    <dgm:pt modelId="{DCE7AC5A-5E04-3B46-8739-964D783A03A7}" type="pres">
      <dgm:prSet presAssocID="{947335A0-7C44-4D59-BE05-1E2E8F6AD7E6}" presName="EmptyPlaceHolder" presStyleCnt="0"/>
      <dgm:spPr/>
    </dgm:pt>
  </dgm:ptLst>
  <dgm:cxnLst>
    <dgm:cxn modelId="{6F445700-2919-5C42-9176-742B73C51F3C}" type="presOf" srcId="{947335A0-7C44-4D59-BE05-1E2E8F6AD7E6}" destId="{AA377CDF-A992-C14A-AC2B-A30BE1428ADE}" srcOrd="0" destOrd="0" presId="urn:microsoft.com/office/officeart/2017/3/layout/HorizontalPathTimeline"/>
    <dgm:cxn modelId="{B9D5DA45-0D13-AA4A-83EB-036FD60F1E77}" type="presOf" srcId="{41F286A8-0302-4363-AF37-6BF9E73630E1}" destId="{65A282B0-1AE2-DB41-9FD8-3BF4A0434C79}" srcOrd="0" destOrd="1" presId="urn:microsoft.com/office/officeart/2017/3/layout/HorizontalPathTimeline"/>
    <dgm:cxn modelId="{7CE7705F-6C4D-EA44-B33F-75A7760B2106}" type="presOf" srcId="{EB8E2B4D-5217-42E9-9460-814E6329A1F2}" destId="{65A282B0-1AE2-DB41-9FD8-3BF4A0434C79}" srcOrd="0" destOrd="2" presId="urn:microsoft.com/office/officeart/2017/3/layout/HorizontalPathTimeline"/>
    <dgm:cxn modelId="{F6F60A6B-05D4-4948-B300-3A4F730AA1D7}" srcId="{A086B725-A89F-45F6-8703-4C4492488770}" destId="{EB8E2B4D-5217-42E9-9460-814E6329A1F2}" srcOrd="1" destOrd="0" parTransId="{EB497C30-BAAD-4516-A016-546B7C4CDE1E}" sibTransId="{0B7C55D0-F64C-434A-A4F0-343578A1A2EA}"/>
    <dgm:cxn modelId="{7893789F-93D3-4C4D-9019-8C1C76DFE571}" srcId="{A086B725-A89F-45F6-8703-4C4492488770}" destId="{41F286A8-0302-4363-AF37-6BF9E73630E1}" srcOrd="0" destOrd="0" parTransId="{0205D3F6-62F6-440F-BCA5-66A8889A5EA0}" sibTransId="{EF021CE6-1301-4CCC-98B8-B11FE6B54C91}"/>
    <dgm:cxn modelId="{945447D5-2CCC-487B-9D11-739E7E0794FD}" srcId="{693FE725-24DA-4CAA-92A3-466BE3DEB3F3}" destId="{947335A0-7C44-4D59-BE05-1E2E8F6AD7E6}" srcOrd="0" destOrd="0" parTransId="{9F552922-513A-464B-AD8B-E6E2FD91A447}" sibTransId="{A42AD132-FE1E-4E50-B03F-0D5A2E7F4417}"/>
    <dgm:cxn modelId="{F744F3D6-C0A9-7B4E-AE66-B463C0A68CC1}" type="presOf" srcId="{693FE725-24DA-4CAA-92A3-466BE3DEB3F3}" destId="{B49A1A9F-EB00-F14E-AFE7-3642B364CB0A}" srcOrd="0" destOrd="0" presId="urn:microsoft.com/office/officeart/2017/3/layout/HorizontalPathTimeline"/>
    <dgm:cxn modelId="{14D0C4F2-CAEC-4C52-934B-9790851F11D9}" srcId="{947335A0-7C44-4D59-BE05-1E2E8F6AD7E6}" destId="{A086B725-A89F-45F6-8703-4C4492488770}" srcOrd="0" destOrd="0" parTransId="{3DD72454-5D54-4932-92B2-ED323FB80C81}" sibTransId="{F3EF4FF9-C0BA-471F-910D-7FEC7EABADAC}"/>
    <dgm:cxn modelId="{779273FF-6D66-6C4C-B0D3-44552404FBAF}" type="presOf" srcId="{A086B725-A89F-45F6-8703-4C4492488770}" destId="{65A282B0-1AE2-DB41-9FD8-3BF4A0434C79}" srcOrd="0" destOrd="0" presId="urn:microsoft.com/office/officeart/2017/3/layout/HorizontalPathTimeline"/>
    <dgm:cxn modelId="{8B641DE3-EB11-474D-A770-9064B31A50E3}" type="presParOf" srcId="{B49A1A9F-EB00-F14E-AFE7-3642B364CB0A}" destId="{41546AE4-7AB5-D543-90C9-F4962AACAFFE}" srcOrd="0" destOrd="0" presId="urn:microsoft.com/office/officeart/2017/3/layout/HorizontalPathTimeline"/>
    <dgm:cxn modelId="{16B4C95B-FFF3-D047-9E26-D5DDFCF763DD}" type="presParOf" srcId="{B49A1A9F-EB00-F14E-AFE7-3642B364CB0A}" destId="{25CA6A94-A226-8344-BCD2-379C8025E337}" srcOrd="1" destOrd="0" presId="urn:microsoft.com/office/officeart/2017/3/layout/HorizontalPathTimeline"/>
    <dgm:cxn modelId="{68323D33-699B-CA40-ACC5-7CABBC13AC01}" type="presParOf" srcId="{25CA6A94-A226-8344-BCD2-379C8025E337}" destId="{FBB7DA22-155B-6947-B8A8-D5523049A580}" srcOrd="0" destOrd="0" presId="urn:microsoft.com/office/officeart/2017/3/layout/HorizontalPathTimeline"/>
    <dgm:cxn modelId="{CF1C472A-1323-7748-B8CF-4FAD990BFA3C}" type="presParOf" srcId="{FBB7DA22-155B-6947-B8A8-D5523049A580}" destId="{AA377CDF-A992-C14A-AC2B-A30BE1428ADE}" srcOrd="0" destOrd="0" presId="urn:microsoft.com/office/officeart/2017/3/layout/HorizontalPathTimeline"/>
    <dgm:cxn modelId="{71BCE16C-1C89-D94C-A46B-8A4E4017B843}" type="presParOf" srcId="{FBB7DA22-155B-6947-B8A8-D5523049A580}" destId="{5A718C30-C5BE-774A-81D8-F55C72E96A1E}" srcOrd="1" destOrd="0" presId="urn:microsoft.com/office/officeart/2017/3/layout/HorizontalPathTimeline"/>
    <dgm:cxn modelId="{526BF6F2-C6FF-3F46-AA2D-31BFCF40FD39}" type="presParOf" srcId="{5A718C30-C5BE-774A-81D8-F55C72E96A1E}" destId="{65A282B0-1AE2-DB41-9FD8-3BF4A0434C79}" srcOrd="0" destOrd="0" presId="urn:microsoft.com/office/officeart/2017/3/layout/HorizontalPathTimeline"/>
    <dgm:cxn modelId="{50F0D1AA-BF39-E545-BCAE-002BE252D32B}" type="presParOf" srcId="{5A718C30-C5BE-774A-81D8-F55C72E96A1E}" destId="{BA827A94-4AD3-574F-A472-40B4CD93283E}" srcOrd="1" destOrd="0" presId="urn:microsoft.com/office/officeart/2017/3/layout/HorizontalPathTimeline"/>
    <dgm:cxn modelId="{2533B11F-6225-8743-9EB1-25F302C9C22A}" type="presParOf" srcId="{FBB7DA22-155B-6947-B8A8-D5523049A580}" destId="{59532EBC-A352-704D-8AF0-FDFDC109F8BD}" srcOrd="2" destOrd="0" presId="urn:microsoft.com/office/officeart/2017/3/layout/HorizontalPathTimeline"/>
    <dgm:cxn modelId="{CB9F12E1-3303-354E-B853-DF62C037038A}" type="presParOf" srcId="{FBB7DA22-155B-6947-B8A8-D5523049A580}" destId="{159A8C3C-D57D-6642-8BE1-E2273CE39944}" srcOrd="3" destOrd="0" presId="urn:microsoft.com/office/officeart/2017/3/layout/HorizontalPathTimeline"/>
    <dgm:cxn modelId="{4792BADA-7A40-5649-9886-3442E4A261A5}" type="presParOf" srcId="{FBB7DA22-155B-6947-B8A8-D5523049A580}" destId="{DCE7AC5A-5E04-3B46-8739-964D783A03A7}"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3FE725-24DA-4CAA-92A3-466BE3DEB3F3}"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947335A0-7C44-4D59-BE05-1E2E8F6AD7E6}">
      <dgm:prSet/>
      <dgm:spPr/>
      <dgm:t>
        <a:bodyPr/>
        <a:lstStyle/>
        <a:p>
          <a:pPr>
            <a:defRPr b="1"/>
          </a:pPr>
          <a:r>
            <a:rPr lang="en-US"/>
            <a:t>2004</a:t>
          </a:r>
        </a:p>
      </dgm:t>
    </dgm:pt>
    <dgm:pt modelId="{9F552922-513A-464B-AD8B-E6E2FD91A447}" type="parTrans" cxnId="{945447D5-2CCC-487B-9D11-739E7E0794FD}">
      <dgm:prSet/>
      <dgm:spPr/>
      <dgm:t>
        <a:bodyPr/>
        <a:lstStyle/>
        <a:p>
          <a:endParaRPr lang="en-US"/>
        </a:p>
      </dgm:t>
    </dgm:pt>
    <dgm:pt modelId="{A42AD132-FE1E-4E50-B03F-0D5A2E7F4417}" type="sibTrans" cxnId="{945447D5-2CCC-487B-9D11-739E7E0794FD}">
      <dgm:prSet/>
      <dgm:spPr/>
      <dgm:t>
        <a:bodyPr/>
        <a:lstStyle/>
        <a:p>
          <a:endParaRPr lang="en-US"/>
        </a:p>
      </dgm:t>
    </dgm:pt>
    <dgm:pt modelId="{A086B725-A89F-45F6-8703-4C4492488770}">
      <dgm:prSet/>
      <dgm:spPr/>
      <dgm:t>
        <a:bodyPr/>
        <a:lstStyle/>
        <a:p>
          <a:r>
            <a:rPr lang="en-US"/>
            <a:t>Bush v. Kerry</a:t>
          </a:r>
        </a:p>
      </dgm:t>
    </dgm:pt>
    <dgm:pt modelId="{3DD72454-5D54-4932-92B2-ED323FB80C81}" type="parTrans" cxnId="{14D0C4F2-CAEC-4C52-934B-9790851F11D9}">
      <dgm:prSet/>
      <dgm:spPr/>
      <dgm:t>
        <a:bodyPr/>
        <a:lstStyle/>
        <a:p>
          <a:endParaRPr lang="en-US"/>
        </a:p>
      </dgm:t>
    </dgm:pt>
    <dgm:pt modelId="{F3EF4FF9-C0BA-471F-910D-7FEC7EABADAC}" type="sibTrans" cxnId="{14D0C4F2-CAEC-4C52-934B-9790851F11D9}">
      <dgm:prSet/>
      <dgm:spPr/>
      <dgm:t>
        <a:bodyPr/>
        <a:lstStyle/>
        <a:p>
          <a:endParaRPr lang="en-US"/>
        </a:p>
      </dgm:t>
    </dgm:pt>
    <dgm:pt modelId="{41F286A8-0302-4363-AF37-6BF9E73630E1}">
      <dgm:prSet/>
      <dgm:spPr/>
      <dgm:t>
        <a:bodyPr/>
        <a:lstStyle/>
        <a:p>
          <a:r>
            <a:rPr lang="en-US"/>
            <a:t>Early Iraq War, Good Enough Economy</a:t>
          </a:r>
        </a:p>
      </dgm:t>
    </dgm:pt>
    <dgm:pt modelId="{0205D3F6-62F6-440F-BCA5-66A8889A5EA0}" type="parTrans" cxnId="{7893789F-93D3-4C4D-9019-8C1C76DFE571}">
      <dgm:prSet/>
      <dgm:spPr/>
      <dgm:t>
        <a:bodyPr/>
        <a:lstStyle/>
        <a:p>
          <a:endParaRPr lang="en-US"/>
        </a:p>
      </dgm:t>
    </dgm:pt>
    <dgm:pt modelId="{EF021CE6-1301-4CCC-98B8-B11FE6B54C91}" type="sibTrans" cxnId="{7893789F-93D3-4C4D-9019-8C1C76DFE571}">
      <dgm:prSet/>
      <dgm:spPr/>
      <dgm:t>
        <a:bodyPr/>
        <a:lstStyle/>
        <a:p>
          <a:endParaRPr lang="en-US"/>
        </a:p>
      </dgm:t>
    </dgm:pt>
    <dgm:pt modelId="{EB8E2B4D-5217-42E9-9460-814E6329A1F2}">
      <dgm:prSet/>
      <dgm:spPr/>
      <dgm:t>
        <a:bodyPr/>
        <a:lstStyle/>
        <a:p>
          <a:r>
            <a:rPr lang="en-US"/>
            <a:t>Post-9/11</a:t>
          </a:r>
        </a:p>
      </dgm:t>
    </dgm:pt>
    <dgm:pt modelId="{EB497C30-BAAD-4516-A016-546B7C4CDE1E}" type="parTrans" cxnId="{F6F60A6B-05D4-4948-B300-3A4F730AA1D7}">
      <dgm:prSet/>
      <dgm:spPr/>
      <dgm:t>
        <a:bodyPr/>
        <a:lstStyle/>
        <a:p>
          <a:endParaRPr lang="en-US"/>
        </a:p>
      </dgm:t>
    </dgm:pt>
    <dgm:pt modelId="{0B7C55D0-F64C-434A-A4F0-343578A1A2EA}" type="sibTrans" cxnId="{F6F60A6B-05D4-4948-B300-3A4F730AA1D7}">
      <dgm:prSet/>
      <dgm:spPr/>
      <dgm:t>
        <a:bodyPr/>
        <a:lstStyle/>
        <a:p>
          <a:endParaRPr lang="en-US"/>
        </a:p>
      </dgm:t>
    </dgm:pt>
    <dgm:pt modelId="{FD969AAF-A0AD-40DA-BAA4-0B1FCDBB1BBE}">
      <dgm:prSet/>
      <dgm:spPr/>
      <dgm:t>
        <a:bodyPr/>
        <a:lstStyle/>
        <a:p>
          <a:pPr>
            <a:defRPr b="1"/>
          </a:pPr>
          <a:r>
            <a:rPr lang="en-US"/>
            <a:t>2016</a:t>
          </a:r>
        </a:p>
      </dgm:t>
    </dgm:pt>
    <dgm:pt modelId="{6E015BEA-FD47-43C2-A887-17D2F8E65D59}" type="parTrans" cxnId="{E148D302-5C9F-4D31-92DD-1EDB71EC1810}">
      <dgm:prSet/>
      <dgm:spPr/>
      <dgm:t>
        <a:bodyPr/>
        <a:lstStyle/>
        <a:p>
          <a:endParaRPr lang="en-US"/>
        </a:p>
      </dgm:t>
    </dgm:pt>
    <dgm:pt modelId="{DDAC5D28-D56D-4216-AC3C-5758E01BAC41}" type="sibTrans" cxnId="{E148D302-5C9F-4D31-92DD-1EDB71EC1810}">
      <dgm:prSet/>
      <dgm:spPr/>
      <dgm:t>
        <a:bodyPr/>
        <a:lstStyle/>
        <a:p>
          <a:endParaRPr lang="en-US"/>
        </a:p>
      </dgm:t>
    </dgm:pt>
    <dgm:pt modelId="{FCC17245-B08F-4895-B57D-A4CC41F29C0F}">
      <dgm:prSet/>
      <dgm:spPr/>
      <dgm:t>
        <a:bodyPr/>
        <a:lstStyle/>
        <a:p>
          <a:r>
            <a:rPr lang="en-US"/>
            <a:t>Trump v. Clinton</a:t>
          </a:r>
        </a:p>
      </dgm:t>
    </dgm:pt>
    <dgm:pt modelId="{00E11B8F-0C28-4F58-97AD-7BCA31EFB8FE}" type="parTrans" cxnId="{F0657844-7C8A-40A8-A96F-20BBEB8DDDD2}">
      <dgm:prSet/>
      <dgm:spPr/>
      <dgm:t>
        <a:bodyPr/>
        <a:lstStyle/>
        <a:p>
          <a:endParaRPr lang="en-US"/>
        </a:p>
      </dgm:t>
    </dgm:pt>
    <dgm:pt modelId="{B7003D1C-2C06-4BA4-9C3B-5D034709F8FC}" type="sibTrans" cxnId="{F0657844-7C8A-40A8-A96F-20BBEB8DDDD2}">
      <dgm:prSet/>
      <dgm:spPr/>
      <dgm:t>
        <a:bodyPr/>
        <a:lstStyle/>
        <a:p>
          <a:endParaRPr lang="en-US"/>
        </a:p>
      </dgm:t>
    </dgm:pt>
    <dgm:pt modelId="{9C937E2A-06C0-4C1C-84D5-E5344A6558F1}">
      <dgm:prSet/>
      <dgm:spPr/>
      <dgm:t>
        <a:bodyPr/>
        <a:lstStyle/>
        <a:p>
          <a:r>
            <a:rPr lang="en-US"/>
            <a:t>Too soon?</a:t>
          </a:r>
        </a:p>
      </dgm:t>
    </dgm:pt>
    <dgm:pt modelId="{0F6632B3-F43E-45BC-8415-AFDE2BCB8574}" type="parTrans" cxnId="{FBF97D72-7BEF-4382-B37E-E1FF49AB0D83}">
      <dgm:prSet/>
      <dgm:spPr/>
      <dgm:t>
        <a:bodyPr/>
        <a:lstStyle/>
        <a:p>
          <a:endParaRPr lang="en-US"/>
        </a:p>
      </dgm:t>
    </dgm:pt>
    <dgm:pt modelId="{73205721-1222-4839-AE65-28788A14A08C}" type="sibTrans" cxnId="{FBF97D72-7BEF-4382-B37E-E1FF49AB0D83}">
      <dgm:prSet/>
      <dgm:spPr/>
      <dgm:t>
        <a:bodyPr/>
        <a:lstStyle/>
        <a:p>
          <a:endParaRPr lang="en-US"/>
        </a:p>
      </dgm:t>
    </dgm:pt>
    <dgm:pt modelId="{B49A1A9F-EB00-F14E-AFE7-3642B364CB0A}" type="pres">
      <dgm:prSet presAssocID="{693FE725-24DA-4CAA-92A3-466BE3DEB3F3}" presName="root" presStyleCnt="0">
        <dgm:presLayoutVars>
          <dgm:chMax/>
          <dgm:chPref/>
          <dgm:animLvl val="lvl"/>
        </dgm:presLayoutVars>
      </dgm:prSet>
      <dgm:spPr/>
    </dgm:pt>
    <dgm:pt modelId="{41546AE4-7AB5-D543-90C9-F4962AACAFFE}" type="pres">
      <dgm:prSet presAssocID="{693FE725-24DA-4CAA-92A3-466BE3DEB3F3}" presName="divider" presStyleLbl="node1" presStyleIdx="0" presStyleCnt="1"/>
      <dgm:spPr/>
    </dgm:pt>
    <dgm:pt modelId="{25CA6A94-A226-8344-BCD2-379C8025E337}" type="pres">
      <dgm:prSet presAssocID="{693FE725-24DA-4CAA-92A3-466BE3DEB3F3}" presName="nodes" presStyleCnt="0">
        <dgm:presLayoutVars>
          <dgm:chMax/>
          <dgm:chPref/>
          <dgm:animLvl val="lvl"/>
        </dgm:presLayoutVars>
      </dgm:prSet>
      <dgm:spPr/>
    </dgm:pt>
    <dgm:pt modelId="{FBB7DA22-155B-6947-B8A8-D5523049A580}" type="pres">
      <dgm:prSet presAssocID="{947335A0-7C44-4D59-BE05-1E2E8F6AD7E6}" presName="composite" presStyleCnt="0"/>
      <dgm:spPr/>
    </dgm:pt>
    <dgm:pt modelId="{AA377CDF-A992-C14A-AC2B-A30BE1428ADE}" type="pres">
      <dgm:prSet presAssocID="{947335A0-7C44-4D59-BE05-1E2E8F6AD7E6}" presName="L1TextContainer" presStyleLbl="revTx" presStyleIdx="0" presStyleCnt="2">
        <dgm:presLayoutVars>
          <dgm:chMax val="1"/>
          <dgm:chPref val="1"/>
          <dgm:bulletEnabled val="1"/>
        </dgm:presLayoutVars>
      </dgm:prSet>
      <dgm:spPr/>
    </dgm:pt>
    <dgm:pt modelId="{5A718C30-C5BE-774A-81D8-F55C72E96A1E}" type="pres">
      <dgm:prSet presAssocID="{947335A0-7C44-4D59-BE05-1E2E8F6AD7E6}" presName="L2TextContainerWrapper" presStyleCnt="0">
        <dgm:presLayoutVars>
          <dgm:chMax val="0"/>
          <dgm:chPref val="0"/>
          <dgm:bulletEnabled val="1"/>
        </dgm:presLayoutVars>
      </dgm:prSet>
      <dgm:spPr/>
    </dgm:pt>
    <dgm:pt modelId="{65A282B0-1AE2-DB41-9FD8-3BF4A0434C79}" type="pres">
      <dgm:prSet presAssocID="{947335A0-7C44-4D59-BE05-1E2E8F6AD7E6}" presName="L2TextContainer" presStyleLbl="bgAccFollowNode1" presStyleIdx="0" presStyleCnt="2"/>
      <dgm:spPr/>
    </dgm:pt>
    <dgm:pt modelId="{BA827A94-4AD3-574F-A472-40B4CD93283E}" type="pres">
      <dgm:prSet presAssocID="{947335A0-7C44-4D59-BE05-1E2E8F6AD7E6}" presName="FlexibleEmptyPlaceHolder" presStyleCnt="0"/>
      <dgm:spPr/>
    </dgm:pt>
    <dgm:pt modelId="{59532EBC-A352-704D-8AF0-FDFDC109F8BD}" type="pres">
      <dgm:prSet presAssocID="{947335A0-7C44-4D59-BE05-1E2E8F6AD7E6}" presName="ConnectLine" presStyleLbl="alignNode1" presStyleIdx="0" presStyleCnt="2"/>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59A8C3C-D57D-6642-8BE1-E2273CE39944}" type="pres">
      <dgm:prSet presAssocID="{947335A0-7C44-4D59-BE05-1E2E8F6AD7E6}" presName="ConnectorPoint" presStyleLbl="fgAcc1" presStyleIdx="0" presStyleCnt="2"/>
      <dgm:spPr>
        <a:solidFill>
          <a:schemeClr val="lt1">
            <a:alpha val="90000"/>
            <a:hueOff val="0"/>
            <a:satOff val="0"/>
            <a:lumOff val="0"/>
            <a:alphaOff val="0"/>
          </a:schemeClr>
        </a:solidFill>
        <a:ln w="12700" cap="flat" cmpd="sng" algn="ctr">
          <a:noFill/>
          <a:prstDash val="solid"/>
          <a:miter lim="800000"/>
        </a:ln>
        <a:effectLst/>
      </dgm:spPr>
    </dgm:pt>
    <dgm:pt modelId="{DCE7AC5A-5E04-3B46-8739-964D783A03A7}" type="pres">
      <dgm:prSet presAssocID="{947335A0-7C44-4D59-BE05-1E2E8F6AD7E6}" presName="EmptyPlaceHolder" presStyleCnt="0"/>
      <dgm:spPr/>
    </dgm:pt>
    <dgm:pt modelId="{D5FD20DD-FFE7-3A4D-8F81-6CF513F1311B}" type="pres">
      <dgm:prSet presAssocID="{A42AD132-FE1E-4E50-B03F-0D5A2E7F4417}" presName="spaceBetweenRectangles" presStyleCnt="0"/>
      <dgm:spPr/>
    </dgm:pt>
    <dgm:pt modelId="{DD615F11-F213-0F47-B5A8-3DD0393484DA}" type="pres">
      <dgm:prSet presAssocID="{FD969AAF-A0AD-40DA-BAA4-0B1FCDBB1BBE}" presName="composite" presStyleCnt="0"/>
      <dgm:spPr/>
    </dgm:pt>
    <dgm:pt modelId="{5B0C51B3-70E2-0A45-A043-DC54294B44D2}" type="pres">
      <dgm:prSet presAssocID="{FD969AAF-A0AD-40DA-BAA4-0B1FCDBB1BBE}" presName="L1TextContainer" presStyleLbl="revTx" presStyleIdx="1" presStyleCnt="2">
        <dgm:presLayoutVars>
          <dgm:chMax val="1"/>
          <dgm:chPref val="1"/>
          <dgm:bulletEnabled val="1"/>
        </dgm:presLayoutVars>
      </dgm:prSet>
      <dgm:spPr/>
    </dgm:pt>
    <dgm:pt modelId="{D8FBF515-37B3-8642-B538-D7A54836DB30}" type="pres">
      <dgm:prSet presAssocID="{FD969AAF-A0AD-40DA-BAA4-0B1FCDBB1BBE}" presName="L2TextContainerWrapper" presStyleCnt="0">
        <dgm:presLayoutVars>
          <dgm:chMax val="0"/>
          <dgm:chPref val="0"/>
          <dgm:bulletEnabled val="1"/>
        </dgm:presLayoutVars>
      </dgm:prSet>
      <dgm:spPr/>
    </dgm:pt>
    <dgm:pt modelId="{2FF6AD61-D05C-F84B-B2E3-59C92000FB62}" type="pres">
      <dgm:prSet presAssocID="{FD969AAF-A0AD-40DA-BAA4-0B1FCDBB1BBE}" presName="L2TextContainer" presStyleLbl="bgAccFollowNode1" presStyleIdx="1" presStyleCnt="2"/>
      <dgm:spPr/>
    </dgm:pt>
    <dgm:pt modelId="{773776EC-5796-5F49-8050-989EFC229DC4}" type="pres">
      <dgm:prSet presAssocID="{FD969AAF-A0AD-40DA-BAA4-0B1FCDBB1BBE}" presName="FlexibleEmptyPlaceHolder" presStyleCnt="0"/>
      <dgm:spPr/>
    </dgm:pt>
    <dgm:pt modelId="{3F26AEAB-A1C5-0843-9D5F-C32142DD8199}" type="pres">
      <dgm:prSet presAssocID="{FD969AAF-A0AD-40DA-BAA4-0B1FCDBB1BBE}" presName="ConnectLine" presStyleLbl="alignNode1" presStyleIdx="1" presStyleCnt="2"/>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C8F6279-D96F-EA48-A689-1DCA060FD242}" type="pres">
      <dgm:prSet presAssocID="{FD969AAF-A0AD-40DA-BAA4-0B1FCDBB1BBE}" presName="ConnectorPoint" presStyleLbl="fgAcc1" presStyleIdx="1" presStyleCnt="2"/>
      <dgm:spPr>
        <a:solidFill>
          <a:schemeClr val="lt1">
            <a:alpha val="90000"/>
            <a:hueOff val="0"/>
            <a:satOff val="0"/>
            <a:lumOff val="0"/>
            <a:alphaOff val="0"/>
          </a:schemeClr>
        </a:solidFill>
        <a:ln w="12700" cap="flat" cmpd="sng" algn="ctr">
          <a:noFill/>
          <a:prstDash val="solid"/>
          <a:miter lim="800000"/>
        </a:ln>
        <a:effectLst/>
      </dgm:spPr>
    </dgm:pt>
    <dgm:pt modelId="{737DC6AC-B72F-144A-ADF1-06DE01703960}" type="pres">
      <dgm:prSet presAssocID="{FD969AAF-A0AD-40DA-BAA4-0B1FCDBB1BBE}" presName="EmptyPlaceHolder" presStyleCnt="0"/>
      <dgm:spPr/>
    </dgm:pt>
  </dgm:ptLst>
  <dgm:cxnLst>
    <dgm:cxn modelId="{6F445700-2919-5C42-9176-742B73C51F3C}" type="presOf" srcId="{947335A0-7C44-4D59-BE05-1E2E8F6AD7E6}" destId="{AA377CDF-A992-C14A-AC2B-A30BE1428ADE}" srcOrd="0" destOrd="0" presId="urn:microsoft.com/office/officeart/2017/3/layout/HorizontalPathTimeline"/>
    <dgm:cxn modelId="{E148D302-5C9F-4D31-92DD-1EDB71EC1810}" srcId="{693FE725-24DA-4CAA-92A3-466BE3DEB3F3}" destId="{FD969AAF-A0AD-40DA-BAA4-0B1FCDBB1BBE}" srcOrd="1" destOrd="0" parTransId="{6E015BEA-FD47-43C2-A887-17D2F8E65D59}" sibTransId="{DDAC5D28-D56D-4216-AC3C-5758E01BAC41}"/>
    <dgm:cxn modelId="{A4F0840F-77A3-C848-A579-77600532ACC5}" type="presOf" srcId="{FCC17245-B08F-4895-B57D-A4CC41F29C0F}" destId="{2FF6AD61-D05C-F84B-B2E3-59C92000FB62}" srcOrd="0" destOrd="0" presId="urn:microsoft.com/office/officeart/2017/3/layout/HorizontalPathTimeline"/>
    <dgm:cxn modelId="{F0657844-7C8A-40A8-A96F-20BBEB8DDDD2}" srcId="{FD969AAF-A0AD-40DA-BAA4-0B1FCDBB1BBE}" destId="{FCC17245-B08F-4895-B57D-A4CC41F29C0F}" srcOrd="0" destOrd="0" parTransId="{00E11B8F-0C28-4F58-97AD-7BCA31EFB8FE}" sibTransId="{B7003D1C-2C06-4BA4-9C3B-5D034709F8FC}"/>
    <dgm:cxn modelId="{B9D5DA45-0D13-AA4A-83EB-036FD60F1E77}" type="presOf" srcId="{41F286A8-0302-4363-AF37-6BF9E73630E1}" destId="{65A282B0-1AE2-DB41-9FD8-3BF4A0434C79}" srcOrd="0" destOrd="1" presId="urn:microsoft.com/office/officeart/2017/3/layout/HorizontalPathTimeline"/>
    <dgm:cxn modelId="{7CE7705F-6C4D-EA44-B33F-75A7760B2106}" type="presOf" srcId="{EB8E2B4D-5217-42E9-9460-814E6329A1F2}" destId="{65A282B0-1AE2-DB41-9FD8-3BF4A0434C79}" srcOrd="0" destOrd="2" presId="urn:microsoft.com/office/officeart/2017/3/layout/HorizontalPathTimeline"/>
    <dgm:cxn modelId="{05AB1663-7342-8646-A296-A4FDBF1A4604}" type="presOf" srcId="{FD969AAF-A0AD-40DA-BAA4-0B1FCDBB1BBE}" destId="{5B0C51B3-70E2-0A45-A043-DC54294B44D2}" srcOrd="0" destOrd="0" presId="urn:microsoft.com/office/officeart/2017/3/layout/HorizontalPathTimeline"/>
    <dgm:cxn modelId="{F6F60A6B-05D4-4948-B300-3A4F730AA1D7}" srcId="{A086B725-A89F-45F6-8703-4C4492488770}" destId="{EB8E2B4D-5217-42E9-9460-814E6329A1F2}" srcOrd="1" destOrd="0" parTransId="{EB497C30-BAAD-4516-A016-546B7C4CDE1E}" sibTransId="{0B7C55D0-F64C-434A-A4F0-343578A1A2EA}"/>
    <dgm:cxn modelId="{FBF97D72-7BEF-4382-B37E-E1FF49AB0D83}" srcId="{FCC17245-B08F-4895-B57D-A4CC41F29C0F}" destId="{9C937E2A-06C0-4C1C-84D5-E5344A6558F1}" srcOrd="0" destOrd="0" parTransId="{0F6632B3-F43E-45BC-8415-AFDE2BCB8574}" sibTransId="{73205721-1222-4839-AE65-28788A14A08C}"/>
    <dgm:cxn modelId="{7893789F-93D3-4C4D-9019-8C1C76DFE571}" srcId="{A086B725-A89F-45F6-8703-4C4492488770}" destId="{41F286A8-0302-4363-AF37-6BF9E73630E1}" srcOrd="0" destOrd="0" parTransId="{0205D3F6-62F6-440F-BCA5-66A8889A5EA0}" sibTransId="{EF021CE6-1301-4CCC-98B8-B11FE6B54C91}"/>
    <dgm:cxn modelId="{945447D5-2CCC-487B-9D11-739E7E0794FD}" srcId="{693FE725-24DA-4CAA-92A3-466BE3DEB3F3}" destId="{947335A0-7C44-4D59-BE05-1E2E8F6AD7E6}" srcOrd="0" destOrd="0" parTransId="{9F552922-513A-464B-AD8B-E6E2FD91A447}" sibTransId="{A42AD132-FE1E-4E50-B03F-0D5A2E7F4417}"/>
    <dgm:cxn modelId="{F744F3D6-C0A9-7B4E-AE66-B463C0A68CC1}" type="presOf" srcId="{693FE725-24DA-4CAA-92A3-466BE3DEB3F3}" destId="{B49A1A9F-EB00-F14E-AFE7-3642B364CB0A}" srcOrd="0" destOrd="0" presId="urn:microsoft.com/office/officeart/2017/3/layout/HorizontalPathTimeline"/>
    <dgm:cxn modelId="{5712DEEF-7D9C-7142-9ADF-CC24BDF43957}" type="presOf" srcId="{9C937E2A-06C0-4C1C-84D5-E5344A6558F1}" destId="{2FF6AD61-D05C-F84B-B2E3-59C92000FB62}" srcOrd="0" destOrd="1" presId="urn:microsoft.com/office/officeart/2017/3/layout/HorizontalPathTimeline"/>
    <dgm:cxn modelId="{14D0C4F2-CAEC-4C52-934B-9790851F11D9}" srcId="{947335A0-7C44-4D59-BE05-1E2E8F6AD7E6}" destId="{A086B725-A89F-45F6-8703-4C4492488770}" srcOrd="0" destOrd="0" parTransId="{3DD72454-5D54-4932-92B2-ED323FB80C81}" sibTransId="{F3EF4FF9-C0BA-471F-910D-7FEC7EABADAC}"/>
    <dgm:cxn modelId="{779273FF-6D66-6C4C-B0D3-44552404FBAF}" type="presOf" srcId="{A086B725-A89F-45F6-8703-4C4492488770}" destId="{65A282B0-1AE2-DB41-9FD8-3BF4A0434C79}" srcOrd="0" destOrd="0" presId="urn:microsoft.com/office/officeart/2017/3/layout/HorizontalPathTimeline"/>
    <dgm:cxn modelId="{8B641DE3-EB11-474D-A770-9064B31A50E3}" type="presParOf" srcId="{B49A1A9F-EB00-F14E-AFE7-3642B364CB0A}" destId="{41546AE4-7AB5-D543-90C9-F4962AACAFFE}" srcOrd="0" destOrd="0" presId="urn:microsoft.com/office/officeart/2017/3/layout/HorizontalPathTimeline"/>
    <dgm:cxn modelId="{16B4C95B-FFF3-D047-9E26-D5DDFCF763DD}" type="presParOf" srcId="{B49A1A9F-EB00-F14E-AFE7-3642B364CB0A}" destId="{25CA6A94-A226-8344-BCD2-379C8025E337}" srcOrd="1" destOrd="0" presId="urn:microsoft.com/office/officeart/2017/3/layout/HorizontalPathTimeline"/>
    <dgm:cxn modelId="{68323D33-699B-CA40-ACC5-7CABBC13AC01}" type="presParOf" srcId="{25CA6A94-A226-8344-BCD2-379C8025E337}" destId="{FBB7DA22-155B-6947-B8A8-D5523049A580}" srcOrd="0" destOrd="0" presId="urn:microsoft.com/office/officeart/2017/3/layout/HorizontalPathTimeline"/>
    <dgm:cxn modelId="{CF1C472A-1323-7748-B8CF-4FAD990BFA3C}" type="presParOf" srcId="{FBB7DA22-155B-6947-B8A8-D5523049A580}" destId="{AA377CDF-A992-C14A-AC2B-A30BE1428ADE}" srcOrd="0" destOrd="0" presId="urn:microsoft.com/office/officeart/2017/3/layout/HorizontalPathTimeline"/>
    <dgm:cxn modelId="{71BCE16C-1C89-D94C-A46B-8A4E4017B843}" type="presParOf" srcId="{FBB7DA22-155B-6947-B8A8-D5523049A580}" destId="{5A718C30-C5BE-774A-81D8-F55C72E96A1E}" srcOrd="1" destOrd="0" presId="urn:microsoft.com/office/officeart/2017/3/layout/HorizontalPathTimeline"/>
    <dgm:cxn modelId="{526BF6F2-C6FF-3F46-AA2D-31BFCF40FD39}" type="presParOf" srcId="{5A718C30-C5BE-774A-81D8-F55C72E96A1E}" destId="{65A282B0-1AE2-DB41-9FD8-3BF4A0434C79}" srcOrd="0" destOrd="0" presId="urn:microsoft.com/office/officeart/2017/3/layout/HorizontalPathTimeline"/>
    <dgm:cxn modelId="{50F0D1AA-BF39-E545-BCAE-002BE252D32B}" type="presParOf" srcId="{5A718C30-C5BE-774A-81D8-F55C72E96A1E}" destId="{BA827A94-4AD3-574F-A472-40B4CD93283E}" srcOrd="1" destOrd="0" presId="urn:microsoft.com/office/officeart/2017/3/layout/HorizontalPathTimeline"/>
    <dgm:cxn modelId="{2533B11F-6225-8743-9EB1-25F302C9C22A}" type="presParOf" srcId="{FBB7DA22-155B-6947-B8A8-D5523049A580}" destId="{59532EBC-A352-704D-8AF0-FDFDC109F8BD}" srcOrd="2" destOrd="0" presId="urn:microsoft.com/office/officeart/2017/3/layout/HorizontalPathTimeline"/>
    <dgm:cxn modelId="{CB9F12E1-3303-354E-B853-DF62C037038A}" type="presParOf" srcId="{FBB7DA22-155B-6947-B8A8-D5523049A580}" destId="{159A8C3C-D57D-6642-8BE1-E2273CE39944}" srcOrd="3" destOrd="0" presId="urn:microsoft.com/office/officeart/2017/3/layout/HorizontalPathTimeline"/>
    <dgm:cxn modelId="{4792BADA-7A40-5649-9886-3442E4A261A5}" type="presParOf" srcId="{FBB7DA22-155B-6947-B8A8-D5523049A580}" destId="{DCE7AC5A-5E04-3B46-8739-964D783A03A7}" srcOrd="4" destOrd="0" presId="urn:microsoft.com/office/officeart/2017/3/layout/HorizontalPathTimeline"/>
    <dgm:cxn modelId="{ADF1BCFB-CAEA-5C45-86FF-4127263B93F8}" type="presParOf" srcId="{25CA6A94-A226-8344-BCD2-379C8025E337}" destId="{D5FD20DD-FFE7-3A4D-8F81-6CF513F1311B}" srcOrd="1" destOrd="0" presId="urn:microsoft.com/office/officeart/2017/3/layout/HorizontalPathTimeline"/>
    <dgm:cxn modelId="{065DBA90-D454-5844-B3E6-BCBF25A4E0E4}" type="presParOf" srcId="{25CA6A94-A226-8344-BCD2-379C8025E337}" destId="{DD615F11-F213-0F47-B5A8-3DD0393484DA}" srcOrd="2" destOrd="0" presId="urn:microsoft.com/office/officeart/2017/3/layout/HorizontalPathTimeline"/>
    <dgm:cxn modelId="{59300C7A-8A2D-4A4E-AE11-F8C1F9356328}" type="presParOf" srcId="{DD615F11-F213-0F47-B5A8-3DD0393484DA}" destId="{5B0C51B3-70E2-0A45-A043-DC54294B44D2}" srcOrd="0" destOrd="0" presId="urn:microsoft.com/office/officeart/2017/3/layout/HorizontalPathTimeline"/>
    <dgm:cxn modelId="{6F9FB912-6BDA-EF46-A156-C8997CBE28BB}" type="presParOf" srcId="{DD615F11-F213-0F47-B5A8-3DD0393484DA}" destId="{D8FBF515-37B3-8642-B538-D7A54836DB30}" srcOrd="1" destOrd="0" presId="urn:microsoft.com/office/officeart/2017/3/layout/HorizontalPathTimeline"/>
    <dgm:cxn modelId="{13327DD2-EB8D-FB41-84B2-657C877B3BD3}" type="presParOf" srcId="{D8FBF515-37B3-8642-B538-D7A54836DB30}" destId="{2FF6AD61-D05C-F84B-B2E3-59C92000FB62}" srcOrd="0" destOrd="0" presId="urn:microsoft.com/office/officeart/2017/3/layout/HorizontalPathTimeline"/>
    <dgm:cxn modelId="{83C265CB-225C-AB4E-8CFD-F80A46F9163E}" type="presParOf" srcId="{D8FBF515-37B3-8642-B538-D7A54836DB30}" destId="{773776EC-5796-5F49-8050-989EFC229DC4}" srcOrd="1" destOrd="0" presId="urn:microsoft.com/office/officeart/2017/3/layout/HorizontalPathTimeline"/>
    <dgm:cxn modelId="{2ED3725A-CD1D-1447-BC39-7F9DF4CF304E}" type="presParOf" srcId="{DD615F11-F213-0F47-B5A8-3DD0393484DA}" destId="{3F26AEAB-A1C5-0843-9D5F-C32142DD8199}" srcOrd="2" destOrd="0" presId="urn:microsoft.com/office/officeart/2017/3/layout/HorizontalPathTimeline"/>
    <dgm:cxn modelId="{913F79E6-B0CF-CB44-BF73-A69993E16257}" type="presParOf" srcId="{DD615F11-F213-0F47-B5A8-3DD0393484DA}" destId="{3C8F6279-D96F-EA48-A689-1DCA060FD242}" srcOrd="3" destOrd="0" presId="urn:microsoft.com/office/officeart/2017/3/layout/HorizontalPathTimeline"/>
    <dgm:cxn modelId="{9304D51B-B62D-0A4E-A465-822A2D79150B}" type="presParOf" srcId="{DD615F11-F213-0F47-B5A8-3DD0393484DA}" destId="{737DC6AC-B72F-144A-ADF1-06DE01703960}"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94BE5-3F90-414E-8F0A-767491723124}">
      <dsp:nvSpPr>
        <dsp:cNvPr id="0" name=""/>
        <dsp:cNvSpPr/>
      </dsp:nvSpPr>
      <dsp:spPr>
        <a:xfrm>
          <a:off x="1816" y="11236"/>
          <a:ext cx="1431364" cy="7156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Project Introduction / Motivation</a:t>
          </a:r>
        </a:p>
      </dsp:txBody>
      <dsp:txXfrm>
        <a:off x="22778" y="32198"/>
        <a:ext cx="1389440" cy="673758"/>
      </dsp:txXfrm>
    </dsp:sp>
    <dsp:sp modelId="{2E27608C-7FC3-994D-91BB-A08CDE6C360F}">
      <dsp:nvSpPr>
        <dsp:cNvPr id="0" name=""/>
        <dsp:cNvSpPr/>
      </dsp:nvSpPr>
      <dsp:spPr>
        <a:xfrm>
          <a:off x="1816" y="834270"/>
          <a:ext cx="1431364" cy="7156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Data Collection and Methods</a:t>
          </a:r>
        </a:p>
      </dsp:txBody>
      <dsp:txXfrm>
        <a:off x="22778" y="855232"/>
        <a:ext cx="1389440" cy="673758"/>
      </dsp:txXfrm>
    </dsp:sp>
    <dsp:sp modelId="{0146B4BA-B313-1041-B296-A44BF15EF75D}">
      <dsp:nvSpPr>
        <dsp:cNvPr id="0" name=""/>
        <dsp:cNvSpPr/>
      </dsp:nvSpPr>
      <dsp:spPr>
        <a:xfrm>
          <a:off x="1816" y="1657305"/>
          <a:ext cx="1431364" cy="7156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Findings / Conclusions</a:t>
          </a:r>
        </a:p>
      </dsp:txBody>
      <dsp:txXfrm>
        <a:off x="22778" y="1678267"/>
        <a:ext cx="1389440" cy="673758"/>
      </dsp:txXfrm>
    </dsp:sp>
    <dsp:sp modelId="{AAA8A981-562F-9F4E-9C11-FDC89E683242}">
      <dsp:nvSpPr>
        <dsp:cNvPr id="0" name=""/>
        <dsp:cNvSpPr/>
      </dsp:nvSpPr>
      <dsp:spPr>
        <a:xfrm rot="19457599">
          <a:off x="1366906" y="1789304"/>
          <a:ext cx="705092" cy="40166"/>
        </a:xfrm>
        <a:custGeom>
          <a:avLst/>
          <a:gdLst/>
          <a:ahLst/>
          <a:cxnLst/>
          <a:rect l="0" t="0" r="0" b="0"/>
          <a:pathLst>
            <a:path>
              <a:moveTo>
                <a:pt x="0" y="20083"/>
              </a:moveTo>
              <a:lnTo>
                <a:pt x="705092" y="20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1825" y="1791760"/>
        <a:ext cx="35254" cy="35254"/>
      </dsp:txXfrm>
    </dsp:sp>
    <dsp:sp modelId="{878C7688-9ACA-B548-A4E7-C47CF9AEE981}">
      <dsp:nvSpPr>
        <dsp:cNvPr id="0" name=""/>
        <dsp:cNvSpPr/>
      </dsp:nvSpPr>
      <dsp:spPr>
        <a:xfrm>
          <a:off x="2005725" y="1245787"/>
          <a:ext cx="1431364" cy="7156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General Election Debates</a:t>
          </a:r>
        </a:p>
      </dsp:txBody>
      <dsp:txXfrm>
        <a:off x="2026687" y="1266749"/>
        <a:ext cx="1389440" cy="673758"/>
      </dsp:txXfrm>
    </dsp:sp>
    <dsp:sp modelId="{DDF760DF-02D2-094C-B6DF-AFAC33A904BA}">
      <dsp:nvSpPr>
        <dsp:cNvPr id="0" name=""/>
        <dsp:cNvSpPr/>
      </dsp:nvSpPr>
      <dsp:spPr>
        <a:xfrm rot="2142401">
          <a:off x="1366906" y="2200821"/>
          <a:ext cx="705092" cy="40166"/>
        </a:xfrm>
        <a:custGeom>
          <a:avLst/>
          <a:gdLst/>
          <a:ahLst/>
          <a:cxnLst/>
          <a:rect l="0" t="0" r="0" b="0"/>
          <a:pathLst>
            <a:path>
              <a:moveTo>
                <a:pt x="0" y="20083"/>
              </a:moveTo>
              <a:lnTo>
                <a:pt x="705092" y="20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1825" y="2203277"/>
        <a:ext cx="35254" cy="35254"/>
      </dsp:txXfrm>
    </dsp:sp>
    <dsp:sp modelId="{3E4854AA-E6AC-6447-A22D-7713421536E4}">
      <dsp:nvSpPr>
        <dsp:cNvPr id="0" name=""/>
        <dsp:cNvSpPr/>
      </dsp:nvSpPr>
      <dsp:spPr>
        <a:xfrm>
          <a:off x="2005725" y="2068822"/>
          <a:ext cx="1431364" cy="7156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Party Primary Debates</a:t>
          </a:r>
        </a:p>
      </dsp:txBody>
      <dsp:txXfrm>
        <a:off x="2026687" y="2089784"/>
        <a:ext cx="1389440" cy="673758"/>
      </dsp:txXfrm>
    </dsp:sp>
    <dsp:sp modelId="{9FCA62BB-C394-F34F-83EC-E890C5B61980}">
      <dsp:nvSpPr>
        <dsp:cNvPr id="0" name=""/>
        <dsp:cNvSpPr/>
      </dsp:nvSpPr>
      <dsp:spPr>
        <a:xfrm>
          <a:off x="1816" y="2480339"/>
          <a:ext cx="1431364" cy="7156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Future Improvements</a:t>
          </a:r>
        </a:p>
      </dsp:txBody>
      <dsp:txXfrm>
        <a:off x="22778" y="2501301"/>
        <a:ext cx="1389440" cy="673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77CDF-A992-C14A-AC2B-A30BE1428ADE}">
      <dsp:nvSpPr>
        <dsp:cNvPr id="0" name=""/>
        <dsp:cNvSpPr/>
      </dsp:nvSpPr>
      <dsp:spPr>
        <a:xfrm>
          <a:off x="455942" y="2137037"/>
          <a:ext cx="3647540" cy="4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2004</a:t>
          </a:r>
        </a:p>
      </dsp:txBody>
      <dsp:txXfrm>
        <a:off x="455942" y="2137037"/>
        <a:ext cx="3647540" cy="449693"/>
      </dsp:txXfrm>
    </dsp:sp>
    <dsp:sp modelId="{41546AE4-7AB5-D543-90C9-F4962AACAFFE}">
      <dsp:nvSpPr>
        <dsp:cNvPr id="0" name=""/>
        <dsp:cNvSpPr/>
      </dsp:nvSpPr>
      <dsp:spPr>
        <a:xfrm>
          <a:off x="0" y="1910200"/>
          <a:ext cx="4559425" cy="15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282B0-1AE2-DB41-9FD8-3BF4A0434C79}">
      <dsp:nvSpPr>
        <dsp:cNvPr id="0" name=""/>
        <dsp:cNvSpPr/>
      </dsp:nvSpPr>
      <dsp:spPr>
        <a:xfrm>
          <a:off x="273565" y="279503"/>
          <a:ext cx="4012294" cy="9541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Bush v. Kerry</a:t>
          </a:r>
        </a:p>
        <a:p>
          <a:pPr marL="114300" lvl="1" indent="-114300" algn="l" defTabSz="533400">
            <a:lnSpc>
              <a:spcPct val="90000"/>
            </a:lnSpc>
            <a:spcBef>
              <a:spcPct val="0"/>
            </a:spcBef>
            <a:spcAft>
              <a:spcPct val="15000"/>
            </a:spcAft>
            <a:buChar char="•"/>
          </a:pPr>
          <a:r>
            <a:rPr lang="en-US" sz="1200" kern="1200"/>
            <a:t>Early Iraq War, Good Enough Economy</a:t>
          </a:r>
        </a:p>
        <a:p>
          <a:pPr marL="114300" lvl="1" indent="-114300" algn="l" defTabSz="533400">
            <a:lnSpc>
              <a:spcPct val="90000"/>
            </a:lnSpc>
            <a:spcBef>
              <a:spcPct val="0"/>
            </a:spcBef>
            <a:spcAft>
              <a:spcPct val="15000"/>
            </a:spcAft>
            <a:buChar char="•"/>
          </a:pPr>
          <a:r>
            <a:rPr lang="en-US" sz="1200" kern="1200"/>
            <a:t>Post-9/11</a:t>
          </a:r>
        </a:p>
      </dsp:txBody>
      <dsp:txXfrm>
        <a:off x="273565" y="279503"/>
        <a:ext cx="4012294" cy="954167"/>
      </dsp:txXfrm>
    </dsp:sp>
    <dsp:sp modelId="{59532EBC-A352-704D-8AF0-FDFDC109F8BD}">
      <dsp:nvSpPr>
        <dsp:cNvPr id="0" name=""/>
        <dsp:cNvSpPr/>
      </dsp:nvSpPr>
      <dsp:spPr>
        <a:xfrm>
          <a:off x="2279712" y="1233671"/>
          <a:ext cx="0" cy="676529"/>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59A8C3C-D57D-6642-8BE1-E2273CE39944}">
      <dsp:nvSpPr>
        <dsp:cNvPr id="0" name=""/>
        <dsp:cNvSpPr/>
      </dsp:nvSpPr>
      <dsp:spPr>
        <a:xfrm>
          <a:off x="2229967" y="1940047"/>
          <a:ext cx="99489" cy="9948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77CDF-A992-C14A-AC2B-A30BE1428ADE}">
      <dsp:nvSpPr>
        <dsp:cNvPr id="0" name=""/>
        <dsp:cNvSpPr/>
      </dsp:nvSpPr>
      <dsp:spPr>
        <a:xfrm>
          <a:off x="227971" y="2137037"/>
          <a:ext cx="1823770" cy="4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2004</a:t>
          </a:r>
        </a:p>
      </dsp:txBody>
      <dsp:txXfrm>
        <a:off x="227971" y="2137037"/>
        <a:ext cx="1823770" cy="449693"/>
      </dsp:txXfrm>
    </dsp:sp>
    <dsp:sp modelId="{41546AE4-7AB5-D543-90C9-F4962AACAFFE}">
      <dsp:nvSpPr>
        <dsp:cNvPr id="0" name=""/>
        <dsp:cNvSpPr/>
      </dsp:nvSpPr>
      <dsp:spPr>
        <a:xfrm>
          <a:off x="0" y="1910200"/>
          <a:ext cx="4559425" cy="1591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282B0-1AE2-DB41-9FD8-3BF4A0434C79}">
      <dsp:nvSpPr>
        <dsp:cNvPr id="0" name=""/>
        <dsp:cNvSpPr/>
      </dsp:nvSpPr>
      <dsp:spPr>
        <a:xfrm>
          <a:off x="136782" y="123367"/>
          <a:ext cx="2006147" cy="11103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Bush v. Kerry</a:t>
          </a:r>
        </a:p>
        <a:p>
          <a:pPr marL="114300" lvl="1" indent="-114300" algn="l" defTabSz="533400">
            <a:lnSpc>
              <a:spcPct val="90000"/>
            </a:lnSpc>
            <a:spcBef>
              <a:spcPct val="0"/>
            </a:spcBef>
            <a:spcAft>
              <a:spcPct val="15000"/>
            </a:spcAft>
            <a:buChar char="•"/>
          </a:pPr>
          <a:r>
            <a:rPr lang="en-US" sz="1200" kern="1200"/>
            <a:t>Early Iraq War, Good Enough Economy</a:t>
          </a:r>
        </a:p>
        <a:p>
          <a:pPr marL="114300" lvl="1" indent="-114300" algn="l" defTabSz="533400">
            <a:lnSpc>
              <a:spcPct val="90000"/>
            </a:lnSpc>
            <a:spcBef>
              <a:spcPct val="0"/>
            </a:spcBef>
            <a:spcAft>
              <a:spcPct val="15000"/>
            </a:spcAft>
            <a:buChar char="•"/>
          </a:pPr>
          <a:r>
            <a:rPr lang="en-US" sz="1200" kern="1200"/>
            <a:t>Post-9/11</a:t>
          </a:r>
        </a:p>
      </dsp:txBody>
      <dsp:txXfrm>
        <a:off x="136782" y="123367"/>
        <a:ext cx="2006147" cy="1110304"/>
      </dsp:txXfrm>
    </dsp:sp>
    <dsp:sp modelId="{59532EBC-A352-704D-8AF0-FDFDC109F8BD}">
      <dsp:nvSpPr>
        <dsp:cNvPr id="0" name=""/>
        <dsp:cNvSpPr/>
      </dsp:nvSpPr>
      <dsp:spPr>
        <a:xfrm>
          <a:off x="1139856" y="1233671"/>
          <a:ext cx="0" cy="676529"/>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B0C51B3-70E2-0A45-A043-DC54294B44D2}">
      <dsp:nvSpPr>
        <dsp:cNvPr id="0" name=""/>
        <dsp:cNvSpPr/>
      </dsp:nvSpPr>
      <dsp:spPr>
        <a:xfrm>
          <a:off x="2507683" y="1392854"/>
          <a:ext cx="1823770" cy="44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2016</a:t>
          </a:r>
        </a:p>
      </dsp:txBody>
      <dsp:txXfrm>
        <a:off x="2507683" y="1392854"/>
        <a:ext cx="1823770" cy="449693"/>
      </dsp:txXfrm>
    </dsp:sp>
    <dsp:sp modelId="{2FF6AD61-D05C-F84B-B2E3-59C92000FB62}">
      <dsp:nvSpPr>
        <dsp:cNvPr id="0" name=""/>
        <dsp:cNvSpPr/>
      </dsp:nvSpPr>
      <dsp:spPr>
        <a:xfrm>
          <a:off x="2416495" y="2745913"/>
          <a:ext cx="2006147" cy="7459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Trump v. Clinton</a:t>
          </a:r>
        </a:p>
        <a:p>
          <a:pPr marL="114300" lvl="1" indent="-114300" algn="l" defTabSz="533400">
            <a:lnSpc>
              <a:spcPct val="90000"/>
            </a:lnSpc>
            <a:spcBef>
              <a:spcPct val="0"/>
            </a:spcBef>
            <a:spcAft>
              <a:spcPct val="15000"/>
            </a:spcAft>
            <a:buChar char="•"/>
          </a:pPr>
          <a:r>
            <a:rPr lang="en-US" sz="1200" kern="1200"/>
            <a:t>Too soon?</a:t>
          </a:r>
        </a:p>
      </dsp:txBody>
      <dsp:txXfrm>
        <a:off x="2416495" y="2745913"/>
        <a:ext cx="2006147" cy="745985"/>
      </dsp:txXfrm>
    </dsp:sp>
    <dsp:sp modelId="{3F26AEAB-A1C5-0843-9D5F-C32142DD8199}">
      <dsp:nvSpPr>
        <dsp:cNvPr id="0" name=""/>
        <dsp:cNvSpPr/>
      </dsp:nvSpPr>
      <dsp:spPr>
        <a:xfrm>
          <a:off x="3419568" y="2069384"/>
          <a:ext cx="0" cy="676529"/>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59A8C3C-D57D-6642-8BE1-E2273CE39944}">
      <dsp:nvSpPr>
        <dsp:cNvPr id="0" name=""/>
        <dsp:cNvSpPr/>
      </dsp:nvSpPr>
      <dsp:spPr>
        <a:xfrm>
          <a:off x="1090111" y="1940047"/>
          <a:ext cx="99489" cy="9948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C8F6279-D96F-EA48-A689-1DCA060FD242}">
      <dsp:nvSpPr>
        <dsp:cNvPr id="0" name=""/>
        <dsp:cNvSpPr/>
      </dsp:nvSpPr>
      <dsp:spPr>
        <a:xfrm>
          <a:off x="3369823" y="1940047"/>
          <a:ext cx="99489" cy="9948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EC910-65E6-3A4F-BDCD-6AE7FC8D0890}" type="datetimeFigureOut">
              <a:rPr lang="en-US" smtClean="0"/>
              <a:t>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0C244-839B-BB45-BA4F-3E063FA29106}" type="slidenum">
              <a:rPr lang="en-US" smtClean="0"/>
              <a:t>‹#›</a:t>
            </a:fld>
            <a:endParaRPr lang="en-US"/>
          </a:p>
        </p:txBody>
      </p:sp>
    </p:spTree>
    <p:extLst>
      <p:ext uri="{BB962C8B-B14F-4D97-AF65-F5344CB8AC3E}">
        <p14:creationId xmlns:p14="http://schemas.microsoft.com/office/powerpoint/2010/main" val="334838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C244-839B-BB45-BA4F-3E063FA29106}" type="slidenum">
              <a:rPr lang="en-US" smtClean="0"/>
              <a:t>1</a:t>
            </a:fld>
            <a:endParaRPr lang="en-US"/>
          </a:p>
        </p:txBody>
      </p:sp>
    </p:spTree>
    <p:extLst>
      <p:ext uri="{BB962C8B-B14F-4D97-AF65-F5344CB8AC3E}">
        <p14:creationId xmlns:p14="http://schemas.microsoft.com/office/powerpoint/2010/main" val="354563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a:t>
            </a:r>
            <a:r>
              <a:rPr lang="en-US" dirty="0" err="1"/>
              <a:t>pixabay.com</a:t>
            </a:r>
            <a:r>
              <a:rPr lang="en-US" dirty="0"/>
              <a:t>/illustrations/debate-election-politics-campaign-5684941/</a:t>
            </a:r>
          </a:p>
        </p:txBody>
      </p:sp>
      <p:sp>
        <p:nvSpPr>
          <p:cNvPr id="4" name="Slide Number Placeholder 3"/>
          <p:cNvSpPr>
            <a:spLocks noGrp="1"/>
          </p:cNvSpPr>
          <p:nvPr>
            <p:ph type="sldNum" sz="quarter" idx="5"/>
          </p:nvPr>
        </p:nvSpPr>
        <p:spPr/>
        <p:txBody>
          <a:bodyPr/>
          <a:lstStyle/>
          <a:p>
            <a:fld id="{AE30C244-839B-BB45-BA4F-3E063FA29106}" type="slidenum">
              <a:rPr lang="en-US" smtClean="0"/>
              <a:t>2</a:t>
            </a:fld>
            <a:endParaRPr lang="en-US"/>
          </a:p>
        </p:txBody>
      </p:sp>
    </p:spTree>
    <p:extLst>
      <p:ext uri="{BB962C8B-B14F-4D97-AF65-F5344CB8AC3E}">
        <p14:creationId xmlns:p14="http://schemas.microsoft.com/office/powerpoint/2010/main" val="36600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a:t>
            </a:r>
            <a:r>
              <a:rPr lang="en-US" dirty="0" err="1"/>
              <a:t>api.ndla.no</a:t>
            </a:r>
            <a:r>
              <a:rPr lang="en-US" dirty="0"/>
              <a:t>/image-</a:t>
            </a:r>
            <a:r>
              <a:rPr lang="en-US" dirty="0" err="1"/>
              <a:t>api</a:t>
            </a:r>
            <a:r>
              <a:rPr lang="en-US" dirty="0"/>
              <a:t>/raw/U1251417.jpg</a:t>
            </a:r>
          </a:p>
        </p:txBody>
      </p:sp>
      <p:sp>
        <p:nvSpPr>
          <p:cNvPr id="4" name="Slide Number Placeholder 3"/>
          <p:cNvSpPr>
            <a:spLocks noGrp="1"/>
          </p:cNvSpPr>
          <p:nvPr>
            <p:ph type="sldNum" sz="quarter" idx="5"/>
          </p:nvPr>
        </p:nvSpPr>
        <p:spPr/>
        <p:txBody>
          <a:bodyPr/>
          <a:lstStyle/>
          <a:p>
            <a:fld id="{AE30C244-839B-BB45-BA4F-3E063FA29106}" type="slidenum">
              <a:rPr lang="en-US" smtClean="0"/>
              <a:t>3</a:t>
            </a:fld>
            <a:endParaRPr lang="en-US"/>
          </a:p>
        </p:txBody>
      </p:sp>
    </p:spTree>
    <p:extLst>
      <p:ext uri="{BB962C8B-B14F-4D97-AF65-F5344CB8AC3E}">
        <p14:creationId xmlns:p14="http://schemas.microsoft.com/office/powerpoint/2010/main" val="166930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a:t>
            </a:r>
            <a:r>
              <a:rPr lang="en-US" dirty="0" err="1"/>
              <a:t>images.foxtv.com</a:t>
            </a:r>
            <a:r>
              <a:rPr lang="en-US" dirty="0"/>
              <a:t>/static.fox6now.com/www.fox6now.com/content/uploads/2020/09/932/524/</a:t>
            </a:r>
            <a:r>
              <a:rPr lang="en-US" dirty="0" err="1"/>
              <a:t>biden-trump.jpg?ve</a:t>
            </a:r>
            <a:r>
              <a:rPr lang="en-US" dirty="0"/>
              <a:t>=1&amp;tl=1</a:t>
            </a:r>
          </a:p>
        </p:txBody>
      </p:sp>
      <p:sp>
        <p:nvSpPr>
          <p:cNvPr id="4" name="Slide Number Placeholder 3"/>
          <p:cNvSpPr>
            <a:spLocks noGrp="1"/>
          </p:cNvSpPr>
          <p:nvPr>
            <p:ph type="sldNum" sz="quarter" idx="5"/>
          </p:nvPr>
        </p:nvSpPr>
        <p:spPr/>
        <p:txBody>
          <a:bodyPr/>
          <a:lstStyle/>
          <a:p>
            <a:fld id="{AE30C244-839B-BB45-BA4F-3E063FA29106}" type="slidenum">
              <a:rPr lang="en-US" smtClean="0"/>
              <a:t>4</a:t>
            </a:fld>
            <a:endParaRPr lang="en-US"/>
          </a:p>
        </p:txBody>
      </p:sp>
    </p:spTree>
    <p:extLst>
      <p:ext uri="{BB962C8B-B14F-4D97-AF65-F5344CB8AC3E}">
        <p14:creationId xmlns:p14="http://schemas.microsoft.com/office/powerpoint/2010/main" val="186536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89EB14-EDCC-944A-8E66-320605D83212}" type="datetimeFigureOut">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335372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9EB14-EDCC-944A-8E66-320605D83212}" type="datetimeFigureOut">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427853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9EB14-EDCC-944A-8E66-320605D83212}" type="datetimeFigureOut">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296657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9EB14-EDCC-944A-8E66-320605D83212}" type="datetimeFigureOut">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270544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9EB14-EDCC-944A-8E66-320605D83212}" type="datetimeFigureOut">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108933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9EB14-EDCC-944A-8E66-320605D83212}" type="datetimeFigureOut">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223910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9EB14-EDCC-944A-8E66-320605D83212}" type="datetimeFigureOut">
              <a:rPr lang="en-US" smtClean="0"/>
              <a:t>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407979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89EB14-EDCC-944A-8E66-320605D83212}" type="datetimeFigureOut">
              <a:rPr lang="en-US" smtClean="0"/>
              <a:t>2/26/21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39198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9EB14-EDCC-944A-8E66-320605D83212}" type="datetimeFigureOut">
              <a:rPr lang="en-US" smtClean="0"/>
              <a:t>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69303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9EB14-EDCC-944A-8E66-320605D83212}" type="datetimeFigureOut">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35920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9EB14-EDCC-944A-8E66-320605D83212}" type="datetimeFigureOut">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CB353-BFAC-AB46-A6E5-B91BBDF9C174}" type="slidenum">
              <a:rPr lang="en-US" smtClean="0"/>
              <a:t>‹#›</a:t>
            </a:fld>
            <a:endParaRPr lang="en-US"/>
          </a:p>
        </p:txBody>
      </p:sp>
    </p:spTree>
    <p:extLst>
      <p:ext uri="{BB962C8B-B14F-4D97-AF65-F5344CB8AC3E}">
        <p14:creationId xmlns:p14="http://schemas.microsoft.com/office/powerpoint/2010/main" val="116124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9EB14-EDCC-944A-8E66-320605D83212}" type="datetimeFigureOut">
              <a:rPr lang="en-US" smtClean="0"/>
              <a:t>2/26/21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CB353-BFAC-AB46-A6E5-B91BBDF9C174}" type="slidenum">
              <a:rPr lang="en-US" smtClean="0"/>
              <a:t>‹#›</a:t>
            </a:fld>
            <a:endParaRPr lang="en-US"/>
          </a:p>
        </p:txBody>
      </p:sp>
    </p:spTree>
    <p:extLst>
      <p:ext uri="{BB962C8B-B14F-4D97-AF65-F5344CB8AC3E}">
        <p14:creationId xmlns:p14="http://schemas.microsoft.com/office/powerpoint/2010/main" val="700445032"/>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8.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BF4EB-1C8A-2A46-95E6-6B1E784E0AD1}"/>
              </a:ext>
            </a:extLst>
          </p:cNvPr>
          <p:cNvSpPr>
            <a:spLocks noGrp="1"/>
          </p:cNvSpPr>
          <p:nvPr>
            <p:ph type="ctrTitle"/>
          </p:nvPr>
        </p:nvSpPr>
        <p:spPr>
          <a:xfrm>
            <a:off x="477981" y="1122363"/>
            <a:ext cx="4023360" cy="3204134"/>
          </a:xfrm>
        </p:spPr>
        <p:txBody>
          <a:bodyPr anchor="b">
            <a:normAutofit/>
          </a:bodyPr>
          <a:lstStyle/>
          <a:p>
            <a:pPr algn="l"/>
            <a:r>
              <a:rPr lang="en-US" sz="4800"/>
              <a:t>Analyzing Presidential Debates</a:t>
            </a:r>
          </a:p>
        </p:txBody>
      </p:sp>
      <p:sp>
        <p:nvSpPr>
          <p:cNvPr id="3" name="Subtitle 2">
            <a:extLst>
              <a:ext uri="{FF2B5EF4-FFF2-40B4-BE49-F238E27FC236}">
                <a16:creationId xmlns:a16="http://schemas.microsoft.com/office/drawing/2014/main" id="{C9BD458B-50FE-3940-B495-EBF90ABEF197}"/>
              </a:ext>
            </a:extLst>
          </p:cNvPr>
          <p:cNvSpPr>
            <a:spLocks noGrp="1"/>
          </p:cNvSpPr>
          <p:nvPr>
            <p:ph type="subTitle" idx="1"/>
          </p:nvPr>
        </p:nvSpPr>
        <p:spPr>
          <a:xfrm>
            <a:off x="477981" y="4872922"/>
            <a:ext cx="3933306" cy="1208141"/>
          </a:xfrm>
        </p:spPr>
        <p:txBody>
          <a:bodyPr>
            <a:normAutofit/>
          </a:bodyPr>
          <a:lstStyle/>
          <a:p>
            <a:pPr algn="l">
              <a:spcAft>
                <a:spcPts val="600"/>
              </a:spcAft>
            </a:pPr>
            <a:r>
              <a:rPr lang="en-US" sz="1700" i="1" dirty="0"/>
              <a:t>Metis Project 4</a:t>
            </a:r>
          </a:p>
          <a:p>
            <a:pPr algn="l">
              <a:spcAft>
                <a:spcPts val="600"/>
              </a:spcAft>
            </a:pPr>
            <a:r>
              <a:rPr lang="en-US" sz="1700" i="1" dirty="0"/>
              <a:t>2/26/2021</a:t>
            </a:r>
          </a:p>
          <a:p>
            <a:pPr algn="l">
              <a:spcAft>
                <a:spcPts val="600"/>
              </a:spcAft>
            </a:pPr>
            <a:r>
              <a:rPr lang="en-US" sz="1700" dirty="0"/>
              <a:t>By: Patrick </a:t>
            </a:r>
            <a:r>
              <a:rPr lang="en-US" sz="1700" dirty="0" err="1"/>
              <a:t>Bovard</a:t>
            </a:r>
            <a:endParaRPr lang="en-US" sz="1700" dirty="0"/>
          </a:p>
        </p:txBody>
      </p:sp>
      <p:sp>
        <p:nvSpPr>
          <p:cNvPr id="47" name="Rectangle 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Rectangle 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ecturer">
            <a:extLst>
              <a:ext uri="{FF2B5EF4-FFF2-40B4-BE49-F238E27FC236}">
                <a16:creationId xmlns:a16="http://schemas.microsoft.com/office/drawing/2014/main" id="{7463EF45-2F26-40BB-B21E-3A6C9D26E4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600000">
            <a:off x="5891084" y="625684"/>
            <a:ext cx="5455380" cy="5455380"/>
          </a:xfrm>
          <a:prstGeom prst="rect">
            <a:avLst/>
          </a:prstGeom>
        </p:spPr>
      </p:pic>
    </p:spTree>
    <p:extLst>
      <p:ext uri="{BB962C8B-B14F-4D97-AF65-F5344CB8AC3E}">
        <p14:creationId xmlns:p14="http://schemas.microsoft.com/office/powerpoint/2010/main" val="99520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a:p>
            <a:pPr marL="571500" indent="-228600">
              <a:buFont typeface="Arial" panose="020B0604020202020204" pitchFamily="34" charset="0"/>
              <a:buChar char="•"/>
            </a:pPr>
            <a:r>
              <a:rPr lang="en-US" sz="2000" dirty="0"/>
              <a:t>Healthcare</a:t>
            </a:r>
          </a:p>
          <a:p>
            <a:pPr marL="571500" indent="-228600">
              <a:buFont typeface="Arial" panose="020B0604020202020204" pitchFamily="34" charset="0"/>
              <a:buChar char="•"/>
            </a:pPr>
            <a:r>
              <a:rPr lang="en-US" sz="2000" dirty="0"/>
              <a:t>Education</a:t>
            </a:r>
          </a:p>
          <a:p>
            <a:pPr marL="571500" indent="-228600">
              <a:buFont typeface="Arial" panose="020B0604020202020204" pitchFamily="34" charset="0"/>
              <a:buChar char="•"/>
            </a:pPr>
            <a:r>
              <a:rPr lang="en-US" sz="2000" dirty="0"/>
              <a:t>Social Security</a:t>
            </a:r>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77EDFCAA-E534-3945-8896-54F58F559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620" y="1811838"/>
            <a:ext cx="6375816" cy="323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04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a:p>
            <a:pPr marL="571500" indent="-228600">
              <a:buFont typeface="Arial" panose="020B0604020202020204" pitchFamily="34" charset="0"/>
              <a:buChar char="•"/>
            </a:pPr>
            <a:r>
              <a:rPr lang="en-US" sz="2000" dirty="0"/>
              <a:t>Healthcare</a:t>
            </a:r>
          </a:p>
          <a:p>
            <a:pPr marL="571500" indent="-228600">
              <a:buFont typeface="Arial" panose="020B0604020202020204" pitchFamily="34" charset="0"/>
              <a:buChar char="•"/>
            </a:pPr>
            <a:r>
              <a:rPr lang="en-US" sz="2000" dirty="0"/>
              <a:t>Education</a:t>
            </a:r>
          </a:p>
          <a:p>
            <a:pPr marL="571500" indent="-228600">
              <a:buFont typeface="Arial" panose="020B0604020202020204" pitchFamily="34" charset="0"/>
              <a:buChar char="•"/>
            </a:pPr>
            <a:r>
              <a:rPr lang="en-US" sz="2000" dirty="0"/>
              <a:t>Social Security</a:t>
            </a:r>
          </a:p>
          <a:p>
            <a:pPr marL="571500" indent="-228600">
              <a:buFont typeface="Arial" panose="020B0604020202020204" pitchFamily="34" charset="0"/>
              <a:buChar char="•"/>
            </a:pPr>
            <a:r>
              <a:rPr lang="en-US" sz="2000" dirty="0"/>
              <a:t>Foreign Policy/Military</a:t>
            </a:r>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a:extLst>
              <a:ext uri="{FF2B5EF4-FFF2-40B4-BE49-F238E27FC236}">
                <a16:creationId xmlns:a16="http://schemas.microsoft.com/office/drawing/2014/main" id="{573A77DA-1D52-8C40-8030-44D4E0CDF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029" y="1789048"/>
            <a:ext cx="6465757" cy="327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93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a:p>
            <a:pPr marL="571500" indent="-228600">
              <a:buFont typeface="Arial" panose="020B0604020202020204" pitchFamily="34" charset="0"/>
              <a:buChar char="•"/>
            </a:pPr>
            <a:r>
              <a:rPr lang="en-US" sz="2000" dirty="0"/>
              <a:t>Healthcare</a:t>
            </a:r>
          </a:p>
          <a:p>
            <a:pPr marL="571500" indent="-228600">
              <a:buFont typeface="Arial" panose="020B0604020202020204" pitchFamily="34" charset="0"/>
              <a:buChar char="•"/>
            </a:pPr>
            <a:r>
              <a:rPr lang="en-US" sz="2000" dirty="0"/>
              <a:t>Education</a:t>
            </a:r>
          </a:p>
          <a:p>
            <a:pPr marL="571500" indent="-228600">
              <a:buFont typeface="Arial" panose="020B0604020202020204" pitchFamily="34" charset="0"/>
              <a:buChar char="•"/>
            </a:pPr>
            <a:r>
              <a:rPr lang="en-US" sz="2000" dirty="0"/>
              <a:t>Social Security</a:t>
            </a:r>
          </a:p>
          <a:p>
            <a:pPr marL="571500" indent="-228600">
              <a:buFont typeface="Arial" panose="020B0604020202020204" pitchFamily="34" charset="0"/>
              <a:buChar char="•"/>
            </a:pPr>
            <a:r>
              <a:rPr lang="en-US" sz="2000" dirty="0"/>
              <a:t>Foreign Policy/Military</a:t>
            </a:r>
          </a:p>
          <a:p>
            <a:pPr marL="571500" indent="-228600">
              <a:buFont typeface="Arial" panose="020B0604020202020204" pitchFamily="34" charset="0"/>
              <a:buChar char="•"/>
            </a:pPr>
            <a:r>
              <a:rPr lang="en-US" sz="2000" dirty="0"/>
              <a:t>Domestic Economy</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ADC217C7-F0C6-6B46-B223-CAC4B6A1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442" y="1808188"/>
            <a:ext cx="6396627" cy="324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18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a:p>
            <a:pPr marL="571500" indent="-228600">
              <a:buFont typeface="Arial" panose="020B0604020202020204" pitchFamily="34" charset="0"/>
              <a:buChar char="•"/>
            </a:pPr>
            <a:r>
              <a:rPr lang="en-US" sz="2000" dirty="0"/>
              <a:t>Healthcare</a:t>
            </a:r>
          </a:p>
          <a:p>
            <a:pPr marL="571500" indent="-228600">
              <a:buFont typeface="Arial" panose="020B0604020202020204" pitchFamily="34" charset="0"/>
              <a:buChar char="•"/>
            </a:pPr>
            <a:r>
              <a:rPr lang="en-US" sz="2000" dirty="0"/>
              <a:t>Education</a:t>
            </a:r>
          </a:p>
          <a:p>
            <a:pPr marL="571500" indent="-228600">
              <a:buFont typeface="Arial" panose="020B0604020202020204" pitchFamily="34" charset="0"/>
              <a:buChar char="•"/>
            </a:pPr>
            <a:r>
              <a:rPr lang="en-US" sz="2000" dirty="0"/>
              <a:t>Social Security</a:t>
            </a:r>
          </a:p>
          <a:p>
            <a:pPr marL="571500" indent="-228600">
              <a:buFont typeface="Arial" panose="020B0604020202020204" pitchFamily="34" charset="0"/>
              <a:buChar char="•"/>
            </a:pPr>
            <a:r>
              <a:rPr lang="en-US" sz="2000" dirty="0"/>
              <a:t>Foreign Policy/Military</a:t>
            </a:r>
          </a:p>
          <a:p>
            <a:pPr marL="571500" indent="-228600">
              <a:buFont typeface="Arial" panose="020B0604020202020204" pitchFamily="34" charset="0"/>
              <a:buChar char="•"/>
            </a:pPr>
            <a:r>
              <a:rPr lang="en-US" sz="2000" dirty="0"/>
              <a:t>Domestic Economy</a:t>
            </a:r>
          </a:p>
          <a:p>
            <a:pPr marL="571500" indent="-228600">
              <a:buFont typeface="Arial" panose="020B0604020202020204" pitchFamily="34" charset="0"/>
              <a:buChar char="•"/>
            </a:pPr>
            <a:r>
              <a:rPr lang="en-US" sz="2000" dirty="0"/>
              <a:t>Debate Speak</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2AE99764-5C07-8044-ABE5-145D33761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688" y="1759062"/>
            <a:ext cx="6584099" cy="333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7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BD3C-A48D-534F-BB74-1C45C6941A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Focus on </a:t>
            </a:r>
            <a:r>
              <a:rPr lang="en-US" sz="3700" kern="1200" dirty="0">
                <a:solidFill>
                  <a:schemeClr val="tx1"/>
                </a:solidFill>
                <a:latin typeface="+mj-lt"/>
                <a:ea typeface="+mj-ea"/>
                <a:cs typeface="+mj-cs"/>
              </a:rPr>
              <a:t>Foreign </a:t>
            </a:r>
            <a:r>
              <a:rPr lang="en-US" sz="3700" dirty="0"/>
              <a:t>P</a:t>
            </a:r>
            <a:r>
              <a:rPr lang="en-US" sz="3700" kern="1200" dirty="0">
                <a:solidFill>
                  <a:schemeClr val="tx1"/>
                </a:solidFill>
                <a:latin typeface="+mj-lt"/>
                <a:ea typeface="+mj-ea"/>
                <a:cs typeface="+mj-cs"/>
              </a:rPr>
              <a:t>olicy has drastically decreased over time</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Chart, line chart&#10;&#10;Description automatically generated">
            <a:extLst>
              <a:ext uri="{FF2B5EF4-FFF2-40B4-BE49-F238E27FC236}">
                <a16:creationId xmlns:a16="http://schemas.microsoft.com/office/drawing/2014/main" id="{B89AAA94-753E-0F47-80DF-548508571811}"/>
              </a:ext>
            </a:extLst>
          </p:cNvPr>
          <p:cNvPicPr>
            <a:picLocks noGrp="1" noChangeAspect="1"/>
          </p:cNvPicPr>
          <p:nvPr>
            <p:ph sz="half" idx="2"/>
          </p:nvPr>
        </p:nvPicPr>
        <p:blipFill>
          <a:blip r:embed="rId2"/>
          <a:stretch>
            <a:fillRect/>
          </a:stretch>
        </p:blipFill>
        <p:spPr>
          <a:xfrm>
            <a:off x="5510295" y="625684"/>
            <a:ext cx="6216957" cy="5455380"/>
          </a:xfrm>
          <a:prstGeom prst="rect">
            <a:avLst/>
          </a:prstGeom>
        </p:spPr>
      </p:pic>
    </p:spTree>
    <p:extLst>
      <p:ext uri="{BB962C8B-B14F-4D97-AF65-F5344CB8AC3E}">
        <p14:creationId xmlns:p14="http://schemas.microsoft.com/office/powerpoint/2010/main" val="70790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BD3C-A48D-534F-BB74-1C45C6941A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Healthcare has seen a substantial increase in discussion</a:t>
            </a:r>
            <a:endParaRPr lang="en-US" sz="3700" kern="1200" dirty="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Chart, line chart&#10;&#10;Description automatically generated">
            <a:extLst>
              <a:ext uri="{FF2B5EF4-FFF2-40B4-BE49-F238E27FC236}">
                <a16:creationId xmlns:a16="http://schemas.microsoft.com/office/drawing/2014/main" id="{0641849B-2B37-D94D-B812-E718516AEDD5}"/>
              </a:ext>
            </a:extLst>
          </p:cNvPr>
          <p:cNvPicPr>
            <a:picLocks noGrp="1" noChangeAspect="1"/>
          </p:cNvPicPr>
          <p:nvPr>
            <p:ph sz="half" idx="2"/>
          </p:nvPr>
        </p:nvPicPr>
        <p:blipFill>
          <a:blip r:embed="rId2"/>
          <a:stretch>
            <a:fillRect/>
          </a:stretch>
        </p:blipFill>
        <p:spPr>
          <a:xfrm>
            <a:off x="5510295" y="625684"/>
            <a:ext cx="6216957" cy="5455380"/>
          </a:xfrm>
          <a:prstGeom prst="rect">
            <a:avLst/>
          </a:prstGeom>
        </p:spPr>
      </p:pic>
    </p:spTree>
    <p:extLst>
      <p:ext uri="{BB962C8B-B14F-4D97-AF65-F5344CB8AC3E}">
        <p14:creationId xmlns:p14="http://schemas.microsoft.com/office/powerpoint/2010/main" val="372935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BD3C-A48D-534F-BB74-1C45C6941A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dirty="0">
                <a:solidFill>
                  <a:schemeClr val="tx1"/>
                </a:solidFill>
                <a:latin typeface="+mj-lt"/>
                <a:ea typeface="+mj-ea"/>
                <a:cs typeface="+mj-cs"/>
              </a:rPr>
              <a:t>Generic “Debate Speak” has risen consistently over the last 30 years</a:t>
            </a: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Content Placeholder 11" descr="Chart, line chart&#10;&#10;Description automatically generated">
            <a:extLst>
              <a:ext uri="{FF2B5EF4-FFF2-40B4-BE49-F238E27FC236}">
                <a16:creationId xmlns:a16="http://schemas.microsoft.com/office/drawing/2014/main" id="{B2E57B68-365E-0549-B24A-F9ABE02729A4}"/>
              </a:ext>
            </a:extLst>
          </p:cNvPr>
          <p:cNvPicPr>
            <a:picLocks noGrp="1" noChangeAspect="1"/>
          </p:cNvPicPr>
          <p:nvPr>
            <p:ph sz="half" idx="2"/>
          </p:nvPr>
        </p:nvPicPr>
        <p:blipFill>
          <a:blip r:embed="rId2"/>
          <a:stretch>
            <a:fillRect/>
          </a:stretch>
        </p:blipFill>
        <p:spPr>
          <a:xfrm>
            <a:off x="5319033" y="1066417"/>
            <a:ext cx="6872967" cy="4725165"/>
          </a:xfrm>
          <a:prstGeom prst="rect">
            <a:avLst/>
          </a:prstGeom>
        </p:spPr>
      </p:pic>
    </p:spTree>
    <p:extLst>
      <p:ext uri="{BB962C8B-B14F-4D97-AF65-F5344CB8AC3E}">
        <p14:creationId xmlns:p14="http://schemas.microsoft.com/office/powerpoint/2010/main" val="323695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BB207-4D67-024B-90FB-6A9218CB169E}"/>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kern="1200" dirty="0">
                <a:solidFill>
                  <a:schemeClr val="tx1"/>
                </a:solidFill>
                <a:latin typeface="+mj-lt"/>
                <a:ea typeface="+mj-ea"/>
                <a:cs typeface="+mj-cs"/>
              </a:rPr>
              <a:t>Republicans tend to </a:t>
            </a:r>
            <a:r>
              <a:rPr lang="en-US" dirty="0"/>
              <a:t>win</a:t>
            </a:r>
            <a:r>
              <a:rPr lang="en-US" kern="1200" dirty="0">
                <a:solidFill>
                  <a:schemeClr val="tx1"/>
                </a:solidFill>
                <a:latin typeface="+mj-lt"/>
                <a:ea typeface="+mj-ea"/>
                <a:cs typeface="+mj-cs"/>
              </a:rPr>
              <a:t> general elections when Foreign Policy is a higher debate focus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Chart, line chart&#10;&#10;Description automatically generated">
            <a:extLst>
              <a:ext uri="{FF2B5EF4-FFF2-40B4-BE49-F238E27FC236}">
                <a16:creationId xmlns:a16="http://schemas.microsoft.com/office/drawing/2014/main" id="{7AD4664F-18A8-3A4B-882B-DA70FC44BD02}"/>
              </a:ext>
            </a:extLst>
          </p:cNvPr>
          <p:cNvPicPr>
            <a:picLocks noChangeAspect="1"/>
          </p:cNvPicPr>
          <p:nvPr/>
        </p:nvPicPr>
        <p:blipFill>
          <a:blip r:embed="rId2"/>
          <a:stretch>
            <a:fillRect/>
          </a:stretch>
        </p:blipFill>
        <p:spPr>
          <a:xfrm>
            <a:off x="4648642" y="323936"/>
            <a:ext cx="7393008" cy="6210127"/>
          </a:xfrm>
          <a:prstGeom prst="rect">
            <a:avLst/>
          </a:prstGeom>
        </p:spPr>
      </p:pic>
      <p:sp>
        <p:nvSpPr>
          <p:cNvPr id="7" name="Rectangle 6">
            <a:extLst>
              <a:ext uri="{FF2B5EF4-FFF2-40B4-BE49-F238E27FC236}">
                <a16:creationId xmlns:a16="http://schemas.microsoft.com/office/drawing/2014/main" id="{3B9407A5-51A0-3B48-83AC-2F649FADF93E}"/>
              </a:ext>
            </a:extLst>
          </p:cNvPr>
          <p:cNvSpPr/>
          <p:nvPr/>
        </p:nvSpPr>
        <p:spPr>
          <a:xfrm>
            <a:off x="6096000" y="2139885"/>
            <a:ext cx="436775" cy="3082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066A63C-86DB-0C4F-8BE6-31DB282E1B1D}"/>
              </a:ext>
            </a:extLst>
          </p:cNvPr>
          <p:cNvSpPr/>
          <p:nvPr/>
        </p:nvSpPr>
        <p:spPr>
          <a:xfrm>
            <a:off x="8784210" y="2139885"/>
            <a:ext cx="520046" cy="3176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4A214F9-B8BD-9E45-9F46-C60974D48F53}"/>
              </a:ext>
            </a:extLst>
          </p:cNvPr>
          <p:cNvSpPr/>
          <p:nvPr/>
        </p:nvSpPr>
        <p:spPr>
          <a:xfrm>
            <a:off x="6532776" y="2931736"/>
            <a:ext cx="335743" cy="23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9C451E1-A71C-DC49-808A-51C95B26916E}"/>
              </a:ext>
            </a:extLst>
          </p:cNvPr>
          <p:cNvSpPr/>
          <p:nvPr/>
        </p:nvSpPr>
        <p:spPr>
          <a:xfrm>
            <a:off x="9304256" y="3808429"/>
            <a:ext cx="301657" cy="1508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EDD6EC-6DE3-E24A-84CE-65DE03D2DCF9}"/>
              </a:ext>
            </a:extLst>
          </p:cNvPr>
          <p:cNvSpPr/>
          <p:nvPr/>
        </p:nvSpPr>
        <p:spPr>
          <a:xfrm>
            <a:off x="6868519" y="3016577"/>
            <a:ext cx="380693" cy="2234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50A32E-A991-364F-82DF-BC9CC1F8A27E}"/>
              </a:ext>
            </a:extLst>
          </p:cNvPr>
          <p:cNvSpPr/>
          <p:nvPr/>
        </p:nvSpPr>
        <p:spPr>
          <a:xfrm>
            <a:off x="9605913" y="3205113"/>
            <a:ext cx="390387" cy="2130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6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2" grpId="0" animBg="1"/>
      <p:bldP spid="12" grpId="1" animBg="1"/>
      <p:bldP spid="8" grpId="0" animBg="1"/>
      <p:bldP spid="8" grpId="1" animBg="1"/>
      <p:bldP spid="9" grpId="0" animBg="1"/>
      <p:bldP spid="9" grpId="1" animBg="1"/>
      <p:bldP spid="10" grpId="0" animBg="1"/>
      <p:bldP spid="10" grpId="1"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519E1-3709-4241-A89C-B7C8A3804C8C}"/>
              </a:ext>
            </a:extLst>
          </p:cNvPr>
          <p:cNvSpPr>
            <a:spLocks noGrp="1"/>
          </p:cNvSpPr>
          <p:nvPr>
            <p:ph type="title"/>
          </p:nvPr>
        </p:nvSpPr>
        <p:spPr>
          <a:xfrm>
            <a:off x="841248" y="685800"/>
            <a:ext cx="10506456" cy="1157005"/>
          </a:xfrm>
        </p:spPr>
        <p:txBody>
          <a:bodyPr vert="horz" lIns="91440" tIns="45720" rIns="91440" bIns="45720" rtlCol="0" anchor="b">
            <a:normAutofit/>
          </a:bodyPr>
          <a:lstStyle/>
          <a:p>
            <a:r>
              <a:rPr lang="en-US" sz="3700" kern="1200">
                <a:solidFill>
                  <a:schemeClr val="tx1"/>
                </a:solidFill>
                <a:latin typeface="+mj-lt"/>
                <a:ea typeface="+mj-ea"/>
                <a:cs typeface="+mj-cs"/>
              </a:rPr>
              <a:t>Democratic and Republican Primaries had many similar topics with different key words.</a:t>
            </a:r>
          </a:p>
        </p:txBody>
      </p:sp>
      <p:sp>
        <p:nvSpPr>
          <p:cNvPr id="14" name="Rectangle 1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Table 7">
            <a:extLst>
              <a:ext uri="{FF2B5EF4-FFF2-40B4-BE49-F238E27FC236}">
                <a16:creationId xmlns:a16="http://schemas.microsoft.com/office/drawing/2014/main" id="{C65DF057-7F5B-2D4E-8648-9870F47B2FB3}"/>
              </a:ext>
            </a:extLst>
          </p:cNvPr>
          <p:cNvGraphicFramePr>
            <a:graphicFrameLocks noGrp="1"/>
          </p:cNvGraphicFramePr>
          <p:nvPr>
            <p:ph sz="half" idx="1"/>
            <p:extLst>
              <p:ext uri="{D42A27DB-BD31-4B8C-83A1-F6EECF244321}">
                <p14:modId xmlns:p14="http://schemas.microsoft.com/office/powerpoint/2010/main" val="2307749347"/>
              </p:ext>
            </p:extLst>
          </p:nvPr>
        </p:nvGraphicFramePr>
        <p:xfrm>
          <a:off x="886338" y="2295252"/>
          <a:ext cx="10410181" cy="3271442"/>
        </p:xfrm>
        <a:graphic>
          <a:graphicData uri="http://schemas.openxmlformats.org/drawingml/2006/table">
            <a:tbl>
              <a:tblPr firstRow="1" bandRow="1">
                <a:tableStyleId>{8799B23B-EC83-4686-B30A-512413B5E67A}</a:tableStyleId>
              </a:tblPr>
              <a:tblGrid>
                <a:gridCol w="2893306">
                  <a:extLst>
                    <a:ext uri="{9D8B030D-6E8A-4147-A177-3AD203B41FA5}">
                      <a16:colId xmlns:a16="http://schemas.microsoft.com/office/drawing/2014/main" val="2063034685"/>
                    </a:ext>
                  </a:extLst>
                </a:gridCol>
                <a:gridCol w="3640465">
                  <a:extLst>
                    <a:ext uri="{9D8B030D-6E8A-4147-A177-3AD203B41FA5}">
                      <a16:colId xmlns:a16="http://schemas.microsoft.com/office/drawing/2014/main" val="3205987375"/>
                    </a:ext>
                  </a:extLst>
                </a:gridCol>
                <a:gridCol w="3876410">
                  <a:extLst>
                    <a:ext uri="{9D8B030D-6E8A-4147-A177-3AD203B41FA5}">
                      <a16:colId xmlns:a16="http://schemas.microsoft.com/office/drawing/2014/main" val="1600360223"/>
                    </a:ext>
                  </a:extLst>
                </a:gridCol>
              </a:tblGrid>
              <a:tr h="1030211">
                <a:tc>
                  <a:txBody>
                    <a:bodyPr/>
                    <a:lstStyle/>
                    <a:p>
                      <a:pPr algn="ctr"/>
                      <a:r>
                        <a:rPr lang="en-US" sz="2800"/>
                        <a:t>Topic</a:t>
                      </a:r>
                    </a:p>
                  </a:txBody>
                  <a:tcPr marL="143057" marR="143057" marT="71529" marB="71529" anchor="ctr"/>
                </a:tc>
                <a:tc>
                  <a:txBody>
                    <a:bodyPr/>
                    <a:lstStyle/>
                    <a:p>
                      <a:pPr algn="ctr"/>
                      <a:r>
                        <a:rPr lang="en-US" sz="2800">
                          <a:solidFill>
                            <a:srgbClr val="0070C0"/>
                          </a:solidFill>
                        </a:rPr>
                        <a:t>Democrat Key Word Example</a:t>
                      </a:r>
                    </a:p>
                  </a:txBody>
                  <a:tcPr marL="143057" marR="143057" marT="71529" marB="71529" anchor="ctr"/>
                </a:tc>
                <a:tc>
                  <a:txBody>
                    <a:bodyPr/>
                    <a:lstStyle/>
                    <a:p>
                      <a:pPr algn="ctr"/>
                      <a:r>
                        <a:rPr lang="en-US" sz="2800">
                          <a:solidFill>
                            <a:srgbClr val="FF0000"/>
                          </a:solidFill>
                        </a:rPr>
                        <a:t>Republican Key Word Example</a:t>
                      </a:r>
                    </a:p>
                  </a:txBody>
                  <a:tcPr marL="143057" marR="143057" marT="71529" marB="71529" anchor="ctr"/>
                </a:tc>
                <a:extLst>
                  <a:ext uri="{0D108BD9-81ED-4DB2-BD59-A6C34878D82A}">
                    <a16:rowId xmlns:a16="http://schemas.microsoft.com/office/drawing/2014/main" val="3673751305"/>
                  </a:ext>
                </a:extLst>
              </a:tr>
              <a:tr h="605510">
                <a:tc>
                  <a:txBody>
                    <a:bodyPr/>
                    <a:lstStyle/>
                    <a:p>
                      <a:pPr algn="ctr"/>
                      <a:endParaRPr lang="en-US" sz="2800" dirty="0"/>
                    </a:p>
                  </a:txBody>
                  <a:tcPr marL="143057" marR="143057" marT="71529" marB="71529" anchor="ctr"/>
                </a:tc>
                <a:tc>
                  <a:txBody>
                    <a:bodyPr/>
                    <a:lstStyle/>
                    <a:p>
                      <a:pPr algn="ctr"/>
                      <a:endParaRPr lang="en-US" sz="2800">
                        <a:solidFill>
                          <a:srgbClr val="0070C0"/>
                        </a:solidFill>
                      </a:endParaRPr>
                    </a:p>
                  </a:txBody>
                  <a:tcPr marL="143057" marR="143057" marT="71529" marB="71529" anchor="ctr"/>
                </a:tc>
                <a:tc>
                  <a:txBody>
                    <a:bodyPr/>
                    <a:lstStyle/>
                    <a:p>
                      <a:pPr algn="ctr"/>
                      <a:endParaRPr lang="en-US" sz="2800">
                        <a:solidFill>
                          <a:srgbClr val="FF0000"/>
                        </a:solidFill>
                      </a:endParaRPr>
                    </a:p>
                  </a:txBody>
                  <a:tcPr marL="143057" marR="143057" marT="71529" marB="71529" anchor="ctr"/>
                </a:tc>
                <a:extLst>
                  <a:ext uri="{0D108BD9-81ED-4DB2-BD59-A6C34878D82A}">
                    <a16:rowId xmlns:a16="http://schemas.microsoft.com/office/drawing/2014/main" val="2818098277"/>
                  </a:ext>
                </a:extLst>
              </a:tr>
              <a:tr h="605510">
                <a:tc>
                  <a:txBody>
                    <a:bodyPr/>
                    <a:lstStyle/>
                    <a:p>
                      <a:pPr algn="ctr"/>
                      <a:endParaRPr lang="en-US" sz="2800"/>
                    </a:p>
                  </a:txBody>
                  <a:tcPr marL="143057" marR="143057" marT="71529" marB="71529" anchor="ctr"/>
                </a:tc>
                <a:tc>
                  <a:txBody>
                    <a:bodyPr/>
                    <a:lstStyle/>
                    <a:p>
                      <a:pPr algn="ctr"/>
                      <a:endParaRPr lang="en-US" sz="2800">
                        <a:solidFill>
                          <a:srgbClr val="0070C0"/>
                        </a:solidFill>
                      </a:endParaRPr>
                    </a:p>
                  </a:txBody>
                  <a:tcPr marL="143057" marR="143057" marT="71529" marB="71529" anchor="ctr"/>
                </a:tc>
                <a:tc>
                  <a:txBody>
                    <a:bodyPr/>
                    <a:lstStyle/>
                    <a:p>
                      <a:pPr algn="ctr"/>
                      <a:endParaRPr lang="en-US" sz="2800">
                        <a:solidFill>
                          <a:srgbClr val="FF0000"/>
                        </a:solidFill>
                      </a:endParaRPr>
                    </a:p>
                  </a:txBody>
                  <a:tcPr marL="143057" marR="143057" marT="71529" marB="71529" anchor="ctr"/>
                </a:tc>
                <a:extLst>
                  <a:ext uri="{0D108BD9-81ED-4DB2-BD59-A6C34878D82A}">
                    <a16:rowId xmlns:a16="http://schemas.microsoft.com/office/drawing/2014/main" val="1018831534"/>
                  </a:ext>
                </a:extLst>
              </a:tr>
              <a:tr h="1030211">
                <a:tc>
                  <a:txBody>
                    <a:bodyPr/>
                    <a:lstStyle/>
                    <a:p>
                      <a:pPr algn="ctr"/>
                      <a:endParaRPr lang="en-US" sz="2800"/>
                    </a:p>
                  </a:txBody>
                  <a:tcPr marL="143057" marR="143057" marT="71529" marB="71529" anchor="ctr"/>
                </a:tc>
                <a:tc>
                  <a:txBody>
                    <a:bodyPr/>
                    <a:lstStyle/>
                    <a:p>
                      <a:pPr algn="ctr"/>
                      <a:endParaRPr lang="en-US" sz="2800">
                        <a:solidFill>
                          <a:srgbClr val="0070C0"/>
                        </a:solidFill>
                      </a:endParaRPr>
                    </a:p>
                  </a:txBody>
                  <a:tcPr marL="143057" marR="143057" marT="71529" marB="71529" anchor="ctr"/>
                </a:tc>
                <a:tc>
                  <a:txBody>
                    <a:bodyPr/>
                    <a:lstStyle/>
                    <a:p>
                      <a:pPr algn="ctr"/>
                      <a:endParaRPr lang="en-US" sz="2800" dirty="0">
                        <a:solidFill>
                          <a:srgbClr val="FF0000"/>
                        </a:solidFill>
                      </a:endParaRPr>
                    </a:p>
                  </a:txBody>
                  <a:tcPr marL="143057" marR="143057" marT="71529" marB="71529" anchor="ctr"/>
                </a:tc>
                <a:extLst>
                  <a:ext uri="{0D108BD9-81ED-4DB2-BD59-A6C34878D82A}">
                    <a16:rowId xmlns:a16="http://schemas.microsoft.com/office/drawing/2014/main" val="417049800"/>
                  </a:ext>
                </a:extLst>
              </a:tr>
            </a:tbl>
          </a:graphicData>
        </a:graphic>
      </p:graphicFrame>
    </p:spTree>
    <p:extLst>
      <p:ext uri="{BB962C8B-B14F-4D97-AF65-F5344CB8AC3E}">
        <p14:creationId xmlns:p14="http://schemas.microsoft.com/office/powerpoint/2010/main" val="353911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519E1-3709-4241-A89C-B7C8A3804C8C}"/>
              </a:ext>
            </a:extLst>
          </p:cNvPr>
          <p:cNvSpPr>
            <a:spLocks noGrp="1"/>
          </p:cNvSpPr>
          <p:nvPr>
            <p:ph type="title"/>
          </p:nvPr>
        </p:nvSpPr>
        <p:spPr>
          <a:xfrm>
            <a:off x="841248" y="685800"/>
            <a:ext cx="10506456" cy="1157005"/>
          </a:xfrm>
        </p:spPr>
        <p:txBody>
          <a:bodyPr vert="horz" lIns="91440" tIns="45720" rIns="91440" bIns="45720" rtlCol="0" anchor="b">
            <a:normAutofit/>
          </a:bodyPr>
          <a:lstStyle/>
          <a:p>
            <a:r>
              <a:rPr lang="en-US" sz="3700" kern="1200">
                <a:solidFill>
                  <a:schemeClr val="tx1"/>
                </a:solidFill>
                <a:latin typeface="+mj-lt"/>
                <a:ea typeface="+mj-ea"/>
                <a:cs typeface="+mj-cs"/>
              </a:rPr>
              <a:t>Democratic and Republican Primaries had many similar topics with different key words.</a:t>
            </a:r>
          </a:p>
        </p:txBody>
      </p:sp>
      <p:sp>
        <p:nvSpPr>
          <p:cNvPr id="14" name="Rectangle 1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Table 7">
            <a:extLst>
              <a:ext uri="{FF2B5EF4-FFF2-40B4-BE49-F238E27FC236}">
                <a16:creationId xmlns:a16="http://schemas.microsoft.com/office/drawing/2014/main" id="{C65DF057-7F5B-2D4E-8648-9870F47B2FB3}"/>
              </a:ext>
            </a:extLst>
          </p:cNvPr>
          <p:cNvGraphicFramePr>
            <a:graphicFrameLocks noGrp="1"/>
          </p:cNvGraphicFramePr>
          <p:nvPr>
            <p:ph sz="half" idx="1"/>
            <p:extLst>
              <p:ext uri="{D42A27DB-BD31-4B8C-83A1-F6EECF244321}">
                <p14:modId xmlns:p14="http://schemas.microsoft.com/office/powerpoint/2010/main" val="3250680448"/>
              </p:ext>
            </p:extLst>
          </p:nvPr>
        </p:nvGraphicFramePr>
        <p:xfrm>
          <a:off x="886338" y="2295252"/>
          <a:ext cx="10410181" cy="3271442"/>
        </p:xfrm>
        <a:graphic>
          <a:graphicData uri="http://schemas.openxmlformats.org/drawingml/2006/table">
            <a:tbl>
              <a:tblPr firstRow="1" bandRow="1">
                <a:tableStyleId>{8799B23B-EC83-4686-B30A-512413B5E67A}</a:tableStyleId>
              </a:tblPr>
              <a:tblGrid>
                <a:gridCol w="2893306">
                  <a:extLst>
                    <a:ext uri="{9D8B030D-6E8A-4147-A177-3AD203B41FA5}">
                      <a16:colId xmlns:a16="http://schemas.microsoft.com/office/drawing/2014/main" val="2063034685"/>
                    </a:ext>
                  </a:extLst>
                </a:gridCol>
                <a:gridCol w="3640465">
                  <a:extLst>
                    <a:ext uri="{9D8B030D-6E8A-4147-A177-3AD203B41FA5}">
                      <a16:colId xmlns:a16="http://schemas.microsoft.com/office/drawing/2014/main" val="3205987375"/>
                    </a:ext>
                  </a:extLst>
                </a:gridCol>
                <a:gridCol w="3876410">
                  <a:extLst>
                    <a:ext uri="{9D8B030D-6E8A-4147-A177-3AD203B41FA5}">
                      <a16:colId xmlns:a16="http://schemas.microsoft.com/office/drawing/2014/main" val="1600360223"/>
                    </a:ext>
                  </a:extLst>
                </a:gridCol>
              </a:tblGrid>
              <a:tr h="1030211">
                <a:tc>
                  <a:txBody>
                    <a:bodyPr/>
                    <a:lstStyle/>
                    <a:p>
                      <a:pPr algn="ctr"/>
                      <a:r>
                        <a:rPr lang="en-US" sz="2800"/>
                        <a:t>Topic</a:t>
                      </a:r>
                    </a:p>
                  </a:txBody>
                  <a:tcPr marL="143057" marR="143057" marT="71529" marB="71529" anchor="ctr"/>
                </a:tc>
                <a:tc>
                  <a:txBody>
                    <a:bodyPr/>
                    <a:lstStyle/>
                    <a:p>
                      <a:pPr algn="ctr"/>
                      <a:r>
                        <a:rPr lang="en-US" sz="2800">
                          <a:solidFill>
                            <a:srgbClr val="0070C0"/>
                          </a:solidFill>
                        </a:rPr>
                        <a:t>Democrat Key Word Example</a:t>
                      </a:r>
                    </a:p>
                  </a:txBody>
                  <a:tcPr marL="143057" marR="143057" marT="71529" marB="71529" anchor="ctr"/>
                </a:tc>
                <a:tc>
                  <a:txBody>
                    <a:bodyPr/>
                    <a:lstStyle/>
                    <a:p>
                      <a:pPr algn="ctr"/>
                      <a:r>
                        <a:rPr lang="en-US" sz="2800">
                          <a:solidFill>
                            <a:srgbClr val="FF0000"/>
                          </a:solidFill>
                        </a:rPr>
                        <a:t>Republican Key Word Example</a:t>
                      </a:r>
                    </a:p>
                  </a:txBody>
                  <a:tcPr marL="143057" marR="143057" marT="71529" marB="71529" anchor="ctr"/>
                </a:tc>
                <a:extLst>
                  <a:ext uri="{0D108BD9-81ED-4DB2-BD59-A6C34878D82A}">
                    <a16:rowId xmlns:a16="http://schemas.microsoft.com/office/drawing/2014/main" val="3673751305"/>
                  </a:ext>
                </a:extLst>
              </a:tr>
              <a:tr h="605510">
                <a:tc>
                  <a:txBody>
                    <a:bodyPr/>
                    <a:lstStyle/>
                    <a:p>
                      <a:pPr algn="ctr"/>
                      <a:r>
                        <a:rPr lang="en-US" sz="2800" dirty="0"/>
                        <a:t>Taxes</a:t>
                      </a:r>
                    </a:p>
                  </a:txBody>
                  <a:tcPr marL="143057" marR="143057" marT="71529" marB="71529" anchor="ctr"/>
                </a:tc>
                <a:tc>
                  <a:txBody>
                    <a:bodyPr/>
                    <a:lstStyle/>
                    <a:p>
                      <a:pPr algn="ctr"/>
                      <a:r>
                        <a:rPr lang="en-US" sz="2800">
                          <a:solidFill>
                            <a:srgbClr val="0070C0"/>
                          </a:solidFill>
                        </a:rPr>
                        <a:t>Pay</a:t>
                      </a:r>
                    </a:p>
                  </a:txBody>
                  <a:tcPr marL="143057" marR="143057" marT="71529" marB="71529" anchor="ctr"/>
                </a:tc>
                <a:tc>
                  <a:txBody>
                    <a:bodyPr/>
                    <a:lstStyle/>
                    <a:p>
                      <a:pPr algn="ctr"/>
                      <a:r>
                        <a:rPr lang="en-US" sz="2800">
                          <a:solidFill>
                            <a:srgbClr val="FF0000"/>
                          </a:solidFill>
                        </a:rPr>
                        <a:t>Cut</a:t>
                      </a:r>
                    </a:p>
                  </a:txBody>
                  <a:tcPr marL="143057" marR="143057" marT="71529" marB="71529" anchor="ctr"/>
                </a:tc>
                <a:extLst>
                  <a:ext uri="{0D108BD9-81ED-4DB2-BD59-A6C34878D82A}">
                    <a16:rowId xmlns:a16="http://schemas.microsoft.com/office/drawing/2014/main" val="2818098277"/>
                  </a:ext>
                </a:extLst>
              </a:tr>
              <a:tr h="605510">
                <a:tc>
                  <a:txBody>
                    <a:bodyPr/>
                    <a:lstStyle/>
                    <a:p>
                      <a:pPr algn="ctr"/>
                      <a:r>
                        <a:rPr lang="en-US" sz="2800"/>
                        <a:t>Healthcare</a:t>
                      </a:r>
                    </a:p>
                  </a:txBody>
                  <a:tcPr marL="143057" marR="143057" marT="71529" marB="71529" anchor="ctr"/>
                </a:tc>
                <a:tc>
                  <a:txBody>
                    <a:bodyPr/>
                    <a:lstStyle/>
                    <a:p>
                      <a:pPr algn="ctr"/>
                      <a:r>
                        <a:rPr lang="en-US" sz="2800">
                          <a:solidFill>
                            <a:srgbClr val="0070C0"/>
                          </a:solidFill>
                        </a:rPr>
                        <a:t>Universal, Access</a:t>
                      </a:r>
                    </a:p>
                  </a:txBody>
                  <a:tcPr marL="143057" marR="143057" marT="71529" marB="71529" anchor="ctr"/>
                </a:tc>
                <a:tc>
                  <a:txBody>
                    <a:bodyPr/>
                    <a:lstStyle/>
                    <a:p>
                      <a:pPr algn="ctr"/>
                      <a:r>
                        <a:rPr lang="en-US" sz="2800">
                          <a:solidFill>
                            <a:srgbClr val="FF0000"/>
                          </a:solidFill>
                        </a:rPr>
                        <a:t>Market</a:t>
                      </a:r>
                    </a:p>
                  </a:txBody>
                  <a:tcPr marL="143057" marR="143057" marT="71529" marB="71529" anchor="ctr"/>
                </a:tc>
                <a:extLst>
                  <a:ext uri="{0D108BD9-81ED-4DB2-BD59-A6C34878D82A}">
                    <a16:rowId xmlns:a16="http://schemas.microsoft.com/office/drawing/2014/main" val="1018831534"/>
                  </a:ext>
                </a:extLst>
              </a:tr>
              <a:tr h="1030211">
                <a:tc>
                  <a:txBody>
                    <a:bodyPr/>
                    <a:lstStyle/>
                    <a:p>
                      <a:pPr algn="ctr"/>
                      <a:r>
                        <a:rPr lang="en-US" sz="2800"/>
                        <a:t>Foreign Policy / Military</a:t>
                      </a:r>
                    </a:p>
                  </a:txBody>
                  <a:tcPr marL="143057" marR="143057" marT="71529" marB="71529" anchor="ctr"/>
                </a:tc>
                <a:tc>
                  <a:txBody>
                    <a:bodyPr/>
                    <a:lstStyle/>
                    <a:p>
                      <a:pPr algn="ctr"/>
                      <a:r>
                        <a:rPr lang="en-US" sz="2800" dirty="0">
                          <a:solidFill>
                            <a:srgbClr val="0070C0"/>
                          </a:solidFill>
                        </a:rPr>
                        <a:t>End, Home</a:t>
                      </a:r>
                    </a:p>
                  </a:txBody>
                  <a:tcPr marL="143057" marR="143057" marT="71529" marB="71529" anchor="ctr"/>
                </a:tc>
                <a:tc>
                  <a:txBody>
                    <a:bodyPr/>
                    <a:lstStyle/>
                    <a:p>
                      <a:pPr algn="ctr"/>
                      <a:r>
                        <a:rPr lang="en-US" sz="2800" dirty="0">
                          <a:solidFill>
                            <a:srgbClr val="FF0000"/>
                          </a:solidFill>
                        </a:rPr>
                        <a:t>Take, Make</a:t>
                      </a:r>
                    </a:p>
                  </a:txBody>
                  <a:tcPr marL="143057" marR="143057" marT="71529" marB="71529" anchor="ctr"/>
                </a:tc>
                <a:extLst>
                  <a:ext uri="{0D108BD9-81ED-4DB2-BD59-A6C34878D82A}">
                    <a16:rowId xmlns:a16="http://schemas.microsoft.com/office/drawing/2014/main" val="417049800"/>
                  </a:ext>
                </a:extLst>
              </a:tr>
            </a:tbl>
          </a:graphicData>
        </a:graphic>
      </p:graphicFrame>
    </p:spTree>
    <p:extLst>
      <p:ext uri="{BB962C8B-B14F-4D97-AF65-F5344CB8AC3E}">
        <p14:creationId xmlns:p14="http://schemas.microsoft.com/office/powerpoint/2010/main" val="393698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5EC95C-E8C8-194B-A62F-F27D1A9A562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Agenda</a:t>
            </a:r>
          </a:p>
        </p:txBody>
      </p:sp>
      <p:sp>
        <p:nvSpPr>
          <p:cNvPr id="19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Debate, Election, Politics, Campaign, Vote, Political">
            <a:extLst>
              <a:ext uri="{FF2B5EF4-FFF2-40B4-BE49-F238E27FC236}">
                <a16:creationId xmlns:a16="http://schemas.microsoft.com/office/drawing/2014/main" id="{9F2ECC0B-7A1B-3E44-AC69-3F3D36D473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39" r="9640" b="1"/>
          <a:stretch/>
        </p:blipFill>
        <p:spPr bwMode="auto">
          <a:xfrm>
            <a:off x="5640811" y="841248"/>
            <a:ext cx="5442753" cy="52760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Content Placeholder 2">
            <a:extLst>
              <a:ext uri="{FF2B5EF4-FFF2-40B4-BE49-F238E27FC236}">
                <a16:creationId xmlns:a16="http://schemas.microsoft.com/office/drawing/2014/main" id="{23BEAA9A-67E1-4D88-B5C9-C035F32EE1F3}"/>
              </a:ext>
            </a:extLst>
          </p:cNvPr>
          <p:cNvGraphicFramePr>
            <a:graphicFrameLocks noGrp="1"/>
          </p:cNvGraphicFramePr>
          <p:nvPr>
            <p:ph idx="1"/>
            <p:extLst>
              <p:ext uri="{D42A27DB-BD31-4B8C-83A1-F6EECF244321}">
                <p14:modId xmlns:p14="http://schemas.microsoft.com/office/powerpoint/2010/main" val="3736512921"/>
              </p:ext>
            </p:extLst>
          </p:nvPr>
        </p:nvGraphicFramePr>
        <p:xfrm>
          <a:off x="371094" y="2718054"/>
          <a:ext cx="3438906" cy="3207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811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519E1-3709-4241-A89C-B7C8A3804C8C}"/>
              </a:ext>
            </a:extLst>
          </p:cNvPr>
          <p:cNvSpPr>
            <a:spLocks noGrp="1"/>
          </p:cNvSpPr>
          <p:nvPr>
            <p:ph type="title"/>
          </p:nvPr>
        </p:nvSpPr>
        <p:spPr>
          <a:xfrm>
            <a:off x="841248" y="685800"/>
            <a:ext cx="10506456" cy="1157005"/>
          </a:xfrm>
        </p:spPr>
        <p:txBody>
          <a:bodyPr vert="horz" lIns="91440" tIns="45720" rIns="91440" bIns="45720" rtlCol="0" anchor="b">
            <a:normAutofit/>
          </a:bodyPr>
          <a:lstStyle/>
          <a:p>
            <a:r>
              <a:rPr lang="en-US" sz="3700" kern="1200">
                <a:solidFill>
                  <a:schemeClr val="tx1"/>
                </a:solidFill>
                <a:latin typeface="+mj-lt"/>
                <a:ea typeface="+mj-ea"/>
                <a:cs typeface="+mj-cs"/>
              </a:rPr>
              <a:t>Additionally, unique topics emerged within each party</a:t>
            </a:r>
          </a:p>
        </p:txBody>
      </p:sp>
      <p:sp>
        <p:nvSpPr>
          <p:cNvPr id="25" name="Rectangle 2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Table 7">
            <a:extLst>
              <a:ext uri="{FF2B5EF4-FFF2-40B4-BE49-F238E27FC236}">
                <a16:creationId xmlns:a16="http://schemas.microsoft.com/office/drawing/2014/main" id="{C65DF057-7F5B-2D4E-8648-9870F47B2FB3}"/>
              </a:ext>
            </a:extLst>
          </p:cNvPr>
          <p:cNvGraphicFramePr>
            <a:graphicFrameLocks noGrp="1"/>
          </p:cNvGraphicFramePr>
          <p:nvPr>
            <p:ph sz="half" idx="1"/>
            <p:extLst>
              <p:ext uri="{D42A27DB-BD31-4B8C-83A1-F6EECF244321}">
                <p14:modId xmlns:p14="http://schemas.microsoft.com/office/powerpoint/2010/main" val="3658257685"/>
              </p:ext>
            </p:extLst>
          </p:nvPr>
        </p:nvGraphicFramePr>
        <p:xfrm>
          <a:off x="1254697" y="2371398"/>
          <a:ext cx="9673462" cy="2886456"/>
        </p:xfrm>
        <a:graphic>
          <a:graphicData uri="http://schemas.openxmlformats.org/drawingml/2006/table">
            <a:tbl>
              <a:tblPr firstRow="1" bandRow="1">
                <a:tableStyleId>{8799B23B-EC83-4686-B30A-512413B5E67A}</a:tableStyleId>
              </a:tblPr>
              <a:tblGrid>
                <a:gridCol w="4724971">
                  <a:extLst>
                    <a:ext uri="{9D8B030D-6E8A-4147-A177-3AD203B41FA5}">
                      <a16:colId xmlns:a16="http://schemas.microsoft.com/office/drawing/2014/main" val="3205987375"/>
                    </a:ext>
                  </a:extLst>
                </a:gridCol>
                <a:gridCol w="4948491">
                  <a:extLst>
                    <a:ext uri="{9D8B030D-6E8A-4147-A177-3AD203B41FA5}">
                      <a16:colId xmlns:a16="http://schemas.microsoft.com/office/drawing/2014/main" val="1600360223"/>
                    </a:ext>
                  </a:extLst>
                </a:gridCol>
              </a:tblGrid>
              <a:tr h="1210056">
                <a:tc>
                  <a:txBody>
                    <a:bodyPr/>
                    <a:lstStyle/>
                    <a:p>
                      <a:pPr algn="ctr"/>
                      <a:r>
                        <a:rPr lang="en-US" sz="3300" dirty="0">
                          <a:solidFill>
                            <a:srgbClr val="0070C0"/>
                          </a:solidFill>
                        </a:rPr>
                        <a:t>Democrat Unique Topics</a:t>
                      </a:r>
                    </a:p>
                  </a:txBody>
                  <a:tcPr marL="167640" marR="167640" marT="83820" marB="83820" anchor="ctr"/>
                </a:tc>
                <a:tc>
                  <a:txBody>
                    <a:bodyPr/>
                    <a:lstStyle/>
                    <a:p>
                      <a:pPr algn="ctr"/>
                      <a:r>
                        <a:rPr lang="en-US" sz="3300" dirty="0">
                          <a:solidFill>
                            <a:srgbClr val="FF0000"/>
                          </a:solidFill>
                        </a:rPr>
                        <a:t>Republican Unique Topics</a:t>
                      </a:r>
                    </a:p>
                  </a:txBody>
                  <a:tcPr marL="167640" marR="167640" marT="83820" marB="83820" anchor="ctr"/>
                </a:tc>
                <a:extLst>
                  <a:ext uri="{0D108BD9-81ED-4DB2-BD59-A6C34878D82A}">
                    <a16:rowId xmlns:a16="http://schemas.microsoft.com/office/drawing/2014/main" val="3673751305"/>
                  </a:ext>
                </a:extLst>
              </a:tr>
              <a:tr h="838200">
                <a:tc>
                  <a:txBody>
                    <a:bodyPr/>
                    <a:lstStyle/>
                    <a:p>
                      <a:pPr algn="ctr"/>
                      <a:endParaRPr lang="en-US" sz="3300" dirty="0">
                        <a:solidFill>
                          <a:srgbClr val="0070C0"/>
                        </a:solidFill>
                      </a:endParaRPr>
                    </a:p>
                  </a:txBody>
                  <a:tcPr marL="167640" marR="167640" marT="83820" marB="83820" anchor="ctr"/>
                </a:tc>
                <a:tc>
                  <a:txBody>
                    <a:bodyPr/>
                    <a:lstStyle/>
                    <a:p>
                      <a:pPr algn="ctr"/>
                      <a:endParaRPr lang="en-US" sz="3300" dirty="0">
                        <a:solidFill>
                          <a:srgbClr val="FF0000"/>
                        </a:solidFill>
                      </a:endParaRPr>
                    </a:p>
                  </a:txBody>
                  <a:tcPr marL="167640" marR="167640" marT="83820" marB="83820" anchor="ctr"/>
                </a:tc>
                <a:extLst>
                  <a:ext uri="{0D108BD9-81ED-4DB2-BD59-A6C34878D82A}">
                    <a16:rowId xmlns:a16="http://schemas.microsoft.com/office/drawing/2014/main" val="1018831534"/>
                  </a:ext>
                </a:extLst>
              </a:tr>
              <a:tr h="838200">
                <a:tc>
                  <a:txBody>
                    <a:bodyPr/>
                    <a:lstStyle/>
                    <a:p>
                      <a:pPr algn="ctr"/>
                      <a:endParaRPr lang="en-US" sz="3300" dirty="0">
                        <a:solidFill>
                          <a:srgbClr val="0070C0"/>
                        </a:solidFill>
                      </a:endParaRPr>
                    </a:p>
                  </a:txBody>
                  <a:tcPr marL="167640" marR="167640" marT="83820" marB="83820" anchor="ctr"/>
                </a:tc>
                <a:tc>
                  <a:txBody>
                    <a:bodyPr/>
                    <a:lstStyle/>
                    <a:p>
                      <a:pPr algn="ctr"/>
                      <a:endParaRPr lang="en-US" sz="3300" dirty="0">
                        <a:solidFill>
                          <a:srgbClr val="FF0000"/>
                        </a:solidFill>
                      </a:endParaRPr>
                    </a:p>
                  </a:txBody>
                  <a:tcPr marL="167640" marR="167640" marT="83820" marB="83820" anchor="ctr"/>
                </a:tc>
                <a:extLst>
                  <a:ext uri="{0D108BD9-81ED-4DB2-BD59-A6C34878D82A}">
                    <a16:rowId xmlns:a16="http://schemas.microsoft.com/office/drawing/2014/main" val="1955944249"/>
                  </a:ext>
                </a:extLst>
              </a:tr>
            </a:tbl>
          </a:graphicData>
        </a:graphic>
      </p:graphicFrame>
    </p:spTree>
    <p:extLst>
      <p:ext uri="{BB962C8B-B14F-4D97-AF65-F5344CB8AC3E}">
        <p14:creationId xmlns:p14="http://schemas.microsoft.com/office/powerpoint/2010/main" val="132258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519E1-3709-4241-A89C-B7C8A3804C8C}"/>
              </a:ext>
            </a:extLst>
          </p:cNvPr>
          <p:cNvSpPr>
            <a:spLocks noGrp="1"/>
          </p:cNvSpPr>
          <p:nvPr>
            <p:ph type="title"/>
          </p:nvPr>
        </p:nvSpPr>
        <p:spPr>
          <a:xfrm>
            <a:off x="841248" y="685800"/>
            <a:ext cx="10506456" cy="1157005"/>
          </a:xfrm>
        </p:spPr>
        <p:txBody>
          <a:bodyPr vert="horz" lIns="91440" tIns="45720" rIns="91440" bIns="45720" rtlCol="0" anchor="b">
            <a:normAutofit/>
          </a:bodyPr>
          <a:lstStyle/>
          <a:p>
            <a:r>
              <a:rPr lang="en-US" sz="3700" kern="1200">
                <a:solidFill>
                  <a:schemeClr val="tx1"/>
                </a:solidFill>
                <a:latin typeface="+mj-lt"/>
                <a:ea typeface="+mj-ea"/>
                <a:cs typeface="+mj-cs"/>
              </a:rPr>
              <a:t>Additionally, unique topics emerged within each party</a:t>
            </a:r>
          </a:p>
        </p:txBody>
      </p:sp>
      <p:sp>
        <p:nvSpPr>
          <p:cNvPr id="14" name="Rectangle 1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Table 7">
            <a:extLst>
              <a:ext uri="{FF2B5EF4-FFF2-40B4-BE49-F238E27FC236}">
                <a16:creationId xmlns:a16="http://schemas.microsoft.com/office/drawing/2014/main" id="{C65DF057-7F5B-2D4E-8648-9870F47B2FB3}"/>
              </a:ext>
            </a:extLst>
          </p:cNvPr>
          <p:cNvGraphicFramePr>
            <a:graphicFrameLocks noGrp="1"/>
          </p:cNvGraphicFramePr>
          <p:nvPr>
            <p:ph sz="half" idx="1"/>
            <p:extLst>
              <p:ext uri="{D42A27DB-BD31-4B8C-83A1-F6EECF244321}">
                <p14:modId xmlns:p14="http://schemas.microsoft.com/office/powerpoint/2010/main" val="1623312467"/>
              </p:ext>
            </p:extLst>
          </p:nvPr>
        </p:nvGraphicFramePr>
        <p:xfrm>
          <a:off x="1254697" y="2371398"/>
          <a:ext cx="9673462" cy="3221736"/>
        </p:xfrm>
        <a:graphic>
          <a:graphicData uri="http://schemas.openxmlformats.org/drawingml/2006/table">
            <a:tbl>
              <a:tblPr firstRow="1" bandRow="1">
                <a:tableStyleId>{8799B23B-EC83-4686-B30A-512413B5E67A}</a:tableStyleId>
              </a:tblPr>
              <a:tblGrid>
                <a:gridCol w="4724971">
                  <a:extLst>
                    <a:ext uri="{9D8B030D-6E8A-4147-A177-3AD203B41FA5}">
                      <a16:colId xmlns:a16="http://schemas.microsoft.com/office/drawing/2014/main" val="3205987375"/>
                    </a:ext>
                  </a:extLst>
                </a:gridCol>
                <a:gridCol w="4948491">
                  <a:extLst>
                    <a:ext uri="{9D8B030D-6E8A-4147-A177-3AD203B41FA5}">
                      <a16:colId xmlns:a16="http://schemas.microsoft.com/office/drawing/2014/main" val="1600360223"/>
                    </a:ext>
                  </a:extLst>
                </a:gridCol>
              </a:tblGrid>
              <a:tr h="1210056">
                <a:tc>
                  <a:txBody>
                    <a:bodyPr/>
                    <a:lstStyle/>
                    <a:p>
                      <a:pPr algn="ctr"/>
                      <a:r>
                        <a:rPr lang="en-US" sz="3300" dirty="0">
                          <a:solidFill>
                            <a:srgbClr val="0070C0"/>
                          </a:solidFill>
                        </a:rPr>
                        <a:t>Democrat Unique Topics</a:t>
                      </a:r>
                    </a:p>
                  </a:txBody>
                  <a:tcPr marL="167640" marR="167640" marT="83820" marB="83820" anchor="ctr"/>
                </a:tc>
                <a:tc>
                  <a:txBody>
                    <a:bodyPr/>
                    <a:lstStyle/>
                    <a:p>
                      <a:pPr algn="ctr"/>
                      <a:r>
                        <a:rPr lang="en-US" sz="3300" dirty="0">
                          <a:solidFill>
                            <a:srgbClr val="FF0000"/>
                          </a:solidFill>
                        </a:rPr>
                        <a:t>Republican Unique Topics</a:t>
                      </a:r>
                    </a:p>
                  </a:txBody>
                  <a:tcPr marL="167640" marR="167640" marT="83820" marB="83820" anchor="ctr"/>
                </a:tc>
                <a:extLst>
                  <a:ext uri="{0D108BD9-81ED-4DB2-BD59-A6C34878D82A}">
                    <a16:rowId xmlns:a16="http://schemas.microsoft.com/office/drawing/2014/main" val="3673751305"/>
                  </a:ext>
                </a:extLst>
              </a:tr>
              <a:tr h="838200">
                <a:tc>
                  <a:txBody>
                    <a:bodyPr/>
                    <a:lstStyle/>
                    <a:p>
                      <a:pPr algn="ctr"/>
                      <a:r>
                        <a:rPr lang="en-US" sz="3300" dirty="0">
                          <a:solidFill>
                            <a:srgbClr val="0070C0"/>
                          </a:solidFill>
                        </a:rPr>
                        <a:t>Progressive Ideas</a:t>
                      </a:r>
                    </a:p>
                  </a:txBody>
                  <a:tcPr marL="167640" marR="167640" marT="83820" marB="83820" anchor="ctr"/>
                </a:tc>
                <a:tc>
                  <a:txBody>
                    <a:bodyPr/>
                    <a:lstStyle/>
                    <a:p>
                      <a:pPr algn="ctr"/>
                      <a:r>
                        <a:rPr lang="en-US" sz="3300" dirty="0">
                          <a:solidFill>
                            <a:srgbClr val="FF0000"/>
                          </a:solidFill>
                        </a:rPr>
                        <a:t>Religion in Education</a:t>
                      </a:r>
                    </a:p>
                  </a:txBody>
                  <a:tcPr marL="167640" marR="167640" marT="83820" marB="83820" anchor="ctr"/>
                </a:tc>
                <a:extLst>
                  <a:ext uri="{0D108BD9-81ED-4DB2-BD59-A6C34878D82A}">
                    <a16:rowId xmlns:a16="http://schemas.microsoft.com/office/drawing/2014/main" val="1018831534"/>
                  </a:ext>
                </a:extLst>
              </a:tr>
              <a:tr h="838200">
                <a:tc>
                  <a:txBody>
                    <a:bodyPr/>
                    <a:lstStyle/>
                    <a:p>
                      <a:pPr algn="ctr"/>
                      <a:r>
                        <a:rPr lang="en-US" sz="3300" dirty="0">
                          <a:solidFill>
                            <a:srgbClr val="0070C0"/>
                          </a:solidFill>
                        </a:rPr>
                        <a:t>Big Pharma</a:t>
                      </a:r>
                    </a:p>
                  </a:txBody>
                  <a:tcPr marL="167640" marR="167640" marT="83820" marB="83820" anchor="ctr"/>
                </a:tc>
                <a:tc>
                  <a:txBody>
                    <a:bodyPr/>
                    <a:lstStyle/>
                    <a:p>
                      <a:pPr algn="ctr"/>
                      <a:r>
                        <a:rPr lang="en-US" sz="3300" dirty="0">
                          <a:solidFill>
                            <a:srgbClr val="FF0000"/>
                          </a:solidFill>
                        </a:rPr>
                        <a:t>Border Security / Immigration</a:t>
                      </a:r>
                    </a:p>
                  </a:txBody>
                  <a:tcPr marL="167640" marR="167640" marT="83820" marB="83820" anchor="ctr"/>
                </a:tc>
                <a:extLst>
                  <a:ext uri="{0D108BD9-81ED-4DB2-BD59-A6C34878D82A}">
                    <a16:rowId xmlns:a16="http://schemas.microsoft.com/office/drawing/2014/main" val="1955944249"/>
                  </a:ext>
                </a:extLst>
              </a:tr>
            </a:tbl>
          </a:graphicData>
        </a:graphic>
      </p:graphicFrame>
    </p:spTree>
    <p:extLst>
      <p:ext uri="{BB962C8B-B14F-4D97-AF65-F5344CB8AC3E}">
        <p14:creationId xmlns:p14="http://schemas.microsoft.com/office/powerpoint/2010/main" val="362836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5519E1-3709-4241-A89C-B7C8A3804C8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kern="1200" dirty="0">
                <a:solidFill>
                  <a:schemeClr val="tx1"/>
                </a:solidFill>
                <a:latin typeface="+mj-lt"/>
                <a:ea typeface="+mj-ea"/>
                <a:cs typeface="+mj-cs"/>
              </a:rPr>
              <a:t>Successful Democratic candidates have tended to focus more on Progressive Ideas, and less on economic topics</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line chart&#10;&#10;Description automatically generated">
            <a:extLst>
              <a:ext uri="{FF2B5EF4-FFF2-40B4-BE49-F238E27FC236}">
                <a16:creationId xmlns:a16="http://schemas.microsoft.com/office/drawing/2014/main" id="{0DE9F573-5229-474D-A1CF-7E79CE4813AB}"/>
              </a:ext>
            </a:extLst>
          </p:cNvPr>
          <p:cNvPicPr>
            <a:picLocks noChangeAspect="1"/>
          </p:cNvPicPr>
          <p:nvPr/>
        </p:nvPicPr>
        <p:blipFill rotWithShape="1">
          <a:blip r:embed="rId2"/>
          <a:srcRect r="4622"/>
          <a:stretch/>
        </p:blipFill>
        <p:spPr>
          <a:xfrm>
            <a:off x="5189184" y="281065"/>
            <a:ext cx="7002816" cy="6295869"/>
          </a:xfrm>
          <a:prstGeom prst="rect">
            <a:avLst/>
          </a:prstGeom>
        </p:spPr>
      </p:pic>
      <p:sp>
        <p:nvSpPr>
          <p:cNvPr id="9" name="Oval 8">
            <a:extLst>
              <a:ext uri="{FF2B5EF4-FFF2-40B4-BE49-F238E27FC236}">
                <a16:creationId xmlns:a16="http://schemas.microsoft.com/office/drawing/2014/main" id="{9ABAD1FD-2FD4-0349-B8EF-A8D2A2A59144}"/>
              </a:ext>
            </a:extLst>
          </p:cNvPr>
          <p:cNvSpPr/>
          <p:nvPr/>
        </p:nvSpPr>
        <p:spPr>
          <a:xfrm>
            <a:off x="7809875" y="1873770"/>
            <a:ext cx="719528" cy="4946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noFill/>
            </a:endParaRPr>
          </a:p>
        </p:txBody>
      </p:sp>
    </p:spTree>
    <p:extLst>
      <p:ext uri="{BB962C8B-B14F-4D97-AF65-F5344CB8AC3E}">
        <p14:creationId xmlns:p14="http://schemas.microsoft.com/office/powerpoint/2010/main" val="280592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5519E1-3709-4241-A89C-B7C8A3804C8C}"/>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3400" kern="1200" dirty="0">
                <a:solidFill>
                  <a:schemeClr val="tx1"/>
                </a:solidFill>
                <a:latin typeface="+mj-lt"/>
                <a:ea typeface="+mj-ea"/>
                <a:cs typeface="+mj-cs"/>
              </a:rPr>
              <a:t>After McCain, successful Republicans have shifted more focus to Social Security and the Domestic Economy</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hart, line chart&#10;&#10;Description automatically generated">
            <a:extLst>
              <a:ext uri="{FF2B5EF4-FFF2-40B4-BE49-F238E27FC236}">
                <a16:creationId xmlns:a16="http://schemas.microsoft.com/office/drawing/2014/main" id="{B79FC919-8C1D-464C-8793-85F423504143}"/>
              </a:ext>
            </a:extLst>
          </p:cNvPr>
          <p:cNvPicPr>
            <a:picLocks noChangeAspect="1"/>
          </p:cNvPicPr>
          <p:nvPr/>
        </p:nvPicPr>
        <p:blipFill rotWithShape="1">
          <a:blip r:embed="rId2"/>
          <a:srcRect r="3852"/>
          <a:stretch/>
        </p:blipFill>
        <p:spPr>
          <a:xfrm>
            <a:off x="5254171" y="136785"/>
            <a:ext cx="6937829" cy="6584429"/>
          </a:xfrm>
          <a:prstGeom prst="rect">
            <a:avLst/>
          </a:prstGeom>
        </p:spPr>
      </p:pic>
      <p:cxnSp>
        <p:nvCxnSpPr>
          <p:cNvPr id="5" name="Straight Connector 4">
            <a:extLst>
              <a:ext uri="{FF2B5EF4-FFF2-40B4-BE49-F238E27FC236}">
                <a16:creationId xmlns:a16="http://schemas.microsoft.com/office/drawing/2014/main" id="{4BB491C1-B00B-5B4D-93D6-3DE77F421E42}"/>
              </a:ext>
            </a:extLst>
          </p:cNvPr>
          <p:cNvCxnSpPr/>
          <p:nvPr/>
        </p:nvCxnSpPr>
        <p:spPr>
          <a:xfrm>
            <a:off x="9130957" y="588246"/>
            <a:ext cx="0" cy="527981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091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CFAC-EB39-7D4E-A854-D0C3EA158BCD}"/>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Future Improvements</a:t>
            </a:r>
          </a:p>
        </p:txBody>
      </p:sp>
      <p:sp>
        <p:nvSpPr>
          <p:cNvPr id="3" name="Content Placeholder 2">
            <a:extLst>
              <a:ext uri="{FF2B5EF4-FFF2-40B4-BE49-F238E27FC236}">
                <a16:creationId xmlns:a16="http://schemas.microsoft.com/office/drawing/2014/main" id="{38D01B95-B3DB-C747-B6CF-28E6EF5B397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400" dirty="0"/>
              <a:t>Next election cycle:</a:t>
            </a:r>
          </a:p>
          <a:p>
            <a:pPr lvl="1"/>
            <a:r>
              <a:rPr lang="en-US" dirty="0"/>
              <a:t>Candidate Recommendation System</a:t>
            </a:r>
          </a:p>
          <a:p>
            <a:pPr lvl="1"/>
            <a:r>
              <a:rPr lang="en-US" dirty="0"/>
              <a:t>Predictive Modeling on Elections</a:t>
            </a:r>
          </a:p>
          <a:p>
            <a:r>
              <a:rPr lang="en-US" dirty="0"/>
              <a:t>Training advanced word embeddings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Ballot, Box, Vote, Voting, Election, Raffle, Politics">
            <a:extLst>
              <a:ext uri="{FF2B5EF4-FFF2-40B4-BE49-F238E27FC236}">
                <a16:creationId xmlns:a16="http://schemas.microsoft.com/office/drawing/2014/main" id="{99DD1800-36D2-6B4F-AD51-B9595052E2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77370" y="807593"/>
            <a:ext cx="4676314"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58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9B0D0-93FC-9A4F-BA05-30CFE07745D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3" name="Content Placeholder 2">
            <a:extLst>
              <a:ext uri="{FF2B5EF4-FFF2-40B4-BE49-F238E27FC236}">
                <a16:creationId xmlns:a16="http://schemas.microsoft.com/office/drawing/2014/main" id="{212C1662-9389-9E4C-BB84-6738D3D6BD23}"/>
              </a:ext>
            </a:extLst>
          </p:cNvPr>
          <p:cNvSpPr>
            <a:spLocks noGrp="1"/>
          </p:cNvSpPr>
          <p:nvPr>
            <p:ph idx="1"/>
          </p:nvPr>
        </p:nvSpPr>
        <p:spPr>
          <a:xfrm>
            <a:off x="7400924" y="4619624"/>
            <a:ext cx="3946779" cy="1038225"/>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Any Questions?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235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A9BF2EE-8AC5-9F46-AAF4-D70E613EDCD8}"/>
              </a:ext>
            </a:extLst>
          </p:cNvPr>
          <p:cNvSpPr>
            <a:spLocks noGrp="1"/>
          </p:cNvSpPr>
          <p:nvPr>
            <p:ph type="title"/>
          </p:nvPr>
        </p:nvSpPr>
        <p:spPr>
          <a:xfrm>
            <a:off x="1100669" y="1031353"/>
            <a:ext cx="7736255" cy="3181135"/>
          </a:xfrm>
        </p:spPr>
        <p:txBody>
          <a:bodyPr vert="horz" lIns="91440" tIns="45720" rIns="91440" bIns="45720" rtlCol="0" anchor="ctr">
            <a:normAutofit/>
          </a:bodyPr>
          <a:lstStyle/>
          <a:p>
            <a:r>
              <a:rPr lang="en-US" sz="6600" kern="1200">
                <a:solidFill>
                  <a:srgbClr val="FFFFFF"/>
                </a:solidFill>
                <a:latin typeface="+mj-lt"/>
                <a:ea typeface="+mj-ea"/>
                <a:cs typeface="+mj-cs"/>
              </a:rPr>
              <a:t>Appendix</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92838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C3124A-31BD-B849-88C3-C08FB328216D}"/>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3900" kern="1200">
                <a:solidFill>
                  <a:schemeClr val="tx1"/>
                </a:solidFill>
                <a:latin typeface="+mj-lt"/>
                <a:ea typeface="+mj-ea"/>
                <a:cs typeface="+mj-cs"/>
              </a:rPr>
              <a:t>The average debate response length has decreased substantially over time</a:t>
            </a:r>
          </a:p>
        </p:txBody>
      </p:sp>
      <p:sp>
        <p:nvSpPr>
          <p:cNvPr id="135" name="Rectangle 134">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218" name="Picture 2">
            <a:extLst>
              <a:ext uri="{FF2B5EF4-FFF2-40B4-BE49-F238E27FC236}">
                <a16:creationId xmlns:a16="http://schemas.microsoft.com/office/drawing/2014/main" id="{7B62E03A-F933-7A40-9604-AA5A41796A8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441735" y="1848951"/>
            <a:ext cx="5934456" cy="316009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648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032E36-D706-9B4A-8D3B-06D0F14B32C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Full Data Set Changes Over Time</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Chart, line chart&#10;&#10;Description automatically generated">
            <a:extLst>
              <a:ext uri="{FF2B5EF4-FFF2-40B4-BE49-F238E27FC236}">
                <a16:creationId xmlns:a16="http://schemas.microsoft.com/office/drawing/2014/main" id="{CC0662AB-2C18-3F46-BA71-7C9A8E83CE8D}"/>
              </a:ext>
            </a:extLst>
          </p:cNvPr>
          <p:cNvPicPr>
            <a:picLocks noGrp="1" noChangeAspect="1"/>
          </p:cNvPicPr>
          <p:nvPr>
            <p:ph sz="half" idx="2"/>
          </p:nvPr>
        </p:nvPicPr>
        <p:blipFill>
          <a:blip r:embed="rId2"/>
          <a:stretch>
            <a:fillRect/>
          </a:stretch>
        </p:blipFill>
        <p:spPr>
          <a:xfrm>
            <a:off x="5138795" y="291070"/>
            <a:ext cx="6877654" cy="6275859"/>
          </a:xfrm>
          <a:prstGeom prst="rect">
            <a:avLst/>
          </a:prstGeom>
        </p:spPr>
      </p:pic>
    </p:spTree>
    <p:extLst>
      <p:ext uri="{BB962C8B-B14F-4D97-AF65-F5344CB8AC3E}">
        <p14:creationId xmlns:p14="http://schemas.microsoft.com/office/powerpoint/2010/main" val="257839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BD3C-A48D-534F-BB74-1C45C6941A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Focus on Foreign Policy and Social Security have steadily decreased over time</a:t>
            </a:r>
            <a:endParaRPr lang="en-US" sz="3700" kern="1200" dirty="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Chart, line chart&#10;&#10;Description automatically generated">
            <a:extLst>
              <a:ext uri="{FF2B5EF4-FFF2-40B4-BE49-F238E27FC236}">
                <a16:creationId xmlns:a16="http://schemas.microsoft.com/office/drawing/2014/main" id="{65598BB3-080C-5A4E-8107-3E32894C99D9}"/>
              </a:ext>
            </a:extLst>
          </p:cNvPr>
          <p:cNvPicPr>
            <a:picLocks noGrp="1" noChangeAspect="1"/>
          </p:cNvPicPr>
          <p:nvPr>
            <p:ph sz="half" idx="2"/>
          </p:nvPr>
        </p:nvPicPr>
        <p:blipFill>
          <a:blip r:embed="rId2"/>
          <a:stretch>
            <a:fillRect/>
          </a:stretch>
        </p:blipFill>
        <p:spPr>
          <a:xfrm>
            <a:off x="5510295" y="625684"/>
            <a:ext cx="6216957" cy="5455380"/>
          </a:xfrm>
          <a:prstGeom prst="rect">
            <a:avLst/>
          </a:prstGeom>
        </p:spPr>
      </p:pic>
    </p:spTree>
    <p:extLst>
      <p:ext uri="{BB962C8B-B14F-4D97-AF65-F5344CB8AC3E}">
        <p14:creationId xmlns:p14="http://schemas.microsoft.com/office/powerpoint/2010/main" val="117430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3DE79-3E6E-C444-A36A-8E687FA12CE3}"/>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2400" kern="1200">
                <a:solidFill>
                  <a:schemeClr val="tx1"/>
                </a:solidFill>
                <a:latin typeface="+mj-lt"/>
                <a:ea typeface="+mj-ea"/>
                <a:cs typeface="+mj-cs"/>
              </a:rPr>
              <a:t>The televised Presidential Debate fundamentally changed the United States election process</a:t>
            </a:r>
          </a:p>
        </p:txBody>
      </p:sp>
      <p:sp>
        <p:nvSpPr>
          <p:cNvPr id="141" name="Rectangle 14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4" name="Content Placeholder 2">
            <a:extLst>
              <a:ext uri="{FF2B5EF4-FFF2-40B4-BE49-F238E27FC236}">
                <a16:creationId xmlns:a16="http://schemas.microsoft.com/office/drawing/2014/main" id="{B5781BD5-5B03-1046-8909-D18A231B901F}"/>
              </a:ext>
            </a:extLst>
          </p:cNvPr>
          <p:cNvSpPr>
            <a:spLocks noGrp="1"/>
          </p:cNvSpPr>
          <p:nvPr>
            <p:ph sz="half" idx="1"/>
          </p:nvPr>
        </p:nvSpPr>
        <p:spPr>
          <a:xfrm>
            <a:off x="411480" y="2684095"/>
            <a:ext cx="4443154" cy="3492868"/>
          </a:xfrm>
        </p:spPr>
        <p:txBody>
          <a:bodyPr vert="horz" lIns="91440" tIns="45720" rIns="91440" bIns="45720" rtlCol="0">
            <a:normAutofit fontScale="92500" lnSpcReduction="20000"/>
          </a:bodyPr>
          <a:lstStyle/>
          <a:p>
            <a:r>
              <a:rPr lang="en-US" sz="1900" dirty="0"/>
              <a:t>Began with Kennedy v. Nixon in 1960</a:t>
            </a:r>
          </a:p>
          <a:p>
            <a:pPr lvl="1"/>
            <a:r>
              <a:rPr lang="en-US" sz="1900" dirty="0"/>
              <a:t>Intimate, live view of candidates</a:t>
            </a:r>
          </a:p>
          <a:p>
            <a:r>
              <a:rPr lang="en-US" sz="1900" dirty="0"/>
              <a:t>Now:</a:t>
            </a:r>
          </a:p>
          <a:p>
            <a:pPr lvl="1"/>
            <a:r>
              <a:rPr lang="en-US" sz="1900" dirty="0"/>
              <a:t>Large-scale television event</a:t>
            </a:r>
          </a:p>
          <a:p>
            <a:pPr lvl="1"/>
            <a:r>
              <a:rPr lang="en-US" sz="1900" dirty="0"/>
              <a:t>Years-long process: General election and primaries</a:t>
            </a:r>
          </a:p>
          <a:p>
            <a:pPr marL="384048">
              <a:spcAft>
                <a:spcPts val="200"/>
              </a:spcAft>
            </a:pPr>
            <a:r>
              <a:rPr lang="en-US" sz="1900" b="1" dirty="0"/>
              <a:t>Main Questions:</a:t>
            </a:r>
          </a:p>
          <a:p>
            <a:pPr marL="841248" lvl="2"/>
            <a:r>
              <a:rPr lang="en-US" sz="1900" dirty="0"/>
              <a:t>How have debates changed in topic over time?</a:t>
            </a:r>
          </a:p>
          <a:p>
            <a:pPr marL="841248" lvl="2"/>
            <a:r>
              <a:rPr lang="en-US" sz="1900" dirty="0"/>
              <a:t>Do parties tend to focus on certain topics?</a:t>
            </a:r>
          </a:p>
          <a:p>
            <a:pPr marL="841248" lvl="2"/>
            <a:r>
              <a:rPr lang="en-US" sz="1900" dirty="0"/>
              <a:t>Do party nomination winners tend to have distinct focuses compared to losers?</a:t>
            </a:r>
          </a:p>
          <a:p>
            <a:endParaRPr lang="en-US" sz="2200" dirty="0"/>
          </a:p>
        </p:txBody>
      </p:sp>
      <p:pic>
        <p:nvPicPr>
          <p:cNvPr id="2050" name="Picture 2" descr="Samfunnsfaglig engelsk - The Fifties and the Sixties - NDLA">
            <a:extLst>
              <a:ext uri="{FF2B5EF4-FFF2-40B4-BE49-F238E27FC236}">
                <a16:creationId xmlns:a16="http://schemas.microsoft.com/office/drawing/2014/main" id="{E0E70BA8-8D7C-2443-B43F-52B924A6C96A}"/>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4087" b="2709"/>
          <a:stretch/>
        </p:blipFill>
        <p:spPr bwMode="auto">
          <a:xfrm>
            <a:off x="6729871" y="625683"/>
            <a:ext cx="3752314" cy="55512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residential debate: Trump, Biden spar over Supreme Court, health care,  COVID-19">
            <a:extLst>
              <a:ext uri="{FF2B5EF4-FFF2-40B4-BE49-F238E27FC236}">
                <a16:creationId xmlns:a16="http://schemas.microsoft.com/office/drawing/2014/main" id="{B4BF1EBE-43F4-F545-B345-C258D54259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9" r="2418"/>
          <a:stretch/>
        </p:blipFill>
        <p:spPr bwMode="auto">
          <a:xfrm>
            <a:off x="5277612" y="1492133"/>
            <a:ext cx="6656832" cy="387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38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BD3C-A48D-534F-BB74-1C45C6941A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Education and taxes have a more cyclical nature</a:t>
            </a:r>
            <a:endParaRPr lang="en-US" sz="3700" kern="1200" dirty="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Chart, line chart&#10;&#10;Description automatically generated">
            <a:extLst>
              <a:ext uri="{FF2B5EF4-FFF2-40B4-BE49-F238E27FC236}">
                <a16:creationId xmlns:a16="http://schemas.microsoft.com/office/drawing/2014/main" id="{7F514481-EA9C-F443-8614-9B38A958CBC0}"/>
              </a:ext>
            </a:extLst>
          </p:cNvPr>
          <p:cNvPicPr>
            <a:picLocks noGrp="1" noChangeAspect="1"/>
          </p:cNvPicPr>
          <p:nvPr>
            <p:ph sz="half" idx="2"/>
          </p:nvPr>
        </p:nvPicPr>
        <p:blipFill>
          <a:blip r:embed="rId2"/>
          <a:stretch>
            <a:fillRect/>
          </a:stretch>
        </p:blipFill>
        <p:spPr>
          <a:xfrm>
            <a:off x="5510295" y="625684"/>
            <a:ext cx="6216957" cy="5455380"/>
          </a:xfrm>
          <a:prstGeom prst="rect">
            <a:avLst/>
          </a:prstGeom>
        </p:spPr>
      </p:pic>
    </p:spTree>
    <p:extLst>
      <p:ext uri="{BB962C8B-B14F-4D97-AF65-F5344CB8AC3E}">
        <p14:creationId xmlns:p14="http://schemas.microsoft.com/office/powerpoint/2010/main" val="1504386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5BD3C-A48D-534F-BB74-1C45C6941A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Education and taxes have a more cyclical nature</a:t>
            </a:r>
            <a:endParaRPr lang="en-US" sz="3700" kern="1200" dirty="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Chart, line chart&#10;&#10;Description automatically generated">
            <a:extLst>
              <a:ext uri="{FF2B5EF4-FFF2-40B4-BE49-F238E27FC236}">
                <a16:creationId xmlns:a16="http://schemas.microsoft.com/office/drawing/2014/main" id="{E81CD186-AEC0-B144-B4EE-59DE29D19240}"/>
              </a:ext>
            </a:extLst>
          </p:cNvPr>
          <p:cNvPicPr>
            <a:picLocks noGrp="1" noChangeAspect="1"/>
          </p:cNvPicPr>
          <p:nvPr>
            <p:ph sz="half" idx="2"/>
          </p:nvPr>
        </p:nvPicPr>
        <p:blipFill>
          <a:blip r:embed="rId2"/>
          <a:stretch>
            <a:fillRect/>
          </a:stretch>
        </p:blipFill>
        <p:spPr>
          <a:xfrm>
            <a:off x="5510295" y="625684"/>
            <a:ext cx="6216957" cy="5455380"/>
          </a:xfrm>
          <a:prstGeom prst="rect">
            <a:avLst/>
          </a:prstGeom>
        </p:spPr>
      </p:pic>
    </p:spTree>
    <p:extLst>
      <p:ext uri="{BB962C8B-B14F-4D97-AF65-F5344CB8AC3E}">
        <p14:creationId xmlns:p14="http://schemas.microsoft.com/office/powerpoint/2010/main" val="3992074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061C-7D67-CE48-955F-51564B7E1A6D}"/>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a:solidFill>
                  <a:schemeClr val="tx1"/>
                </a:solidFill>
                <a:latin typeface="+mj-lt"/>
                <a:ea typeface="+mj-ea"/>
                <a:cs typeface="+mj-cs"/>
              </a:rPr>
              <a:t>Topic modelling was run individually on Democratic and Republican primaries</a:t>
            </a:r>
          </a:p>
        </p:txBody>
      </p:sp>
      <p:sp>
        <p:nvSpPr>
          <p:cNvPr id="3" name="Content Placeholder 2">
            <a:extLst>
              <a:ext uri="{FF2B5EF4-FFF2-40B4-BE49-F238E27FC236}">
                <a16:creationId xmlns:a16="http://schemas.microsoft.com/office/drawing/2014/main" id="{B8296B38-FD1B-B048-9CFC-46B54DEF8D3C}"/>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Goal:</a:t>
            </a:r>
          </a:p>
          <a:p>
            <a:pPr lvl="1"/>
            <a:r>
              <a:rPr lang="en-US" sz="2000"/>
              <a:t>Do same topics emerge?</a:t>
            </a:r>
          </a:p>
          <a:p>
            <a:pPr lvl="1"/>
            <a:r>
              <a:rPr lang="en-US" sz="2000"/>
              <a:t>Are there any new topics?</a:t>
            </a:r>
          </a:p>
          <a:p>
            <a:pPr lvl="1"/>
            <a:r>
              <a:rPr lang="en-US" sz="2000"/>
              <a:t>New ways of describing same topics?</a:t>
            </a:r>
          </a:p>
        </p:txBody>
      </p:sp>
      <p:sp>
        <p:nvSpPr>
          <p:cNvPr id="138" name="Rectangle 13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Elephant, Donkey, Ass, Logo, Presidential Campaign, 3D">
            <a:extLst>
              <a:ext uri="{FF2B5EF4-FFF2-40B4-BE49-F238E27FC236}">
                <a16:creationId xmlns:a16="http://schemas.microsoft.com/office/drawing/2014/main" id="{27E85CB3-1598-BA44-9362-4054FC9F23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73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838E42-701C-BA4A-870F-3E730E98CA6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Full Corpus Final Topics and Key Words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0C44E45-3E6A-8645-9A19-42BD830000DD}"/>
              </a:ext>
            </a:extLst>
          </p:cNvPr>
          <p:cNvSpPr>
            <a:spLocks noGrp="1"/>
          </p:cNvSpPr>
          <p:nvPr>
            <p:ph sz="half" idx="1"/>
          </p:nvPr>
        </p:nvSpPr>
        <p:spPr>
          <a:xfrm>
            <a:off x="1115568" y="2481943"/>
            <a:ext cx="10168128" cy="3695020"/>
          </a:xfrm>
        </p:spPr>
        <p:txBody>
          <a:bodyPr vert="horz" lIns="91440" tIns="45720" rIns="91440" bIns="45720" rtlCol="0">
            <a:normAutofit/>
          </a:bodyPr>
          <a:lstStyle/>
          <a:p>
            <a:r>
              <a:rPr lang="en-US" sz="1200"/>
              <a:t>Topic 1: ['people', 'know', 'one', 'right', 'time', 'thing', 'issue', 'well', 'like', 'life', 'let', 'believe', 'law', 'come', 'first', 'lot', 'way', 'look', 'got']</a:t>
            </a:r>
          </a:p>
          <a:p>
            <a:r>
              <a:rPr lang="en-US" sz="1200"/>
              <a:t>Topic 2: ['tax', 'cut', 'percent', 'income', 'pay', 'plan', 'rate', 'middle', 'code', 'increase', 'class', 'raise', 'spending', 'billion', 'budget', 'money', 'family', 'capital', 'fair']</a:t>
            </a:r>
          </a:p>
          <a:p>
            <a:r>
              <a:rPr lang="en-US" sz="1200"/>
              <a:t>Topic 3: ['health', 'care', 'insurance', 'plan', 'cost', 'medicare', 'company', 'system', 'universal', 'people', 'affordable', 'coverage', 'drug', 'million', 'doctor', 'american', 'private', 'every', 'child']</a:t>
            </a:r>
          </a:p>
          <a:p>
            <a:r>
              <a:rPr lang="en-US" sz="1200"/>
              <a:t>Topic 4: ['school', 'child', 'education', 'need', 'teacher', 'kid', 'parent', 'college', 'public', 'family', 'student', 'make', 'every', 'money', 'program', 'choice', 'go', 'help', 'federal']</a:t>
            </a:r>
          </a:p>
          <a:p>
            <a:r>
              <a:rPr lang="en-US" sz="1200"/>
              <a:t>Topic 5: ['going', 'make', 'go', 'know', 'back', 'change', 'able', 'pay', 'take', 'economy', 'money', 'way', 'see', 'talk', 'got', 'bring', 'look', 'keep', 'people']</a:t>
            </a:r>
          </a:p>
          <a:p>
            <a:r>
              <a:rPr lang="en-US" sz="1200"/>
              <a:t>Topic 6: ['security', 'social', 'medicare', 'money', 'program', 'benefit', 'cut', 'budget', 'national', 'fund', 'senior', 'retirement', 'trust', 'trillion', 'billion', 'system', 'debt', 'dollar', 'spending']</a:t>
            </a:r>
          </a:p>
          <a:p>
            <a:r>
              <a:rPr lang="en-US" sz="1200"/>
              <a:t>Topic 7: ['state', 'united', 'war', 'world', 'need', 'iraq', 'military', 'nuclear', 'iran', 'weapon', 'policy', 'troop', 'nation', 'force', 'foreign', 'ally', 'make', 'country', 'deal']</a:t>
            </a:r>
          </a:p>
          <a:p>
            <a:r>
              <a:rPr lang="en-US" sz="1200"/>
              <a:t>Topic 8: ['job', 'economy', 'business', 'million', 'work', 'create', 'new', 'energy', 'small', 'trade', 'people', 'percent', 'good', 'created', 'got', 'back', 'manufacturing', 'company', 'growth']</a:t>
            </a:r>
          </a:p>
          <a:p>
            <a:endParaRPr lang="en-US" sz="1200"/>
          </a:p>
        </p:txBody>
      </p:sp>
    </p:spTree>
    <p:extLst>
      <p:ext uri="{BB962C8B-B14F-4D97-AF65-F5344CB8AC3E}">
        <p14:creationId xmlns:p14="http://schemas.microsoft.com/office/powerpoint/2010/main" val="290058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C86DAC-A498-2A45-B888-306BAF63F55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a:solidFill>
                  <a:schemeClr val="tx1"/>
                </a:solidFill>
                <a:latin typeface="+mj-lt"/>
                <a:ea typeface="+mj-ea"/>
                <a:cs typeface="+mj-cs"/>
              </a:rPr>
              <a:t>Democratic Primary Topics and Key Words: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4FD6773-9A21-7549-8839-51DAED7AF458}"/>
              </a:ext>
            </a:extLst>
          </p:cNvPr>
          <p:cNvSpPr>
            <a:spLocks noGrp="1"/>
          </p:cNvSpPr>
          <p:nvPr>
            <p:ph sz="half" idx="1"/>
          </p:nvPr>
        </p:nvSpPr>
        <p:spPr>
          <a:xfrm>
            <a:off x="1115568" y="2481943"/>
            <a:ext cx="10168128" cy="3695020"/>
          </a:xfrm>
        </p:spPr>
        <p:txBody>
          <a:bodyPr vert="horz" lIns="91440" tIns="45720" rIns="91440" bIns="45720" rtlCol="0">
            <a:normAutofit fontScale="85000" lnSpcReduction="20000"/>
          </a:bodyPr>
          <a:lstStyle/>
          <a:p>
            <a:r>
              <a:rPr lang="en-US" sz="1700" dirty="0"/>
              <a:t>Topic 1: ['people', 'know', 'one', 'state', 'right', 'united', 'time', 'well', 'like', 'gun', 'thing', 'woman', 'done', 'bill', 'come', 'fact', 'got', 'look', 'number', 'let’] </a:t>
            </a:r>
          </a:p>
          <a:p>
            <a:r>
              <a:rPr lang="en-US" sz="1700" dirty="0"/>
              <a:t>Topic 2: ['health', 'care', 'plan', 'universal', 'insurance', 'affordable', 'coverage', 'system', '</a:t>
            </a:r>
            <a:r>
              <a:rPr lang="en-US" sz="1700" dirty="0" err="1"/>
              <a:t>medicare</a:t>
            </a:r>
            <a:r>
              <a:rPr lang="en-US" sz="1700" dirty="0"/>
              <a:t>', 'child', 'people', 'cost', 'every', 'million', 'single', 'access', '</a:t>
            </a:r>
            <a:r>
              <a:rPr lang="en-US" sz="1700" dirty="0" err="1"/>
              <a:t>american</a:t>
            </a:r>
            <a:r>
              <a:rPr lang="en-US" sz="1700" dirty="0"/>
              <a:t>', 'provide', 'cover', 'everyone’] </a:t>
            </a:r>
          </a:p>
          <a:p>
            <a:r>
              <a:rPr lang="en-US" sz="1700" dirty="0"/>
              <a:t>Topic 3: ['tax', 'pay', 'percent', 'class', 'middle', 'income', 'wealth', 'family', 'paying', 'dollar', 'cut', 'people', 'money', 'raise', 'million', 'top', 'wealthy', 'rate', 'street', 'working’] </a:t>
            </a:r>
          </a:p>
          <a:p>
            <a:r>
              <a:rPr lang="en-US" sz="1700" dirty="0"/>
              <a:t>Topic 4: ['school', 'education', 'child', 'college', 'kid', 'teacher', 'public', 'every', 'student', 'free', 'go', 'tuition', 'debt', 'make', 'program', 'family', 'community', 'university', 'high', 'young’] </a:t>
            </a:r>
          </a:p>
          <a:p>
            <a:r>
              <a:rPr lang="en-US" sz="1700" dirty="0"/>
              <a:t>Topic 5: ['war', '</a:t>
            </a:r>
            <a:r>
              <a:rPr lang="en-US" sz="1700" dirty="0" err="1"/>
              <a:t>iraq</a:t>
            </a:r>
            <a:r>
              <a:rPr lang="en-US" sz="1700" dirty="0"/>
              <a:t>', 'troop', '</a:t>
            </a:r>
            <a:r>
              <a:rPr lang="en-US" sz="1700" dirty="0" err="1"/>
              <a:t>iran</a:t>
            </a:r>
            <a:r>
              <a:rPr lang="en-US" sz="1700" dirty="0"/>
              <a:t>', 'military', 'end', 'voted', 'combat', '</a:t>
            </a:r>
            <a:r>
              <a:rPr lang="en-US" sz="1700" dirty="0" err="1"/>
              <a:t>afghanistan</a:t>
            </a:r>
            <a:r>
              <a:rPr lang="en-US" sz="1700" dirty="0"/>
              <a:t>', 'world', 'security', 'vote', 'policy', 'nuclear', 'home', 'weapon', 'force', 'foreign', 'united', 'continue’] </a:t>
            </a:r>
          </a:p>
          <a:p>
            <a:r>
              <a:rPr lang="en-US" sz="1700" dirty="0"/>
              <a:t>Topic 6: ['going', 'know', 'make', 'change', 'together', 'people', 'able', 'take', 'run', 'got', 'cost', 'forward', 'economy', 'talk', 'everybody', 'tell', 'way', 'problem', 'bring', 'something’] </a:t>
            </a:r>
          </a:p>
          <a:p>
            <a:r>
              <a:rPr lang="en-US" sz="1700" dirty="0"/>
              <a:t>Topic 7: ['need', 'job', 'trade', 'world', 'make', 'change', 'climate', 'energy', 'worker', 'deal', 'right', 'new', 'work', 'also', 'china', 'way', 'policy', 'agreement', 'fuel', 'help’] </a:t>
            </a:r>
          </a:p>
          <a:p>
            <a:r>
              <a:rPr lang="en-US" sz="1700" dirty="0"/>
              <a:t>Topic 8: ['company', 'insurance', 'drug', 'money', '</a:t>
            </a:r>
            <a:r>
              <a:rPr lang="en-US" sz="1700" dirty="0" err="1"/>
              <a:t>medicare</a:t>
            </a:r>
            <a:r>
              <a:rPr lang="en-US" sz="1700" dirty="0"/>
              <a:t>', 'prescription', 'cost', 'profit', 'big', 'industry', 'system', 'private', 'healthcare', 'price', 'doctor', 'lobbyist', 'people', 'pharmaceutical', 'million', 'billion']</a:t>
            </a:r>
          </a:p>
        </p:txBody>
      </p:sp>
    </p:spTree>
    <p:extLst>
      <p:ext uri="{BB962C8B-B14F-4D97-AF65-F5344CB8AC3E}">
        <p14:creationId xmlns:p14="http://schemas.microsoft.com/office/powerpoint/2010/main" val="2816104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C86DAC-A498-2A45-B888-306BAF63F55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a:solidFill>
                  <a:schemeClr val="tx1"/>
                </a:solidFill>
                <a:latin typeface="+mj-lt"/>
                <a:ea typeface="+mj-ea"/>
                <a:cs typeface="+mj-cs"/>
              </a:rPr>
              <a:t>Republican Primary Topics and Key Words: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4FD6773-9A21-7549-8839-51DAED7AF458}"/>
              </a:ext>
            </a:extLst>
          </p:cNvPr>
          <p:cNvSpPr>
            <a:spLocks noGrp="1"/>
          </p:cNvSpPr>
          <p:nvPr>
            <p:ph sz="half" idx="1"/>
          </p:nvPr>
        </p:nvSpPr>
        <p:spPr>
          <a:xfrm>
            <a:off x="1115568" y="2481943"/>
            <a:ext cx="10168128" cy="3695020"/>
          </a:xfrm>
        </p:spPr>
        <p:txBody>
          <a:bodyPr vert="horz" lIns="91440" tIns="45720" rIns="91440" bIns="45720" rtlCol="0">
            <a:normAutofit/>
          </a:bodyPr>
          <a:lstStyle/>
          <a:p>
            <a:r>
              <a:rPr lang="en-US" sz="1200"/>
              <a:t>Topic 1: ['state', 'united', 'war', 'world', 'iran', 'military', 'nuclear', 'one', 'policy', 'take', 'weapon', 'iraq', 'foreign', 'nation', 'like', 'make', 'china', 'israel', 'trade', 'interest']</a:t>
            </a:r>
          </a:p>
          <a:p>
            <a:r>
              <a:rPr lang="en-US" sz="1200"/>
              <a:t>Topic 2: ['tax', 'cut', 'percent', 'income', 'plan', 'rate', 'code', 'pay', 'flat', 'spending', 'corporate', 'money', 'capital', 'rid', 'gain', 'raise', 'budget', 'lower', 'middle', 'fair']</a:t>
            </a:r>
          </a:p>
          <a:p>
            <a:r>
              <a:rPr lang="en-US" sz="1200"/>
              <a:t>Topic 3: ['health', 'care', 'insurance', 'cost', 'saving', 'plan', 'account', 'system', 'buy', 'medicare', 'market', 'medical', 'people', 'federal', 'patient', 'program', 'percent', 'take', 'money', 'medicaid']</a:t>
            </a:r>
          </a:p>
          <a:p>
            <a:r>
              <a:rPr lang="en-US" sz="1200"/>
              <a:t>Topic 4: ['life', 'school', 'child', 'right', 'pro', 'believe', 'parent', 'education', 'choice', 'law', 'court', 'family', 'make', 'every', 'decision', 'respect', 'human', 'god', 'abortion', 'federal']</a:t>
            </a:r>
          </a:p>
          <a:p>
            <a:r>
              <a:rPr lang="en-US" sz="1200"/>
              <a:t>Topic 5: ['job', 'economy', 'business', 'create', 'work', 'created', 'million', 'sector', 'energy', 'back', 'regulation', 'world', 'private', 'manufacturing', 'trade', 'make', 'small', 'china', 'creation', 'good']</a:t>
            </a:r>
          </a:p>
          <a:p>
            <a:r>
              <a:rPr lang="en-US" sz="1200"/>
              <a:t>Topic 6: ['going', 'security', 'social', 'program', 'back', 'money', 'go', 'change', 'spending', 'economy', 'trillion', 'take', 'save', 'washington', 'way', 'medicare', 'pay', 'dollar', 'keep', 'see']</a:t>
            </a:r>
          </a:p>
          <a:p>
            <a:r>
              <a:rPr lang="en-US" sz="1200"/>
              <a:t>Topic 7: ['need', 'border', 'law', 'system', 'military', 'immigration', 'secure', 'go', 'come', 'troop', 'ground', 'force', 'make', 'problem', 'isi', 'deal', 'way', 'enforcement', 'fence', 'also']</a:t>
            </a:r>
          </a:p>
          <a:p>
            <a:r>
              <a:rPr lang="en-US" sz="1200"/>
              <a:t>Topic 8: ['people', 'know', 'got', 'time', 'thing', 'let', 'lot', 'one', 'well', 'come', 'like', 'work', 'problem', 'look', 'go', 'way', 'washington', 'tell', 'done', 'party']</a:t>
            </a:r>
          </a:p>
          <a:p>
            <a:endParaRPr lang="en-US" sz="1200"/>
          </a:p>
        </p:txBody>
      </p:sp>
    </p:spTree>
    <p:extLst>
      <p:ext uri="{BB962C8B-B14F-4D97-AF65-F5344CB8AC3E}">
        <p14:creationId xmlns:p14="http://schemas.microsoft.com/office/powerpoint/2010/main" val="51470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64044-C012-6542-94AE-6F1F42BFF109}"/>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200"/>
              <a:t>Large Discrepancies in Negative/Positive Sentiments indicate how certain campaigns were run.</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Content Placeholder 3">
            <a:extLst>
              <a:ext uri="{FF2B5EF4-FFF2-40B4-BE49-F238E27FC236}">
                <a16:creationId xmlns:a16="http://schemas.microsoft.com/office/drawing/2014/main" id="{5DF260C0-8EDC-4A29-AA1D-C3A53219E4AE}"/>
              </a:ext>
            </a:extLst>
          </p:cNvPr>
          <p:cNvGraphicFramePr>
            <a:graphicFrameLocks noGrp="1"/>
          </p:cNvGraphicFramePr>
          <p:nvPr>
            <p:ph sz="half" idx="1"/>
            <p:extLst>
              <p:ext uri="{D42A27DB-BD31-4B8C-83A1-F6EECF244321}">
                <p14:modId xmlns:p14="http://schemas.microsoft.com/office/powerpoint/2010/main" val="560320304"/>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a:extLst>
              <a:ext uri="{FF2B5EF4-FFF2-40B4-BE49-F238E27FC236}">
                <a16:creationId xmlns:a16="http://schemas.microsoft.com/office/drawing/2014/main" id="{2BB3ECE9-3526-1644-B568-FE4D4FDDF60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030" r="4" b="5"/>
          <a:stretch/>
        </p:blipFill>
        <p:spPr bwMode="auto">
          <a:xfrm>
            <a:off x="5977788" y="647700"/>
            <a:ext cx="5425410" cy="54109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B29AEAA-DDE1-3E49-955F-503B58F6E0C2}"/>
              </a:ext>
            </a:extLst>
          </p:cNvPr>
          <p:cNvSpPr/>
          <p:nvPr/>
        </p:nvSpPr>
        <p:spPr>
          <a:xfrm>
            <a:off x="9758597" y="2668248"/>
            <a:ext cx="254833" cy="1019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8785DF-D017-854A-81E1-EAA422541265}"/>
              </a:ext>
            </a:extLst>
          </p:cNvPr>
          <p:cNvSpPr txBox="1"/>
          <p:nvPr/>
        </p:nvSpPr>
        <p:spPr>
          <a:xfrm>
            <a:off x="1630837" y="-14045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63623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64044-C012-6542-94AE-6F1F42BFF109}"/>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200"/>
              <a:t>Large Discrepancies in Negative/Positive Sentiments indicate how certain campaigns were run.</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Content Placeholder 3">
            <a:extLst>
              <a:ext uri="{FF2B5EF4-FFF2-40B4-BE49-F238E27FC236}">
                <a16:creationId xmlns:a16="http://schemas.microsoft.com/office/drawing/2014/main" id="{5DF260C0-8EDC-4A29-AA1D-C3A53219E4AE}"/>
              </a:ext>
            </a:extLst>
          </p:cNvPr>
          <p:cNvGraphicFramePr>
            <a:graphicFrameLocks noGrp="1"/>
          </p:cNvGraphicFramePr>
          <p:nvPr>
            <p:ph sz="half" idx="1"/>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a:extLst>
              <a:ext uri="{FF2B5EF4-FFF2-40B4-BE49-F238E27FC236}">
                <a16:creationId xmlns:a16="http://schemas.microsoft.com/office/drawing/2014/main" id="{2BB3ECE9-3526-1644-B568-FE4D4FDDF60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030" r="4" b="5"/>
          <a:stretch/>
        </p:blipFill>
        <p:spPr bwMode="auto">
          <a:xfrm>
            <a:off x="5977788" y="647700"/>
            <a:ext cx="5425410" cy="54109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B29AEAA-DDE1-3E49-955F-503B58F6E0C2}"/>
              </a:ext>
            </a:extLst>
          </p:cNvPr>
          <p:cNvSpPr/>
          <p:nvPr/>
        </p:nvSpPr>
        <p:spPr>
          <a:xfrm>
            <a:off x="10697668" y="908237"/>
            <a:ext cx="355197" cy="8487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8785DF-D017-854A-81E1-EAA422541265}"/>
              </a:ext>
            </a:extLst>
          </p:cNvPr>
          <p:cNvSpPr txBox="1"/>
          <p:nvPr/>
        </p:nvSpPr>
        <p:spPr>
          <a:xfrm>
            <a:off x="1630837" y="-14045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3628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960DE6-C3BD-9A4E-B8A2-69767F773A10}"/>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Sentiment Analysis: Election Winners and Losers</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338" name="Picture 2">
            <a:extLst>
              <a:ext uri="{FF2B5EF4-FFF2-40B4-BE49-F238E27FC236}">
                <a16:creationId xmlns:a16="http://schemas.microsoft.com/office/drawing/2014/main" id="{FB81CBD4-2417-814F-8C25-2EFBC2853C1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314796" y="241639"/>
            <a:ext cx="6521454" cy="637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56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8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7" name="Freeform: Shape 8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9" name="Freeform: Shape 8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F4E9B3-E96D-BB44-8C81-2325E19230D0}"/>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200" kern="1200" dirty="0">
                <a:solidFill>
                  <a:schemeClr val="tx1"/>
                </a:solidFill>
                <a:latin typeface="+mj-lt"/>
                <a:ea typeface="+mj-ea"/>
                <a:cs typeface="+mj-cs"/>
              </a:rPr>
              <a:t>Data was scraped from all available presidential debate transcripts for analysis</a:t>
            </a:r>
          </a:p>
        </p:txBody>
      </p:sp>
      <p:sp>
        <p:nvSpPr>
          <p:cNvPr id="91" name="Rectangle 9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3" name="Rectangle 9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8D3979-F23E-6543-9B43-5B054967FFB3}"/>
              </a:ext>
            </a:extLst>
          </p:cNvPr>
          <p:cNvSpPr>
            <a:spLocks noGrp="1"/>
          </p:cNvSpPr>
          <p:nvPr>
            <p:ph sz="half" idx="1"/>
          </p:nvPr>
        </p:nvSpPr>
        <p:spPr>
          <a:xfrm>
            <a:off x="371094" y="2718054"/>
            <a:ext cx="3438906" cy="3517646"/>
          </a:xfrm>
        </p:spPr>
        <p:txBody>
          <a:bodyPr vert="horz" lIns="91440" tIns="45720" rIns="91440" bIns="45720" rtlCol="0" anchor="t">
            <a:normAutofit fontScale="62500" lnSpcReduction="20000"/>
          </a:bodyPr>
          <a:lstStyle/>
          <a:p>
            <a:pPr marL="384048" lvl="1"/>
            <a:r>
              <a:rPr lang="en-US" sz="3200" dirty="0"/>
              <a:t>General Elections: 1960-2020</a:t>
            </a:r>
          </a:p>
          <a:p>
            <a:pPr marL="384048" lvl="1"/>
            <a:r>
              <a:rPr lang="en-US" sz="3200" dirty="0"/>
              <a:t>Party Primaries: 2000-2020</a:t>
            </a:r>
          </a:p>
          <a:p>
            <a:pPr marL="384048" lvl="1"/>
            <a:r>
              <a:rPr lang="en-US" sz="3200" dirty="0"/>
              <a:t>Pre-processing</a:t>
            </a:r>
          </a:p>
          <a:p>
            <a:pPr marL="841248" lvl="2"/>
            <a:r>
              <a:rPr lang="en-US" sz="3200" dirty="0"/>
              <a:t>Lemmatization</a:t>
            </a:r>
          </a:p>
          <a:p>
            <a:pPr marL="841248" lvl="2"/>
            <a:r>
              <a:rPr lang="en-US" sz="3200" dirty="0"/>
              <a:t>TF-IDF Vectorization</a:t>
            </a:r>
          </a:p>
          <a:p>
            <a:pPr marL="384048" lvl="1"/>
            <a:r>
              <a:rPr lang="en-US" sz="3200" dirty="0"/>
              <a:t>“Document” = one paragraph</a:t>
            </a:r>
          </a:p>
          <a:p>
            <a:pPr marL="841248" lvl="2"/>
            <a:r>
              <a:rPr lang="en-US" sz="3200" dirty="0"/>
              <a:t>Tagged by speaker, date, party, and election result of speaker</a:t>
            </a:r>
          </a:p>
          <a:p>
            <a:endParaRPr lang="en-US" sz="1400" dirty="0"/>
          </a:p>
        </p:txBody>
      </p:sp>
      <p:pic>
        <p:nvPicPr>
          <p:cNvPr id="9" name="Picture 6" descr="Chart, line chart&#10;&#10;Description automatically generated">
            <a:extLst>
              <a:ext uri="{FF2B5EF4-FFF2-40B4-BE49-F238E27FC236}">
                <a16:creationId xmlns:a16="http://schemas.microsoft.com/office/drawing/2014/main" id="{F541E821-B17B-B742-8CAE-D2B6D91608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747" r="-1" b="-1"/>
          <a:stretch/>
        </p:blipFill>
        <p:spPr bwMode="auto">
          <a:xfrm>
            <a:off x="4901184" y="1622559"/>
            <a:ext cx="6922008" cy="371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4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41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1DB1D44-9ED2-794A-B6DE-6A84BCA09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636" y="1769784"/>
            <a:ext cx="6541783" cy="331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7BA6D6CE-53E3-F04F-89DC-59BBA59A9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603" y="1805241"/>
            <a:ext cx="6401849" cy="32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18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a:p>
            <a:pPr marL="571500" indent="-228600">
              <a:buFont typeface="Arial" panose="020B0604020202020204" pitchFamily="34" charset="0"/>
              <a:buChar char="•"/>
            </a:pPr>
            <a:r>
              <a:rPr lang="en-US" sz="2000" dirty="0"/>
              <a:t>Healthcare</a:t>
            </a:r>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E399B907-5DFE-B247-A90D-A4CD116D7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159" y="1806565"/>
            <a:ext cx="6396627" cy="324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87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E34-951F-6A4B-A16D-44BB696D72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Topic modelling via NMF revealed 8 major categories</a:t>
            </a:r>
          </a:p>
        </p:txBody>
      </p:sp>
      <p:sp>
        <p:nvSpPr>
          <p:cNvPr id="4" name="Text Placeholder 3">
            <a:extLst>
              <a:ext uri="{FF2B5EF4-FFF2-40B4-BE49-F238E27FC236}">
                <a16:creationId xmlns:a16="http://schemas.microsoft.com/office/drawing/2014/main" id="{3D0B5AEC-9FB1-8647-A594-5E40EE9DB5F7}"/>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571500" indent="-228600">
              <a:buFont typeface="Arial" panose="020B0604020202020204" pitchFamily="34" charset="0"/>
              <a:buChar char="•"/>
            </a:pPr>
            <a:r>
              <a:rPr lang="en-US" sz="2000" dirty="0"/>
              <a:t>Campaign Issues</a:t>
            </a:r>
          </a:p>
          <a:p>
            <a:pPr marL="571500" indent="-228600">
              <a:buFont typeface="Arial" panose="020B0604020202020204" pitchFamily="34" charset="0"/>
              <a:buChar char="•"/>
            </a:pPr>
            <a:r>
              <a:rPr lang="en-US" sz="2000" dirty="0"/>
              <a:t>Taxes</a:t>
            </a:r>
          </a:p>
          <a:p>
            <a:pPr marL="571500" indent="-228600">
              <a:buFont typeface="Arial" panose="020B0604020202020204" pitchFamily="34" charset="0"/>
              <a:buChar char="•"/>
            </a:pPr>
            <a:r>
              <a:rPr lang="en-US" sz="2000" dirty="0"/>
              <a:t>Healthcare</a:t>
            </a:r>
          </a:p>
          <a:p>
            <a:pPr marL="571500" indent="-228600">
              <a:buFont typeface="Arial" panose="020B0604020202020204" pitchFamily="34" charset="0"/>
              <a:buChar char="•"/>
            </a:pPr>
            <a:r>
              <a:rPr lang="en-US" sz="2000" dirty="0"/>
              <a:t>Education</a:t>
            </a:r>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38A28331-2C55-E94E-A84A-F883A7EC8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069" y="1882739"/>
            <a:ext cx="6096000" cy="308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703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1754</Words>
  <Application>Microsoft Macintosh PowerPoint</Application>
  <PresentationFormat>Widescreen</PresentationFormat>
  <Paragraphs>173</Paragraphs>
  <Slides>38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Analyzing Presidential Debates</vt:lpstr>
      <vt:lpstr>Agenda</vt:lpstr>
      <vt:lpstr>The televised Presidential Debate fundamentally changed the United States election process</vt:lpstr>
      <vt:lpstr>Data was scraped from all available presidential debate transcripts for analysis</vt:lpstr>
      <vt:lpstr>Topic modelling via NMF revealed 8 major categories</vt:lpstr>
      <vt:lpstr>Topic modelling via NMF revealed 8 major categories</vt:lpstr>
      <vt:lpstr>Topic modelling via NMF revealed 8 major categories</vt:lpstr>
      <vt:lpstr>Topic modelling via NMF revealed 8 major categories</vt:lpstr>
      <vt:lpstr>Topic modelling via NMF revealed 8 major categories</vt:lpstr>
      <vt:lpstr>Topic modelling via NMF revealed 8 major categories</vt:lpstr>
      <vt:lpstr>Topic modelling via NMF revealed 8 major categories</vt:lpstr>
      <vt:lpstr>Topic modelling via NMF revealed 8 major categories</vt:lpstr>
      <vt:lpstr>Topic modelling via NMF revealed 8 major categories</vt:lpstr>
      <vt:lpstr>Focus on Foreign Policy has drastically decreased over time</vt:lpstr>
      <vt:lpstr>Healthcare has seen a substantial increase in discussion</vt:lpstr>
      <vt:lpstr>Generic “Debate Speak” has risen consistently over the last 30 years</vt:lpstr>
      <vt:lpstr>Republicans tend to win general elections when Foreign Policy is a higher debate focus</vt:lpstr>
      <vt:lpstr>Democratic and Republican Primaries had many similar topics with different key words.</vt:lpstr>
      <vt:lpstr>Democratic and Republican Primaries had many similar topics with different key words.</vt:lpstr>
      <vt:lpstr>Additionally, unique topics emerged within each party</vt:lpstr>
      <vt:lpstr>Additionally, unique topics emerged within each party</vt:lpstr>
      <vt:lpstr>Successful Democratic candidates have tended to focus more on Progressive Ideas, and less on economic topics</vt:lpstr>
      <vt:lpstr>After McCain, successful Republicans have shifted more focus to Social Security and the Domestic Economy</vt:lpstr>
      <vt:lpstr>Future Improvements</vt:lpstr>
      <vt:lpstr>Thank you!</vt:lpstr>
      <vt:lpstr>Appendix</vt:lpstr>
      <vt:lpstr>The average debate response length has decreased substantially over time</vt:lpstr>
      <vt:lpstr>Full Data Set Changes Over Time</vt:lpstr>
      <vt:lpstr>Focus on Foreign Policy and Social Security have steadily decreased over time</vt:lpstr>
      <vt:lpstr>Education and taxes have a more cyclical nature</vt:lpstr>
      <vt:lpstr>Education and taxes have a more cyclical nature</vt:lpstr>
      <vt:lpstr>Topic modelling was run individually on Democratic and Republican primaries</vt:lpstr>
      <vt:lpstr>Full Corpus Final Topics and Key Words</vt:lpstr>
      <vt:lpstr>Democratic Primary Topics and Key Words:</vt:lpstr>
      <vt:lpstr>Republican Primary Topics and Key Words:</vt:lpstr>
      <vt:lpstr>Large Discrepancies in Negative/Positive Sentiments indicate how certain campaigns were run.</vt:lpstr>
      <vt:lpstr>Large Discrepancies in Negative/Positive Sentiments indicate how certain campaigns were run.</vt:lpstr>
      <vt:lpstr>Sentiment Analysis: Election Winners and Losers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Presidential Debates</dc:title>
  <dc:creator>Patrick Bovard</dc:creator>
  <cp:lastModifiedBy>Patrick Bovard</cp:lastModifiedBy>
  <cp:revision>64</cp:revision>
  <dcterms:created xsi:type="dcterms:W3CDTF">2021-02-23T02:57:02Z</dcterms:created>
  <dcterms:modified xsi:type="dcterms:W3CDTF">2021-02-26T16:57:13Z</dcterms:modified>
</cp:coreProperties>
</file>