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56" r:id="rId2"/>
    <p:sldId id="375" r:id="rId3"/>
    <p:sldId id="258" r:id="rId4"/>
    <p:sldId id="331" r:id="rId5"/>
    <p:sldId id="333" r:id="rId6"/>
    <p:sldId id="369" r:id="rId7"/>
    <p:sldId id="370" r:id="rId8"/>
    <p:sldId id="371" r:id="rId9"/>
    <p:sldId id="372" r:id="rId10"/>
    <p:sldId id="373" r:id="rId11"/>
    <p:sldId id="374" r:id="rId12"/>
    <p:sldId id="295" r:id="rId13"/>
    <p:sldId id="296" r:id="rId14"/>
    <p:sldId id="297" r:id="rId15"/>
    <p:sldId id="298" r:id="rId16"/>
    <p:sldId id="299" r:id="rId17"/>
    <p:sldId id="324" r:id="rId18"/>
    <p:sldId id="325" r:id="rId19"/>
    <p:sldId id="326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27" r:id="rId30"/>
    <p:sldId id="328" r:id="rId31"/>
    <p:sldId id="329" r:id="rId32"/>
    <p:sldId id="367" r:id="rId33"/>
    <p:sldId id="311" r:id="rId34"/>
    <p:sldId id="312" r:id="rId35"/>
    <p:sldId id="313" r:id="rId36"/>
    <p:sldId id="314" r:id="rId37"/>
    <p:sldId id="315" r:id="rId38"/>
    <p:sldId id="321" r:id="rId39"/>
    <p:sldId id="323" r:id="rId40"/>
    <p:sldId id="33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Intro" id="{EFB06E00-4E7E-438E-B4A9-EDCF86B646A2}">
          <p14:sldIdLst>
            <p14:sldId id="256"/>
            <p14:sldId id="257"/>
            <p14:sldId id="258"/>
          </p14:sldIdLst>
        </p14:section>
        <p14:section name="Event Loop" id="{D475D113-3978-419C-A28F-8518675708D4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</p14:sldIdLst>
        </p14:section>
        <p14:section name="Handling Events with DOM" id="{4D648100-AAF3-4DAB-B082-21D9E291CD1B}">
          <p14:sldIdLst>
            <p14:sldId id="295"/>
            <p14:sldId id="368"/>
            <p14:sldId id="296"/>
            <p14:sldId id="297"/>
            <p14:sldId id="298"/>
            <p14:sldId id="299"/>
            <p14:sldId id="324"/>
            <p14:sldId id="325"/>
            <p14:sldId id="326"/>
          </p14:sldIdLst>
        </p14:section>
        <p14:section name="Handling Events" id="{A436FFD6-10BD-491B-B161-4F116F3C049A}">
          <p14:sldIdLst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27"/>
            <p14:sldId id="328"/>
            <p14:sldId id="329"/>
            <p14:sldId id="367"/>
          </p14:sldIdLst>
        </p14:section>
        <p14:section name="Event Delegation" id="{F934C634-8B48-4325-AB04-F29A0DD161AB}">
          <p14:sldIdLst>
            <p14:sldId id="311"/>
            <p14:sldId id="312"/>
            <p14:sldId id="313"/>
          </p14:sldIdLst>
        </p14:section>
        <p14:section name="Live Exercise" id="{7D3D251A-C043-4EA0-BDB4-C3D2A7CCBCD7}">
          <p14:sldIdLst>
            <p14:sldId id="314"/>
          </p14:sldIdLst>
        </p14:section>
        <p14:section name="Conclusion" id="{8420B709-8000-4416-A7CB-95653CF8ABD4}">
          <p14:sldIdLst>
            <p14:sldId id="315"/>
            <p14:sldId id="321"/>
            <p14:sldId id="323"/>
            <p14:sldId id="33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5" d="100"/>
          <a:sy n="65" d="100"/>
        </p:scale>
        <p:origin x="-900" y="-114"/>
      </p:cViewPr>
      <p:guideLst>
        <p:guide orient="horz" pos="2188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7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2020-10-01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072071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552506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351820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sz="1600" u="sng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softuni.bg</a:t>
            </a:r>
            <a:r>
              <a:rPr lang="en-US" sz="1600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=""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=""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9#0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bg/Contests/Practice/Index/1549#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/ Delete DOM Elements, Handle Browser Events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340279"/>
            <a:ext cx="2951518" cy="351754"/>
          </a:xfrm>
        </p:spPr>
        <p:txBody>
          <a:bodyPr/>
          <a:lstStyle/>
          <a:p>
            <a:r>
              <a:rPr lang="en-US" sz="1800" smtClean="0">
                <a:hlinkClick r:id="rId2"/>
              </a:rPr>
              <a:t>https://softuni.bg</a:t>
            </a: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426348"/>
            <a:ext cx="3564983" cy="20053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228742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/>
          <p:cNvSpPr/>
          <p:nvPr/>
        </p:nvSpPr>
        <p:spPr>
          <a:xfrm>
            <a:off x="2521151" y="1295400"/>
            <a:ext cx="2362200" cy="3429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The Stack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Event Loop</a:t>
            </a:r>
            <a:endParaRPr lang="bg-BG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5161950" y="1295400"/>
            <a:ext cx="4508900" cy="3429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The Heap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53274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: Rounded Corners 13"/>
          <p:cNvSpPr/>
          <p:nvPr/>
        </p:nvSpPr>
        <p:spPr>
          <a:xfrm>
            <a:off x="64073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: Rounded Corners 13"/>
          <p:cNvSpPr/>
          <p:nvPr/>
        </p:nvSpPr>
        <p:spPr>
          <a:xfrm>
            <a:off x="74872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: Rounded Corners 13"/>
          <p:cNvSpPr/>
          <p:nvPr/>
        </p:nvSpPr>
        <p:spPr>
          <a:xfrm>
            <a:off x="85671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: Rounded Corners 13"/>
          <p:cNvSpPr/>
          <p:nvPr/>
        </p:nvSpPr>
        <p:spPr>
          <a:xfrm>
            <a:off x="53274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: Rounded Corners 13"/>
          <p:cNvSpPr/>
          <p:nvPr/>
        </p:nvSpPr>
        <p:spPr>
          <a:xfrm>
            <a:off x="64073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: Rounded Corners 13"/>
          <p:cNvSpPr/>
          <p:nvPr/>
        </p:nvSpPr>
        <p:spPr>
          <a:xfrm>
            <a:off x="74872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: Rounded Corners 13"/>
          <p:cNvSpPr/>
          <p:nvPr/>
        </p:nvSpPr>
        <p:spPr>
          <a:xfrm>
            <a:off x="85671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: Rounded Corners 13"/>
          <p:cNvSpPr/>
          <p:nvPr/>
        </p:nvSpPr>
        <p:spPr>
          <a:xfrm>
            <a:off x="53274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: Rounded Corners 13"/>
          <p:cNvSpPr/>
          <p:nvPr/>
        </p:nvSpPr>
        <p:spPr>
          <a:xfrm>
            <a:off x="64073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: Rounded Corners 13"/>
          <p:cNvSpPr/>
          <p:nvPr/>
        </p:nvSpPr>
        <p:spPr>
          <a:xfrm>
            <a:off x="74872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: Rounded Corners 13"/>
          <p:cNvSpPr/>
          <p:nvPr/>
        </p:nvSpPr>
        <p:spPr>
          <a:xfrm>
            <a:off x="85671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: Rounded Corners 13"/>
          <p:cNvSpPr/>
          <p:nvPr/>
        </p:nvSpPr>
        <p:spPr>
          <a:xfrm>
            <a:off x="53274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: Rounded Corners 13"/>
          <p:cNvSpPr/>
          <p:nvPr/>
        </p:nvSpPr>
        <p:spPr>
          <a:xfrm>
            <a:off x="64073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: Rounded Corners 13"/>
          <p:cNvSpPr/>
          <p:nvPr/>
        </p:nvSpPr>
        <p:spPr>
          <a:xfrm>
            <a:off x="74872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tangle: Rounded Corners 13"/>
          <p:cNvSpPr/>
          <p:nvPr/>
        </p:nvSpPr>
        <p:spPr>
          <a:xfrm>
            <a:off x="85671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Rectangle: Rounded Corners 33"/>
          <p:cNvSpPr/>
          <p:nvPr/>
        </p:nvSpPr>
        <p:spPr>
          <a:xfrm>
            <a:off x="2533418" y="4892745"/>
            <a:ext cx="7137432" cy="1199123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Event Queue</a:t>
            </a:r>
          </a:p>
        </p:txBody>
      </p:sp>
      <p:sp>
        <p:nvSpPr>
          <p:cNvPr id="36" name="Rectangle: Rounded Corners 13"/>
          <p:cNvSpPr/>
          <p:nvPr/>
        </p:nvSpPr>
        <p:spPr>
          <a:xfrm>
            <a:off x="2690936" y="5416550"/>
            <a:ext cx="1271464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event</a:t>
            </a:r>
          </a:p>
        </p:txBody>
      </p:sp>
      <p:sp>
        <p:nvSpPr>
          <p:cNvPr id="31" name="Rectangle: Rounded Corners 13"/>
          <p:cNvSpPr/>
          <p:nvPr/>
        </p:nvSpPr>
        <p:spPr>
          <a:xfrm>
            <a:off x="2690936" y="4038600"/>
            <a:ext cx="2033464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</a:t>
            </a:r>
          </a:p>
        </p:txBody>
      </p:sp>
      <p:sp>
        <p:nvSpPr>
          <p:cNvPr id="32" name="Rectangle: Rounded Corners 13"/>
          <p:cNvSpPr/>
          <p:nvPr/>
        </p:nvSpPr>
        <p:spPr>
          <a:xfrm>
            <a:off x="2690936" y="3352800"/>
            <a:ext cx="2033464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</a:t>
            </a:r>
          </a:p>
        </p:txBody>
      </p:sp>
      <p:sp>
        <p:nvSpPr>
          <p:cNvPr id="35" name="Rectangle: Rounded Corners 13"/>
          <p:cNvSpPr/>
          <p:nvPr/>
        </p:nvSpPr>
        <p:spPr>
          <a:xfrm>
            <a:off x="2690936" y="2667000"/>
            <a:ext cx="2033464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</a:t>
            </a:r>
          </a:p>
        </p:txBody>
      </p:sp>
      <p:cxnSp>
        <p:nvCxnSpPr>
          <p:cNvPr id="37" name="Connector: Curved 36"/>
          <p:cNvCxnSpPr>
            <a:cxnSpLocks/>
          </p:cNvCxnSpPr>
          <p:nvPr/>
        </p:nvCxnSpPr>
        <p:spPr>
          <a:xfrm>
            <a:off x="4724400" y="2925728"/>
            <a:ext cx="12700" cy="685800"/>
          </a:xfrm>
          <a:prstGeom prst="curvedConnector3">
            <a:avLst>
              <a:gd name="adj1" fmla="val 4636362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/>
          <p:cNvCxnSpPr>
            <a:cxnSpLocks/>
          </p:cNvCxnSpPr>
          <p:nvPr/>
        </p:nvCxnSpPr>
        <p:spPr>
          <a:xfrm>
            <a:off x="4724400" y="3611528"/>
            <a:ext cx="12700" cy="685800"/>
          </a:xfrm>
          <a:prstGeom prst="curvedConnector3">
            <a:avLst>
              <a:gd name="adj1" fmla="val 474545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utoShape 7"/>
          <p:cNvSpPr>
            <a:spLocks noChangeArrowheads="1"/>
          </p:cNvSpPr>
          <p:nvPr/>
        </p:nvSpPr>
        <p:spPr bwMode="auto">
          <a:xfrm>
            <a:off x="2376126" y="2639733"/>
            <a:ext cx="2664000" cy="1532334"/>
          </a:xfrm>
          <a:prstGeom prst="wedgeRoundRectCallout">
            <a:avLst>
              <a:gd name="adj1" fmla="val 35480"/>
              <a:gd name="adj2" fmla="val -398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Execution stack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</a:rPr>
              <a:t>is </a:t>
            </a:r>
            <a:r>
              <a:rPr lang="en-US" sz="2800" b="1" noProof="1">
                <a:solidFill>
                  <a:schemeClr val="bg1"/>
                </a:solidFill>
              </a:rPr>
              <a:t>empty</a:t>
            </a:r>
          </a:p>
        </p:txBody>
      </p:sp>
      <p:sp>
        <p:nvSpPr>
          <p:cNvPr id="3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001625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/>
          <p:cNvSpPr/>
          <p:nvPr/>
        </p:nvSpPr>
        <p:spPr>
          <a:xfrm>
            <a:off x="2521151" y="1295400"/>
            <a:ext cx="2362200" cy="3429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The Stack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Event Loop</a:t>
            </a:r>
            <a:endParaRPr lang="bg-BG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5161950" y="1295400"/>
            <a:ext cx="4508900" cy="3429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The Heap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53274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: Rounded Corners 13"/>
          <p:cNvSpPr/>
          <p:nvPr/>
        </p:nvSpPr>
        <p:spPr>
          <a:xfrm>
            <a:off x="64073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: Rounded Corners 13"/>
          <p:cNvSpPr/>
          <p:nvPr/>
        </p:nvSpPr>
        <p:spPr>
          <a:xfrm>
            <a:off x="74872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: Rounded Corners 13"/>
          <p:cNvSpPr/>
          <p:nvPr/>
        </p:nvSpPr>
        <p:spPr>
          <a:xfrm>
            <a:off x="85671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: Rounded Corners 13"/>
          <p:cNvSpPr/>
          <p:nvPr/>
        </p:nvSpPr>
        <p:spPr>
          <a:xfrm>
            <a:off x="53274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: Rounded Corners 13"/>
          <p:cNvSpPr/>
          <p:nvPr/>
        </p:nvSpPr>
        <p:spPr>
          <a:xfrm>
            <a:off x="64073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: Rounded Corners 13"/>
          <p:cNvSpPr/>
          <p:nvPr/>
        </p:nvSpPr>
        <p:spPr>
          <a:xfrm>
            <a:off x="74872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: Rounded Corners 13"/>
          <p:cNvSpPr/>
          <p:nvPr/>
        </p:nvSpPr>
        <p:spPr>
          <a:xfrm>
            <a:off x="85671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: Rounded Corners 13"/>
          <p:cNvSpPr/>
          <p:nvPr/>
        </p:nvSpPr>
        <p:spPr>
          <a:xfrm>
            <a:off x="53274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: Rounded Corners 13"/>
          <p:cNvSpPr/>
          <p:nvPr/>
        </p:nvSpPr>
        <p:spPr>
          <a:xfrm>
            <a:off x="64073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: Rounded Corners 13"/>
          <p:cNvSpPr/>
          <p:nvPr/>
        </p:nvSpPr>
        <p:spPr>
          <a:xfrm>
            <a:off x="74872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: Rounded Corners 13"/>
          <p:cNvSpPr/>
          <p:nvPr/>
        </p:nvSpPr>
        <p:spPr>
          <a:xfrm>
            <a:off x="85671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: Rounded Corners 13"/>
          <p:cNvSpPr/>
          <p:nvPr/>
        </p:nvSpPr>
        <p:spPr>
          <a:xfrm>
            <a:off x="53274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: Rounded Corners 13"/>
          <p:cNvSpPr/>
          <p:nvPr/>
        </p:nvSpPr>
        <p:spPr>
          <a:xfrm>
            <a:off x="64073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: Rounded Corners 13"/>
          <p:cNvSpPr/>
          <p:nvPr/>
        </p:nvSpPr>
        <p:spPr>
          <a:xfrm>
            <a:off x="74872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tangle: Rounded Corners 13"/>
          <p:cNvSpPr/>
          <p:nvPr/>
        </p:nvSpPr>
        <p:spPr>
          <a:xfrm>
            <a:off x="85671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Rectangle: Rounded Corners 33"/>
          <p:cNvSpPr/>
          <p:nvPr/>
        </p:nvSpPr>
        <p:spPr>
          <a:xfrm>
            <a:off x="2533418" y="4892745"/>
            <a:ext cx="7137432" cy="1199123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Event Queue</a:t>
            </a:r>
          </a:p>
        </p:txBody>
      </p:sp>
      <p:sp>
        <p:nvSpPr>
          <p:cNvPr id="36" name="Rectangle: Rounded Corners 13"/>
          <p:cNvSpPr/>
          <p:nvPr/>
        </p:nvSpPr>
        <p:spPr>
          <a:xfrm>
            <a:off x="2690936" y="5416550"/>
            <a:ext cx="1271464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event</a:t>
            </a:r>
          </a:p>
        </p:txBody>
      </p:sp>
      <p:cxnSp>
        <p:nvCxnSpPr>
          <p:cNvPr id="7" name="Connector: Curved 6"/>
          <p:cNvCxnSpPr>
            <a:cxnSpLocks/>
            <a:stCxn id="36" idx="1"/>
          </p:cNvCxnSpPr>
          <p:nvPr/>
        </p:nvCxnSpPr>
        <p:spPr>
          <a:xfrm rot="10800000">
            <a:off x="2690936" y="4297328"/>
            <a:ext cx="12700" cy="1377950"/>
          </a:xfrm>
          <a:prstGeom prst="curvedConnector3">
            <a:avLst>
              <a:gd name="adj1" fmla="val 6163638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13"/>
          <p:cNvSpPr/>
          <p:nvPr/>
        </p:nvSpPr>
        <p:spPr>
          <a:xfrm>
            <a:off x="2690936" y="4038600"/>
            <a:ext cx="2033464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</a:t>
            </a:r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auto">
          <a:xfrm>
            <a:off x="2422150" y="2824996"/>
            <a:ext cx="2556000" cy="1055608"/>
          </a:xfrm>
          <a:prstGeom prst="wedgeRoundRectCallout">
            <a:avLst>
              <a:gd name="adj1" fmla="val 26088"/>
              <a:gd name="adj2" fmla="val -381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Event </a:t>
            </a:r>
            <a:r>
              <a:rPr lang="en-US" sz="2800" b="1" noProof="1">
                <a:solidFill>
                  <a:schemeClr val="bg1"/>
                </a:solidFill>
              </a:rPr>
              <a:t>callback</a:t>
            </a:r>
            <a:r>
              <a:rPr lang="en-US" sz="2800" noProof="1">
                <a:solidFill>
                  <a:srgbClr val="FFFFFF"/>
                </a:solidFill>
              </a:rPr>
              <a:t> is executed</a:t>
            </a:r>
            <a:endParaRPr lang="en-US" sz="2800" noProof="1">
              <a:solidFill>
                <a:schemeClr val="accent1"/>
              </a:solidFill>
            </a:endParaRPr>
          </a:p>
        </p:txBody>
      </p:sp>
      <p:sp>
        <p:nvSpPr>
          <p:cNvPr id="3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841644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D704F91-3117-4171-906A-46B9F71C20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70" y="1080653"/>
            <a:ext cx="3216259" cy="32162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Handling DOM Events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DOM Events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42177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 </a:t>
            </a:r>
            <a:r>
              <a:rPr lang="en-US" dirty="0" smtClean="0"/>
              <a:t>Propagation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05173" y="1296323"/>
            <a:ext cx="2061468" cy="6613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Window</a:t>
            </a:r>
          </a:p>
        </p:txBody>
      </p:sp>
      <p:sp>
        <p:nvSpPr>
          <p:cNvPr id="7" name="Rectangle 6"/>
          <p:cNvSpPr/>
          <p:nvPr/>
        </p:nvSpPr>
        <p:spPr>
          <a:xfrm>
            <a:off x="6488002" y="2126240"/>
            <a:ext cx="1722664" cy="6613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488002" y="2956157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&lt;HTML&gt;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6500702" y="3786074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&lt;BODY&gt;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91387" y="4854062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&lt;HEADER&gt;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3236" y="4854061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&lt;DIV&gt;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93301" y="4854059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&lt;DIV&gt;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589175" y="6015937"/>
            <a:ext cx="4327087" cy="661308"/>
            <a:chOff x="2239057" y="5285027"/>
            <a:chExt cx="4327087" cy="661308"/>
          </a:xfrm>
        </p:grpSpPr>
        <p:sp>
          <p:nvSpPr>
            <p:cNvPr id="14" name="Rectangle 13"/>
            <p:cNvSpPr/>
            <p:nvPr/>
          </p:nvSpPr>
          <p:spPr>
            <a:xfrm>
              <a:off x="2239057" y="5285027"/>
              <a:ext cx="1722664" cy="66130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&lt;A&gt;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43480" y="5285028"/>
              <a:ext cx="1722664" cy="6613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&lt;A&gt;</a:t>
              </a:r>
            </a:p>
          </p:txBody>
        </p:sp>
      </p:grpSp>
      <p:cxnSp>
        <p:nvCxnSpPr>
          <p:cNvPr id="16" name="Curved Connector 15"/>
          <p:cNvCxnSpPr>
            <a:stCxn id="6" idx="1"/>
            <a:endCxn id="7" idx="1"/>
          </p:cNvCxnSpPr>
          <p:nvPr/>
        </p:nvCxnSpPr>
        <p:spPr>
          <a:xfrm rot="10800000" flipH="1" flipV="1">
            <a:off x="6305172" y="1626976"/>
            <a:ext cx="182829" cy="829917"/>
          </a:xfrm>
          <a:prstGeom prst="curvedConnector3">
            <a:avLst>
              <a:gd name="adj1" fmla="val -125035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7" idx="1"/>
            <a:endCxn id="8" idx="1"/>
          </p:cNvCxnSpPr>
          <p:nvPr/>
        </p:nvCxnSpPr>
        <p:spPr>
          <a:xfrm rot="10800000" flipV="1">
            <a:off x="6488002" y="2456893"/>
            <a:ext cx="12700" cy="829917"/>
          </a:xfrm>
          <a:prstGeom prst="curvedConnector3">
            <a:avLst>
              <a:gd name="adj1" fmla="val 1800000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1"/>
            <a:endCxn id="9" idx="1"/>
          </p:cNvCxnSpPr>
          <p:nvPr/>
        </p:nvCxnSpPr>
        <p:spPr>
          <a:xfrm rot="10800000" flipH="1" flipV="1">
            <a:off x="6488002" y="3286810"/>
            <a:ext cx="12700" cy="829917"/>
          </a:xfrm>
          <a:prstGeom prst="curvedConnector3">
            <a:avLst>
              <a:gd name="adj1" fmla="val -1800000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9" idx="1"/>
            <a:endCxn id="10" idx="0"/>
          </p:cNvCxnSpPr>
          <p:nvPr/>
        </p:nvCxnSpPr>
        <p:spPr>
          <a:xfrm rot="10800000" flipV="1">
            <a:off x="4752720" y="4116728"/>
            <a:ext cx="1747983" cy="737334"/>
          </a:xfrm>
          <a:prstGeom prst="curvedConnector2">
            <a:avLst/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3450507" y="5184716"/>
            <a:ext cx="440880" cy="831221"/>
          </a:xfrm>
          <a:prstGeom prst="curvedConnector2">
            <a:avLst/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4" idx="3"/>
            <a:endCxn id="10" idx="2"/>
          </p:cNvCxnSpPr>
          <p:nvPr/>
        </p:nvCxnSpPr>
        <p:spPr>
          <a:xfrm flipV="1">
            <a:off x="4311839" y="5515369"/>
            <a:ext cx="440880" cy="831222"/>
          </a:xfrm>
          <a:prstGeom prst="curvedConnector2">
            <a:avLst/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0" idx="3"/>
            <a:endCxn id="9" idx="2"/>
          </p:cNvCxnSpPr>
          <p:nvPr/>
        </p:nvCxnSpPr>
        <p:spPr>
          <a:xfrm flipV="1">
            <a:off x="5614051" y="4447381"/>
            <a:ext cx="1747983" cy="737335"/>
          </a:xfrm>
          <a:prstGeom prst="curvedConnector2">
            <a:avLst/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9" idx="3"/>
            <a:endCxn id="8" idx="3"/>
          </p:cNvCxnSpPr>
          <p:nvPr/>
        </p:nvCxnSpPr>
        <p:spPr>
          <a:xfrm flipH="1" flipV="1">
            <a:off x="8210666" y="3286811"/>
            <a:ext cx="12700" cy="829917"/>
          </a:xfrm>
          <a:prstGeom prst="curvedConnector3">
            <a:avLst>
              <a:gd name="adj1" fmla="val -1800000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8" idx="3"/>
            <a:endCxn id="7" idx="3"/>
          </p:cNvCxnSpPr>
          <p:nvPr/>
        </p:nvCxnSpPr>
        <p:spPr>
          <a:xfrm flipV="1">
            <a:off x="8210666" y="2456894"/>
            <a:ext cx="12700" cy="829917"/>
          </a:xfrm>
          <a:prstGeom prst="curvedConnector3">
            <a:avLst>
              <a:gd name="adj1" fmla="val 1800000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7" idx="3"/>
            <a:endCxn id="6" idx="3"/>
          </p:cNvCxnSpPr>
          <p:nvPr/>
        </p:nvCxnSpPr>
        <p:spPr>
          <a:xfrm flipV="1">
            <a:off x="8210666" y="1626977"/>
            <a:ext cx="155975" cy="829917"/>
          </a:xfrm>
          <a:prstGeom prst="curvedConnector3">
            <a:avLst>
              <a:gd name="adj1" fmla="val 246562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41791" y="1857269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CAPTURE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6036" y="6161925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TARGET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19918" y="1857268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9900"/>
                </a:solidFill>
              </a:rPr>
              <a:t>BUBBLING</a:t>
            </a:r>
          </a:p>
        </p:txBody>
      </p:sp>
      <p:sp>
        <p:nvSpPr>
          <p:cNvPr id="3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732994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6" grpId="0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Types in DOM API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08205" y="2179564"/>
            <a:ext cx="277313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unload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resize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dragstart</a:t>
            </a:r>
            <a:r>
              <a:rPr lang="en-US" sz="2400" b="1" noProof="1">
                <a:cs typeface="Consolas" pitchFamily="49" charset="0"/>
              </a:rPr>
              <a:t> /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drop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1080" y="1994898"/>
            <a:ext cx="172241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click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mouseover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mouseout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mousedown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mouseup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1080" y="4835434"/>
            <a:ext cx="169724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keydown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Keypress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keyup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336281" y="5015372"/>
            <a:ext cx="257495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focus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(got focus)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blur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(lost focus)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838" y="1291322"/>
            <a:ext cx="34290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Mouse</a:t>
            </a:r>
            <a:r>
              <a:rPr lang="en-US" sz="3200" dirty="0"/>
              <a:t> events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81023" y="1307535"/>
            <a:ext cx="342749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DOM / UI</a:t>
            </a:r>
            <a:r>
              <a:rPr lang="en-US" sz="3200" dirty="0"/>
              <a:t> events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2610" y="4074192"/>
            <a:ext cx="35759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Keyboard</a:t>
            </a:r>
            <a:r>
              <a:rPr lang="en-US" sz="3200" dirty="0"/>
              <a:t> events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3777" y="4073434"/>
            <a:ext cx="322958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Focus</a:t>
            </a:r>
            <a:r>
              <a:rPr lang="en-US" sz="3200" dirty="0"/>
              <a:t> events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518769" y="2179564"/>
            <a:ext cx="204142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touchstart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touchend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touchmove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touchcancel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993" y="1291322"/>
            <a:ext cx="3156773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Touch</a:t>
            </a:r>
            <a:r>
              <a:rPr lang="en-US" sz="3200" dirty="0"/>
              <a:t> events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719189" y="4835434"/>
            <a:ext cx="133022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change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submit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reset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79520" y="4074931"/>
            <a:ext cx="301953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Form</a:t>
            </a:r>
            <a:r>
              <a:rPr lang="en-US" sz="3200" dirty="0"/>
              <a:t> events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53590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Object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alls </a:t>
            </a:r>
            <a:r>
              <a:rPr lang="en-US" dirty="0"/>
              <a:t>its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r>
              <a:rPr lang="en-US" dirty="0" smtClean="0"/>
              <a:t>Passes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 smtClean="0"/>
              <a:t> </a:t>
            </a:r>
            <a:r>
              <a:rPr lang="en-US" dirty="0"/>
              <a:t>to the </a:t>
            </a:r>
            <a:r>
              <a:rPr lang="en-US" dirty="0" smtClean="0"/>
              <a:t>function - 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to the event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Contains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</a:t>
            </a:r>
            <a:r>
              <a:rPr lang="en-US" dirty="0" smtClean="0"/>
              <a:t>that </a:t>
            </a:r>
            <a:r>
              <a:rPr lang="en-US" dirty="0"/>
              <a:t>describe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event </a:t>
            </a:r>
            <a:r>
              <a:rPr lang="en-US" dirty="0"/>
              <a:t>that </a:t>
            </a:r>
            <a:r>
              <a:rPr lang="en-US" dirty="0" smtClean="0"/>
              <a:t>occurred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3709862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62276" y="1121148"/>
            <a:ext cx="9929724" cy="5276048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Properties</a:t>
            </a:r>
          </a:p>
          <a:p>
            <a:pPr lvl="1">
              <a:buClr>
                <a:schemeClr val="tx1"/>
              </a:buClr>
            </a:pPr>
            <a:r>
              <a:rPr lang="en-US" sz="3500" dirty="0"/>
              <a:t>target</a:t>
            </a:r>
          </a:p>
          <a:p>
            <a:pPr lvl="1">
              <a:buClr>
                <a:schemeClr val="tx1"/>
              </a:buClr>
            </a:pPr>
            <a:r>
              <a:rPr lang="en-US" sz="3500" dirty="0" err="1"/>
              <a:t>timeStamp</a:t>
            </a:r>
            <a:endParaRPr lang="en-US" sz="3500" dirty="0"/>
          </a:p>
          <a:p>
            <a:pPr lvl="1">
              <a:buClr>
                <a:schemeClr val="tx1"/>
              </a:buClr>
            </a:pPr>
            <a:r>
              <a:rPr lang="en-US" sz="3500" dirty="0" err="1"/>
              <a:t>isTrusted</a:t>
            </a:r>
            <a:endParaRPr lang="en-US" sz="3500" dirty="0"/>
          </a:p>
          <a:p>
            <a:pPr lvl="1">
              <a:buClr>
                <a:schemeClr val="tx1"/>
              </a:buClr>
            </a:pPr>
            <a:r>
              <a:rPr lang="en-US" sz="3500" dirty="0" err="1" smtClean="0"/>
              <a:t>clientX</a:t>
            </a:r>
            <a:r>
              <a:rPr lang="en-US" sz="3500" dirty="0" smtClean="0"/>
              <a:t>/Y</a:t>
            </a:r>
          </a:p>
          <a:p>
            <a:pPr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sz="3500" dirty="0" err="1"/>
              <a:t>preventDefault</a:t>
            </a:r>
            <a:endParaRPr lang="en-US" sz="3500" dirty="0"/>
          </a:p>
          <a:p>
            <a:pPr lvl="1"/>
            <a:r>
              <a:rPr lang="en-US" sz="3500" dirty="0" err="1"/>
              <a:t>stopPropagation</a:t>
            </a:r>
            <a:endParaRPr lang="en-US" sz="3500" dirty="0"/>
          </a:p>
          <a:p>
            <a:pPr lvl="1"/>
            <a:r>
              <a:rPr lang="en-US" sz="3500" dirty="0" err="1"/>
              <a:t>stopImmediatePropagation</a:t>
            </a:r>
            <a:endParaRPr lang="en-US" sz="3500" dirty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Object Properties and Methods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0964039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6818" cy="529391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HTML page holding a </a:t>
            </a:r>
            <a:r>
              <a:rPr lang="en-US" b="1" dirty="0">
                <a:solidFill>
                  <a:schemeClr val="bg1"/>
                </a:solidFill>
              </a:rPr>
              <a:t>list of items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text box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button</a:t>
            </a:r>
            <a:r>
              <a:rPr lang="en-US" dirty="0"/>
              <a:t> for adding more items to the list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Write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append</a:t>
            </a:r>
            <a:r>
              <a:rPr lang="en-US" dirty="0"/>
              <a:t> the specified text to the list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of Items</a:t>
            </a:r>
            <a:endParaRPr lang="bg-BG" dirty="0"/>
          </a:p>
        </p:txBody>
      </p:sp>
      <p:sp>
        <p:nvSpPr>
          <p:cNvPr id="6" name="Right Arrow 10"/>
          <p:cNvSpPr/>
          <p:nvPr/>
        </p:nvSpPr>
        <p:spPr>
          <a:xfrm>
            <a:off x="3926945" y="4719178"/>
            <a:ext cx="2286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sp>
        <p:nvSpPr>
          <p:cNvPr id="7" name="Right Arrow 11"/>
          <p:cNvSpPr/>
          <p:nvPr/>
        </p:nvSpPr>
        <p:spPr>
          <a:xfrm>
            <a:off x="7944812" y="4719178"/>
            <a:ext cx="2286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pic>
        <p:nvPicPr>
          <p:cNvPr id="9" name="Picture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260" y="3440677"/>
            <a:ext cx="2898774" cy="25570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44915" y="3440677"/>
            <a:ext cx="2956720" cy="2560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2"/>
          <p:cNvPicPr/>
          <p:nvPr/>
        </p:nvPicPr>
        <p:blipFill rotWithShape="1">
          <a:blip r:embed="rId4" cstate="print"/>
          <a:srcRect b="3259"/>
          <a:stretch/>
        </p:blipFill>
        <p:spPr bwMode="auto">
          <a:xfrm>
            <a:off x="8626020" y="3440674"/>
            <a:ext cx="2956719" cy="25570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7227123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of Items – HTML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=""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679041" y="1368331"/>
            <a:ext cx="949928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&lt;h1&gt;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List of Items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 id="items"&gt;&lt;li&gt;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First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&lt;/li&gt;&lt;li&gt;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Second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&lt;/li&gt;&lt;/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 type="text" id="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" 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 type="button" value="Add"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onclick</a:t>
            </a:r>
            <a:r>
              <a:rPr lang="en-US" sz="2400" dirty="0">
                <a:solidFill>
                  <a:schemeClr val="tx1"/>
                </a:solidFill>
                <a:effectLst/>
              </a:rPr>
              <a:t>="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bg1"/>
                </a:solidFill>
                <a:effectLst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&lt;script&gt;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bg1"/>
                </a:solidFill>
                <a:effectLst/>
              </a:rPr>
              <a:t>() </a:t>
            </a:r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TODO: Add new item to the list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&lt;/script&gt;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6000" y="3450256"/>
            <a:ext cx="3794920" cy="2988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898848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of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=""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1192164" y="1449000"/>
            <a:ext cx="10303894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tx2"/>
                </a:solidFill>
                <a:effectLst/>
              </a:rPr>
              <a:t>() {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let text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').</a:t>
            </a:r>
            <a:r>
              <a:rPr lang="en-US" sz="24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let li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400" dirty="0">
                <a:solidFill>
                  <a:schemeClr val="tx2"/>
                </a:solidFill>
                <a:effectLst/>
              </a:rPr>
              <a:t>("li");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li.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400" dirty="0">
                <a:solidFill>
                  <a:schemeClr val="tx2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createTextNode</a:t>
            </a:r>
            <a:r>
              <a:rPr lang="en-US" sz="2400" dirty="0">
                <a:solidFill>
                  <a:schemeClr val="tx2"/>
                </a:solidFill>
                <a:effectLst/>
              </a:rPr>
              <a:t>(text));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("items").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400" dirty="0">
                <a:solidFill>
                  <a:schemeClr val="tx2"/>
                </a:solidFill>
                <a:effectLst/>
              </a:rPr>
              <a:t>(li</a:t>
            </a:r>
            <a:r>
              <a:rPr lang="en-US" sz="2400" dirty="0" smtClean="0">
                <a:solidFill>
                  <a:schemeClr val="tx2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	</a:t>
            </a:r>
            <a:r>
              <a:rPr lang="en-US" sz="2400" i="1" dirty="0" smtClean="0">
                <a:solidFill>
                  <a:schemeClr val="accent2"/>
                </a:solidFill>
                <a:effectLst/>
              </a:rPr>
              <a:t>//clearing the input:</a:t>
            </a:r>
            <a:endParaRPr lang="en-US" sz="2400" i="1" dirty="0">
              <a:solidFill>
                <a:schemeClr val="accent2"/>
              </a:solidFill>
              <a:effectLst/>
            </a:endParaRP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').</a:t>
            </a:r>
            <a:r>
              <a:rPr lang="en-US" sz="24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400" dirty="0">
                <a:solidFill>
                  <a:schemeClr val="tx2"/>
                </a:solidFill>
                <a:effectLst/>
              </a:rPr>
              <a:t> = '';</a:t>
            </a:r>
          </a:p>
          <a:p>
            <a:r>
              <a:rPr lang="en-US" sz="2400" dirty="0" smtClean="0">
                <a:solidFill>
                  <a:schemeClr val="tx2"/>
                </a:solidFill>
                <a:effectLst/>
              </a:rPr>
              <a:t>} </a:t>
            </a:r>
            <a:endParaRPr lang="en-US" sz="2400" dirty="0">
              <a:solidFill>
                <a:schemeClr val="tx2"/>
              </a:solidFill>
              <a:effectLst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1192164" y="57240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https://judge.softuni.bg/Contests/Practice/Index/1549#0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7009163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Event Loop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Event Types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Event Object Properties and Methods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Handling Events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828096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431" y="1337095"/>
            <a:ext cx="2701200" cy="2701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Event Handling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31336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Event registration is done by providing a </a:t>
            </a:r>
            <a:r>
              <a:rPr lang="en-US" sz="3400" b="1" dirty="0" smtClean="0">
                <a:solidFill>
                  <a:schemeClr val="bg1"/>
                </a:solidFill>
              </a:rPr>
              <a:t>callback function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 smtClean="0"/>
              <a:t>Three </a:t>
            </a:r>
            <a:r>
              <a:rPr lang="en-US" sz="3400" dirty="0"/>
              <a:t>ways to register for an event: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000" dirty="0"/>
              <a:t>With </a:t>
            </a:r>
            <a:r>
              <a:rPr lang="en-US" sz="3000" b="1" dirty="0">
                <a:solidFill>
                  <a:schemeClr val="bg1"/>
                </a:solidFill>
              </a:rPr>
              <a:t>HTML Attributes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000" dirty="0"/>
              <a:t>Using </a:t>
            </a:r>
            <a:r>
              <a:rPr lang="en-US" sz="3000" b="1" dirty="0">
                <a:solidFill>
                  <a:schemeClr val="bg1"/>
                </a:solidFill>
              </a:rPr>
              <a:t>DOM element properties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000" dirty="0"/>
              <a:t>Using </a:t>
            </a:r>
            <a:r>
              <a:rPr lang="en-US" sz="3000" b="1" dirty="0">
                <a:solidFill>
                  <a:schemeClr val="bg1"/>
                </a:solidFill>
              </a:rPr>
              <a:t>DOM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event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handler</a:t>
            </a:r>
          </a:p>
          <a:p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593578" y="4689000"/>
            <a:ext cx="7769622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handler(event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){</a:t>
            </a:r>
            <a:r>
              <a:rPr lang="en-US" sz="2400" dirty="0">
                <a:solidFill>
                  <a:schemeClr val="tx1"/>
                </a:solidFill>
                <a:effectLst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smtClean="0">
                <a:solidFill>
                  <a:srgbClr val="00B050"/>
                </a:solidFill>
                <a:effectLst/>
              </a:rPr>
              <a:t>//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effectLst/>
              </a:rPr>
              <a:t>this</a:t>
            </a:r>
            <a:r>
              <a:rPr lang="en-US" sz="2400" dirty="0">
                <a:solidFill>
                  <a:srgbClr val="00B050"/>
                </a:solidFill>
                <a:effectLst/>
              </a:rPr>
              <a:t> </a:t>
            </a:r>
            <a:r>
              <a:rPr lang="en-US" sz="2400" dirty="0" smtClean="0">
                <a:solidFill>
                  <a:srgbClr val="00B050"/>
                </a:solidFill>
                <a:effectLst/>
              </a:rPr>
              <a:t>--&gt;</a:t>
            </a:r>
            <a:r>
              <a:rPr lang="en-US" sz="2400" dirty="0">
                <a:solidFill>
                  <a:srgbClr val="00B050"/>
                </a:solidFill>
                <a:effectLst/>
              </a:rPr>
              <a:t> object, html </a:t>
            </a:r>
            <a:r>
              <a:rPr lang="en-US" sz="2400" dirty="0" smtClean="0">
                <a:solidFill>
                  <a:srgbClr val="00B050"/>
                </a:solidFill>
                <a:effectLst/>
              </a:rPr>
              <a:t>reference</a:t>
            </a:r>
            <a:endParaRPr lang="en-US" sz="2400" dirty="0">
              <a:solidFill>
                <a:srgbClr val="00B050"/>
              </a:solidFill>
              <a:effectLst/>
            </a:endParaRPr>
          </a:p>
          <a:p>
            <a:r>
              <a:rPr lang="en-US" sz="2400" dirty="0">
                <a:solidFill>
                  <a:srgbClr val="00B050"/>
                </a:solidFill>
                <a:effectLst/>
              </a:rPr>
              <a:t>    </a:t>
            </a:r>
            <a:r>
              <a:rPr lang="en-US" sz="2400" dirty="0" smtClean="0">
                <a:solidFill>
                  <a:srgbClr val="00B050"/>
                </a:solidFill>
                <a:effectLst/>
              </a:rPr>
              <a:t>// event</a:t>
            </a:r>
            <a:r>
              <a:rPr lang="en-US" sz="2400" dirty="0">
                <a:solidFill>
                  <a:srgbClr val="00B050"/>
                </a:solidFill>
                <a:effectLst/>
              </a:rPr>
              <a:t> </a:t>
            </a:r>
            <a:r>
              <a:rPr lang="en-US" sz="2400" dirty="0" smtClean="0">
                <a:solidFill>
                  <a:srgbClr val="00B050"/>
                </a:solidFill>
                <a:effectLst/>
              </a:rPr>
              <a:t>--&gt;</a:t>
            </a:r>
            <a:r>
              <a:rPr lang="en-US" sz="2400" dirty="0">
                <a:solidFill>
                  <a:srgbClr val="00B050"/>
                </a:solidFill>
                <a:effectLst/>
              </a:rPr>
              <a:t> object, event </a:t>
            </a:r>
            <a:r>
              <a:rPr lang="en-US" sz="2400" dirty="0" smtClean="0">
                <a:solidFill>
                  <a:srgbClr val="00B050"/>
                </a:solidFill>
                <a:effectLst/>
              </a:rPr>
              <a:t>configuration</a:t>
            </a:r>
            <a:r>
              <a:rPr lang="en-US" sz="2400" dirty="0">
                <a:solidFill>
                  <a:schemeClr val="tx1"/>
                </a:solidFill>
                <a:effectLst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0513159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Listener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addEventListener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removeEventListener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157591" y="1805406"/>
            <a:ext cx="9429375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htmlRef.</a:t>
            </a:r>
            <a:r>
              <a:rPr lang="en-US" sz="2400" dirty="0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 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'click'</a:t>
            </a:r>
            <a:r>
              <a:rPr lang="en-US" sz="2400" dirty="0">
                <a:solidFill>
                  <a:schemeClr val="tx1"/>
                </a:solidFill>
                <a:effectLst/>
              </a:rPr>
              <a:t> , handler , false );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=""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157591" y="3261403"/>
            <a:ext cx="942937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htmlRef.</a:t>
            </a:r>
            <a:r>
              <a:rPr lang="en-US" sz="2400" dirty="0">
                <a:solidFill>
                  <a:schemeClr val="bg1"/>
                </a:solidFill>
                <a:effectLst/>
              </a:rPr>
              <a:t>removeEventListener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 'click' , handler);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202" y="4423724"/>
            <a:ext cx="2111208" cy="2111208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7567851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1458221A-2F83-45BC-B567-7128DA1A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Click Event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="" xmlns:a16="http://schemas.microsoft.com/office/drawing/2014/main" id="{1CA2CBAA-C264-469E-9723-9E85D7D134CD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90796" y="1345590"/>
            <a:ext cx="10374969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('button')[0];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 err="1">
                <a:solidFill>
                  <a:schemeClr val="tx1"/>
                </a:solidFill>
                <a:effectLst/>
              </a:rPr>
              <a:t>button.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('click',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clickMe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clickMe</a:t>
            </a:r>
            <a:r>
              <a:rPr lang="en-US" sz="2400" dirty="0">
                <a:solidFill>
                  <a:schemeClr val="tx1"/>
                </a:solidFill>
                <a:effectLst/>
              </a:rPr>
              <a:t>(e)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target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e.currentTarget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target.textContent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Number(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targetText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) + 1;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AADEF774-590F-46ED-9662-DD8D19E035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834" y="4483710"/>
            <a:ext cx="38100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3403530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12D94928-993D-4043-B7C8-89823EC2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Hover Event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="" xmlns:a16="http://schemas.microsoft.com/office/drawing/2014/main" id="{A150CD85-BC5C-4715-AFEE-22724CEDC5B4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64671" y="1282474"/>
            <a:ext cx="10030159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('div')[0];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button.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mouseover</a:t>
            </a:r>
            <a:r>
              <a:rPr lang="en-US" sz="2400" dirty="0">
                <a:solidFill>
                  <a:schemeClr val="tx1"/>
                </a:solidFill>
                <a:effectLst/>
              </a:rPr>
              <a:t>', function (e)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style =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e.currentTarget</a:t>
            </a:r>
            <a:r>
              <a:rPr lang="en-US" sz="2400" dirty="0">
                <a:solidFill>
                  <a:schemeClr val="bg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{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} = style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if(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=== 'white'){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'#234465';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'white';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} else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'white';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'#234465';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}}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2553623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4FBB8EA-2B03-4D02-8DA2-C48EE69F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Input Event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39497ACF-DCC3-4CFB-9F5B-603D5AE3E792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835478" y="1221513"/>
            <a:ext cx="11025843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inputField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('button')[0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 err="1">
                <a:solidFill>
                  <a:schemeClr val="tx1"/>
                </a:solidFill>
                <a:effectLst/>
              </a:rPr>
              <a:t>inputField.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'input'</a:t>
            </a:r>
            <a:r>
              <a:rPr lang="en-US" sz="2400" dirty="0">
                <a:solidFill>
                  <a:schemeClr val="tx1"/>
                </a:solidFill>
                <a:effectLst/>
              </a:rPr>
              <a:t>, function 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button.setAttribute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('disabled', 'false')</a:t>
            </a:r>
          </a:p>
          <a:p>
            <a:r>
              <a:rPr lang="en-US" sz="2400" dirty="0" smtClean="0">
                <a:solidFill>
                  <a:schemeClr val="tx1"/>
                </a:solidFill>
                <a:effectLst/>
              </a:rPr>
              <a:t>});</a:t>
            </a:r>
            <a:r>
              <a:rPr lang="en-US" sz="2400" dirty="0">
                <a:solidFill>
                  <a:schemeClr val="tx1"/>
                </a:solidFill>
                <a:effectLst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endParaRPr lang="en-US" sz="2400" dirty="0">
              <a:solidFill>
                <a:schemeClr val="tx1"/>
              </a:solidFill>
              <a:effectLst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8D65C34B-ADDD-416D-9084-10D1384D12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7" y="3753394"/>
            <a:ext cx="11060134" cy="22891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6042134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Events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="" xmlns:a16="http://schemas.microsoft.com/office/drawing/2014/main" id="{302A82DC-9DC9-4984-83E6-38739066647C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499" y="1195389"/>
            <a:ext cx="11739585" cy="55272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password = </a:t>
            </a:r>
            <a:r>
              <a:rPr lang="en-US" sz="2400" dirty="0" err="1">
                <a:solidFill>
                  <a:schemeClr val="tx1"/>
                </a:solidFill>
              </a:rPr>
              <a:t>document.querySelector</a:t>
            </a:r>
            <a:r>
              <a:rPr lang="en-US" sz="2400" dirty="0">
                <a:solidFill>
                  <a:schemeClr val="tx1"/>
                </a:solidFill>
              </a:rPr>
              <a:t>('input[type="password"]');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</a:rPr>
              <a:t>document.querySelector</a:t>
            </a:r>
            <a:r>
              <a:rPr lang="en-US" sz="2400" dirty="0">
                <a:solidFill>
                  <a:schemeClr val="tx1"/>
                </a:solidFill>
              </a:rPr>
              <a:t>('button');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'focus'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 smtClean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function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>
                <a:solidFill>
                  <a:schemeClr val="tx1"/>
                </a:solidFill>
              </a:rPr>
              <a:t> (){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event.target.style.background</a:t>
            </a:r>
            <a:r>
              <a:rPr lang="en-US" sz="2400" dirty="0">
                <a:solidFill>
                  <a:schemeClr val="tx1"/>
                </a:solidFill>
              </a:rPr>
              <a:t> = '#234465</a:t>
            </a:r>
            <a:r>
              <a:rPr lang="en-US" sz="2400" dirty="0" smtClean="0">
                <a:solidFill>
                  <a:schemeClr val="tx1"/>
                </a:solidFill>
              </a:rPr>
              <a:t>';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'blur'</a:t>
            </a:r>
            <a:r>
              <a:rPr lang="en-US" sz="2400" dirty="0">
                <a:solidFill>
                  <a:schemeClr val="tx1"/>
                </a:solidFill>
              </a:rPr>
              <a:t>, (event) =&gt;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event.target.style.background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smtClean="0">
                <a:solidFill>
                  <a:schemeClr val="tx1"/>
                </a:solidFill>
              </a:rPr>
              <a:t>'';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});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button.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'click'</a:t>
            </a:r>
            <a:r>
              <a:rPr lang="en-US" sz="2400" dirty="0">
                <a:solidFill>
                  <a:schemeClr val="tx1"/>
                </a:solidFill>
              </a:rPr>
              <a:t>, () =&gt;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removeEventListener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'focus'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 smtClean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});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15C2247B-FA20-42A8-8DA1-35BA1CA18A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525" y="2752534"/>
            <a:ext cx="3669560" cy="13511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5587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Events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70325" y="1129305"/>
            <a:ext cx="10321675" cy="5546589"/>
          </a:xfrm>
        </p:spPr>
        <p:txBody>
          <a:bodyPr>
            <a:normAutofit/>
          </a:bodyPr>
          <a:lstStyle/>
          <a:p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ea typeface="Lucida Grande" charset="0"/>
                <a:cs typeface="Lucida Grande" charset="0"/>
                <a:sym typeface="Lucida Grande" charset="0"/>
              </a:rPr>
              <a:t>addEventListener()</a:t>
            </a:r>
            <a:r>
              <a:rPr lang="en-US" sz="3200" b="1" dirty="0">
                <a:solidFill>
                  <a:schemeClr val="bg1"/>
                </a:solidFill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method also allows you to      add many events to the same element, </a:t>
            </a:r>
            <a:r>
              <a:rPr lang="en-US" sz="3200" dirty="0" smtClean="0">
                <a:ea typeface="Lucida Grande" charset="0"/>
                <a:cs typeface="Lucida Grande" charset="0"/>
                <a:sym typeface="Lucida Grande" charset="0"/>
              </a:rPr>
              <a:t>without overwriting </a:t>
            </a:r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existing events:</a:t>
            </a:r>
          </a:p>
          <a:p>
            <a:endParaRPr lang="en-US" sz="3200" dirty="0">
              <a:sym typeface="Lucida Grande" charset="0"/>
            </a:endParaRPr>
          </a:p>
          <a:p>
            <a:endParaRPr lang="en-US" sz="3200" dirty="0">
              <a:sym typeface="Lucida Grande" charset="0"/>
            </a:endParaRPr>
          </a:p>
          <a:p>
            <a:endParaRPr lang="en-US" sz="3200" dirty="0">
              <a:sym typeface="Lucida Grande" charset="0"/>
            </a:endParaRPr>
          </a:p>
          <a:p>
            <a:pPr marL="0" indent="0">
              <a:buNone/>
            </a:pPr>
            <a:r>
              <a:rPr lang="en-US" i="1" dirty="0"/>
              <a:t>Note that you don't use the "</a:t>
            </a:r>
            <a:r>
              <a:rPr lang="en-US" b="1" i="1" dirty="0">
                <a:solidFill>
                  <a:schemeClr val="bg1"/>
                </a:solidFill>
              </a:rPr>
              <a:t>on</a:t>
            </a:r>
            <a:r>
              <a:rPr lang="en-US" i="1" dirty="0"/>
              <a:t>" prefix for the event</a:t>
            </a:r>
            <a:br>
              <a:rPr lang="en-US" i="1" dirty="0"/>
            </a:br>
            <a:r>
              <a:rPr lang="en-US" i="1" dirty="0"/>
              <a:t>use "</a:t>
            </a:r>
            <a:r>
              <a:rPr lang="en-US" b="1" i="1" dirty="0">
                <a:solidFill>
                  <a:schemeClr val="bg1"/>
                </a:solidFill>
              </a:rPr>
              <a:t>click</a:t>
            </a:r>
            <a:r>
              <a:rPr lang="en-US" i="1" dirty="0"/>
              <a:t>" instead of "</a:t>
            </a:r>
            <a:r>
              <a:rPr lang="en-US" b="1" i="1" dirty="0" err="1">
                <a:solidFill>
                  <a:schemeClr val="bg1"/>
                </a:solidFill>
              </a:rPr>
              <a:t>onclick</a:t>
            </a:r>
            <a:r>
              <a:rPr lang="en-US" i="1" dirty="0"/>
              <a:t>"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181000" y="2799000"/>
            <a:ext cx="9822777" cy="1808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.addEventListener("click", function);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.addEventListener("click", </a:t>
            </a:r>
            <a:r>
              <a:rPr lang="en-US" sz="2400" dirty="0" err="1">
                <a:solidFill>
                  <a:schemeClr val="tx1"/>
                </a:solidFill>
              </a:rPr>
              <a:t>myFunction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</a:t>
            </a:r>
            <a:r>
              <a:rPr lang="en-US" sz="2400" dirty="0" err="1">
                <a:solidFill>
                  <a:schemeClr val="tx1"/>
                </a:solidFill>
              </a:rPr>
              <a:t>mouseover</a:t>
            </a:r>
            <a:r>
              <a:rPr lang="en-US" sz="2400" dirty="0">
                <a:solidFill>
                  <a:schemeClr val="tx1"/>
                </a:solidFill>
              </a:rPr>
              <a:t>", </a:t>
            </a:r>
            <a:r>
              <a:rPr lang="en-US" sz="2400" dirty="0" err="1">
                <a:solidFill>
                  <a:schemeClr val="tx1"/>
                </a:solidFill>
              </a:rPr>
              <a:t>mySecondFunction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</a:t>
            </a:r>
            <a:r>
              <a:rPr lang="en-US" sz="2400" dirty="0" err="1">
                <a:solidFill>
                  <a:schemeClr val="tx1"/>
                </a:solidFill>
              </a:rPr>
              <a:t>mouseout</a:t>
            </a:r>
            <a:r>
              <a:rPr lang="en-US" sz="2400" dirty="0">
                <a:solidFill>
                  <a:schemeClr val="tx1"/>
                </a:solidFill>
              </a:rPr>
              <a:t>", </a:t>
            </a:r>
            <a:r>
              <a:rPr lang="en-US" sz="2400" dirty="0" err="1">
                <a:solidFill>
                  <a:schemeClr val="tx1"/>
                </a:solidFill>
              </a:rPr>
              <a:t>myThirdFunction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23307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In JS we can start / stop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timers</a:t>
            </a:r>
            <a:r>
              <a:rPr lang="en-US" sz="3400" dirty="0"/>
              <a:t> (intervals</a:t>
            </a:r>
            <a:r>
              <a:rPr lang="en-US" sz="3400" dirty="0" smtClean="0"/>
              <a:t>)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400" dirty="0"/>
              <a:t>Remove (cancel) existing timer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SetInterval() / ClearInterval()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84907" y="1907513"/>
            <a:ext cx="1062908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intervalID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setInterval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console.log</a:t>
            </a:r>
            <a:r>
              <a:rPr lang="en-US" sz="2400" dirty="0">
                <a:solidFill>
                  <a:schemeClr val="tx1"/>
                </a:solidFill>
                <a:effectLst/>
              </a:rPr>
              <a:t>("1 sec. passed");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},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1000</a:t>
            </a:r>
          </a:p>
          <a:p>
            <a:r>
              <a:rPr lang="en-US" sz="2400" dirty="0" smtClean="0">
                <a:solidFill>
                  <a:schemeClr val="tx1"/>
                </a:solidFill>
                <a:effectLst/>
              </a:rPr>
              <a:t>);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Delay = 1000 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ms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 = 1 second</a:t>
            </a:r>
          </a:p>
        </p:txBody>
      </p:sp>
      <p:pic>
        <p:nvPicPr>
          <p:cNvPr id="5" name="Picture 4" descr="Резултат с изображение за timer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069" y="1987031"/>
            <a:ext cx="2275064" cy="22750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784907" y="5311952"/>
            <a:ext cx="1062908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bg1"/>
                </a:solidFill>
                <a:effectLst/>
              </a:rPr>
              <a:t>clearInterval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intervalID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Stop the timer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1476293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93910"/>
          </a:xfrm>
        </p:spPr>
        <p:txBody>
          <a:bodyPr/>
          <a:lstStyle/>
          <a:p>
            <a:r>
              <a:rPr lang="en-US" dirty="0"/>
              <a:t>Extend the previous problem</a:t>
            </a:r>
          </a:p>
          <a:p>
            <a:pPr lvl="1"/>
            <a:r>
              <a:rPr lang="en-US" dirty="0"/>
              <a:t>Implement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[Delete]</a:t>
            </a:r>
            <a:r>
              <a:rPr lang="en-US" dirty="0"/>
              <a:t> action as link after each list item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2. Add </a:t>
            </a:r>
            <a:r>
              <a:rPr lang="en-US" dirty="0"/>
              <a:t>/ Delete Items</a:t>
            </a:r>
            <a:endParaRPr lang="bg-BG" dirty="0"/>
          </a:p>
        </p:txBody>
      </p:sp>
      <p:sp>
        <p:nvSpPr>
          <p:cNvPr id="6" name="Arrow: Right 9"/>
          <p:cNvSpPr/>
          <p:nvPr/>
        </p:nvSpPr>
        <p:spPr>
          <a:xfrm>
            <a:off x="5438702" y="4230476"/>
            <a:ext cx="3810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pic>
        <p:nvPicPr>
          <p:cNvPr id="9" name="Picture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4400" y="3010641"/>
            <a:ext cx="3886200" cy="26954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pic>
        <p:nvPicPr>
          <p:cNvPr id="4" name="Картина 3">
            <a:extLst>
              <a:ext uri="{FF2B5EF4-FFF2-40B4-BE49-F238E27FC236}">
                <a16:creationId xmlns="" xmlns:a16="http://schemas.microsoft.com/office/drawing/2014/main" id="{13CAEB18-9F51-4654-AB23-D4DC1D6E0F6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4828" y="3492288"/>
            <a:ext cx="4143375" cy="1781175"/>
          </a:xfrm>
          <a:prstGeom prst="rect">
            <a:avLst/>
          </a:prstGeom>
        </p:spPr>
      </p:pic>
      <p:sp>
        <p:nvSpPr>
          <p:cNvPr id="10" name="TextBox 5"/>
          <p:cNvSpPr txBox="1"/>
          <p:nvPr/>
        </p:nvSpPr>
        <p:spPr>
          <a:xfrm>
            <a:off x="516000" y="61938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 </a:t>
            </a:r>
            <a:r>
              <a:rPr lang="en-US" dirty="0">
                <a:hlinkClick r:id="rId4"/>
              </a:rPr>
              <a:t>https://judge.softuni.bg/Contests/Practice/Index/1549#1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522740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8" y="1150939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-advanced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82169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2. Add </a:t>
            </a:r>
            <a:r>
              <a:rPr lang="en-US" dirty="0"/>
              <a:t>/ Delete Items – HTML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=""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351893" y="1354660"/>
            <a:ext cx="939262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&lt;h1&gt;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List of Items</a:t>
            </a:r>
            <a:r>
              <a:rPr lang="en-US" sz="2400" dirty="0">
                <a:solidFill>
                  <a:schemeClr val="tx2"/>
                </a:solidFill>
                <a:effectLst/>
              </a:rPr>
              <a:t>&lt;/h1&gt;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ul</a:t>
            </a:r>
            <a:r>
              <a:rPr lang="en-US" sz="2400" dirty="0">
                <a:solidFill>
                  <a:schemeClr val="tx2"/>
                </a:solidFill>
                <a:effectLst/>
              </a:rPr>
              <a:t> id="</a:t>
            </a:r>
            <a:r>
              <a:rPr lang="en-US" sz="2400" dirty="0">
                <a:solidFill>
                  <a:schemeClr val="bg1"/>
                </a:solidFill>
                <a:effectLst/>
              </a:rPr>
              <a:t>items</a:t>
            </a:r>
            <a:r>
              <a:rPr lang="en-US" sz="2400" dirty="0">
                <a:solidFill>
                  <a:schemeClr val="tx2"/>
                </a:solidFill>
                <a:effectLst/>
              </a:rPr>
              <a:t>"&gt;&lt;/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ul</a:t>
            </a:r>
            <a:r>
              <a:rPr lang="en-US" sz="2400" dirty="0">
                <a:solidFill>
                  <a:schemeClr val="tx2"/>
                </a:solidFill>
                <a:effectLst/>
              </a:rPr>
              <a:t>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&lt;input type="text" id="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newText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" /&gt;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&lt;input type="button" value="Add"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onclick</a:t>
            </a:r>
            <a:r>
              <a:rPr lang="en-US" sz="2400" dirty="0">
                <a:solidFill>
                  <a:schemeClr val="tx2"/>
                </a:solidFill>
                <a:effectLst/>
              </a:rPr>
              <a:t>="</a:t>
            </a:r>
            <a:r>
              <a:rPr lang="en-US" sz="2400" dirty="0">
                <a:solidFill>
                  <a:schemeClr val="bg1"/>
                </a:solidFill>
                <a:effectLst/>
              </a:rPr>
              <a:t>solve()</a:t>
            </a:r>
            <a:r>
              <a:rPr lang="en-US" sz="2400" dirty="0">
                <a:solidFill>
                  <a:schemeClr val="tx2"/>
                </a:solidFill>
                <a:effectLst/>
              </a:rPr>
              <a:t>"&gt;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&lt;script&gt;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function </a:t>
            </a:r>
            <a:r>
              <a:rPr lang="en-US" sz="2400" dirty="0">
                <a:solidFill>
                  <a:schemeClr val="bg1"/>
                </a:solidFill>
                <a:effectLst/>
              </a:rPr>
              <a:t>solve() </a:t>
            </a:r>
            <a:r>
              <a:rPr lang="en-US" sz="2400" dirty="0">
                <a:solidFill>
                  <a:schemeClr val="tx2"/>
                </a:solidFill>
                <a:effectLst/>
              </a:rPr>
              <a:t>{ </a:t>
            </a:r>
            <a:br>
              <a:rPr lang="en-US" sz="2400" dirty="0">
                <a:solidFill>
                  <a:schemeClr val="tx2"/>
                </a:solidFill>
                <a:effectLst/>
              </a:rPr>
            </a:br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TODO...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&lt;/script&gt;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6000" y="3519000"/>
            <a:ext cx="3711575" cy="28478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8436325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2. Add </a:t>
            </a:r>
            <a:r>
              <a:rPr lang="en-US" dirty="0"/>
              <a:t>/ Delete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=""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1236000" y="1584000"/>
            <a:ext cx="98100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function solve() 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200" dirty="0">
                <a:solidFill>
                  <a:schemeClr val="tx1"/>
                </a:solidFill>
                <a:effectLst/>
              </a:rPr>
              <a:t>("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").</a:t>
            </a:r>
            <a:r>
              <a:rPr lang="en-US" sz="22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list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200" dirty="0">
                <a:solidFill>
                  <a:schemeClr val="tx1"/>
                </a:solidFill>
                <a:effectLst/>
              </a:rPr>
              <a:t>("items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/>
            </a:r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if 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newElement.length</a:t>
            </a:r>
            <a:r>
              <a:rPr lang="en-US" sz="2200" dirty="0">
                <a:solidFill>
                  <a:schemeClr val="tx1"/>
                </a:solidFill>
                <a:effectLst/>
              </a:rPr>
              <a:t> === 0) return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/>
            </a:r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textContent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/>
            </a:r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let remove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("a");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linkText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createTextNode</a:t>
            </a:r>
            <a:r>
              <a:rPr lang="en-US" sz="2200" dirty="0">
                <a:solidFill>
                  <a:schemeClr val="tx1"/>
                </a:solidFill>
                <a:effectLst/>
              </a:rPr>
              <a:t>("[Delete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]");</a:t>
            </a:r>
            <a:endParaRPr lang="en-US" sz="2200" dirty="0">
              <a:solidFill>
                <a:schemeClr val="tx1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</a:t>
            </a:r>
            <a:r>
              <a:rPr lang="en-US" sz="2200" i="1" dirty="0">
                <a:solidFill>
                  <a:schemeClr val="accent2"/>
                </a:solidFill>
                <a:effectLst/>
              </a:rPr>
              <a:t> </a:t>
            </a:r>
            <a:r>
              <a:rPr lang="en-US" sz="2200" i="1" dirty="0" smtClean="0">
                <a:solidFill>
                  <a:schemeClr val="accent2"/>
                </a:solidFill>
                <a:effectLst/>
              </a:rPr>
              <a:t>// </a:t>
            </a:r>
            <a:r>
              <a:rPr lang="en-US" sz="2200" i="1" dirty="0">
                <a:solidFill>
                  <a:schemeClr val="accent2"/>
                </a:solidFill>
                <a:effectLst/>
              </a:rPr>
              <a:t>Continued on the next </a:t>
            </a:r>
            <a:r>
              <a:rPr lang="en-US" sz="2200" i="1" dirty="0" smtClean="0">
                <a:solidFill>
                  <a:schemeClr val="accent2"/>
                </a:solidFill>
                <a:effectLst/>
              </a:rPr>
              <a:t>slide ...</a:t>
            </a:r>
            <a:endParaRPr lang="en-US" sz="2200" i="1" dirty="0">
              <a:solidFill>
                <a:schemeClr val="accent2"/>
              </a:solidFill>
              <a:effectLst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4424665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2. Add </a:t>
            </a:r>
            <a:r>
              <a:rPr lang="en-US" dirty="0"/>
              <a:t>/ Delete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=""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1416000" y="1674000"/>
            <a:ext cx="9090000" cy="3942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smtClean="0">
                <a:solidFill>
                  <a:schemeClr val="tx1"/>
                </a:solidFill>
                <a:effectLst/>
              </a:rPr>
              <a:t>  </a:t>
            </a:r>
            <a:r>
              <a:rPr lang="en-US" sz="2200" dirty="0" err="1" smtClean="0">
                <a:solidFill>
                  <a:schemeClr val="tx1"/>
                </a:solidFill>
                <a:effectLst/>
              </a:rPr>
              <a:t>remove.</a:t>
            </a:r>
            <a:r>
              <a:rPr lang="en-US" sz="2200" dirty="0" err="1" smtClean="0">
                <a:solidFill>
                  <a:schemeClr val="bg1"/>
                </a:solidFill>
                <a:effectLst/>
              </a:rPr>
              <a:t>appendChild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(</a:t>
            </a:r>
            <a:r>
              <a:rPr lang="en-US" sz="2200" dirty="0" err="1" smtClean="0">
                <a:solidFill>
                  <a:schemeClr val="tx1"/>
                </a:solidFill>
                <a:effectLst/>
              </a:rPr>
              <a:t>linkText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remove.href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"#";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remove.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200" dirty="0">
                <a:solidFill>
                  <a:schemeClr val="tx1"/>
                </a:solidFill>
                <a:effectLst/>
              </a:rPr>
              <a:t>("</a:t>
            </a:r>
            <a:r>
              <a:rPr lang="en-US" sz="2200" dirty="0">
                <a:solidFill>
                  <a:schemeClr val="bg1"/>
                </a:solidFill>
                <a:effectLst/>
              </a:rPr>
              <a:t>click</a:t>
            </a:r>
            <a:r>
              <a:rPr lang="en-US" sz="2200" dirty="0">
                <a:solidFill>
                  <a:schemeClr val="tx1"/>
                </a:solidFill>
                <a:effectLst/>
              </a:rPr>
              <a:t>", 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deleteItem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2200" dirty="0">
              <a:solidFill>
                <a:schemeClr val="tx1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listItem.appendChild</a:t>
            </a:r>
            <a:r>
              <a:rPr lang="en-US" sz="2200" dirty="0">
                <a:solidFill>
                  <a:schemeClr val="tx1"/>
                </a:solidFill>
                <a:effectLst/>
              </a:rPr>
              <a:t>(remove);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list.appendChild</a:t>
            </a:r>
            <a:r>
              <a:rPr lang="en-US" sz="2200" dirty="0">
                <a:solidFill>
                  <a:schemeClr val="tx1"/>
                </a:solidFill>
                <a:effectLst/>
              </a:rPr>
              <a:t>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2200" dirty="0">
              <a:solidFill>
                <a:schemeClr val="tx1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function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deleteItem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() 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listItem.remove</a:t>
            </a:r>
            <a:r>
              <a:rPr lang="en-US" sz="22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9504901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164" y="1474553"/>
            <a:ext cx="2147672" cy="214767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Event Delegation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53260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Allows </a:t>
            </a:r>
            <a:r>
              <a:rPr lang="en-US" dirty="0"/>
              <a:t>you to </a:t>
            </a: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adding event listeners to </a:t>
            </a:r>
            <a:r>
              <a:rPr lang="en-US" dirty="0" smtClean="0"/>
              <a:t>specific nodes</a:t>
            </a:r>
          </a:p>
          <a:p>
            <a:r>
              <a:rPr lang="en-US" dirty="0" smtClean="0"/>
              <a:t>Event listener is assigned to a </a:t>
            </a:r>
            <a:r>
              <a:rPr lang="en-US" b="1" dirty="0" smtClean="0">
                <a:solidFill>
                  <a:schemeClr val="bg1"/>
                </a:solidFill>
              </a:rPr>
              <a:t>single ancestor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Event Delegation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51000" y="2574992"/>
            <a:ext cx="9360000" cy="13466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&lt;</a:t>
            </a:r>
            <a:r>
              <a:rPr lang="en-US" sz="2200" dirty="0" err="1">
                <a:solidFill>
                  <a:schemeClr val="tx1"/>
                </a:solidFill>
              </a:rPr>
              <a:t>ul</a:t>
            </a:r>
            <a:r>
              <a:rPr lang="en-US" sz="2200" dirty="0">
                <a:solidFill>
                  <a:schemeClr val="tx1"/>
                </a:solidFill>
              </a:rPr>
              <a:t> id="parent-list"&gt;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&lt;li id="post-1"&gt;Item 1&lt;/li&gt;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&lt;li id="post-2"&gt;Item 2&lt;/li&gt;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&lt;/</a:t>
            </a:r>
            <a:r>
              <a:rPr lang="en-US" sz="2200" dirty="0" err="1">
                <a:solidFill>
                  <a:schemeClr val="tx1"/>
                </a:solidFill>
              </a:rPr>
              <a:t>ul</a:t>
            </a:r>
            <a:r>
              <a:rPr lang="en-US" sz="2200" dirty="0" smtClean="0">
                <a:solidFill>
                  <a:schemeClr val="tx1"/>
                </a:solidFill>
              </a:rPr>
              <a:t>&gt;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67788" y="4062913"/>
            <a:ext cx="9343212" cy="24751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chemeClr val="tx1"/>
                </a:solidFill>
              </a:rPr>
              <a:t>document.getElementById</a:t>
            </a:r>
            <a:r>
              <a:rPr lang="en-US" sz="2200" dirty="0">
                <a:solidFill>
                  <a:schemeClr val="tx1"/>
                </a:solidFill>
              </a:rPr>
              <a:t>("</a:t>
            </a:r>
            <a:r>
              <a:rPr lang="en-US" sz="2200" dirty="0">
                <a:solidFill>
                  <a:schemeClr val="bg1"/>
                </a:solidFill>
              </a:rPr>
              <a:t>parent-list</a:t>
            </a:r>
            <a:r>
              <a:rPr lang="en-US" sz="2200" dirty="0" smtClean="0">
                <a:solidFill>
                  <a:schemeClr val="tx1"/>
                </a:solidFill>
              </a:rPr>
              <a:t>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 .</a:t>
            </a:r>
            <a:r>
              <a:rPr lang="en-US" sz="2200" dirty="0" err="1">
                <a:solidFill>
                  <a:schemeClr val="bg1"/>
                </a:solidFill>
              </a:rPr>
              <a:t>addEventListener</a:t>
            </a:r>
            <a:r>
              <a:rPr lang="en-US" sz="2200" dirty="0">
                <a:solidFill>
                  <a:schemeClr val="tx1"/>
                </a:solidFill>
              </a:rPr>
              <a:t>("click", function(e)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if(</a:t>
            </a:r>
            <a:r>
              <a:rPr lang="en-US" sz="2200" dirty="0" err="1">
                <a:solidFill>
                  <a:schemeClr val="bg1"/>
                </a:solidFill>
              </a:rPr>
              <a:t>e.target</a:t>
            </a:r>
            <a:r>
              <a:rPr lang="en-US" sz="2200" dirty="0">
                <a:solidFill>
                  <a:schemeClr val="bg1"/>
                </a:solidFill>
              </a:rPr>
              <a:t> &amp;&amp; </a:t>
            </a:r>
            <a:r>
              <a:rPr lang="en-US" sz="2200" dirty="0" err="1">
                <a:solidFill>
                  <a:schemeClr val="bg1"/>
                </a:solidFill>
              </a:rPr>
              <a:t>e.target.nodeName</a:t>
            </a:r>
            <a:r>
              <a:rPr lang="en-US" sz="2200" dirty="0">
                <a:solidFill>
                  <a:schemeClr val="tx1"/>
                </a:solidFill>
              </a:rPr>
              <a:t> == "LI")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console.log</a:t>
            </a:r>
            <a:r>
              <a:rPr lang="en-US" sz="2200" dirty="0" smtClean="0">
                <a:solidFill>
                  <a:schemeClr val="tx1"/>
                </a:solidFill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	 </a:t>
            </a:r>
            <a:r>
              <a:rPr lang="en-US" sz="2200" dirty="0" smtClean="0">
                <a:solidFill>
                  <a:schemeClr val="tx1"/>
                </a:solidFill>
              </a:rPr>
              <a:t> "</a:t>
            </a:r>
            <a:r>
              <a:rPr lang="en-US" sz="2200" dirty="0">
                <a:solidFill>
                  <a:schemeClr val="tx1"/>
                </a:solidFill>
              </a:rPr>
              <a:t>List item ", </a:t>
            </a:r>
            <a:r>
              <a:rPr lang="en-US" sz="2200" dirty="0" err="1" smtClean="0">
                <a:solidFill>
                  <a:schemeClr val="tx1"/>
                </a:solidFill>
              </a:rPr>
              <a:t>e.target.id.replace</a:t>
            </a:r>
            <a:r>
              <a:rPr lang="en-US" sz="2200" dirty="0">
                <a:solidFill>
                  <a:schemeClr val="tx1"/>
                </a:solidFill>
              </a:rPr>
              <a:t>("post-", ""), </a:t>
            </a:r>
            <a:endParaRPr lang="en-US" sz="22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         "</a:t>
            </a:r>
            <a:r>
              <a:rPr lang="en-US" sz="2200" dirty="0">
                <a:solidFill>
                  <a:schemeClr val="tx1"/>
                </a:solidFill>
              </a:rPr>
              <a:t> was clicked!");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5333191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695" y="1134000"/>
            <a:ext cx="9929724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Benefits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Simplifies initialization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Saves memory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Less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Limitation</a:t>
            </a:r>
            <a:r>
              <a:rPr lang="en-US" b="1" dirty="0" smtClean="0">
                <a:solidFill>
                  <a:schemeClr val="bg1"/>
                </a:solidFill>
              </a:rPr>
              <a:t>s</a:t>
            </a:r>
          </a:p>
          <a:p>
            <a:pPr lvl="1"/>
            <a:r>
              <a:rPr lang="en-US" dirty="0" smtClean="0"/>
              <a:t>Event must be bubbling</a:t>
            </a:r>
          </a:p>
          <a:p>
            <a:pPr lvl="1"/>
            <a:r>
              <a:rPr lang="en-US" dirty="0" smtClean="0"/>
              <a:t>May add CPU load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1298909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421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9651" y="1624496"/>
            <a:ext cx="8349446" cy="4798782"/>
            <a:chOff x="540767" y="1696736"/>
            <a:chExt cx="3675941" cy="4405146"/>
          </a:xfrm>
        </p:grpSpPr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636" y="1322712"/>
            <a:ext cx="8630747" cy="5300339"/>
            <a:chOff x="472011" y="1508786"/>
            <a:chExt cx="3799787" cy="4865561"/>
          </a:xfrm>
        </p:grpSpPr>
        <p:sp>
          <p:nvSpPr>
            <p:cNvPr id="14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r>
                <a:rPr lang="en-US" sz="2400" dirty="0"/>
                <a:t>Arrow functions ≈ short function syntax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5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6" name="Half Frame 15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785547" y="1512231"/>
            <a:ext cx="8223250" cy="557053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Event </a:t>
            </a:r>
            <a:r>
              <a:rPr lang="en-US" sz="3200" b="1" dirty="0" smtClean="0">
                <a:solidFill>
                  <a:schemeClr val="bg1"/>
                </a:solidFill>
              </a:rPr>
              <a:t>Loop</a:t>
            </a:r>
          </a:p>
          <a:p>
            <a:r>
              <a:rPr lang="en-US" sz="3200" dirty="0" smtClean="0">
                <a:solidFill>
                  <a:schemeClr val="bg2"/>
                </a:solidFill>
              </a:rPr>
              <a:t>Event </a:t>
            </a:r>
            <a:r>
              <a:rPr lang="en-US" sz="3200" b="1" dirty="0">
                <a:solidFill>
                  <a:schemeClr val="bg1"/>
                </a:solidFill>
              </a:rPr>
              <a:t>Types</a:t>
            </a:r>
          </a:p>
          <a:p>
            <a:r>
              <a:rPr lang="en-US" sz="3200" dirty="0">
                <a:solidFill>
                  <a:schemeClr val="bg2"/>
                </a:solidFill>
              </a:rPr>
              <a:t>Event Object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 smtClean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sz="3000" dirty="0" err="1" smtClean="0">
                <a:solidFill>
                  <a:schemeClr val="bg2"/>
                </a:solidFill>
              </a:rPr>
              <a:t>preventDefault</a:t>
            </a:r>
            <a:r>
              <a:rPr lang="en-US" sz="3000" dirty="0" smtClean="0">
                <a:solidFill>
                  <a:schemeClr val="bg2"/>
                </a:solidFill>
              </a:rPr>
              <a:t> </a:t>
            </a:r>
          </a:p>
          <a:p>
            <a:pPr lvl="1"/>
            <a:r>
              <a:rPr lang="en-US" sz="3000" dirty="0" err="1" smtClean="0">
                <a:solidFill>
                  <a:schemeClr val="bg2"/>
                </a:solidFill>
              </a:rPr>
              <a:t>stopPropagation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3200" dirty="0">
                <a:solidFill>
                  <a:schemeClr val="bg1"/>
                </a:solidFill>
              </a:rPr>
              <a:t>Handling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dirty="0" smtClean="0">
                <a:solidFill>
                  <a:schemeClr val="bg2"/>
                </a:solidFill>
              </a:rPr>
              <a:t>Events</a:t>
            </a:r>
          </a:p>
          <a:p>
            <a:pPr lvl="1"/>
            <a:r>
              <a:rPr lang="en-US" sz="3000" dirty="0" smtClean="0">
                <a:solidFill>
                  <a:schemeClr val="bg2"/>
                </a:solidFill>
              </a:rPr>
              <a:t>Attach</a:t>
            </a:r>
          </a:p>
          <a:p>
            <a:pPr lvl="1"/>
            <a:r>
              <a:rPr lang="en-US" sz="3000" dirty="0" smtClean="0">
                <a:solidFill>
                  <a:schemeClr val="bg2"/>
                </a:solidFill>
              </a:rPr>
              <a:t>Remove</a:t>
            </a:r>
            <a:endParaRPr lang="en-US" sz="3000" dirty="0">
              <a:solidFill>
                <a:schemeClr val="bg2"/>
              </a:solidFill>
            </a:endParaRPr>
          </a:p>
          <a:p>
            <a:pPr lvl="1">
              <a:lnSpc>
                <a:spcPct val="95000"/>
              </a:lnSpc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08797" y="3307952"/>
            <a:ext cx="2883658" cy="3115326"/>
          </a:xfrm>
          <a:prstGeom prst="rect">
            <a:avLst/>
          </a:prstGeom>
        </p:spPr>
      </p:pic>
      <p:sp>
        <p:nvSpPr>
          <p:cNvPr id="1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70150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=""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r>
              <a:rPr lang="bg-BG" sz="3000" noProof="1" smtClean="0"/>
              <a:t> 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Event Loop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271" y="1278146"/>
            <a:ext cx="2733457" cy="27334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469731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2885256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71000" y="1257411"/>
            <a:ext cx="9675000" cy="5366589"/>
          </a:xfrm>
        </p:spPr>
        <p:txBody>
          <a:bodyPr/>
          <a:lstStyle/>
          <a:p>
            <a:r>
              <a:rPr lang="en-US" dirty="0" smtClean="0"/>
              <a:t>JS is single threaded language</a:t>
            </a:r>
          </a:p>
          <a:p>
            <a:r>
              <a:rPr lang="en-US" dirty="0" smtClean="0"/>
              <a:t>Blocking </a:t>
            </a:r>
            <a:r>
              <a:rPr lang="en-US" dirty="0"/>
              <a:t>thread requests</a:t>
            </a:r>
          </a:p>
          <a:p>
            <a:r>
              <a:rPr lang="en-US" dirty="0"/>
              <a:t>Register a callback</a:t>
            </a:r>
          </a:p>
          <a:p>
            <a:r>
              <a:rPr lang="en-US" dirty="0"/>
              <a:t>Handle multiple concurrent operations on one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thread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Don't Make the Thread Wait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3752722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Execution</a:t>
            </a:r>
            <a:endParaRPr lang="bg-BG" dirty="0"/>
          </a:p>
        </p:txBody>
      </p:sp>
      <p:grpSp>
        <p:nvGrpSpPr>
          <p:cNvPr id="2" name="Group 2"/>
          <p:cNvGrpSpPr/>
          <p:nvPr/>
        </p:nvGrpSpPr>
        <p:grpSpPr>
          <a:xfrm>
            <a:off x="2521151" y="1295400"/>
            <a:ext cx="2362200" cy="3429000"/>
            <a:chOff x="2519563" y="1295400"/>
            <a:chExt cx="2362200" cy="3429000"/>
          </a:xfrm>
          <a:noFill/>
        </p:grpSpPr>
        <p:sp>
          <p:nvSpPr>
            <p:cNvPr id="9" name="Rectangle: Rounded Corners 8"/>
            <p:cNvSpPr/>
            <p:nvPr/>
          </p:nvSpPr>
          <p:spPr>
            <a:xfrm>
              <a:off x="2519563" y="1295400"/>
              <a:ext cx="2362200" cy="3429000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2"/>
                  </a:solidFill>
                  <a:latin typeface="Consolas" panose="020B0609020204030204" pitchFamily="49" charset="0"/>
                </a:rPr>
                <a:t>The Stack</a:t>
              </a:r>
            </a:p>
          </p:txBody>
        </p:sp>
        <p:sp>
          <p:nvSpPr>
            <p:cNvPr id="12" name="Rectangle: Rounded Corners 13"/>
            <p:cNvSpPr/>
            <p:nvPr/>
          </p:nvSpPr>
          <p:spPr>
            <a:xfrm>
              <a:off x="2689348" y="4038600"/>
              <a:ext cx="2033464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function</a:t>
              </a:r>
            </a:p>
          </p:txBody>
        </p:sp>
      </p:grpSp>
      <p:grpSp>
        <p:nvGrpSpPr>
          <p:cNvPr id="3" name="Group 1"/>
          <p:cNvGrpSpPr/>
          <p:nvPr/>
        </p:nvGrpSpPr>
        <p:grpSpPr>
          <a:xfrm>
            <a:off x="5161950" y="1295400"/>
            <a:ext cx="4508900" cy="3429000"/>
            <a:chOff x="5160362" y="1295400"/>
            <a:chExt cx="4508900" cy="3429000"/>
          </a:xfrm>
          <a:noFill/>
        </p:grpSpPr>
        <p:sp>
          <p:nvSpPr>
            <p:cNvPr id="14" name="Rectangle: Rounded Corners 13"/>
            <p:cNvSpPr/>
            <p:nvPr/>
          </p:nvSpPr>
          <p:spPr>
            <a:xfrm>
              <a:off x="5160362" y="1295400"/>
              <a:ext cx="4508900" cy="3429000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2"/>
                  </a:solidFill>
                  <a:latin typeface="Consolas" panose="020B0609020204030204" pitchFamily="49" charset="0"/>
                </a:rPr>
                <a:t>The Heap</a:t>
              </a:r>
            </a:p>
          </p:txBody>
        </p:sp>
        <p:sp>
          <p:nvSpPr>
            <p:cNvPr id="15" name="Rectangle: Rounded Corners 13"/>
            <p:cNvSpPr/>
            <p:nvPr/>
          </p:nvSpPr>
          <p:spPr>
            <a:xfrm>
              <a:off x="5325862" y="19812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6405762" y="19812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: Rounded Corners 13"/>
            <p:cNvSpPr/>
            <p:nvPr/>
          </p:nvSpPr>
          <p:spPr>
            <a:xfrm>
              <a:off x="7485662" y="19812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ectangle: Rounded Corners 13"/>
            <p:cNvSpPr/>
            <p:nvPr/>
          </p:nvSpPr>
          <p:spPr>
            <a:xfrm>
              <a:off x="8565562" y="19812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ectangle: Rounded Corners 13"/>
            <p:cNvSpPr/>
            <p:nvPr/>
          </p:nvSpPr>
          <p:spPr>
            <a:xfrm>
              <a:off x="5325862" y="26670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Rectangle: Rounded Corners 13"/>
            <p:cNvSpPr/>
            <p:nvPr/>
          </p:nvSpPr>
          <p:spPr>
            <a:xfrm>
              <a:off x="6405762" y="26670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Rectangle: Rounded Corners 13"/>
            <p:cNvSpPr/>
            <p:nvPr/>
          </p:nvSpPr>
          <p:spPr>
            <a:xfrm>
              <a:off x="7485662" y="26670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Rectangle: Rounded Corners 13"/>
            <p:cNvSpPr/>
            <p:nvPr/>
          </p:nvSpPr>
          <p:spPr>
            <a:xfrm>
              <a:off x="8565562" y="26670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ectangle: Rounded Corners 13"/>
            <p:cNvSpPr/>
            <p:nvPr/>
          </p:nvSpPr>
          <p:spPr>
            <a:xfrm>
              <a:off x="5325862" y="33528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Rectangle: Rounded Corners 13"/>
            <p:cNvSpPr/>
            <p:nvPr/>
          </p:nvSpPr>
          <p:spPr>
            <a:xfrm>
              <a:off x="6405762" y="33528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Rectangle: Rounded Corners 13"/>
            <p:cNvSpPr/>
            <p:nvPr/>
          </p:nvSpPr>
          <p:spPr>
            <a:xfrm>
              <a:off x="7485662" y="33528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Rectangle: Rounded Corners 13"/>
            <p:cNvSpPr/>
            <p:nvPr/>
          </p:nvSpPr>
          <p:spPr>
            <a:xfrm>
              <a:off x="8565562" y="33528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ectangle: Rounded Corners 13"/>
            <p:cNvSpPr/>
            <p:nvPr/>
          </p:nvSpPr>
          <p:spPr>
            <a:xfrm>
              <a:off x="5325862" y="40386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Rectangle: Rounded Corners 13"/>
            <p:cNvSpPr/>
            <p:nvPr/>
          </p:nvSpPr>
          <p:spPr>
            <a:xfrm>
              <a:off x="6405762" y="40386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Rectangle: Rounded Corners 13"/>
            <p:cNvSpPr/>
            <p:nvPr/>
          </p:nvSpPr>
          <p:spPr>
            <a:xfrm>
              <a:off x="7485662" y="40386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Rectangle: Rounded Corners 13"/>
            <p:cNvSpPr/>
            <p:nvPr/>
          </p:nvSpPr>
          <p:spPr>
            <a:xfrm>
              <a:off x="8565562" y="40386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8144673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/>
          <p:cNvSpPr/>
          <p:nvPr/>
        </p:nvSpPr>
        <p:spPr>
          <a:xfrm>
            <a:off x="2521151" y="1295400"/>
            <a:ext cx="2362200" cy="3429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The Stack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Execution</a:t>
            </a:r>
            <a:endParaRPr lang="bg-BG" dirty="0"/>
          </a:p>
        </p:txBody>
      </p:sp>
      <p:sp>
        <p:nvSpPr>
          <p:cNvPr id="12" name="Rectangle: Rounded Corners 13"/>
          <p:cNvSpPr/>
          <p:nvPr/>
        </p:nvSpPr>
        <p:spPr>
          <a:xfrm>
            <a:off x="2690936" y="4038600"/>
            <a:ext cx="2033464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5161950" y="1295400"/>
            <a:ext cx="4508900" cy="3429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The Heap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53274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: Rounded Corners 13"/>
          <p:cNvSpPr/>
          <p:nvPr/>
        </p:nvSpPr>
        <p:spPr>
          <a:xfrm>
            <a:off x="64073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: Rounded Corners 13"/>
          <p:cNvSpPr/>
          <p:nvPr/>
        </p:nvSpPr>
        <p:spPr>
          <a:xfrm>
            <a:off x="74872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: Rounded Corners 13"/>
          <p:cNvSpPr/>
          <p:nvPr/>
        </p:nvSpPr>
        <p:spPr>
          <a:xfrm>
            <a:off x="85671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: Rounded Corners 13"/>
          <p:cNvSpPr/>
          <p:nvPr/>
        </p:nvSpPr>
        <p:spPr>
          <a:xfrm>
            <a:off x="53274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: Rounded Corners 13"/>
          <p:cNvSpPr/>
          <p:nvPr/>
        </p:nvSpPr>
        <p:spPr>
          <a:xfrm>
            <a:off x="64073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: Rounded Corners 13"/>
          <p:cNvSpPr/>
          <p:nvPr/>
        </p:nvSpPr>
        <p:spPr>
          <a:xfrm>
            <a:off x="74872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: Rounded Corners 13"/>
          <p:cNvSpPr/>
          <p:nvPr/>
        </p:nvSpPr>
        <p:spPr>
          <a:xfrm>
            <a:off x="85671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: Rounded Corners 13"/>
          <p:cNvSpPr/>
          <p:nvPr/>
        </p:nvSpPr>
        <p:spPr>
          <a:xfrm>
            <a:off x="53274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: Rounded Corners 13"/>
          <p:cNvSpPr/>
          <p:nvPr/>
        </p:nvSpPr>
        <p:spPr>
          <a:xfrm>
            <a:off x="64073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: Rounded Corners 13"/>
          <p:cNvSpPr/>
          <p:nvPr/>
        </p:nvSpPr>
        <p:spPr>
          <a:xfrm>
            <a:off x="74872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: Rounded Corners 13"/>
          <p:cNvSpPr/>
          <p:nvPr/>
        </p:nvSpPr>
        <p:spPr>
          <a:xfrm>
            <a:off x="85671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: Rounded Corners 13"/>
          <p:cNvSpPr/>
          <p:nvPr/>
        </p:nvSpPr>
        <p:spPr>
          <a:xfrm>
            <a:off x="53274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: Rounded Corners 13"/>
          <p:cNvSpPr/>
          <p:nvPr/>
        </p:nvSpPr>
        <p:spPr>
          <a:xfrm>
            <a:off x="64073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: Rounded Corners 13"/>
          <p:cNvSpPr/>
          <p:nvPr/>
        </p:nvSpPr>
        <p:spPr>
          <a:xfrm>
            <a:off x="74872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tangle: Rounded Corners 13"/>
          <p:cNvSpPr/>
          <p:nvPr/>
        </p:nvSpPr>
        <p:spPr>
          <a:xfrm>
            <a:off x="85671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ectangle: Rounded Corners 13"/>
          <p:cNvSpPr/>
          <p:nvPr/>
        </p:nvSpPr>
        <p:spPr>
          <a:xfrm>
            <a:off x="2690936" y="3352800"/>
            <a:ext cx="2033464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</a:t>
            </a:r>
          </a:p>
        </p:txBody>
      </p:sp>
      <p:sp>
        <p:nvSpPr>
          <p:cNvPr id="32" name="Rectangle: Rounded Corners 13"/>
          <p:cNvSpPr/>
          <p:nvPr/>
        </p:nvSpPr>
        <p:spPr>
          <a:xfrm>
            <a:off x="2690936" y="2667000"/>
            <a:ext cx="2033464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</a:t>
            </a:r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auto">
          <a:xfrm>
            <a:off x="1340051" y="4892744"/>
            <a:ext cx="2362200" cy="578882"/>
          </a:xfrm>
          <a:prstGeom prst="wedgeRoundRectCallout">
            <a:avLst>
              <a:gd name="adj1" fmla="val -5776"/>
              <a:gd name="adj2" fmla="val -11002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Function </a:t>
            </a:r>
            <a:r>
              <a:rPr lang="en-US" sz="2800" b="1" noProof="1">
                <a:solidFill>
                  <a:schemeClr val="bg1"/>
                </a:solidFill>
              </a:rPr>
              <a:t>call</a:t>
            </a:r>
          </a:p>
        </p:txBody>
      </p:sp>
      <p:cxnSp>
        <p:nvCxnSpPr>
          <p:cNvPr id="3" name="Connector: Curved 2"/>
          <p:cNvCxnSpPr>
            <a:stCxn id="12" idx="1"/>
            <a:endCxn id="31" idx="1"/>
          </p:cNvCxnSpPr>
          <p:nvPr/>
        </p:nvCxnSpPr>
        <p:spPr>
          <a:xfrm rot="10800000">
            <a:off x="2690936" y="3611528"/>
            <a:ext cx="12700" cy="685800"/>
          </a:xfrm>
          <a:prstGeom prst="curvedConnector3">
            <a:avLst>
              <a:gd name="adj1" fmla="val 3654543"/>
            </a:avLst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/>
          <p:cNvCxnSpPr>
            <a:cxnSpLocks/>
            <a:stCxn id="31" idx="1"/>
            <a:endCxn id="32" idx="1"/>
          </p:cNvCxnSpPr>
          <p:nvPr/>
        </p:nvCxnSpPr>
        <p:spPr>
          <a:xfrm rot="10800000">
            <a:off x="2690936" y="2925728"/>
            <a:ext cx="12700" cy="685800"/>
          </a:xfrm>
          <a:prstGeom prst="curvedConnector3">
            <a:avLst>
              <a:gd name="adj1" fmla="val 3872732"/>
            </a:avLst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4943730" y="4855535"/>
            <a:ext cx="1990471" cy="1055608"/>
          </a:xfrm>
          <a:prstGeom prst="wedgeRoundRectCallout">
            <a:avLst>
              <a:gd name="adj1" fmla="val -42894"/>
              <a:gd name="adj2" fmla="val -857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Execution </a:t>
            </a:r>
            <a:r>
              <a:rPr lang="en-US" sz="2800" b="1" noProof="1">
                <a:solidFill>
                  <a:schemeClr val="bg1"/>
                </a:solidFill>
              </a:rPr>
              <a:t>returns</a:t>
            </a:r>
          </a:p>
        </p:txBody>
      </p:sp>
      <p:cxnSp>
        <p:nvCxnSpPr>
          <p:cNvPr id="40" name="Connector: Curved 39"/>
          <p:cNvCxnSpPr>
            <a:cxnSpLocks/>
          </p:cNvCxnSpPr>
          <p:nvPr/>
        </p:nvCxnSpPr>
        <p:spPr>
          <a:xfrm>
            <a:off x="4724400" y="2925728"/>
            <a:ext cx="12700" cy="685800"/>
          </a:xfrm>
          <a:prstGeom prst="curvedConnector3">
            <a:avLst>
              <a:gd name="adj1" fmla="val 4636362"/>
            </a:avLst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/>
          <p:cNvCxnSpPr>
            <a:cxnSpLocks/>
          </p:cNvCxnSpPr>
          <p:nvPr/>
        </p:nvCxnSpPr>
        <p:spPr>
          <a:xfrm>
            <a:off x="4724400" y="3611528"/>
            <a:ext cx="12700" cy="685800"/>
          </a:xfrm>
          <a:prstGeom prst="curvedConnector3">
            <a:avLst>
              <a:gd name="adj1" fmla="val 4745457"/>
            </a:avLst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4495246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  <p:bldP spid="33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/>
          <p:cNvSpPr/>
          <p:nvPr/>
        </p:nvSpPr>
        <p:spPr>
          <a:xfrm>
            <a:off x="2521151" y="1295400"/>
            <a:ext cx="2362200" cy="3429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The Stack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Execution</a:t>
            </a:r>
            <a:endParaRPr lang="bg-BG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5161950" y="1295400"/>
            <a:ext cx="4508900" cy="3429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The Heap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53274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: Rounded Corners 13"/>
          <p:cNvSpPr/>
          <p:nvPr/>
        </p:nvSpPr>
        <p:spPr>
          <a:xfrm>
            <a:off x="64073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: Rounded Corners 13"/>
          <p:cNvSpPr/>
          <p:nvPr/>
        </p:nvSpPr>
        <p:spPr>
          <a:xfrm>
            <a:off x="74872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: Rounded Corners 13"/>
          <p:cNvSpPr/>
          <p:nvPr/>
        </p:nvSpPr>
        <p:spPr>
          <a:xfrm>
            <a:off x="85671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: Rounded Corners 13"/>
          <p:cNvSpPr/>
          <p:nvPr/>
        </p:nvSpPr>
        <p:spPr>
          <a:xfrm>
            <a:off x="53274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: Rounded Corners 13"/>
          <p:cNvSpPr/>
          <p:nvPr/>
        </p:nvSpPr>
        <p:spPr>
          <a:xfrm>
            <a:off x="64073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: Rounded Corners 13"/>
          <p:cNvSpPr/>
          <p:nvPr/>
        </p:nvSpPr>
        <p:spPr>
          <a:xfrm>
            <a:off x="74872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: Rounded Corners 13"/>
          <p:cNvSpPr/>
          <p:nvPr/>
        </p:nvSpPr>
        <p:spPr>
          <a:xfrm>
            <a:off x="85671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: Rounded Corners 13"/>
          <p:cNvSpPr/>
          <p:nvPr/>
        </p:nvSpPr>
        <p:spPr>
          <a:xfrm>
            <a:off x="53274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: Rounded Corners 13"/>
          <p:cNvSpPr/>
          <p:nvPr/>
        </p:nvSpPr>
        <p:spPr>
          <a:xfrm>
            <a:off x="64073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: Rounded Corners 13"/>
          <p:cNvSpPr/>
          <p:nvPr/>
        </p:nvSpPr>
        <p:spPr>
          <a:xfrm>
            <a:off x="74872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: Rounded Corners 13"/>
          <p:cNvSpPr/>
          <p:nvPr/>
        </p:nvSpPr>
        <p:spPr>
          <a:xfrm>
            <a:off x="85671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: Rounded Corners 13"/>
          <p:cNvSpPr/>
          <p:nvPr/>
        </p:nvSpPr>
        <p:spPr>
          <a:xfrm>
            <a:off x="53274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: Rounded Corners 13"/>
          <p:cNvSpPr/>
          <p:nvPr/>
        </p:nvSpPr>
        <p:spPr>
          <a:xfrm>
            <a:off x="64073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: Rounded Corners 13"/>
          <p:cNvSpPr/>
          <p:nvPr/>
        </p:nvSpPr>
        <p:spPr>
          <a:xfrm>
            <a:off x="74872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tangle: Rounded Corners 13"/>
          <p:cNvSpPr/>
          <p:nvPr/>
        </p:nvSpPr>
        <p:spPr>
          <a:xfrm>
            <a:off x="85671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auto">
          <a:xfrm>
            <a:off x="3275012" y="4966566"/>
            <a:ext cx="2965250" cy="578882"/>
          </a:xfrm>
          <a:prstGeom prst="wedgeRoundRectCallout">
            <a:avLst>
              <a:gd name="adj1" fmla="val -45831"/>
              <a:gd name="adj2" fmla="val -1058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Program </a:t>
            </a:r>
            <a:r>
              <a:rPr lang="en-US" sz="2800" b="1" noProof="1">
                <a:solidFill>
                  <a:schemeClr val="bg1"/>
                </a:solidFill>
              </a:rPr>
              <a:t>finished</a:t>
            </a:r>
          </a:p>
        </p:txBody>
      </p:sp>
      <p:sp>
        <p:nvSpPr>
          <p:cNvPr id="3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543687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/>
          <p:cNvSpPr/>
          <p:nvPr/>
        </p:nvSpPr>
        <p:spPr>
          <a:xfrm>
            <a:off x="2521151" y="1295400"/>
            <a:ext cx="2362200" cy="3429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The Stack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Event Loop</a:t>
            </a:r>
            <a:endParaRPr lang="bg-BG" dirty="0"/>
          </a:p>
        </p:txBody>
      </p:sp>
      <p:sp>
        <p:nvSpPr>
          <p:cNvPr id="12" name="Rectangle: Rounded Corners 13"/>
          <p:cNvSpPr/>
          <p:nvPr/>
        </p:nvSpPr>
        <p:spPr>
          <a:xfrm>
            <a:off x="2690936" y="4038600"/>
            <a:ext cx="2033464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5161950" y="1295400"/>
            <a:ext cx="4508900" cy="3429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The Heap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53274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: Rounded Corners 13"/>
          <p:cNvSpPr/>
          <p:nvPr/>
        </p:nvSpPr>
        <p:spPr>
          <a:xfrm>
            <a:off x="64073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: Rounded Corners 13"/>
          <p:cNvSpPr/>
          <p:nvPr/>
        </p:nvSpPr>
        <p:spPr>
          <a:xfrm>
            <a:off x="74872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: Rounded Corners 13"/>
          <p:cNvSpPr/>
          <p:nvPr/>
        </p:nvSpPr>
        <p:spPr>
          <a:xfrm>
            <a:off x="85671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: Rounded Corners 13"/>
          <p:cNvSpPr/>
          <p:nvPr/>
        </p:nvSpPr>
        <p:spPr>
          <a:xfrm>
            <a:off x="53274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: Rounded Corners 13"/>
          <p:cNvSpPr/>
          <p:nvPr/>
        </p:nvSpPr>
        <p:spPr>
          <a:xfrm>
            <a:off x="64073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: Rounded Corners 13"/>
          <p:cNvSpPr/>
          <p:nvPr/>
        </p:nvSpPr>
        <p:spPr>
          <a:xfrm>
            <a:off x="74872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: Rounded Corners 13"/>
          <p:cNvSpPr/>
          <p:nvPr/>
        </p:nvSpPr>
        <p:spPr>
          <a:xfrm>
            <a:off x="85671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: Rounded Corners 13"/>
          <p:cNvSpPr/>
          <p:nvPr/>
        </p:nvSpPr>
        <p:spPr>
          <a:xfrm>
            <a:off x="53274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: Rounded Corners 13"/>
          <p:cNvSpPr/>
          <p:nvPr/>
        </p:nvSpPr>
        <p:spPr>
          <a:xfrm>
            <a:off x="64073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: Rounded Corners 13"/>
          <p:cNvSpPr/>
          <p:nvPr/>
        </p:nvSpPr>
        <p:spPr>
          <a:xfrm>
            <a:off x="74872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: Rounded Corners 13"/>
          <p:cNvSpPr/>
          <p:nvPr/>
        </p:nvSpPr>
        <p:spPr>
          <a:xfrm>
            <a:off x="85671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: Rounded Corners 13"/>
          <p:cNvSpPr/>
          <p:nvPr/>
        </p:nvSpPr>
        <p:spPr>
          <a:xfrm>
            <a:off x="53274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: Rounded Corners 13"/>
          <p:cNvSpPr/>
          <p:nvPr/>
        </p:nvSpPr>
        <p:spPr>
          <a:xfrm>
            <a:off x="64073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: Rounded Corners 13"/>
          <p:cNvSpPr/>
          <p:nvPr/>
        </p:nvSpPr>
        <p:spPr>
          <a:xfrm>
            <a:off x="74872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tangle: Rounded Corners 13"/>
          <p:cNvSpPr/>
          <p:nvPr/>
        </p:nvSpPr>
        <p:spPr>
          <a:xfrm>
            <a:off x="85671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ectangle: Rounded Corners 13"/>
          <p:cNvSpPr/>
          <p:nvPr/>
        </p:nvSpPr>
        <p:spPr>
          <a:xfrm>
            <a:off x="2690936" y="3352800"/>
            <a:ext cx="2033464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</a:t>
            </a:r>
          </a:p>
        </p:txBody>
      </p:sp>
      <p:sp>
        <p:nvSpPr>
          <p:cNvPr id="32" name="Rectangle: Rounded Corners 13"/>
          <p:cNvSpPr/>
          <p:nvPr/>
        </p:nvSpPr>
        <p:spPr>
          <a:xfrm>
            <a:off x="2690936" y="2667000"/>
            <a:ext cx="2033464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</a:t>
            </a:r>
          </a:p>
        </p:txBody>
      </p:sp>
      <p:sp>
        <p:nvSpPr>
          <p:cNvPr id="34" name="Rectangle: Rounded Corners 33"/>
          <p:cNvSpPr/>
          <p:nvPr/>
        </p:nvSpPr>
        <p:spPr>
          <a:xfrm>
            <a:off x="2533418" y="4892745"/>
            <a:ext cx="7137432" cy="1199123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Event Queue</a:t>
            </a:r>
          </a:p>
        </p:txBody>
      </p:sp>
      <p:sp>
        <p:nvSpPr>
          <p:cNvPr id="36" name="Rectangle: Rounded Corners 13"/>
          <p:cNvSpPr/>
          <p:nvPr/>
        </p:nvSpPr>
        <p:spPr>
          <a:xfrm>
            <a:off x="2690936" y="5416550"/>
            <a:ext cx="1271464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event</a:t>
            </a:r>
          </a:p>
        </p:txBody>
      </p:sp>
      <p:cxnSp>
        <p:nvCxnSpPr>
          <p:cNvPr id="3" name="Connector: Curved 2"/>
          <p:cNvCxnSpPr>
            <a:stCxn id="32" idx="3"/>
            <a:endCxn id="36" idx="3"/>
          </p:cNvCxnSpPr>
          <p:nvPr/>
        </p:nvCxnSpPr>
        <p:spPr>
          <a:xfrm flipH="1">
            <a:off x="3962400" y="2925728"/>
            <a:ext cx="762000" cy="2749550"/>
          </a:xfrm>
          <a:prstGeom prst="curvedConnector3">
            <a:avLst>
              <a:gd name="adj1" fmla="val -12636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5056498" y="5202864"/>
            <a:ext cx="4198812" cy="578882"/>
          </a:xfrm>
          <a:prstGeom prst="wedgeRoundRectCallout">
            <a:avLst>
              <a:gd name="adj1" fmla="val -65579"/>
              <a:gd name="adj2" fmla="val 188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Event placed in the </a:t>
            </a:r>
            <a:r>
              <a:rPr lang="en-US" sz="2800" b="1" noProof="1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33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1034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6" grpId="0" animBg="1"/>
      <p:bldP spid="3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5746</TotalTime>
  <Words>926</Words>
  <Application>Microsoft Office PowerPoint</Application>
  <PresentationFormat>По избор</PresentationFormat>
  <Paragraphs>361</Paragraphs>
  <Slides>40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40</vt:i4>
      </vt:variant>
    </vt:vector>
  </HeadingPairs>
  <TitlesOfParts>
    <vt:vector size="41" baseType="lpstr">
      <vt:lpstr>SoftUni</vt:lpstr>
      <vt:lpstr>DOM Manipulations</vt:lpstr>
      <vt:lpstr>Table of Contents</vt:lpstr>
      <vt:lpstr>Have a Question?</vt:lpstr>
      <vt:lpstr>Event Loop</vt:lpstr>
      <vt:lpstr>Don't Make the Thread Wait</vt:lpstr>
      <vt:lpstr>Stack Execution</vt:lpstr>
      <vt:lpstr>Stack Execution</vt:lpstr>
      <vt:lpstr>Stack Execution</vt:lpstr>
      <vt:lpstr>The Event Loop</vt:lpstr>
      <vt:lpstr>The Event Loop</vt:lpstr>
      <vt:lpstr>The Event Loop</vt:lpstr>
      <vt:lpstr>Handling DOM Events</vt:lpstr>
      <vt:lpstr>Event Propagation</vt:lpstr>
      <vt:lpstr>Event Types in DOM API</vt:lpstr>
      <vt:lpstr>Event Object</vt:lpstr>
      <vt:lpstr>Event Object Properties and Methods</vt:lpstr>
      <vt:lpstr>Problem: List of Items</vt:lpstr>
      <vt:lpstr>Problem: List of Items – HTML</vt:lpstr>
      <vt:lpstr>Solution: List of Items</vt:lpstr>
      <vt:lpstr>Event Handling</vt:lpstr>
      <vt:lpstr>Event Handler</vt:lpstr>
      <vt:lpstr>Event Listener</vt:lpstr>
      <vt:lpstr>Attaching Click Event</vt:lpstr>
      <vt:lpstr>Attaching Hover Event</vt:lpstr>
      <vt:lpstr>Attaching Input Event</vt:lpstr>
      <vt:lpstr>Remove Events</vt:lpstr>
      <vt:lpstr>Multiple Events </vt:lpstr>
      <vt:lpstr>SetInterval() / ClearInterval()</vt:lpstr>
      <vt:lpstr>Problem: 2. Add / Delete Items</vt:lpstr>
      <vt:lpstr>Problem: 2. Add / Delete Items – HTML</vt:lpstr>
      <vt:lpstr>Solution: 2. Add / Delete Items</vt:lpstr>
      <vt:lpstr>Solution: 2. Add / Delete Items</vt:lpstr>
      <vt:lpstr>Event Delegation</vt:lpstr>
      <vt:lpstr>DOM Event Delegation</vt:lpstr>
      <vt:lpstr>Pros and Cons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Manipulation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30</cp:revision>
  <dcterms:created xsi:type="dcterms:W3CDTF">2018-05-23T13:08:44Z</dcterms:created>
  <dcterms:modified xsi:type="dcterms:W3CDTF">2020-10-01T13:23:02Z</dcterms:modified>
  <cp:category>computer programming;programming;software development;software engineering</cp:category>
</cp:coreProperties>
</file>