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3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305" r:id="rId29"/>
    <p:sldId id="306" r:id="rId30"/>
    <p:sldId id="288" r:id="rId31"/>
    <p:sldId id="292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302" r:id="rId40"/>
    <p:sldId id="304" r:id="rId41"/>
    <p:sldId id="30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CAD30AB-5996-4CA6-8624-4BB4EEE9E695}">
          <p14:sldIdLst>
            <p14:sldId id="256"/>
            <p14:sldId id="257"/>
            <p14:sldId id="258"/>
          </p14:sldIdLst>
        </p14:section>
        <p14:section name="JS Introduction" id="{2843C05E-E2CA-498E-A420-140B9B68D110}">
          <p14:sldIdLst>
            <p14:sldId id="259"/>
            <p14:sldId id="260"/>
            <p14:sldId id="261"/>
            <p14:sldId id="262"/>
            <p14:sldId id="263"/>
            <p14:sldId id="264"/>
            <p14:sldId id="313"/>
            <p14:sldId id="265"/>
            <p14:sldId id="266"/>
            <p14:sldId id="267"/>
            <p14:sldId id="268"/>
            <p14:sldId id="269"/>
          </p14:sldIdLst>
        </p14:section>
        <p14:section name="Operators" id="{65F9B17E-FC51-48E8-91AD-9BDC80CEED64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311"/>
            <p14:sldId id="312"/>
            <p14:sldId id="277"/>
            <p14:sldId id="278"/>
            <p14:sldId id="279"/>
            <p14:sldId id="280"/>
          </p14:sldIdLst>
        </p14:section>
        <p14:section name="Functions Overview" id="{9BC30261-4BB3-48AC-A129-D5CE9C43309E}">
          <p14:sldIdLst>
            <p14:sldId id="281"/>
            <p14:sldId id="282"/>
            <p14:sldId id="283"/>
            <p14:sldId id="284"/>
            <p14:sldId id="285"/>
            <p14:sldId id="309"/>
            <p14:sldId id="308"/>
            <p14:sldId id="305"/>
            <p14:sldId id="306"/>
          </p14:sldIdLst>
        </p14:section>
        <p14:section name="Function Variables" id="{32FA2A9F-0E66-4AE2-B7AF-AFABDF077982}">
          <p14:sldIdLst>
            <p14:sldId id="288"/>
            <p14:sldId id="292"/>
            <p14:sldId id="289"/>
            <p14:sldId id="290"/>
            <p14:sldId id="291"/>
          </p14:sldIdLst>
        </p14:section>
        <p14:section name="Nested Functions" id="{F75E850A-3546-4FBB-9385-665E2AEAFD79}">
          <p14:sldIdLst>
            <p14:sldId id="293"/>
            <p14:sldId id="294"/>
            <p14:sldId id="314"/>
          </p14:sldIdLst>
        </p14:section>
        <p14:section name="Live Exercises" id="{52CB7D78-B9DD-45B3-A116-34A5B40EDBFB}">
          <p14:sldIdLst>
            <p14:sldId id="295"/>
          </p14:sldIdLst>
        </p14:section>
        <p14:section name="Summary" id="{54845CFD-49C4-4A56-B986-FB561D3B0A7C}">
          <p14:sldIdLst>
            <p14:sldId id="296"/>
            <p14:sldId id="310"/>
            <p14:sldId id="302"/>
            <p14:sldId id="304"/>
            <p14:sldId id="3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642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7315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6849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Syntax, Functions and Statements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xmlns="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0962447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Values, Operators, Parameters, Return Value, Arrow Functions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1000" y="21857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81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 smtClean="0">
                <a:solidFill>
                  <a:schemeClr val="bg1"/>
                </a:solidFill>
              </a:rPr>
              <a:t>Global scope</a:t>
            </a:r>
            <a:r>
              <a:rPr lang="en-US" sz="4000" dirty="0" smtClean="0"/>
              <a:t> – Any variable that’s </a:t>
            </a:r>
            <a:r>
              <a:rPr lang="en-US" sz="4000" b="1" dirty="0" smtClean="0">
                <a:solidFill>
                  <a:schemeClr val="bg1"/>
                </a:solidFill>
              </a:rPr>
              <a:t>NOT</a:t>
            </a:r>
            <a:r>
              <a:rPr lang="en-US" sz="4000" dirty="0" smtClean="0"/>
              <a:t> inside any </a:t>
            </a:r>
            <a:r>
              <a:rPr lang="en-US" sz="4000" b="1" dirty="0" smtClean="0">
                <a:solidFill>
                  <a:schemeClr val="bg1"/>
                </a:solidFill>
              </a:rPr>
              <a:t>function</a:t>
            </a:r>
            <a:r>
              <a:rPr lang="en-US" sz="4000" dirty="0" smtClean="0"/>
              <a:t> or </a:t>
            </a:r>
            <a:r>
              <a:rPr lang="en-US" sz="4000" b="1" dirty="0" smtClean="0">
                <a:solidFill>
                  <a:schemeClr val="bg1"/>
                </a:solidFill>
              </a:rPr>
              <a:t>block</a:t>
            </a:r>
            <a:r>
              <a:rPr lang="en-US" sz="4000" dirty="0" smtClean="0"/>
              <a:t> (a pair of curly braces);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 smtClean="0">
                <a:solidFill>
                  <a:schemeClr val="bg1"/>
                </a:solidFill>
              </a:rPr>
              <a:t>Functional scope </a:t>
            </a:r>
            <a:r>
              <a:rPr lang="en-US" sz="4000" dirty="0" smtClean="0"/>
              <a:t>– Variable declared</a:t>
            </a:r>
            <a:r>
              <a:rPr lang="en-US" sz="4000" b="1" dirty="0" smtClean="0">
                <a:solidFill>
                  <a:schemeClr val="bg1"/>
                </a:solidFill>
              </a:rPr>
              <a:t> inside a function</a:t>
            </a:r>
            <a:r>
              <a:rPr lang="en-US" sz="4000" dirty="0" smtClean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 smtClean="0">
                <a:solidFill>
                  <a:schemeClr val="bg1"/>
                </a:solidFill>
              </a:rPr>
              <a:t>Block scope </a:t>
            </a:r>
            <a:r>
              <a:rPr lang="en-US" sz="4000" dirty="0" smtClean="0"/>
              <a:t>– </a:t>
            </a:r>
            <a:r>
              <a:rPr lang="en-US" sz="4000" b="1" dirty="0" smtClean="0">
                <a:solidFill>
                  <a:schemeClr val="bg1"/>
                </a:solidFill>
              </a:rPr>
              <a:t>let </a:t>
            </a:r>
            <a:r>
              <a:rPr lang="en-US" sz="4000" dirty="0" smtClean="0"/>
              <a:t>and</a:t>
            </a:r>
            <a:r>
              <a:rPr lang="en-US" sz="4000" b="1" dirty="0" smtClean="0">
                <a:solidFill>
                  <a:schemeClr val="bg1"/>
                </a:solidFill>
              </a:rPr>
              <a:t> const </a:t>
            </a:r>
            <a:r>
              <a:rPr lang="en-US" sz="4000" dirty="0" smtClean="0"/>
              <a:t>declares </a:t>
            </a:r>
            <a:r>
              <a:rPr lang="en-US" sz="4000" b="1" dirty="0" smtClean="0">
                <a:solidFill>
                  <a:schemeClr val="bg1"/>
                </a:solidFill>
              </a:rPr>
              <a:t>block</a:t>
            </a:r>
            <a:r>
              <a:rPr lang="en-US" sz="4000" dirty="0" smtClean="0"/>
              <a:t> scope.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96381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 smtClean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dirty="0" smtClean="0"/>
              <a:t>re-assigned) values </a:t>
            </a:r>
            <a:r>
              <a:rPr lang="en-US" dirty="0"/>
              <a:t>of all </a:t>
            </a:r>
            <a:r>
              <a:rPr lang="en-US" dirty="0" smtClean="0"/>
              <a:t>types</a:t>
            </a:r>
            <a:endParaRPr lang="bg-BG" dirty="0" smtClean="0"/>
          </a:p>
          <a:p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3389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96000" y="5589000"/>
            <a:ext cx="10961783" cy="768084"/>
          </a:xfrm>
        </p:spPr>
        <p:txBody>
          <a:bodyPr/>
          <a:lstStyle/>
          <a:p>
            <a:r>
              <a:rPr lang="en-US" dirty="0" smtClean="0"/>
              <a:t>Arithmetic, Assignment, Comparison, Logical Operators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1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6519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</a:t>
            </a:r>
            <a:r>
              <a:rPr lang="en-US" sz="3400" dirty="0" smtClean="0"/>
              <a:t>operand </a:t>
            </a:r>
            <a:r>
              <a:rPr lang="en-US" sz="3400" dirty="0"/>
              <a:t>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5482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xmlns="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58575321"/>
              </p:ext>
            </p:extLst>
          </p:nvPr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84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</a:t>
            </a:r>
            <a:r>
              <a:rPr lang="en-US" sz="2400" b="1" dirty="0" smtClean="0">
                <a:latin typeface="Consolas" panose="020B0609020204030204" pitchFamily="49" charset="0"/>
              </a:rPr>
              <a:t>');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xmlns="" id="{F8DDD0EE-7694-4421-94B8-62021CE11D96}"/>
              </a:ext>
            </a:extLst>
          </p:cNvPr>
          <p:cNvSpPr/>
          <p:nvPr/>
        </p:nvSpPr>
        <p:spPr bwMode="auto">
          <a:xfrm>
            <a:off x="5518150" y="51181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Ternary </a:t>
            </a:r>
            <a:r>
              <a:rPr lang="en-US" sz="2800" b="1" dirty="0">
                <a:solidFill>
                  <a:schemeClr val="bg2"/>
                </a:solidFill>
              </a:rPr>
              <a:t>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3929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 smtClean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 smtClean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 smtClean="0"/>
              <a:t>The following values </a:t>
            </a:r>
            <a:r>
              <a:rPr lang="en-US" sz="3000" dirty="0"/>
              <a:t>are </a:t>
            </a:r>
            <a:r>
              <a:rPr lang="en-US" sz="3000" dirty="0" smtClean="0"/>
              <a:t>"</a:t>
            </a:r>
            <a:r>
              <a:rPr lang="en-US" sz="3000" b="1" dirty="0" err="1" smtClean="0">
                <a:solidFill>
                  <a:schemeClr val="bg1"/>
                </a:solidFill>
              </a:rPr>
              <a:t>falsy</a:t>
            </a:r>
            <a:r>
              <a:rPr lang="en-US" sz="3000" b="1" dirty="0" smtClean="0">
                <a:solidFill>
                  <a:schemeClr val="bg1"/>
                </a:solidFill>
              </a:rPr>
              <a:t>"</a:t>
            </a:r>
            <a:r>
              <a:rPr lang="en-US" sz="3000" dirty="0" smtClean="0"/>
              <a:t> - </a:t>
            </a:r>
            <a:r>
              <a:rPr lang="en-US" sz="3000" b="1" dirty="0" smtClean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 smtClean="0">
                <a:solidFill>
                  <a:schemeClr val="bg1"/>
                </a:solidFill>
              </a:rPr>
              <a:t>0</a:t>
            </a:r>
            <a:r>
              <a:rPr lang="en-US" sz="3000" b="1" dirty="0" smtClean="0"/>
              <a:t>,</a:t>
            </a:r>
            <a:r>
              <a:rPr lang="en-US" sz="3000" b="1" dirty="0" smtClean="0">
                <a:solidFill>
                  <a:schemeClr val="bg1"/>
                </a:solidFill>
              </a:rPr>
              <a:t> 0n</a:t>
            </a:r>
            <a:r>
              <a:rPr lang="en-US" sz="3000" dirty="0" smtClean="0"/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6199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</a:t>
            </a:r>
            <a:r>
              <a:rPr lang="en-US" sz="3400" dirty="0" smtClean="0"/>
              <a:t>value or the </a:t>
            </a:r>
            <a:r>
              <a:rPr lang="en-US" sz="3400" b="1" dirty="0" smtClean="0">
                <a:solidFill>
                  <a:schemeClr val="bg1"/>
                </a:solidFill>
              </a:rPr>
              <a:t>last </a:t>
            </a:r>
            <a:r>
              <a:rPr lang="en-US" sz="3400" b="1" dirty="0" err="1" smtClean="0">
                <a:solidFill>
                  <a:schemeClr val="bg1"/>
                </a:solidFill>
              </a:rPr>
              <a:t>truthy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value, if all are true.</a:t>
            </a:r>
            <a:endParaRPr lang="en-US" sz="34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</a:t>
            </a:r>
            <a:r>
              <a:rPr lang="en-US" sz="3400" dirty="0" smtClean="0"/>
              <a:t>value or the </a:t>
            </a:r>
            <a:r>
              <a:rPr lang="en-US" sz="3400" b="1" dirty="0" smtClean="0">
                <a:solidFill>
                  <a:schemeClr val="bg1"/>
                </a:solidFill>
              </a:rPr>
              <a:t>last </a:t>
            </a:r>
            <a:r>
              <a:rPr lang="en-US" sz="3400" b="1" dirty="0" err="1" smtClean="0">
                <a:solidFill>
                  <a:schemeClr val="bg1"/>
                </a:solidFill>
              </a:rPr>
              <a:t>falsy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value, if all are false</a:t>
            </a:r>
            <a:r>
              <a:rPr lang="en-US" sz="3400" dirty="0"/>
              <a:t>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899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smtClean="0">
                <a:latin typeface="Consolas" panose="020B0609020204030204" pitchFamily="49" charset="0"/>
              </a:rPr>
              <a:t> 'yes'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 smtClean="0">
                <a:latin typeface="Consolas" panose="020B0609020204030204" pitchFamily="49" charset="0"/>
              </a:rPr>
              <a:t> null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 smtClean="0">
                <a:latin typeface="Consolas" panose="020B0609020204030204" pitchFamily="49" charset="0"/>
              </a:rPr>
              <a:t> false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const </a:t>
            </a:r>
            <a:r>
              <a:rPr lang="en-US" sz="2400" b="1" dirty="0" smtClean="0"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 =  </a:t>
            </a:r>
            <a:r>
              <a:rPr lang="en-US" sz="2400" b="1" dirty="0" smtClean="0">
                <a:latin typeface="Consolas" panose="020B0609020204030204" pitchFamily="49" charset="0"/>
              </a:rPr>
              <a:t> true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 smtClean="0">
                <a:latin typeface="Consolas" panose="020B0609020204030204" pitchFamily="49" charset="0"/>
              </a:rPr>
              <a:t> 5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 smtClean="0">
                <a:latin typeface="Consolas" panose="020B0609020204030204" pitchFamily="49" charset="0"/>
              </a:rPr>
              <a:t> 'yes';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1000" y="462915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</a:t>
            </a:r>
            <a:r>
              <a:rPr lang="en-US" sz="2400" b="1" dirty="0" smtClean="0">
                <a:latin typeface="Consolas" panose="020B0609020204030204" pitchFamily="49" charset="0"/>
              </a:rPr>
              <a:t> false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 smtClean="0">
                <a:latin typeface="Consolas" panose="020B0609020204030204" pitchFamily="49" charset="0"/>
              </a:rPr>
              <a:t> ''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 smtClean="0">
                <a:latin typeface="Consolas" panose="020B0609020204030204" pitchFamily="49" charset="0"/>
              </a:rPr>
              <a:t> 5;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smtClean="0"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0303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4607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Variables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Strict Mode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Functions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Hoisting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 smtClean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5068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1831" y="2898404"/>
            <a:ext cx="924119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cars = ["Saab", "Volvo", "BMW"];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Array); 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5086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461" y="1667442"/>
            <a:ext cx="10591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Object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462" y="4987178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6382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r>
              <a:rPr lang="en-US" sz="3199" dirty="0" smtClean="0"/>
              <a:t>expressions</a:t>
            </a:r>
            <a:r>
              <a:rPr lang="en-US" sz="3199" dirty="0"/>
              <a:t>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10400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6068115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const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const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9520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 err="1" smtClean="0"/>
              <a:t>instantialize</a:t>
            </a:r>
            <a:r>
              <a:rPr lang="en-US" dirty="0" smtClean="0"/>
              <a:t> </a:t>
            </a:r>
            <a:r>
              <a:rPr lang="en-US" dirty="0"/>
              <a:t>parameters with no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unused parameters are ignored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1640395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){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console.log(c);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6000" y="4444163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6757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hree </a:t>
            </a:r>
            <a:r>
              <a:rPr lang="en-US" b="1" dirty="0">
                <a:solidFill>
                  <a:schemeClr val="bg1"/>
                </a:solidFill>
              </a:rPr>
              <a:t>number </a:t>
            </a:r>
            <a:r>
              <a:rPr lang="en-US" b="1" dirty="0" smtClean="0">
                <a:solidFill>
                  <a:schemeClr val="bg1"/>
                </a:solidFill>
              </a:rPr>
              <a:t>arguments </a:t>
            </a:r>
            <a:r>
              <a:rPr lang="en-US" dirty="0"/>
              <a:t>passed to your </a:t>
            </a:r>
            <a:r>
              <a:rPr lang="en-US" dirty="0" smtClean="0"/>
              <a:t>function </a:t>
            </a:r>
            <a:r>
              <a:rPr lang="en-US" dirty="0"/>
              <a:t>as an input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Print </a:t>
            </a:r>
            <a:r>
              <a:rPr lang="en-US" dirty="0"/>
              <a:t>the following text on the console: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'The largest number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latin typeface="Consolas" panose="020B0609020204030204" pitchFamily="49" charset="0"/>
              </a:rPr>
              <a:t>}.'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4. Largest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579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Solutions: </a:t>
            </a:r>
            <a:r>
              <a:rPr lang="en-US" dirty="0"/>
              <a:t>4. Largest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6000" y="1169674"/>
            <a:ext cx="10575000" cy="4219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 smtClean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z &gt; x &amp;&amp; z &gt; y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}.`;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6000" y="5527392"/>
            <a:ext cx="10577625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`The </a:t>
            </a:r>
            <a:r>
              <a:rPr lang="en-US" sz="2000" dirty="0">
                <a:solidFill>
                  <a:schemeClr val="tx1"/>
                </a:solidFill>
                <a:effectLst/>
              </a:rPr>
              <a:t>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)}</a:t>
            </a:r>
            <a:r>
              <a:rPr lang="en-US" sz="2000" dirty="0" smtClean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`;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1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2746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 smtClean="0"/>
              <a:t>First-class functions – a function can </a:t>
            </a:r>
            <a:r>
              <a:rPr lang="en-US" sz="3400" dirty="0"/>
              <a:t>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</a:t>
            </a:r>
            <a:r>
              <a:rPr lang="en-US" sz="3400" dirty="0" smtClean="0"/>
              <a:t>be </a:t>
            </a:r>
            <a:r>
              <a:rPr lang="en-US" sz="3400" b="1" dirty="0" smtClean="0">
                <a:solidFill>
                  <a:schemeClr val="bg1"/>
                </a:solidFill>
              </a:rPr>
              <a:t>assigned</a:t>
            </a:r>
            <a:r>
              <a:rPr lang="en-US" sz="3400" dirty="0" smtClean="0"/>
              <a:t> </a:t>
            </a:r>
            <a:r>
              <a:rPr lang="en-US" sz="3400" dirty="0"/>
              <a:t>as </a:t>
            </a:r>
            <a:r>
              <a:rPr lang="en-US" sz="3400" dirty="0" smtClean="0"/>
              <a:t>a </a:t>
            </a:r>
            <a:r>
              <a:rPr lang="en-US" sz="3400" dirty="0"/>
              <a:t>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");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</a:t>
            </a:r>
            <a:r>
              <a:rPr lang="en-US" sz="3199" dirty="0" smtClean="0"/>
              <a:t>from </a:t>
            </a:r>
            <a:r>
              <a:rPr lang="en-US" sz="3199" b="1" dirty="0" smtClean="0">
                <a:solidFill>
                  <a:schemeClr val="bg1"/>
                </a:solidFill>
              </a:rPr>
              <a:t>their </a:t>
            </a:r>
            <a:r>
              <a:rPr lang="en-US" sz="3199" b="1" dirty="0">
                <a:solidFill>
                  <a:schemeClr val="bg1"/>
                </a:solidFill>
              </a:rPr>
              <a:t>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and function declarations are </a:t>
            </a:r>
            <a:r>
              <a:rPr lang="en-US" b="1" dirty="0" smtClean="0">
                <a:solidFill>
                  <a:schemeClr val="bg1"/>
                </a:solidFill>
              </a:rPr>
              <a:t>put </a:t>
            </a:r>
            <a:r>
              <a:rPr lang="en-US" b="1" dirty="0">
                <a:solidFill>
                  <a:schemeClr val="bg1"/>
                </a:solidFill>
              </a:rPr>
              <a:t>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Only </a:t>
            </a:r>
            <a:r>
              <a:rPr lang="en-US" b="1" dirty="0">
                <a:solidFill>
                  <a:schemeClr val="bg1"/>
                </a:solidFill>
              </a:rPr>
              <a:t>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5772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5579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running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1630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/ Concatenate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96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/ Inverse / Concatenate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456855"/>
            <a:ext cx="8520872" cy="5050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459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5534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xmlns="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22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3024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 smtClean="0"/>
              <a:t>Operations </a:t>
            </a:r>
            <a:r>
              <a:rPr lang="en-US" dirty="0"/>
              <a:t>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 smtClean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r>
              <a:rPr lang="en-US" dirty="0" smtClean="0"/>
              <a:t>add </a:t>
            </a:r>
            <a:r>
              <a:rPr lang="en-US" dirty="0"/>
              <a:t>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</a:t>
            </a:r>
            <a:r>
              <a:rPr lang="en-US" dirty="0" smtClean="0"/>
              <a:t>such </a:t>
            </a:r>
            <a:r>
              <a:rPr lang="en-US" dirty="0"/>
              <a:t>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230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 smtClean="0">
                <a:solidFill>
                  <a:schemeClr val="bg1"/>
                </a:solidFill>
              </a:rPr>
              <a:t>Reference types – Object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562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 smtClean="0">
                <a:solidFill>
                  <a:schemeClr val="bg1"/>
                </a:solidFill>
              </a:rPr>
              <a:t>property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_name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latin typeface="Consolas" panose="020B0609020204030204" pitchFamily="49" charset="0"/>
              </a:rPr>
              <a:t>= </a:t>
            </a:r>
            <a:r>
              <a:rPr lang="en-US" sz="2400" b="1" dirty="0" smtClean="0">
                <a:latin typeface="Consolas" panose="020B0609020204030204" pitchFamily="49" charset="0"/>
              </a:rPr>
              <a:t>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'nine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</a:rPr>
              <a:t>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</a:t>
            </a:r>
            <a:r>
              <a:rPr lang="en-US" sz="2400" b="1" dirty="0" smtClean="0">
                <a:latin typeface="Consolas" panose="020B0609020204030204" pitchFamily="49" charset="0"/>
              </a:rPr>
              <a:t>y;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</a:t>
            </a:r>
            <a:r>
              <a:rPr lang="en-US" sz="3200" noProof="1" smtClean="0"/>
              <a:t>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noProof="1"/>
              <a:t>variable that has been declared </a:t>
            </a:r>
            <a:r>
              <a:rPr lang="en-US" sz="3200" noProof="1" smtClean="0"/>
              <a:t>with </a:t>
            </a:r>
            <a:r>
              <a:rPr lang="en-US" sz="3200" noProof="1"/>
              <a:t>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</a:t>
            </a:r>
            <a:r>
              <a:rPr lang="en-US" sz="3200" noProof="1" smtClean="0"/>
              <a:t>declared </a:t>
            </a:r>
            <a:r>
              <a:rPr lang="en-US" sz="3200" noProof="1"/>
              <a:t>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0999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</a:t>
            </a:r>
            <a:r>
              <a:rPr lang="en-US" sz="3200" noProof="1" smtClean="0"/>
              <a:t>function </a:t>
            </a:r>
            <a:r>
              <a:rPr lang="en-US" sz="3200" noProof="1"/>
              <a:t>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</a:t>
            </a:r>
            <a:r>
              <a:rPr lang="en-US" sz="3200" noProof="1" smtClean="0"/>
              <a:t>of block </a:t>
            </a:r>
            <a:r>
              <a:rPr lang="en-US" sz="3200" noProof="1"/>
              <a:t>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2996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4417</TotalTime>
  <Words>1265</Words>
  <Application>Microsoft Office PowerPoint</Application>
  <PresentationFormat>По избор</PresentationFormat>
  <Paragraphs>462</Paragraphs>
  <Slides>41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2" baseType="lpstr">
      <vt:lpstr>SoftUni</vt:lpstr>
      <vt:lpstr>Syntax, Functions and Statements</vt:lpstr>
      <vt:lpstr>Table of Contents</vt:lpstr>
      <vt:lpstr>Have a Question?</vt:lpstr>
      <vt:lpstr>Introduction to JavaScript</vt:lpstr>
      <vt:lpstr>Dynamic Programming Language</vt:lpstr>
      <vt:lpstr>Data Types</vt:lpstr>
      <vt:lpstr>Identifiers</vt:lpstr>
      <vt:lpstr>Variable Values</vt:lpstr>
      <vt:lpstr>Variable Values</vt:lpstr>
      <vt:lpstr>Variable Scopes</vt:lpstr>
      <vt:lpstr>Dynamic Typing</vt:lpstr>
      <vt:lpstr>Arithmetic, Assignment, Comparison, Logical Operators </vt:lpstr>
      <vt:lpstr>Arithmetic Operators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Instanceof Operator</vt:lpstr>
      <vt:lpstr>Some Interesting Examples</vt:lpstr>
      <vt:lpstr>Declaring and Invoking</vt:lpstr>
      <vt:lpstr>Functions</vt:lpstr>
      <vt:lpstr>Declaring Functions</vt:lpstr>
      <vt:lpstr>Parameters</vt:lpstr>
      <vt:lpstr>Default Function Parameter Values</vt:lpstr>
      <vt:lpstr>Problem: 4. Largest Number</vt:lpstr>
      <vt:lpstr>Solutions: 4. Largest Number</vt:lpstr>
      <vt:lpstr>First-class Functions</vt:lpstr>
      <vt:lpstr>Nested Functions</vt:lpstr>
      <vt:lpstr>Hoisting</vt:lpstr>
      <vt:lpstr>Hoisting Variables </vt:lpstr>
      <vt:lpstr>Hoisting Functions</vt:lpstr>
      <vt:lpstr>Problem: Sum / Inverse / Concatenate</vt:lpstr>
      <vt:lpstr>Solution: Sum / Inverse / Concatenate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JS-Advanced-Syntax-Functions-and-Statements</dc:title>
  <dc:subject>Software Development</dc:subject>
  <dc:creator>Software University</dc:creator>
  <cp:keywords>JavaScript; JS; ES6; ES2017; Sofware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48</cp:revision>
  <dcterms:created xsi:type="dcterms:W3CDTF">2018-05-23T13:08:44Z</dcterms:created>
  <dcterms:modified xsi:type="dcterms:W3CDTF">2020-10-01T10:45:44Z</dcterms:modified>
  <cp:category>programming;computer programming;software development;web development</cp:category>
</cp:coreProperties>
</file>