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1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14" r:id="rId47"/>
    <p:sldId id="311" r:id="rId48"/>
    <p:sldId id="31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4E678D8-821C-4F5E-B6B5-94E05CD9FB32}">
          <p14:sldIdLst>
            <p14:sldId id="256"/>
            <p14:sldId id="257"/>
            <p14:sldId id="258"/>
          </p14:sldIdLst>
        </p14:section>
        <p14:section name="Arrays" id="{EB370A18-5B9E-431A-88E0-18B4F098313C}">
          <p14:sldIdLst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31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15"/>
            <p14:sldId id="296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-102" y="-252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1446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2980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2879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smtClean="0"/>
              <a:t>Nested Arrays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xmlns="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xmlns="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xmlns="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xmlns="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xmlns="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0624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 number</a:t>
            </a:r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  <a:endParaRPr lang="en-US" sz="34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9" y="1719000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464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endParaRPr lang="en-US" dirty="0" smtClean="0"/>
          </a:p>
          <a:p>
            <a:r>
              <a:rPr lang="en-US" dirty="0" smtClean="0"/>
              <a:t>Trying </a:t>
            </a:r>
            <a:r>
              <a:rPr lang="en-US" dirty="0"/>
              <a:t>to </a:t>
            </a:r>
            <a:r>
              <a:rPr lang="en-US" dirty="0" smtClean="0"/>
              <a:t>access </a:t>
            </a:r>
            <a:r>
              <a:rPr lang="en-US" dirty="0"/>
              <a:t>an element of an array as follows </a:t>
            </a:r>
            <a:r>
              <a:rPr lang="en-US" dirty="0" smtClean="0"/>
              <a:t>throws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609000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</a:rPr>
              <a:t> years = [1950, 1960, 1970, 1980, 1990,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2000];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years.0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a syntax error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works properly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9931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en-US" dirty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unpack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arrays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 smtClean="0">
                <a:solidFill>
                  <a:schemeClr val="bg1"/>
                </a:solidFill>
              </a:rPr>
              <a:t>variables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Operator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rest]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20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console.log(rest)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[30, 40, 50] 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74403"/>
              <a:gd name="adj2" fmla="val -623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6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Array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Mutator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42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element</a:t>
            </a:r>
          </a:p>
          <a:p>
            <a:r>
              <a:rPr lang="en-US" dirty="0" smtClean="0"/>
              <a:t>This method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length</a:t>
            </a:r>
            <a:r>
              <a:rPr lang="en-US" dirty="0" smtClean="0"/>
              <a:t> of the array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10, 20, 30, 40, 50, 60 ]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4338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US" dirty="0"/>
              <a:t>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3577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0039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 smtClean="0"/>
              <a:t> </a:t>
            </a:r>
            <a:r>
              <a:rPr lang="en-US" dirty="0"/>
              <a:t>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30, 40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50,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383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Changes </a:t>
            </a:r>
            <a:r>
              <a:rPr lang="en-US" sz="3000" dirty="0"/>
              <a:t>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2, 0, 0]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5, 5, 5]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[6, 6, 6, 6]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6214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Arrays</a:t>
            </a:r>
          </a:p>
          <a:p>
            <a:pPr lvl="1"/>
            <a:r>
              <a:rPr lang="en-US" sz="3200" dirty="0" smtClean="0"/>
              <a:t>Definition</a:t>
            </a:r>
          </a:p>
          <a:p>
            <a:pPr lvl="1"/>
            <a:r>
              <a:rPr lang="en-US" sz="3200" dirty="0" smtClean="0"/>
              <a:t>Accessing elements</a:t>
            </a:r>
          </a:p>
          <a:p>
            <a:pPr lvl="1"/>
            <a:r>
              <a:rPr lang="en-US" sz="3200" dirty="0" smtClean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Nested Arrays</a:t>
            </a:r>
          </a:p>
          <a:p>
            <a:pPr lvl="1"/>
            <a:r>
              <a:rPr lang="en-US" sz="3200" dirty="0" smtClean="0"/>
              <a:t>Definition</a:t>
            </a:r>
          </a:p>
          <a:p>
            <a:pPr lvl="1"/>
            <a:r>
              <a:rPr lang="en-US" sz="3200" dirty="0" smtClean="0"/>
              <a:t>Loop through nested arrays</a:t>
            </a:r>
          </a:p>
          <a:p>
            <a:pPr lvl="1"/>
            <a:r>
              <a:rPr lang="en-US" sz="3200" dirty="0" smtClean="0"/>
              <a:t>Manipulate 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Reverses the array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the last array element becomes the first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9029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80854" y="1096698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 </a:t>
            </a:r>
            <a:r>
              <a:rPr lang="en-US" sz="3400" b="1" dirty="0">
                <a:solidFill>
                  <a:schemeClr val="bg1"/>
                </a:solidFill>
              </a:rPr>
              <a:t>sorts</a:t>
            </a:r>
            <a:r>
              <a:rPr lang="en-US" sz="3400" dirty="0"/>
              <a:t> the elements of an array in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place and </a:t>
            </a:r>
            <a:r>
              <a:rPr lang="en-US" sz="3400" dirty="0"/>
              <a:t>returns the sorted </a:t>
            </a:r>
            <a:r>
              <a:rPr lang="en-US" sz="3400" dirty="0" smtClean="0"/>
              <a:t>array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is built upon </a:t>
            </a:r>
            <a:r>
              <a:rPr lang="en-US" sz="3400" b="1" dirty="0">
                <a:solidFill>
                  <a:schemeClr val="bg1"/>
                </a:solidFill>
              </a:rPr>
              <a:t>converting</a:t>
            </a:r>
            <a:r>
              <a:rPr lang="en-US" sz="3400" dirty="0"/>
              <a:t>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elements </a:t>
            </a:r>
            <a:r>
              <a:rPr lang="en-US" sz="3400" dirty="0"/>
              <a:t>into strings, </a:t>
            </a:r>
            <a:r>
              <a:rPr lang="en-US" sz="3400" b="1" dirty="0">
                <a:solidFill>
                  <a:schemeClr val="bg1"/>
                </a:solidFill>
              </a:rPr>
              <a:t>then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comparing</a:t>
            </a:r>
            <a:r>
              <a:rPr lang="en-US" sz="3400" dirty="0"/>
              <a:t> their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sequences </a:t>
            </a:r>
            <a:r>
              <a:rPr lang="en-US" sz="3400" dirty="0"/>
              <a:t>of UTF-16 code units </a:t>
            </a:r>
            <a:r>
              <a:rPr lang="en-US" sz="3400" dirty="0" smtClean="0"/>
              <a:t>values</a:t>
            </a:r>
            <a:endParaRPr lang="bg-BG" sz="3400" dirty="0" smtClean="0"/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Default</a:t>
            </a:r>
            <a:r>
              <a:rPr lang="en-US" sz="3400" dirty="0" smtClean="0"/>
              <a:t> sort of </a:t>
            </a:r>
            <a:r>
              <a:rPr lang="en-US" sz="3400" b="1" dirty="0" smtClean="0">
                <a:solidFill>
                  <a:schemeClr val="bg1"/>
                </a:solidFill>
              </a:rPr>
              <a:t>strings</a:t>
            </a:r>
            <a:r>
              <a:rPr lang="en-US" sz="3400" dirty="0" smtClean="0"/>
              <a:t>:</a:t>
            </a:r>
            <a:endParaRPr lang="bg-BG" sz="3400" dirty="0" smtClean="0"/>
          </a:p>
          <a:p>
            <a:endParaRPr lang="en-US" sz="3400" dirty="0" smtClean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1050" y="4984750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months = ['March', 'Jan', 'Feb', 'Dec'];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months.sort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console.log(months);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</a:p>
        </p:txBody>
      </p:sp>
    </p:spTree>
    <p:extLst>
      <p:ext uri="{BB962C8B-B14F-4D97-AF65-F5344CB8AC3E}">
        <p14:creationId xmlns:p14="http://schemas.microsoft.com/office/powerpoint/2010/main" xmlns="" val="266626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4349" y="895350"/>
            <a:ext cx="9956801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Default</a:t>
            </a:r>
            <a:r>
              <a:rPr lang="en-US" sz="3400" dirty="0" smtClean="0"/>
              <a:t> sort of </a:t>
            </a:r>
            <a:r>
              <a:rPr lang="en-US" sz="3400" b="1" dirty="0" smtClean="0">
                <a:solidFill>
                  <a:schemeClr val="bg1"/>
                </a:solidFill>
              </a:rPr>
              <a:t>numbers</a:t>
            </a:r>
            <a:r>
              <a:rPr lang="bg-BG" sz="3400" dirty="0" smtClean="0"/>
              <a:t>:</a:t>
            </a:r>
            <a:endParaRPr lang="en-US" sz="3400" dirty="0" smtClean="0"/>
          </a:p>
          <a:p>
            <a:endParaRPr lang="en-US" sz="3400" dirty="0" smtClean="0"/>
          </a:p>
          <a:p>
            <a:endParaRPr lang="bg-BG" sz="3400" dirty="0" smtClean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Custom</a:t>
            </a:r>
            <a:r>
              <a:rPr lang="en-US" dirty="0" smtClean="0"/>
              <a:t> sort: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4318000"/>
            <a:ext cx="9439488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array2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array2.sort(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console.log(array2);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1, 4, 21, 30, 100000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 b)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a - b;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06600" y="1695450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array1.sort();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console.log(array1);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1, 100000, 21, 30, 4]</a:t>
            </a:r>
          </a:p>
        </p:txBody>
      </p:sp>
    </p:spTree>
    <p:extLst>
      <p:ext uri="{BB962C8B-B14F-4D97-AF65-F5344CB8AC3E}">
        <p14:creationId xmlns:p14="http://schemas.microsoft.com/office/powerpoint/2010/main" xmlns="" val="84418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Accessor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17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</a:t>
            </a:r>
            <a:r>
              <a:rPr lang="en-US" dirty="0" smtClean="0"/>
              <a:t>an </a:t>
            </a:r>
            <a:r>
              <a:rPr lang="en-US" dirty="0"/>
              <a:t>array-like object),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/>
              <a:t>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7998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</a:t>
            </a:r>
            <a:r>
              <a:rPr lang="en-US" sz="3400" dirty="0" smtClean="0"/>
              <a:t>which </a:t>
            </a:r>
            <a:r>
              <a:rPr lang="en-US" sz="3400" dirty="0"/>
              <a:t>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array, or  </a:t>
            </a:r>
            <a:r>
              <a:rPr lang="en-US" sz="3400" b="1" dirty="0" smtClean="0">
                <a:solidFill>
                  <a:schemeClr val="bg1"/>
                </a:solidFill>
              </a:rPr>
              <a:t>-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en-US" sz="3400" dirty="0"/>
              <a:t> if 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02400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4238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dirty="0" smtClean="0"/>
              <a:t>but </a:t>
            </a:r>
            <a:r>
              <a:rPr lang="en-US" dirty="0"/>
              <a:t>instead returns a new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1082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</a:t>
            </a:r>
            <a:r>
              <a:rPr lang="en-US" dirty="0" smtClean="0"/>
              <a:t>certain element</a:t>
            </a:r>
            <a:r>
              <a:rPr lang="en-US" dirty="0"/>
              <a:t>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6035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 smtClean="0"/>
              <a:t> </a:t>
            </a:r>
            <a:r>
              <a:rPr lang="en-US" sz="3400" dirty="0"/>
              <a:t>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from begin </a:t>
            </a:r>
            <a:r>
              <a:rPr lang="en-US" sz="3400" dirty="0"/>
              <a:t>to end (end not included</a:t>
            </a:r>
            <a:r>
              <a:rPr lang="en-US" sz="3400" dirty="0" smtClean="0"/>
              <a:t>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</a:t>
            </a:r>
            <a:r>
              <a:rPr lang="en-US" sz="22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314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Iteration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968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for each array </a:t>
            </a:r>
            <a:r>
              <a:rPr lang="en-US" dirty="0" smtClean="0"/>
              <a:t>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['item1',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'item2',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(let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=&gt; {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0156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Creates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 smtClean="0">
                <a:solidFill>
                  <a:schemeClr val="bg1"/>
                </a:solidFill>
              </a:rPr>
              <a:t>filtered elements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only</a:t>
            </a:r>
            <a:endParaRPr lang="en-US" sz="2800" dirty="0" smtClean="0"/>
          </a:p>
          <a:p>
            <a:r>
              <a:rPr lang="en-US" sz="2800" dirty="0" smtClean="0"/>
              <a:t>Calls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</a:t>
            </a:r>
            <a:r>
              <a:rPr lang="en-US" sz="2800" dirty="0" smtClean="0"/>
              <a:t>element </a:t>
            </a:r>
            <a:r>
              <a:rPr lang="en-US" sz="2800" dirty="0"/>
              <a:t>in an </a:t>
            </a:r>
            <a:r>
              <a:rPr lang="en-US" sz="2800" dirty="0" smtClean="0"/>
              <a:t>array</a:t>
            </a:r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Does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67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/>
              <a:t>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600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4703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71000" y="36589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166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reates </a:t>
            </a:r>
            <a:r>
              <a:rPr lang="en-US" b="1" dirty="0">
                <a:solidFill>
                  <a:schemeClr val="bg1"/>
                </a:solidFill>
              </a:rPr>
              <a:t>a new array</a:t>
            </a:r>
            <a:r>
              <a:rPr lang="en-US" dirty="0"/>
              <a:t> with the results of calling a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57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1674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</a:t>
            </a:r>
            <a:r>
              <a:rPr lang="en-US" sz="3400" dirty="0" smtClean="0"/>
              <a:t>on </a:t>
            </a:r>
            <a:r>
              <a:rPr lang="en-US" sz="3400" dirty="0"/>
              <a:t>each element of the array, </a:t>
            </a:r>
            <a:r>
              <a:rPr lang="en-US" sz="3400" dirty="0" smtClean="0"/>
              <a:t>resulting </a:t>
            </a:r>
            <a:r>
              <a:rPr lang="en-US" sz="3400" dirty="0"/>
              <a:t>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output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 +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9322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</a:t>
            </a:r>
            <a:r>
              <a:rPr lang="en-US" sz="3400" dirty="0" smtClean="0"/>
              <a:t>:</a:t>
            </a:r>
            <a:endParaRPr lang="en-US" sz="34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Value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Index </a:t>
            </a:r>
            <a:r>
              <a:rPr lang="en-US" sz="3200" dirty="0" smtClean="0"/>
              <a:t>(Optional)</a:t>
            </a:r>
            <a:endParaRPr lang="en-US" sz="32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 smtClean="0">
                <a:solidFill>
                  <a:schemeClr val="bg1"/>
                </a:solidFill>
              </a:rPr>
              <a:t>accumulator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 smtClean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dirty="0"/>
              <a:t>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8962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Sum all values</a:t>
            </a:r>
          </a:p>
          <a:p>
            <a:endParaRPr lang="de-DE" sz="3200" dirty="0" smtClean="0"/>
          </a:p>
          <a:p>
            <a:endParaRPr lang="de-DE" sz="3200" dirty="0" smtClean="0"/>
          </a:p>
          <a:p>
            <a:r>
              <a:rPr lang="de-DE" sz="3200" dirty="0" err="1" smtClean="0"/>
              <a:t>Finding</a:t>
            </a:r>
            <a:r>
              <a:rPr lang="de-DE" sz="3200" dirty="0" smtClean="0"/>
              <a:t> an </a:t>
            </a:r>
            <a:r>
              <a:rPr lang="de-DE" sz="3200" dirty="0" err="1" smtClean="0"/>
              <a:t>avarage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err="1" smtClean="0"/>
              <a:t>reduce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82392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  <a:endParaRPr lang="en-US" sz="240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51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in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</a:t>
            </a:r>
            <a:r>
              <a:rPr lang="en-US" sz="3000" dirty="0" smtClean="0"/>
              <a:t>space</a:t>
            </a:r>
            <a:endParaRPr lang="en-US" sz="3000" dirty="0"/>
          </a:p>
          <a:p>
            <a:pPr marL="0" indent="0">
              <a:buNone/>
            </a:pPr>
            <a:r>
              <a:rPr lang="en-US" sz="3400" dirty="0" smtClean="0"/>
              <a:t>Solution: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5. Process </a:t>
            </a:r>
            <a:r>
              <a:rPr lang="en-US" dirty="0"/>
              <a:t>Odd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4747" y="4659193"/>
            <a:ext cx="8806253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solve(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((a,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% 2 !== 0)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 =&gt; x * 2)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 ')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2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53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of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Nested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45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Working with Arrays of Elements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Arrays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Arrays </a:t>
            </a:r>
            <a:r>
              <a:rPr lang="en-US" dirty="0"/>
              <a:t>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5468821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0934789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</a:t>
            </a:r>
            <a:r>
              <a:rPr lang="da-DK" sz="2400" b="1" dirty="0" smtClean="0">
                <a:latin typeface="Consolas" panose="020B0609020204030204" pitchFamily="49" charset="0"/>
              </a:rPr>
              <a:t>6</a:t>
            </a:r>
            <a:r>
              <a:rPr lang="da-DK" sz="2400" b="1" dirty="0">
                <a:latin typeface="Consolas" panose="020B0609020204030204" pitchFamily="49" charset="0"/>
              </a:rPr>
              <a:t>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</a:t>
            </a:r>
            <a:r>
              <a:rPr lang="da-DK" sz="2400" b="1" dirty="0" smtClean="0">
                <a:latin typeface="Consolas" panose="020B0609020204030204" pitchFamily="49" charset="0"/>
              </a:rPr>
              <a:t>9</a:t>
            </a:r>
            <a:r>
              <a:rPr lang="da-DK" sz="2400" b="1" dirty="0">
                <a:latin typeface="Consolas" panose="020B0609020204030204" pitchFamily="49" charset="0"/>
              </a:rPr>
              <a:t>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 smtClean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 smtClean="0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arr[2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</a:t>
            </a:r>
            <a:r>
              <a:rPr lang="en-US" sz="2400" b="1" dirty="0" smtClean="0">
                <a:solidFill>
                  <a:srgbClr val="FFFFFF"/>
                </a:solidFill>
              </a:rPr>
              <a:t>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440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xmlns="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xmlns="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row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2060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 smtClean="0"/>
              <a:t>You are given an </a:t>
            </a:r>
            <a:r>
              <a:rPr lang="en-US" b="1" dirty="0" smtClean="0">
                <a:solidFill>
                  <a:schemeClr val="bg1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</a:rPr>
              <a:t>of arrays</a:t>
            </a:r>
            <a:r>
              <a:rPr lang="en-US" dirty="0"/>
              <a:t>, containing number elements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Find what is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/>
              <a:t>Find what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Print the diagonal sums separated by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8. Diagonal </a:t>
            </a:r>
            <a:r>
              <a:rPr lang="en-US" dirty="0"/>
              <a:t>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920524" y="4033158"/>
            <a:ext cx="2255357" cy="1600109"/>
            <a:chOff x="5878536" y="3501958"/>
            <a:chExt cx="1826059" cy="1371596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42012" y="3501958"/>
              <a:ext cx="1752600" cy="13715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10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4045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 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Diagonal </a:t>
            </a:r>
            <a:r>
              <a:rPr lang="en-US" dirty="0"/>
              <a:t>Sums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502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Elements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br>
              <a:rPr lang="en-US" sz="3000" b="1" dirty="0">
                <a:solidFill>
                  <a:schemeClr val="bg1"/>
                </a:solidFill>
                <a:latin typeface="+mj-lt"/>
              </a:rPr>
            </a:b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number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3000" dirty="0" smtClean="0">
                <a:solidFill>
                  <a:schemeClr val="bg2"/>
                </a:solidFill>
                <a:latin typeface="+mj-lt"/>
              </a:rPr>
            </a:b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Accessor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3000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Nested arrays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239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351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/>
          </a:p>
          <a:p>
            <a:pPr>
              <a:spcAft>
                <a:spcPts val="800"/>
              </a:spcAft>
            </a:pPr>
            <a:r>
              <a:rPr lang="en-US" sz="3200" dirty="0" smtClean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 smtClean="0"/>
              <a:t>, the variable points to an </a:t>
            </a:r>
            <a:br>
              <a:rPr lang="en-US" sz="3200" dirty="0" smtClean="0"/>
            </a:br>
            <a:r>
              <a:rPr lang="en-US" sz="3200" dirty="0" smtClean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 smtClean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</a:t>
            </a:r>
            <a:r>
              <a:rPr lang="en-US" dirty="0"/>
              <a:t>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 smtClean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</a:t>
            </a:r>
            <a:r>
              <a:rPr lang="en-US" b="1" dirty="0" smtClean="0">
                <a:solidFill>
                  <a:schemeClr val="bg1"/>
                </a:solidFill>
              </a:rPr>
              <a:t>be changed</a:t>
            </a:r>
            <a:r>
              <a:rPr lang="en-US" dirty="0" smtClean="0"/>
              <a:t> </a:t>
            </a:r>
            <a:r>
              <a:rPr lang="en-US" dirty="0"/>
              <a:t>at any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can be stored at non-contiguous locations in </a:t>
            </a:r>
            <a:r>
              <a:rPr lang="en-US" dirty="0" smtClean="0"/>
              <a:t>the array</a:t>
            </a:r>
          </a:p>
          <a:p>
            <a:r>
              <a:rPr lang="en-US" dirty="0"/>
              <a:t>JavaScript arrays are not guaranteed to be </a:t>
            </a:r>
            <a:r>
              <a:rPr lang="en-US" dirty="0" smtClean="0"/>
              <a:t>dense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0505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3394" y="960411"/>
            <a:ext cx="9855000" cy="5546589"/>
          </a:xfrm>
        </p:spPr>
        <p:txBody>
          <a:bodyPr>
            <a:normAutofit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notation</a:t>
            </a:r>
            <a:r>
              <a:rPr lang="en-US" dirty="0" smtClean="0"/>
              <a:t> </a:t>
            </a:r>
            <a:r>
              <a:rPr lang="en-US" dirty="0"/>
              <a:t>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</a:t>
            </a:r>
            <a:r>
              <a:rPr lang="en-US" dirty="0" smtClean="0"/>
              <a:t>element </a:t>
            </a:r>
            <a:r>
              <a:rPr lang="en-US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 smtClean="0">
                <a:solidFill>
                  <a:schemeClr val="bg1"/>
                </a:solidFill>
              </a:rPr>
              <a:t>itself 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Indexation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5931" y="2744072"/>
            <a:ext cx="9148849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xmlns="" val="366759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991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5681</TotalTime>
  <Words>1162</Words>
  <Application>Microsoft Office PowerPoint</Application>
  <PresentationFormat>По избор</PresentationFormat>
  <Paragraphs>450</Paragraphs>
  <Slides>48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49" baseType="lpstr">
      <vt:lpstr>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Arrays Indexation</vt:lpstr>
      <vt:lpstr>Accessing Array Elements</vt:lpstr>
      <vt:lpstr>Accessing Elements</vt:lpstr>
      <vt:lpstr>Accessing Elements</vt:lpstr>
      <vt:lpstr>Rest Operator</vt:lpstr>
      <vt:lpstr>Modify the Array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</vt:lpstr>
      <vt:lpstr>Accessor Methods</vt:lpstr>
      <vt:lpstr>Join</vt:lpstr>
      <vt:lpstr>IndexOf</vt:lpstr>
      <vt:lpstr>Concat</vt:lpstr>
      <vt:lpstr>Includes</vt:lpstr>
      <vt:lpstr>Slice</vt:lpstr>
      <vt:lpstr>Iteration Methods</vt:lpstr>
      <vt:lpstr>ForEach</vt:lpstr>
      <vt:lpstr>Filter</vt:lpstr>
      <vt:lpstr>Find</vt:lpstr>
      <vt:lpstr>Some</vt:lpstr>
      <vt:lpstr>Map</vt:lpstr>
      <vt:lpstr>Reduce</vt:lpstr>
      <vt:lpstr>Reducer Function</vt:lpstr>
      <vt:lpstr>Examples</vt:lpstr>
      <vt:lpstr>Problem: 5. Process Odd Numbers</vt:lpstr>
      <vt:lpstr>Array of Arrays</vt:lpstr>
      <vt:lpstr>Nested Arrays in JS</vt:lpstr>
      <vt:lpstr>Looping Through a Nested Array</vt:lpstr>
      <vt:lpstr>Problem: 8. Diagonal Sums</vt:lpstr>
      <vt:lpstr>Solution: 8. Diagonal Sums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42</cp:revision>
  <dcterms:created xsi:type="dcterms:W3CDTF">2018-05-23T13:08:44Z</dcterms:created>
  <dcterms:modified xsi:type="dcterms:W3CDTF">2020-09-29T08:04:01Z</dcterms:modified>
  <cp:category>computer programming;programming;software development;software engineering</cp:category>
</cp:coreProperties>
</file>