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  <p:sldId id="304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EABBB5-B0CE-42B3-B330-B47CACFB84B1}">
          <p14:sldIdLst>
            <p14:sldId id="256"/>
            <p14:sldId id="257"/>
            <p14:sldId id="258"/>
          </p14:sldIdLst>
        </p14:section>
        <p14:section name="Spring Boot Components" id="{F919626E-5749-4A71-B45C-F9EABB5CA0E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0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</p14:sldIdLst>
        </p14:section>
        <p14:section name="Spring Data" id="{3C521F85-ACFC-4F20-9844-AE2632D095F4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0CC2ABE9-6F15-4F49-9912-7190AD3C095F}">
          <p14:sldIdLst>
            <p14:sldId id="298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004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1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pplication-properties.html#security-properties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Boot Introduction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Starters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962400" y="1151122"/>
            <a:ext cx="36576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5963" y="2562640"/>
            <a:ext cx="19050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6040" y="2562452"/>
            <a:ext cx="2590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4588" y="2562453"/>
            <a:ext cx="2956538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6731" y="2562453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6220" y="5414261"/>
            <a:ext cx="3181615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9627" y="4391441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3674" y="3836982"/>
            <a:ext cx="277662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5454" y="4837512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2979" y="5715001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7800" y="1911593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01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90074" y="1770152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6000" y="3291347"/>
            <a:ext cx="16407" cy="9041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8540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4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Expose different types of information about the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Actuator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22" y="2971800"/>
            <a:ext cx="11658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8222" y="2535545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69" y="4615327"/>
            <a:ext cx="9713554" cy="198510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5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Spring provides </a:t>
            </a:r>
            <a:r>
              <a:rPr lang="en-US" b="1" dirty="0">
                <a:solidFill>
                  <a:schemeClr val="bg1"/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528504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//Traditional Way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UserRepository();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98392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1822" y="2528503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92850" y="2092248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1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IoC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81561" y="1371600"/>
            <a:ext cx="396240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Java Config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Annotation Config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Automatic Beans: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@Repository</a:t>
            </a:r>
            <a:endParaRPr lang="bg-BG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170074" y="4643372"/>
            <a:ext cx="6717127" cy="1664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Fully Configured System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Explicit Beans</a:t>
            </a:r>
          </a:p>
          <a:p>
            <a:pPr algn="ctr"/>
            <a:r>
              <a:rPr lang="en-US" sz="2800" b="1" dirty="0"/>
              <a:t>1. @Bean</a:t>
            </a:r>
            <a:endParaRPr lang="bg-BG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1" y="25740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IoC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2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68794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MainApplication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MainApplication.java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795255"/>
            <a:ext cx="1087703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359000"/>
            <a:ext cx="1087703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631000" y="1113359"/>
            <a:ext cx="8505000" cy="4790642"/>
          </a:xfrm>
        </p:spPr>
        <p:txBody>
          <a:bodyPr/>
          <a:lstStyle/>
          <a:p>
            <a:r>
              <a:rPr lang="en-US" dirty="0"/>
              <a:t>There are 6 types of Beans </a:t>
            </a:r>
            <a:r>
              <a:rPr lang="en-US" dirty="0" smtClean="0"/>
              <a:t>scopes: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WebSocket</a:t>
            </a:r>
          </a:p>
          <a:p>
            <a:pPr lvl="1"/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 Scopes in Spring Framework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creates a </a:t>
            </a:r>
            <a:r>
              <a:rPr lang="en-US" b="1" dirty="0">
                <a:solidFill>
                  <a:schemeClr val="bg1"/>
                </a:solidFill>
              </a:rPr>
              <a:t>single instance </a:t>
            </a:r>
            <a:r>
              <a:rPr lang="en-US" dirty="0"/>
              <a:t>of that bean, and all requests for that bean name will return the </a:t>
            </a:r>
            <a:r>
              <a:rPr lang="en-US" b="1" dirty="0">
                <a:solidFill>
                  <a:schemeClr val="bg1"/>
                </a:solidFill>
              </a:rPr>
              <a:t>same object</a:t>
            </a:r>
            <a:r>
              <a:rPr lang="en-US" dirty="0"/>
              <a:t>, which is </a:t>
            </a:r>
            <a:r>
              <a:rPr lang="en-US" dirty="0" smtClean="0"/>
              <a:t>cached</a:t>
            </a:r>
          </a:p>
          <a:p>
            <a:r>
              <a:rPr lang="en-US" dirty="0" smtClean="0"/>
              <a:t>This is </a:t>
            </a:r>
            <a:r>
              <a:rPr lang="en-US" b="1" dirty="0" smtClean="0">
                <a:solidFill>
                  <a:schemeClr val="bg1"/>
                </a:solidFill>
              </a:rPr>
              <a:t>default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Singletone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6000" y="4149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@Scope("singleton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 &lt;- Can be ommited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What’s 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Spring </a:t>
            </a:r>
            <a:r>
              <a:rPr lang="en-US" dirty="0"/>
              <a:t>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/>
              <a:t>return a different instance every time it is requested from the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38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@Scope("prototype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default one is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Scope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1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2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3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5887" y="5033342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9979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different </a:t>
            </a:r>
            <a:r>
              <a:rPr lang="en-US" dirty="0"/>
              <a:t>bean instance being returned for each request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statBean()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StatBean();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3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creates the bean instance for the lifecycle of a session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@SessionScope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1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</a:t>
            </a:r>
            <a:r>
              <a:rPr lang="en-US" dirty="0" smtClean="0"/>
              <a:t>creates the </a:t>
            </a:r>
            <a:r>
              <a:rPr lang="en-US" dirty="0"/>
              <a:t>bean instance for the lifecycle of a ServletContext.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8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same </a:t>
            </a:r>
            <a:r>
              <a:rPr lang="en-US" dirty="0"/>
              <a:t>instance of the bean is returned whenever that bean is accessed during the entire WebSocket </a:t>
            </a:r>
            <a:r>
              <a:rPr lang="en-US" dirty="0" smtClean="0"/>
              <a:t>session.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WebSocet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@Scope(scopeName = "websocket", proxyMode = ScopedProxyMode.TARGET_CLASS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9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Container  </a:t>
            </a:r>
            <a:r>
              <a:rPr lang="en-US" sz="2800" dirty="0">
                <a:solidFill>
                  <a:srgbClr val="FFFFFF"/>
                </a:solidFill>
              </a:rPr>
              <a:t>Shutdown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 	SpringApplication.run(MainApplication.class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571644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calls methods annotated with </a:t>
            </a:r>
            <a:r>
              <a:rPr lang="en-US" i="1" dirty="0">
                <a:solidFill>
                  <a:schemeClr val="bg1"/>
                </a:solidFill>
              </a:rPr>
              <a:t>@</a:t>
            </a:r>
            <a:r>
              <a:rPr lang="en-US" b="1" i="1" dirty="0">
                <a:solidFill>
                  <a:schemeClr val="bg1"/>
                </a:solidFill>
              </a:rPr>
              <a:t>PostConstruct</a:t>
            </a:r>
            <a:r>
              <a:rPr lang="en-US" dirty="0"/>
              <a:t> only once, just after the </a:t>
            </a:r>
            <a:r>
              <a:rPr lang="en-US" dirty="0" smtClean="0"/>
              <a:t>initialization </a:t>
            </a:r>
            <a:r>
              <a:rPr lang="en-US" dirty="0"/>
              <a:t>of </a:t>
            </a:r>
            <a:r>
              <a:rPr lang="en-US" dirty="0" smtClean="0"/>
              <a:t>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PostConstruct Annotation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50" y="2529000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DbInit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private final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UserRepository userRepository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DbUnit(UserRepository userRepository)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{ this. userRepository = userRepository;}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@PostConstruct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void postConstruct()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admin = new User("admin", "admin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normalUser = new User("user", "user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userRepository.save(admin, normalUser);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annotated with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runs only once, just before Spring removes our bean from the application context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PreDestroy Annotation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2886461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UserRepository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DbConnection dbConnection;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@PreDestroy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preDestroy()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dbConnection.close();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nsolas" panose="020B0609020204030204" pitchFamily="49" charset="0"/>
              </a:rPr>
              <a:t>}</a:t>
            </a:r>
            <a:endParaRPr lang="en-US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5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@PostConstruct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annotations are part of Java EE. And since Java EE has been deprecated in Java 9 and removed in Java 11 we have to add an </a:t>
            </a:r>
            <a:r>
              <a:rPr lang="en-US" b="1" dirty="0" smtClean="0">
                <a:solidFill>
                  <a:schemeClr val="bg1"/>
                </a:solidFill>
              </a:rPr>
              <a:t>additional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use these </a:t>
            </a:r>
            <a:r>
              <a:rPr lang="en-US" dirty="0" smtClean="0"/>
              <a:t>annotations: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PostConstruct</a:t>
            </a:r>
            <a:r>
              <a:rPr lang="en-US" dirty="0" smtClean="0"/>
              <a:t> &amp; </a:t>
            </a:r>
            <a:r>
              <a:rPr lang="en-US" i="1" dirty="0" smtClean="0"/>
              <a:t>PreDestroy with Java 9+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4351182"/>
            <a:ext cx="9982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&lt;dependency&gt;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latin typeface="Consolas" panose="020B0609020204030204" pitchFamily="49" charset="0"/>
              </a:rPr>
              <a:t>&lt;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javax.annotation-api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&lt;version&gt;1.3.2&lt;/version&gt;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92033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pom.xml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0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BeanNameAware makes the object aware of the bean name defined in the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BeanNameAware 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306" y="2394000"/>
            <a:ext cx="9982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MyBeanName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BeanNameAware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 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setBeanName(String beanName)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System.out.println(beanName);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306" y="4296286"/>
            <a:ext cx="9982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@Configuration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Config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Bean </a:t>
            </a:r>
            <a:r>
              <a:rPr lang="en-US" altLang="en-US" b="1" dirty="0" smtClean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= "myCustomBeanName"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MyBeanName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return new MyBeanName();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3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BeanFactoryAware is used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 </a:t>
            </a:r>
            <a:r>
              <a:rPr lang="en-US" b="1" dirty="0">
                <a:solidFill>
                  <a:schemeClr val="bg1"/>
                </a:solidFill>
              </a:rPr>
              <a:t>BeanFactory 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dirty="0" smtClean="0"/>
              <a:t>With the </a:t>
            </a:r>
            <a:r>
              <a:rPr lang="en-US" b="1" dirty="0" smtClean="0">
                <a:solidFill>
                  <a:schemeClr val="bg1"/>
                </a:solidFill>
              </a:rPr>
              <a:t>setBeanFactory()</a:t>
            </a:r>
            <a:r>
              <a:rPr lang="en-US" dirty="0" smtClean="0"/>
              <a:t> method, we assign the BeanFactory reference from the IoC container to the beanFactory property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BeanFactoryAware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3770122"/>
            <a:ext cx="9982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MyBeanFactory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BeanFactoryAware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</a:t>
            </a:r>
            <a:r>
              <a:rPr lang="en-US" altLang="en-US" b="1" dirty="0" smtClean="0">
                <a:latin typeface="Consolas" panose="020B0609020204030204" pitchFamily="49" charset="0"/>
              </a:rPr>
              <a:t>;</a:t>
            </a: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setBeanFactory(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beanFactory)throws </a:t>
            </a:r>
            <a:r>
              <a:rPr lang="en-US" altLang="en-US" b="1" dirty="0">
                <a:latin typeface="Consolas" panose="020B0609020204030204" pitchFamily="49" charset="0"/>
              </a:rPr>
              <a:t>BeansException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this.beanFactory = beanFactory</a:t>
            </a:r>
            <a:r>
              <a:rPr lang="en-US" altLang="en-US" b="1" dirty="0" smtClean="0">
                <a:latin typeface="Consolas" panose="020B0609020204030204" pitchFamily="49" charset="0"/>
              </a:rPr>
              <a:t>;}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MyBeanName myBeanName = beanFactory.getBean(</a:t>
            </a:r>
            <a:r>
              <a:rPr lang="en-US" altLang="en-US" b="1" dirty="0" err="1">
                <a:latin typeface="Consolas" panose="020B0609020204030204" pitchFamily="49" charset="0"/>
              </a:rPr>
              <a:t>MyBeanName.class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System.out.println(</a:t>
            </a:r>
            <a:r>
              <a:rPr lang="en-US" altLang="en-US" b="1" dirty="0" err="1">
                <a:latin typeface="Consolas" panose="020B0609020204030204" pitchFamily="49" charset="0"/>
              </a:rPr>
              <a:t>beanFactory.isSingleton</a:t>
            </a:r>
            <a:r>
              <a:rPr lang="en-US" altLang="en-US" b="1" dirty="0">
                <a:latin typeface="Consolas" panose="020B0609020204030204" pitchFamily="49" charset="0"/>
              </a:rPr>
              <a:t>("myCustomBeanName"));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InitializingBean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afterPropertiesSet() </a:t>
            </a:r>
            <a:r>
              <a:rPr lang="en-US" dirty="0"/>
              <a:t>after all bean properties have been set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InitializingBean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2529000"/>
            <a:ext cx="99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InitializingBeanExampleBean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InitializingBean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static final Logger LOG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= Logger.getLogger(</a:t>
            </a:r>
            <a:r>
              <a:rPr lang="en-US" altLang="en-US" b="1" dirty="0" err="1">
                <a:latin typeface="Consolas" panose="020B0609020204030204" pitchFamily="49" charset="0"/>
              </a:rPr>
              <a:t>InitializingBeanExampleBean.class</a:t>
            </a:r>
            <a:r>
              <a:rPr lang="en-US" altLang="en-US" b="1" dirty="0" smtClean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@Autowired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Environment environment;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afterPropertiesSet()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LOG.info(</a:t>
            </a:r>
            <a:r>
              <a:rPr lang="en-US" altLang="en-US" b="1" dirty="0" err="1">
                <a:latin typeface="Consolas" panose="020B0609020204030204" pitchFamily="49" charset="0"/>
              </a:rPr>
              <a:t>Arrays.asList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environment.getDefaultProfiles</a:t>
            </a:r>
            <a:r>
              <a:rPr lang="en-US" altLang="en-US" b="1" dirty="0">
                <a:latin typeface="Consolas" panose="020B0609020204030204" pitchFamily="49" charset="0"/>
              </a:rPr>
              <a:t>()));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DisposableBean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destroy() </a:t>
            </a:r>
            <a:r>
              <a:rPr lang="en-US" dirty="0"/>
              <a:t>after Spring container is released the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DisposableBean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3204000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Bean2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DisposableBean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destroy()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  "Callback triggered - DisposableBean.");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585000" cy="5546589"/>
          </a:xfrm>
        </p:spPr>
        <p:txBody>
          <a:bodyPr/>
          <a:lstStyle/>
          <a:p>
            <a:r>
              <a:rPr lang="en-US" dirty="0"/>
              <a:t>Various properties can be specified inside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b="1" dirty="0">
                <a:solidFill>
                  <a:schemeClr val="bg1"/>
                </a:solidFill>
              </a:rPr>
              <a:t>application.properties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Property contributions can come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b="1" dirty="0">
                <a:solidFill>
                  <a:schemeClr val="bg1"/>
                </a:solidFill>
              </a:rPr>
              <a:t>additional jar </a:t>
            </a:r>
            <a:r>
              <a:rPr lang="en-US" b="1" dirty="0" smtClean="0">
                <a:solidFill>
                  <a:schemeClr val="bg1"/>
                </a:solidFill>
              </a:rPr>
              <a:t>files</a:t>
            </a:r>
          </a:p>
          <a:p>
            <a:r>
              <a:rPr lang="en-US" dirty="0" smtClean="0"/>
              <a:t>You </a:t>
            </a:r>
            <a:r>
              <a:rPr lang="en-US" dirty="0"/>
              <a:t>can define your </a:t>
            </a:r>
            <a:r>
              <a:rPr lang="en-US" b="1" dirty="0">
                <a:solidFill>
                  <a:schemeClr val="bg1"/>
                </a:solidFill>
              </a:rPr>
              <a:t>own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hlinkClick r:id="rId2"/>
              </a:rPr>
              <a:t>Link to documentation</a:t>
            </a:r>
            <a:endParaRPr lang="en-US" b="1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Common Application Properties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Properties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spring.datasource.driverClassName=</a:t>
            </a:r>
            <a:r>
              <a:rPr lang="en-US" sz="2000" b="1" dirty="0" err="1">
                <a:latin typeface="Consolas" panose="020B0609020204030204" pitchFamily="49" charset="0"/>
              </a:rPr>
              <a:t>com.mysql.cj.jdbc.Driver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spring.datasource.url=</a:t>
            </a:r>
            <a:r>
              <a:rPr lang="en-US" sz="2000" b="1" dirty="0" err="1">
                <a:latin typeface="Consolas" panose="020B0609020204030204" pitchFamily="49" charset="0"/>
              </a:rPr>
              <a:t>jdbc:mysql</a:t>
            </a:r>
            <a:r>
              <a:rPr lang="en-US" sz="2000" b="1" dirty="0">
                <a:latin typeface="Consolas" panose="020B0609020204030204" pitchFamily="49" charset="0"/>
              </a:rPr>
              <a:t>://localhost:3306/</a:t>
            </a:r>
            <a:r>
              <a:rPr lang="en-US" sz="2000" b="1" dirty="0" err="1">
                <a:latin typeface="Consolas" panose="020B0609020204030204" pitchFamily="49" charset="0"/>
              </a:rPr>
              <a:t>thymeleaf_adv_lab_exam_db?createDatabaseIfNotExist</a:t>
            </a:r>
            <a:r>
              <a:rPr lang="en-US" sz="2000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spring.datasource.username</a:t>
            </a:r>
            <a:r>
              <a:rPr lang="en-US" sz="2000" b="1" dirty="0">
                <a:latin typeface="Consolas" panose="020B0609020204030204" pitchFamily="49" charset="0"/>
              </a:rPr>
              <a:t>=root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spring.datasource.password</a:t>
            </a:r>
            <a:r>
              <a:rPr lang="en-US" sz="2000" b="1" dirty="0">
                <a:latin typeface="Consolas" panose="020B0609020204030204" pitchFamily="49" charset="0"/>
              </a:rPr>
              <a:t>=12345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spring.jpa.properties.hibernate.dialect</a:t>
            </a:r>
            <a:r>
              <a:rPr lang="en-US" sz="2000" b="1" dirty="0">
                <a:latin typeface="Consolas" panose="020B0609020204030204" pitchFamily="49" charset="0"/>
              </a:rPr>
              <a:t> = org.hibernate.dialect.MySQL8Dialect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sz="20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spring.jpa.hibernate.ddl</a:t>
            </a:r>
            <a:r>
              <a:rPr lang="en-US" sz="2000" b="1" dirty="0">
                <a:latin typeface="Consolas" panose="020B0609020204030204" pitchFamily="49" charset="0"/>
              </a:rPr>
              <a:t>-auto = update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spring.jpa.open</a:t>
            </a:r>
            <a:r>
              <a:rPr lang="en-US" sz="2000" b="1" dirty="0">
                <a:latin typeface="Consolas" panose="020B0609020204030204" pitchFamily="49" charset="0"/>
              </a:rPr>
              <a:t>-in-view=false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logging.level.org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logging.level.blog</a:t>
            </a:r>
            <a:r>
              <a:rPr lang="en-US" sz="2000" b="1" dirty="0">
                <a:latin typeface="Consolas" panose="020B0609020204030204" pitchFamily="49" charset="0"/>
              </a:rPr>
              <a:t>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logging.level.org.hibernate.SQL</a:t>
            </a:r>
            <a:r>
              <a:rPr lang="en-US" sz="2000" b="1" dirty="0">
                <a:latin typeface="Consolas" panose="020B0609020204030204" pitchFamily="49" charset="0"/>
              </a:rPr>
              <a:t> = DEBUG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logging.level.org.hibernate.type.descriptor</a:t>
            </a:r>
            <a:r>
              <a:rPr lang="en-US" sz="2000" b="1" dirty="0">
                <a:latin typeface="Consolas" panose="020B0609020204030204" pitchFamily="49" charset="0"/>
              </a:rPr>
              <a:t> = TRACE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server.port</a:t>
            </a:r>
            <a:r>
              <a:rPr lang="en-US" sz="2000" b="1" dirty="0">
                <a:latin typeface="Consolas" panose="020B0609020204030204" pitchFamily="49" charset="0"/>
              </a:rPr>
              <a:t>=8000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5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845" y="1371599"/>
            <a:ext cx="9217079" cy="5045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Models/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DTO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79047" y="3127961"/>
            <a:ext cx="1752600" cy="1676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авоъгълник 1"/>
          <p:cNvSpPr/>
          <p:nvPr/>
        </p:nvSpPr>
        <p:spPr bwMode="auto">
          <a:xfrm>
            <a:off x="146981" y="1185739"/>
            <a:ext cx="9301819" cy="549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9576534" y="5668761"/>
            <a:ext cx="2255048" cy="861606"/>
          </a:xfrm>
          <a:prstGeom prst="wedgeRoundRectCallout">
            <a:avLst>
              <a:gd name="adj1" fmla="val -61320"/>
              <a:gd name="adj2" fmla="val -44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Back-End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Spring Boot?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88" y="220295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764000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192190"/>
            <a:ext cx="1169521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JpaRepository&lt;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746312"/>
            <a:ext cx="1169521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</a:t>
            </a:r>
            <a:r>
              <a:rPr lang="en-US" b="1" dirty="0" smtClean="0">
                <a:solidFill>
                  <a:schemeClr val="bg1"/>
                </a:solidFill>
              </a:rPr>
              <a:t>Layer</a:t>
            </a:r>
            <a:r>
              <a:rPr lang="en-US" dirty="0" smtClean="0"/>
              <a:t> - All </a:t>
            </a:r>
            <a:r>
              <a:rPr lang="en-US" dirty="0"/>
              <a:t>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final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CatRepository catRepository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CatServiceImpl(CatRepository catRepository){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this.catRepository = catRepository;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Implement the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195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910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Boot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building production-ready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</a:t>
            </a:r>
            <a:r>
              <a:rPr lang="en-US" dirty="0" smtClean="0">
                <a:solidFill>
                  <a:schemeClr val="bg2"/>
                </a:solidFill>
              </a:rPr>
              <a:t>applications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>
                <a:solidFill>
                  <a:schemeClr val="bg2"/>
                </a:solidFill>
              </a:rPr>
              <a:t>- Responsible for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database related operations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0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Just go to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https://start.spring.io/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Project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9" y="1838874"/>
            <a:ext cx="9495693" cy="48667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6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Additional set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that can make the application                   development </a:t>
            </a:r>
            <a:r>
              <a:rPr lang="en-US" b="1" dirty="0">
                <a:solidFill>
                  <a:schemeClr val="bg1"/>
                </a:solidFill>
              </a:rPr>
              <a:t>faster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enjoyable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Dev Tools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258" y="3407889"/>
            <a:ext cx="11658600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258" y="2968361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0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Resources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38401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 main components: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Starters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US" dirty="0"/>
              <a:t>combine a group of common or related    dependencies into single dependency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</a:t>
            </a:r>
            <a:r>
              <a:rPr lang="en-GB" b="1" noProof="1">
                <a:solidFill>
                  <a:schemeClr val="bg1"/>
                </a:solidFill>
              </a:rPr>
              <a:t>Auto-Configuration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CLI </a:t>
            </a:r>
            <a:r>
              <a:rPr lang="en-GB" dirty="0"/>
              <a:t>- </a:t>
            </a:r>
            <a:r>
              <a:rPr lang="en-US" dirty="0"/>
              <a:t>run and test Spring Boot </a:t>
            </a:r>
            <a:br>
              <a:rPr lang="en-US" dirty="0"/>
            </a:br>
            <a:r>
              <a:rPr lang="en-US" dirty="0"/>
              <a:t>applications from command prompt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Actuator </a:t>
            </a:r>
            <a:r>
              <a:rPr lang="en-GB" dirty="0"/>
              <a:t>– 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1385</Words>
  <Application>Microsoft Office PowerPoint</Application>
  <PresentationFormat>Широк екран</PresentationFormat>
  <Paragraphs>452</Paragraphs>
  <Slides>46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Beans Scopes in Spring Framework</vt:lpstr>
      <vt:lpstr>Singletone Scope</vt:lpstr>
      <vt:lpstr>Prototype Scope</vt:lpstr>
      <vt:lpstr>Bean Scope</vt:lpstr>
      <vt:lpstr>Request Scope</vt:lpstr>
      <vt:lpstr>Session Scope</vt:lpstr>
      <vt:lpstr>Application Scope</vt:lpstr>
      <vt:lpstr>WebSocet Scope</vt:lpstr>
      <vt:lpstr>Bean Lifecycle</vt:lpstr>
      <vt:lpstr>Bean Lifecycle Demo (1)</vt:lpstr>
      <vt:lpstr>Bean Lifecycle Demo (2)</vt:lpstr>
      <vt:lpstr>PostConstruct Annotation</vt:lpstr>
      <vt:lpstr>PreDestroy Annotation</vt:lpstr>
      <vt:lpstr>PostConstruct &amp; PreDestroy with Java 9+</vt:lpstr>
      <vt:lpstr>BeanNameAware Interface</vt:lpstr>
      <vt:lpstr>BeanFactoryAware Interface</vt:lpstr>
      <vt:lpstr>InitializingBean Interface</vt:lpstr>
      <vt:lpstr>DisposableBean Interface</vt:lpstr>
      <vt:lpstr>Common Application Properties </vt:lpstr>
      <vt:lpstr>Application Properties Example</vt:lpstr>
      <vt:lpstr>Spring Data</vt:lpstr>
      <vt:lpstr>Overall Architecture</vt:lpstr>
      <vt:lpstr>Entities</vt:lpstr>
      <vt:lpstr>Repositories</vt:lpstr>
      <vt:lpstr>Services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Introducton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14</cp:revision>
  <dcterms:created xsi:type="dcterms:W3CDTF">2018-05-23T13:08:44Z</dcterms:created>
  <dcterms:modified xsi:type="dcterms:W3CDTF">2020-06-01T07:48:31Z</dcterms:modified>
  <cp:category>computer programming;programming;software development;software engineering</cp:category>
</cp:coreProperties>
</file>