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9" r:id="rId2"/>
    <p:sldId id="310" r:id="rId3"/>
    <p:sldId id="309" r:id="rId4"/>
    <p:sldId id="321" r:id="rId5"/>
    <p:sldId id="326" r:id="rId6"/>
    <p:sldId id="319" r:id="rId7"/>
    <p:sldId id="328" r:id="rId8"/>
    <p:sldId id="327" r:id="rId9"/>
    <p:sldId id="323" r:id="rId10"/>
    <p:sldId id="318" r:id="rId11"/>
    <p:sldId id="329" r:id="rId12"/>
    <p:sldId id="300" r:id="rId13"/>
    <p:sldId id="301" r:id="rId14"/>
    <p:sldId id="315" r:id="rId15"/>
    <p:sldId id="302" r:id="rId16"/>
    <p:sldId id="325" r:id="rId17"/>
    <p:sldId id="324" r:id="rId18"/>
    <p:sldId id="266" r:id="rId19"/>
    <p:sldId id="263" r:id="rId20"/>
    <p:sldId id="257" r:id="rId21"/>
    <p:sldId id="320" r:id="rId22"/>
    <p:sldId id="272" r:id="rId23"/>
    <p:sldId id="303" r:id="rId24"/>
    <p:sldId id="330" r:id="rId25"/>
    <p:sldId id="314" r:id="rId26"/>
    <p:sldId id="271" r:id="rId27"/>
    <p:sldId id="304" r:id="rId28"/>
    <p:sldId id="288" r:id="rId29"/>
    <p:sldId id="296" r:id="rId30"/>
    <p:sldId id="283" r:id="rId31"/>
    <p:sldId id="308" r:id="rId32"/>
    <p:sldId id="313" r:id="rId33"/>
    <p:sldId id="31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624" userDrawn="1">
          <p15:clr>
            <a:srgbClr val="A4A3A4"/>
          </p15:clr>
        </p15:guide>
        <p15:guide id="3" orient="horz" pos="11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4464"/>
    <a:srgbClr val="CFDDED"/>
    <a:srgbClr val="00CC00"/>
    <a:srgbClr val="CC00CC"/>
    <a:srgbClr val="0033CC"/>
    <a:srgbClr val="CCCCFF"/>
    <a:srgbClr val="FFCCFF"/>
    <a:srgbClr val="00CCFF"/>
    <a:srgbClr val="00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11"/>
    <p:restoredTop sz="94613"/>
  </p:normalViewPr>
  <p:slideViewPr>
    <p:cSldViewPr>
      <p:cViewPr>
        <p:scale>
          <a:sx n="100" d="100"/>
          <a:sy n="100" d="100"/>
        </p:scale>
        <p:origin x="-456" y="474"/>
      </p:cViewPr>
      <p:guideLst>
        <p:guide orient="horz" pos="2160"/>
        <p:guide orient="horz" pos="768"/>
        <p:guide pos="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B058C0-F7FE-4958-9DE3-932429691BFD}" type="datetimeFigureOut">
              <a:rPr lang="en-US" smtClean="0"/>
              <a:t>12/4/2018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E359A8-55B4-47DA-81AF-E1F6662986D7}" type="slidenum">
              <a:rPr lang="en-US" smtClean="0"/>
              <a:t>‹#›</a:t>
            </a:fld>
            <a:endParaRPr lang="en-US"/>
          </a:p>
        </p:txBody>
      </p:sp>
    </p:spTree>
    <p:extLst>
      <p:ext uri="{BB962C8B-B14F-4D97-AF65-F5344CB8AC3E}">
        <p14:creationId xmlns:p14="http://schemas.microsoft.com/office/powerpoint/2010/main" val="3368106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bioinfo.vanderbilt.edu/vangard/RNAseq_report.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bioinfo.vanderbilt.edu/vangard/RNAseq_report.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ioinfo.vanderbilt.edu/vangard/RNAseq_report.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ioinfo.vanderbilt.edu/vangard/RNAseq_report.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ioinfo.vanderbilt.edu/vangard/RNAseq_report.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ioinfo.vanderbilt.edu/vangard/RNAseq_report.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ioinfo.vanderbilt.edu/vangard/RNAseq_report.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ioinfo.vanderbilt.edu/vangard/RNAseq_report.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ioinfo.vanderbilt.edu/vangard/RNAseq_report.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sz="1200" dirty="0" err="1" smtClean="0"/>
              <a:t>Starting</a:t>
            </a:r>
            <a:r>
              <a:rPr lang="fr-FR" sz="1200" dirty="0" smtClean="0"/>
              <a:t> </a:t>
            </a:r>
            <a:r>
              <a:rPr lang="fr-FR" sz="1200" dirty="0" err="1" smtClean="0"/>
              <a:t>material</a:t>
            </a:r>
            <a:r>
              <a:rPr lang="fr-FR" sz="1200" dirty="0" smtClean="0"/>
              <a:t>: Pool? Amplification? RIN?</a:t>
            </a:r>
          </a:p>
          <a:p>
            <a:pPr marL="0" indent="0">
              <a:buNone/>
            </a:pPr>
            <a:r>
              <a:rPr lang="es-ES" sz="1200" dirty="0" err="1" smtClean="0"/>
              <a:t>From</a:t>
            </a:r>
            <a:r>
              <a:rPr lang="es-ES" sz="1200" dirty="0" smtClean="0"/>
              <a:t> RAW data </a:t>
            </a:r>
            <a:r>
              <a:rPr lang="es-ES" sz="1200" dirty="0" err="1" smtClean="0"/>
              <a:t>to</a:t>
            </a:r>
            <a:r>
              <a:rPr lang="es-ES" sz="1200" dirty="0" smtClean="0"/>
              <a:t> </a:t>
            </a:r>
            <a:r>
              <a:rPr lang="es-ES" sz="1200" dirty="0" err="1" smtClean="0"/>
              <a:t>analyzable</a:t>
            </a:r>
            <a:r>
              <a:rPr lang="es-ES" sz="1200" dirty="0" smtClean="0"/>
              <a:t> set: </a:t>
            </a:r>
            <a:r>
              <a:rPr lang="es-ES" sz="1200" dirty="0" err="1" smtClean="0"/>
              <a:t>choices</a:t>
            </a:r>
            <a:r>
              <a:rPr lang="es-ES" sz="1200" dirty="0" smtClean="0"/>
              <a:t>!</a:t>
            </a:r>
          </a:p>
          <a:p>
            <a:endParaRPr lang="en-US" dirty="0"/>
          </a:p>
        </p:txBody>
      </p:sp>
      <p:sp>
        <p:nvSpPr>
          <p:cNvPr id="4" name="Slide Number Placeholder 3"/>
          <p:cNvSpPr>
            <a:spLocks noGrp="1"/>
          </p:cNvSpPr>
          <p:nvPr>
            <p:ph type="sldNum" sz="quarter" idx="10"/>
          </p:nvPr>
        </p:nvSpPr>
        <p:spPr/>
        <p:txBody>
          <a:bodyPr/>
          <a:lstStyle/>
          <a:p>
            <a:fld id="{83E359A8-55B4-47DA-81AF-E1F6662986D7}" type="slidenum">
              <a:rPr lang="en-US" smtClean="0"/>
              <a:t>2</a:t>
            </a:fld>
            <a:endParaRPr lang="en-US"/>
          </a:p>
        </p:txBody>
      </p:sp>
    </p:spTree>
    <p:extLst>
      <p:ext uri="{BB962C8B-B14F-4D97-AF65-F5344CB8AC3E}">
        <p14:creationId xmlns:p14="http://schemas.microsoft.com/office/powerpoint/2010/main" val="826308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fr-FR" dirty="0"/>
          </a:p>
        </p:txBody>
      </p:sp>
      <p:sp>
        <p:nvSpPr>
          <p:cNvPr id="4" name="Marcador de número de diapositiva 3"/>
          <p:cNvSpPr>
            <a:spLocks noGrp="1"/>
          </p:cNvSpPr>
          <p:nvPr>
            <p:ph type="sldNum" sz="quarter" idx="10"/>
          </p:nvPr>
        </p:nvSpPr>
        <p:spPr/>
        <p:txBody>
          <a:bodyPr/>
          <a:lstStyle/>
          <a:p>
            <a:fld id="{58D125F7-6CAB-44BB-941D-9A3C216A3C09}" type="slidenum">
              <a:rPr lang="en-US" smtClean="0"/>
              <a:pPr/>
              <a:t>11</a:t>
            </a:fld>
            <a:endParaRPr lang="en-US"/>
          </a:p>
        </p:txBody>
      </p:sp>
    </p:spTree>
    <p:extLst>
      <p:ext uri="{BB962C8B-B14F-4D97-AF65-F5344CB8AC3E}">
        <p14:creationId xmlns:p14="http://schemas.microsoft.com/office/powerpoint/2010/main" val="4013702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identify differentially expressed genes across conditions. RNA-</a:t>
            </a:r>
            <a:r>
              <a:rPr lang="en-US" dirty="0" err="1" smtClean="0"/>
              <a:t>seq</a:t>
            </a:r>
            <a:r>
              <a:rPr lang="en-US" dirty="0" smtClean="0"/>
              <a:t> data are mapped to the reference genome using STAR</a:t>
            </a:r>
            <a:r>
              <a:rPr lang="en-US" baseline="30000" dirty="0" smtClean="0"/>
              <a:t>1</a:t>
            </a:r>
            <a:r>
              <a:rPr lang="en-US" dirty="0" smtClean="0"/>
              <a:t>, gene expression are quantified by featureCounts</a:t>
            </a:r>
            <a:r>
              <a:rPr lang="en-US" baseline="30000" dirty="0" smtClean="0"/>
              <a:t>2</a:t>
            </a:r>
            <a:r>
              <a:rPr lang="en-US" dirty="0" smtClean="0"/>
              <a:t>, differentially expressed genes are identified by DESeq2</a:t>
            </a:r>
            <a:r>
              <a:rPr lang="en-US" baseline="30000" dirty="0" smtClean="0"/>
              <a:t>3</a:t>
            </a:r>
            <a:r>
              <a:rPr lang="en-US" dirty="0" smtClean="0"/>
              <a:t>, and enriched function or pathways are discovered by webGestalt</a:t>
            </a:r>
            <a:r>
              <a:rPr lang="en-US" baseline="30000" dirty="0" smtClean="0"/>
              <a:t>4</a:t>
            </a:r>
            <a:r>
              <a:rPr lang="en-US" dirty="0" smtClean="0"/>
              <a:t>. VANGARD will perform quality check, including raw reads quality (reads QC), mapping quality (mapping QC) and experiment quality (experiment QC) to ensure high quality results. VANGARD will summarize all the results in a </a:t>
            </a:r>
            <a:r>
              <a:rPr lang="en-US" sz="1200" b="1" kern="1200" dirty="0" smtClean="0">
                <a:solidFill>
                  <a:schemeClr val="tx1"/>
                </a:solidFill>
                <a:effectLst/>
                <a:latin typeface="+mn-lt"/>
                <a:ea typeface="+mn-ea"/>
                <a:cs typeface="+mn-cs"/>
                <a:hlinkClick r:id="rId3"/>
              </a:rPr>
              <a:t>report</a:t>
            </a:r>
            <a:r>
              <a:rPr lang="en-US" dirty="0" smtClean="0"/>
              <a:t>. </a:t>
            </a:r>
            <a:endParaRPr lang="en-US" dirty="0"/>
          </a:p>
        </p:txBody>
      </p:sp>
      <p:sp>
        <p:nvSpPr>
          <p:cNvPr id="4" name="Slide Number Placeholder 3"/>
          <p:cNvSpPr>
            <a:spLocks noGrp="1"/>
          </p:cNvSpPr>
          <p:nvPr>
            <p:ph type="sldNum" sz="quarter" idx="10"/>
          </p:nvPr>
        </p:nvSpPr>
        <p:spPr/>
        <p:txBody>
          <a:bodyPr/>
          <a:lstStyle/>
          <a:p>
            <a:fld id="{83E359A8-55B4-47DA-81AF-E1F6662986D7}" type="slidenum">
              <a:rPr lang="en-US" smtClean="0"/>
              <a:t>17</a:t>
            </a:fld>
            <a:endParaRPr lang="en-US"/>
          </a:p>
        </p:txBody>
      </p:sp>
    </p:spTree>
    <p:extLst>
      <p:ext uri="{BB962C8B-B14F-4D97-AF65-F5344CB8AC3E}">
        <p14:creationId xmlns:p14="http://schemas.microsoft.com/office/powerpoint/2010/main" val="826308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E359A8-55B4-47DA-81AF-E1F6662986D7}" type="slidenum">
              <a:rPr lang="en-US" smtClean="0"/>
              <a:t>19</a:t>
            </a:fld>
            <a:endParaRPr lang="en-US"/>
          </a:p>
        </p:txBody>
      </p:sp>
    </p:spTree>
    <p:extLst>
      <p:ext uri="{BB962C8B-B14F-4D97-AF65-F5344CB8AC3E}">
        <p14:creationId xmlns:p14="http://schemas.microsoft.com/office/powerpoint/2010/main" val="2292508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3E359A8-55B4-47DA-81AF-E1F6662986D7}" type="slidenum">
              <a:rPr lang="en-US" smtClean="0"/>
              <a:t>20</a:t>
            </a:fld>
            <a:endParaRPr lang="en-US"/>
          </a:p>
        </p:txBody>
      </p:sp>
    </p:spTree>
    <p:extLst>
      <p:ext uri="{BB962C8B-B14F-4D97-AF65-F5344CB8AC3E}">
        <p14:creationId xmlns:p14="http://schemas.microsoft.com/office/powerpoint/2010/main" val="957070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fr-FR" dirty="0"/>
          </a:p>
        </p:txBody>
      </p:sp>
      <p:sp>
        <p:nvSpPr>
          <p:cNvPr id="4" name="Marcador de número de diapositiva 3"/>
          <p:cNvSpPr>
            <a:spLocks noGrp="1"/>
          </p:cNvSpPr>
          <p:nvPr>
            <p:ph type="sldNum" sz="quarter" idx="10"/>
          </p:nvPr>
        </p:nvSpPr>
        <p:spPr/>
        <p:txBody>
          <a:bodyPr/>
          <a:lstStyle/>
          <a:p>
            <a:fld id="{58D125F7-6CAB-44BB-941D-9A3C216A3C09}" type="slidenum">
              <a:rPr lang="en-US" smtClean="0"/>
              <a:pPr/>
              <a:t>25</a:t>
            </a:fld>
            <a:endParaRPr lang="en-US"/>
          </a:p>
        </p:txBody>
      </p:sp>
    </p:spTree>
    <p:extLst>
      <p:ext uri="{BB962C8B-B14F-4D97-AF65-F5344CB8AC3E}">
        <p14:creationId xmlns:p14="http://schemas.microsoft.com/office/powerpoint/2010/main" val="28817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smtClean="0"/>
              <a:t>Genecards</a:t>
            </a:r>
            <a:endParaRPr lang="en-US" dirty="0" smtClean="0"/>
          </a:p>
          <a:p>
            <a:pPr marL="0" indent="0">
              <a:buNone/>
            </a:pPr>
            <a:r>
              <a:rPr lang="es-ES" dirty="0" smtClean="0">
                <a:solidFill>
                  <a:srgbClr val="0033CC"/>
                </a:solidFill>
              </a:rPr>
              <a:t>   http://www.genecards.org/</a:t>
            </a:r>
          </a:p>
          <a:p>
            <a:endParaRPr lang="en-US" dirty="0"/>
          </a:p>
        </p:txBody>
      </p:sp>
      <p:sp>
        <p:nvSpPr>
          <p:cNvPr id="4" name="Slide Number Placeholder 3"/>
          <p:cNvSpPr>
            <a:spLocks noGrp="1"/>
          </p:cNvSpPr>
          <p:nvPr>
            <p:ph type="sldNum" sz="quarter" idx="10"/>
          </p:nvPr>
        </p:nvSpPr>
        <p:spPr/>
        <p:txBody>
          <a:bodyPr/>
          <a:lstStyle/>
          <a:p>
            <a:fld id="{83E359A8-55B4-47DA-81AF-E1F6662986D7}" type="slidenum">
              <a:rPr lang="en-US" smtClean="0"/>
              <a:t>29</a:t>
            </a:fld>
            <a:endParaRPr lang="en-US"/>
          </a:p>
        </p:txBody>
      </p:sp>
    </p:spTree>
    <p:extLst>
      <p:ext uri="{BB962C8B-B14F-4D97-AF65-F5344CB8AC3E}">
        <p14:creationId xmlns:p14="http://schemas.microsoft.com/office/powerpoint/2010/main" val="3227989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identify differentially expressed genes across conditions. RNA-</a:t>
            </a:r>
            <a:r>
              <a:rPr lang="en-US" dirty="0" err="1" smtClean="0"/>
              <a:t>seq</a:t>
            </a:r>
            <a:r>
              <a:rPr lang="en-US" dirty="0" smtClean="0"/>
              <a:t> data are mapped to the reference genome using STAR</a:t>
            </a:r>
            <a:r>
              <a:rPr lang="en-US" baseline="30000" dirty="0" smtClean="0"/>
              <a:t>1</a:t>
            </a:r>
            <a:r>
              <a:rPr lang="en-US" dirty="0" smtClean="0"/>
              <a:t>, gene expression are quantified by featureCounts</a:t>
            </a:r>
            <a:r>
              <a:rPr lang="en-US" baseline="30000" dirty="0" smtClean="0"/>
              <a:t>2</a:t>
            </a:r>
            <a:r>
              <a:rPr lang="en-US" dirty="0" smtClean="0"/>
              <a:t>, differentially expressed genes are identified by DESeq2</a:t>
            </a:r>
            <a:r>
              <a:rPr lang="en-US" baseline="30000" dirty="0" smtClean="0"/>
              <a:t>3</a:t>
            </a:r>
            <a:r>
              <a:rPr lang="en-US" dirty="0" smtClean="0"/>
              <a:t>, and enriched function or pathways are discovered by webGestalt</a:t>
            </a:r>
            <a:r>
              <a:rPr lang="en-US" baseline="30000" dirty="0" smtClean="0"/>
              <a:t>4</a:t>
            </a:r>
            <a:r>
              <a:rPr lang="en-US" dirty="0" smtClean="0"/>
              <a:t>. VANGARD will perform quality check, including raw reads quality (reads QC), mapping quality (mapping QC) and experiment quality (experiment QC) to ensure high quality results. VANGARD will summarize all the results in a </a:t>
            </a:r>
            <a:r>
              <a:rPr lang="en-US" sz="1200" b="1" kern="1200" dirty="0" smtClean="0">
                <a:solidFill>
                  <a:schemeClr val="tx1"/>
                </a:solidFill>
                <a:effectLst/>
                <a:latin typeface="+mn-lt"/>
                <a:ea typeface="+mn-ea"/>
                <a:cs typeface="+mn-cs"/>
                <a:hlinkClick r:id="rId3"/>
              </a:rPr>
              <a:t>report</a:t>
            </a:r>
            <a:r>
              <a:rPr lang="en-US" dirty="0" smtClean="0"/>
              <a:t>. </a:t>
            </a:r>
            <a:endParaRPr lang="en-US" dirty="0"/>
          </a:p>
        </p:txBody>
      </p:sp>
      <p:sp>
        <p:nvSpPr>
          <p:cNvPr id="4" name="Slide Number Placeholder 3"/>
          <p:cNvSpPr>
            <a:spLocks noGrp="1"/>
          </p:cNvSpPr>
          <p:nvPr>
            <p:ph type="sldNum" sz="quarter" idx="10"/>
          </p:nvPr>
        </p:nvSpPr>
        <p:spPr/>
        <p:txBody>
          <a:bodyPr/>
          <a:lstStyle/>
          <a:p>
            <a:fld id="{83E359A8-55B4-47DA-81AF-E1F6662986D7}" type="slidenum">
              <a:rPr lang="en-US" smtClean="0"/>
              <a:t>33</a:t>
            </a:fld>
            <a:endParaRPr lang="en-US"/>
          </a:p>
        </p:txBody>
      </p:sp>
    </p:spTree>
    <p:extLst>
      <p:ext uri="{BB962C8B-B14F-4D97-AF65-F5344CB8AC3E}">
        <p14:creationId xmlns:p14="http://schemas.microsoft.com/office/powerpoint/2010/main" val="82630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identify differentially expressed genes across conditions. RNA-</a:t>
            </a:r>
            <a:r>
              <a:rPr lang="en-US" dirty="0" err="1" smtClean="0"/>
              <a:t>seq</a:t>
            </a:r>
            <a:r>
              <a:rPr lang="en-US" dirty="0" smtClean="0"/>
              <a:t> data are mapped to the reference genome using STAR</a:t>
            </a:r>
            <a:r>
              <a:rPr lang="en-US" baseline="30000" dirty="0" smtClean="0"/>
              <a:t>1</a:t>
            </a:r>
            <a:r>
              <a:rPr lang="en-US" dirty="0" smtClean="0"/>
              <a:t>, gene expression are quantified by featureCounts</a:t>
            </a:r>
            <a:r>
              <a:rPr lang="en-US" baseline="30000" dirty="0" smtClean="0"/>
              <a:t>2</a:t>
            </a:r>
            <a:r>
              <a:rPr lang="en-US" dirty="0" smtClean="0"/>
              <a:t>, differentially expressed genes are identified by DESeq2</a:t>
            </a:r>
            <a:r>
              <a:rPr lang="en-US" baseline="30000" dirty="0" smtClean="0"/>
              <a:t>3</a:t>
            </a:r>
            <a:r>
              <a:rPr lang="en-US" dirty="0" smtClean="0"/>
              <a:t>, and enriched function or pathways are discovered by webGestalt</a:t>
            </a:r>
            <a:r>
              <a:rPr lang="en-US" baseline="30000" dirty="0" smtClean="0"/>
              <a:t>4</a:t>
            </a:r>
            <a:r>
              <a:rPr lang="en-US" dirty="0" smtClean="0"/>
              <a:t>. VANGARD will perform quality check, including raw reads quality (reads QC), mapping quality (mapping QC) and experiment quality (experiment QC) to ensure high quality results. VANGARD will summarize all the results in a </a:t>
            </a:r>
            <a:r>
              <a:rPr lang="en-US" sz="1200" b="1" kern="1200" dirty="0" smtClean="0">
                <a:solidFill>
                  <a:schemeClr val="tx1"/>
                </a:solidFill>
                <a:effectLst/>
                <a:latin typeface="+mn-lt"/>
                <a:ea typeface="+mn-ea"/>
                <a:cs typeface="+mn-cs"/>
                <a:hlinkClick r:id="rId3"/>
              </a:rPr>
              <a:t>report</a:t>
            </a:r>
            <a:r>
              <a:rPr lang="en-US" dirty="0" smtClean="0"/>
              <a:t>. </a:t>
            </a:r>
            <a:endParaRPr lang="en-US" dirty="0"/>
          </a:p>
        </p:txBody>
      </p:sp>
      <p:sp>
        <p:nvSpPr>
          <p:cNvPr id="4" name="Slide Number Placeholder 3"/>
          <p:cNvSpPr>
            <a:spLocks noGrp="1"/>
          </p:cNvSpPr>
          <p:nvPr>
            <p:ph type="sldNum" sz="quarter" idx="10"/>
          </p:nvPr>
        </p:nvSpPr>
        <p:spPr/>
        <p:txBody>
          <a:bodyPr/>
          <a:lstStyle/>
          <a:p>
            <a:fld id="{83E359A8-55B4-47DA-81AF-E1F6662986D7}" type="slidenum">
              <a:rPr lang="en-US" smtClean="0"/>
              <a:t>3</a:t>
            </a:fld>
            <a:endParaRPr lang="en-US"/>
          </a:p>
        </p:txBody>
      </p:sp>
    </p:spTree>
    <p:extLst>
      <p:ext uri="{BB962C8B-B14F-4D97-AF65-F5344CB8AC3E}">
        <p14:creationId xmlns:p14="http://schemas.microsoft.com/office/powerpoint/2010/main" val="826308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identify differentially expressed genes across conditions. RNA-</a:t>
            </a:r>
            <a:r>
              <a:rPr lang="en-US" dirty="0" err="1" smtClean="0"/>
              <a:t>seq</a:t>
            </a:r>
            <a:r>
              <a:rPr lang="en-US" dirty="0" smtClean="0"/>
              <a:t> data are mapped to the reference genome using STAR</a:t>
            </a:r>
            <a:r>
              <a:rPr lang="en-US" baseline="30000" dirty="0" smtClean="0"/>
              <a:t>1</a:t>
            </a:r>
            <a:r>
              <a:rPr lang="en-US" dirty="0" smtClean="0"/>
              <a:t>, gene expression are quantified by featureCounts</a:t>
            </a:r>
            <a:r>
              <a:rPr lang="en-US" baseline="30000" dirty="0" smtClean="0"/>
              <a:t>2</a:t>
            </a:r>
            <a:r>
              <a:rPr lang="en-US" dirty="0" smtClean="0"/>
              <a:t>, differentially expressed genes are identified by DESeq2</a:t>
            </a:r>
            <a:r>
              <a:rPr lang="en-US" baseline="30000" dirty="0" smtClean="0"/>
              <a:t>3</a:t>
            </a:r>
            <a:r>
              <a:rPr lang="en-US" dirty="0" smtClean="0"/>
              <a:t>, and enriched function or pathways are discovered by webGestalt</a:t>
            </a:r>
            <a:r>
              <a:rPr lang="en-US" baseline="30000" dirty="0" smtClean="0"/>
              <a:t>4</a:t>
            </a:r>
            <a:r>
              <a:rPr lang="en-US" dirty="0" smtClean="0"/>
              <a:t>. VANGARD will perform quality check, including raw reads quality (reads QC), mapping quality (mapping QC) and experiment quality (experiment QC) to ensure high quality results. VANGARD will summarize all the results in a </a:t>
            </a:r>
            <a:r>
              <a:rPr lang="en-US" sz="1200" b="1" kern="1200" dirty="0" smtClean="0">
                <a:solidFill>
                  <a:schemeClr val="tx1"/>
                </a:solidFill>
                <a:effectLst/>
                <a:latin typeface="+mn-lt"/>
                <a:ea typeface="+mn-ea"/>
                <a:cs typeface="+mn-cs"/>
                <a:hlinkClick r:id="rId3"/>
              </a:rPr>
              <a:t>report</a:t>
            </a:r>
            <a:r>
              <a:rPr lang="en-US" dirty="0" smtClean="0"/>
              <a:t>. </a:t>
            </a:r>
            <a:endParaRPr lang="en-US" dirty="0"/>
          </a:p>
        </p:txBody>
      </p:sp>
      <p:sp>
        <p:nvSpPr>
          <p:cNvPr id="4" name="Slide Number Placeholder 3"/>
          <p:cNvSpPr>
            <a:spLocks noGrp="1"/>
          </p:cNvSpPr>
          <p:nvPr>
            <p:ph type="sldNum" sz="quarter" idx="10"/>
          </p:nvPr>
        </p:nvSpPr>
        <p:spPr/>
        <p:txBody>
          <a:bodyPr/>
          <a:lstStyle/>
          <a:p>
            <a:fld id="{83E359A8-55B4-47DA-81AF-E1F6662986D7}" type="slidenum">
              <a:rPr lang="en-US" smtClean="0"/>
              <a:t>4</a:t>
            </a:fld>
            <a:endParaRPr lang="en-US"/>
          </a:p>
        </p:txBody>
      </p:sp>
    </p:spTree>
    <p:extLst>
      <p:ext uri="{BB962C8B-B14F-4D97-AF65-F5344CB8AC3E}">
        <p14:creationId xmlns:p14="http://schemas.microsoft.com/office/powerpoint/2010/main" val="826308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identify differentially expressed genes across conditions. RNA-</a:t>
            </a:r>
            <a:r>
              <a:rPr lang="en-US" dirty="0" err="1" smtClean="0"/>
              <a:t>seq</a:t>
            </a:r>
            <a:r>
              <a:rPr lang="en-US" dirty="0" smtClean="0"/>
              <a:t> data are mapped to the reference genome using STAR</a:t>
            </a:r>
            <a:r>
              <a:rPr lang="en-US" baseline="30000" dirty="0" smtClean="0"/>
              <a:t>1</a:t>
            </a:r>
            <a:r>
              <a:rPr lang="en-US" dirty="0" smtClean="0"/>
              <a:t>, gene expression are quantified by featureCounts</a:t>
            </a:r>
            <a:r>
              <a:rPr lang="en-US" baseline="30000" dirty="0" smtClean="0"/>
              <a:t>2</a:t>
            </a:r>
            <a:r>
              <a:rPr lang="en-US" dirty="0" smtClean="0"/>
              <a:t>, differentially expressed genes are identified by DESeq2</a:t>
            </a:r>
            <a:r>
              <a:rPr lang="en-US" baseline="30000" dirty="0" smtClean="0"/>
              <a:t>3</a:t>
            </a:r>
            <a:r>
              <a:rPr lang="en-US" dirty="0" smtClean="0"/>
              <a:t>, and enriched function or pathways are discovered by webGestalt</a:t>
            </a:r>
            <a:r>
              <a:rPr lang="en-US" baseline="30000" dirty="0" smtClean="0"/>
              <a:t>4</a:t>
            </a:r>
            <a:r>
              <a:rPr lang="en-US" dirty="0" smtClean="0"/>
              <a:t>. VANGARD will perform quality check, including raw reads quality (reads QC), mapping quality (mapping QC) and experiment quality (experiment QC) to ensure high quality results. VANGARD will summarize all the results in a </a:t>
            </a:r>
            <a:r>
              <a:rPr lang="en-US" sz="1200" b="1" kern="1200" dirty="0" smtClean="0">
                <a:solidFill>
                  <a:schemeClr val="tx1"/>
                </a:solidFill>
                <a:effectLst/>
                <a:latin typeface="+mn-lt"/>
                <a:ea typeface="+mn-ea"/>
                <a:cs typeface="+mn-cs"/>
                <a:hlinkClick r:id="rId3"/>
              </a:rPr>
              <a:t>report</a:t>
            </a:r>
            <a:r>
              <a:rPr lang="en-US" dirty="0" smtClean="0"/>
              <a:t>. </a:t>
            </a:r>
            <a:endParaRPr lang="en-US" dirty="0"/>
          </a:p>
        </p:txBody>
      </p:sp>
      <p:sp>
        <p:nvSpPr>
          <p:cNvPr id="4" name="Slide Number Placeholder 3"/>
          <p:cNvSpPr>
            <a:spLocks noGrp="1"/>
          </p:cNvSpPr>
          <p:nvPr>
            <p:ph type="sldNum" sz="quarter" idx="10"/>
          </p:nvPr>
        </p:nvSpPr>
        <p:spPr/>
        <p:txBody>
          <a:bodyPr/>
          <a:lstStyle/>
          <a:p>
            <a:fld id="{83E359A8-55B4-47DA-81AF-E1F6662986D7}" type="slidenum">
              <a:rPr lang="en-US" smtClean="0"/>
              <a:t>5</a:t>
            </a:fld>
            <a:endParaRPr lang="en-US"/>
          </a:p>
        </p:txBody>
      </p:sp>
    </p:spTree>
    <p:extLst>
      <p:ext uri="{BB962C8B-B14F-4D97-AF65-F5344CB8AC3E}">
        <p14:creationId xmlns:p14="http://schemas.microsoft.com/office/powerpoint/2010/main" val="826308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identify differentially expressed genes across conditions. RNA-</a:t>
            </a:r>
            <a:r>
              <a:rPr lang="en-US" dirty="0" err="1" smtClean="0"/>
              <a:t>seq</a:t>
            </a:r>
            <a:r>
              <a:rPr lang="en-US" dirty="0" smtClean="0"/>
              <a:t> data are mapped to the reference genome using STAR</a:t>
            </a:r>
            <a:r>
              <a:rPr lang="en-US" baseline="30000" dirty="0" smtClean="0"/>
              <a:t>1</a:t>
            </a:r>
            <a:r>
              <a:rPr lang="en-US" dirty="0" smtClean="0"/>
              <a:t>, gene expression are quantified by featureCounts</a:t>
            </a:r>
            <a:r>
              <a:rPr lang="en-US" baseline="30000" dirty="0" smtClean="0"/>
              <a:t>2</a:t>
            </a:r>
            <a:r>
              <a:rPr lang="en-US" dirty="0" smtClean="0"/>
              <a:t>, differentially expressed genes are identified by DESeq2</a:t>
            </a:r>
            <a:r>
              <a:rPr lang="en-US" baseline="30000" dirty="0" smtClean="0"/>
              <a:t>3</a:t>
            </a:r>
            <a:r>
              <a:rPr lang="en-US" dirty="0" smtClean="0"/>
              <a:t>, and enriched function or pathways are discovered by webGestalt</a:t>
            </a:r>
            <a:r>
              <a:rPr lang="en-US" baseline="30000" dirty="0" smtClean="0"/>
              <a:t>4</a:t>
            </a:r>
            <a:r>
              <a:rPr lang="en-US" dirty="0" smtClean="0"/>
              <a:t>. VANGARD will perform quality check, including raw reads quality (reads QC), mapping quality (mapping QC) and experiment quality (experiment QC) to ensure high quality results. VANGARD will summarize all the results in a </a:t>
            </a:r>
            <a:r>
              <a:rPr lang="en-US" sz="1200" b="1" kern="1200" dirty="0" smtClean="0">
                <a:solidFill>
                  <a:schemeClr val="tx1"/>
                </a:solidFill>
                <a:effectLst/>
                <a:latin typeface="+mn-lt"/>
                <a:ea typeface="+mn-ea"/>
                <a:cs typeface="+mn-cs"/>
                <a:hlinkClick r:id="rId3"/>
              </a:rPr>
              <a:t>report</a:t>
            </a:r>
            <a:r>
              <a:rPr lang="en-US" dirty="0" smtClean="0"/>
              <a:t>. </a:t>
            </a:r>
            <a:endParaRPr lang="en-US" dirty="0"/>
          </a:p>
        </p:txBody>
      </p:sp>
      <p:sp>
        <p:nvSpPr>
          <p:cNvPr id="4" name="Slide Number Placeholder 3"/>
          <p:cNvSpPr>
            <a:spLocks noGrp="1"/>
          </p:cNvSpPr>
          <p:nvPr>
            <p:ph type="sldNum" sz="quarter" idx="10"/>
          </p:nvPr>
        </p:nvSpPr>
        <p:spPr/>
        <p:txBody>
          <a:bodyPr/>
          <a:lstStyle/>
          <a:p>
            <a:fld id="{83E359A8-55B4-47DA-81AF-E1F6662986D7}" type="slidenum">
              <a:rPr lang="en-US" smtClean="0"/>
              <a:t>6</a:t>
            </a:fld>
            <a:endParaRPr lang="en-US"/>
          </a:p>
        </p:txBody>
      </p:sp>
    </p:spTree>
    <p:extLst>
      <p:ext uri="{BB962C8B-B14F-4D97-AF65-F5344CB8AC3E}">
        <p14:creationId xmlns:p14="http://schemas.microsoft.com/office/powerpoint/2010/main" val="82630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identify differentially expressed genes across conditions. RNA-</a:t>
            </a:r>
            <a:r>
              <a:rPr lang="en-US" dirty="0" err="1" smtClean="0"/>
              <a:t>seq</a:t>
            </a:r>
            <a:r>
              <a:rPr lang="en-US" dirty="0" smtClean="0"/>
              <a:t> data are mapped to the reference genome using STAR</a:t>
            </a:r>
            <a:r>
              <a:rPr lang="en-US" baseline="30000" dirty="0" smtClean="0"/>
              <a:t>1</a:t>
            </a:r>
            <a:r>
              <a:rPr lang="en-US" dirty="0" smtClean="0"/>
              <a:t>, gene expression are quantified by featureCounts</a:t>
            </a:r>
            <a:r>
              <a:rPr lang="en-US" baseline="30000" dirty="0" smtClean="0"/>
              <a:t>2</a:t>
            </a:r>
            <a:r>
              <a:rPr lang="en-US" dirty="0" smtClean="0"/>
              <a:t>, differentially expressed genes are identified by DESeq2</a:t>
            </a:r>
            <a:r>
              <a:rPr lang="en-US" baseline="30000" dirty="0" smtClean="0"/>
              <a:t>3</a:t>
            </a:r>
            <a:r>
              <a:rPr lang="en-US" dirty="0" smtClean="0"/>
              <a:t>, and enriched function or pathways are discovered by webGestalt</a:t>
            </a:r>
            <a:r>
              <a:rPr lang="en-US" baseline="30000" dirty="0" smtClean="0"/>
              <a:t>4</a:t>
            </a:r>
            <a:r>
              <a:rPr lang="en-US" dirty="0" smtClean="0"/>
              <a:t>. VANGARD will perform quality check, including raw reads quality (reads QC), mapping quality (mapping QC) and experiment quality (experiment QC) to ensure high quality results. VANGARD will summarize all the results in a </a:t>
            </a:r>
            <a:r>
              <a:rPr lang="en-US" sz="1200" b="1" kern="1200" dirty="0" smtClean="0">
                <a:solidFill>
                  <a:schemeClr val="tx1"/>
                </a:solidFill>
                <a:effectLst/>
                <a:latin typeface="+mn-lt"/>
                <a:ea typeface="+mn-ea"/>
                <a:cs typeface="+mn-cs"/>
                <a:hlinkClick r:id="rId3"/>
              </a:rPr>
              <a:t>report</a:t>
            </a:r>
            <a:r>
              <a:rPr lang="en-US" dirty="0" smtClean="0"/>
              <a:t>. </a:t>
            </a:r>
            <a:endParaRPr lang="en-US" dirty="0"/>
          </a:p>
        </p:txBody>
      </p:sp>
      <p:sp>
        <p:nvSpPr>
          <p:cNvPr id="4" name="Slide Number Placeholder 3"/>
          <p:cNvSpPr>
            <a:spLocks noGrp="1"/>
          </p:cNvSpPr>
          <p:nvPr>
            <p:ph type="sldNum" sz="quarter" idx="10"/>
          </p:nvPr>
        </p:nvSpPr>
        <p:spPr/>
        <p:txBody>
          <a:bodyPr/>
          <a:lstStyle/>
          <a:p>
            <a:fld id="{83E359A8-55B4-47DA-81AF-E1F6662986D7}" type="slidenum">
              <a:rPr lang="en-US" smtClean="0"/>
              <a:t>7</a:t>
            </a:fld>
            <a:endParaRPr lang="en-US"/>
          </a:p>
        </p:txBody>
      </p:sp>
    </p:spTree>
    <p:extLst>
      <p:ext uri="{BB962C8B-B14F-4D97-AF65-F5344CB8AC3E}">
        <p14:creationId xmlns:p14="http://schemas.microsoft.com/office/powerpoint/2010/main" val="826308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identify differentially expressed genes across conditions. RNA-</a:t>
            </a:r>
            <a:r>
              <a:rPr lang="en-US" dirty="0" err="1" smtClean="0"/>
              <a:t>seq</a:t>
            </a:r>
            <a:r>
              <a:rPr lang="en-US" dirty="0" smtClean="0"/>
              <a:t> data are mapped to the reference genome using STAR</a:t>
            </a:r>
            <a:r>
              <a:rPr lang="en-US" baseline="30000" dirty="0" smtClean="0"/>
              <a:t>1</a:t>
            </a:r>
            <a:r>
              <a:rPr lang="en-US" dirty="0" smtClean="0"/>
              <a:t>, gene expression are quantified by featureCounts</a:t>
            </a:r>
            <a:r>
              <a:rPr lang="en-US" baseline="30000" dirty="0" smtClean="0"/>
              <a:t>2</a:t>
            </a:r>
            <a:r>
              <a:rPr lang="en-US" dirty="0" smtClean="0"/>
              <a:t>, differentially expressed genes are identified by DESeq2</a:t>
            </a:r>
            <a:r>
              <a:rPr lang="en-US" baseline="30000" dirty="0" smtClean="0"/>
              <a:t>3</a:t>
            </a:r>
            <a:r>
              <a:rPr lang="en-US" dirty="0" smtClean="0"/>
              <a:t>, and enriched function or pathways are discovered by webGestalt</a:t>
            </a:r>
            <a:r>
              <a:rPr lang="en-US" baseline="30000" dirty="0" smtClean="0"/>
              <a:t>4</a:t>
            </a:r>
            <a:r>
              <a:rPr lang="en-US" dirty="0" smtClean="0"/>
              <a:t>. VANGARD will perform quality check, including raw reads quality (reads QC), mapping quality (mapping QC) and experiment quality (experiment QC) to ensure high quality results. VANGARD will summarize all the results in a </a:t>
            </a:r>
            <a:r>
              <a:rPr lang="en-US" sz="1200" b="1" kern="1200" dirty="0" smtClean="0">
                <a:solidFill>
                  <a:schemeClr val="tx1"/>
                </a:solidFill>
                <a:effectLst/>
                <a:latin typeface="+mn-lt"/>
                <a:ea typeface="+mn-ea"/>
                <a:cs typeface="+mn-cs"/>
                <a:hlinkClick r:id="rId3"/>
              </a:rPr>
              <a:t>report</a:t>
            </a:r>
            <a:r>
              <a:rPr lang="en-US" dirty="0" smtClean="0"/>
              <a:t>. </a:t>
            </a:r>
            <a:endParaRPr lang="en-US" dirty="0"/>
          </a:p>
        </p:txBody>
      </p:sp>
      <p:sp>
        <p:nvSpPr>
          <p:cNvPr id="4" name="Slide Number Placeholder 3"/>
          <p:cNvSpPr>
            <a:spLocks noGrp="1"/>
          </p:cNvSpPr>
          <p:nvPr>
            <p:ph type="sldNum" sz="quarter" idx="10"/>
          </p:nvPr>
        </p:nvSpPr>
        <p:spPr/>
        <p:txBody>
          <a:bodyPr/>
          <a:lstStyle/>
          <a:p>
            <a:fld id="{83E359A8-55B4-47DA-81AF-E1F6662986D7}" type="slidenum">
              <a:rPr lang="en-US" smtClean="0"/>
              <a:t>8</a:t>
            </a:fld>
            <a:endParaRPr lang="en-US"/>
          </a:p>
        </p:txBody>
      </p:sp>
    </p:spTree>
    <p:extLst>
      <p:ext uri="{BB962C8B-B14F-4D97-AF65-F5344CB8AC3E}">
        <p14:creationId xmlns:p14="http://schemas.microsoft.com/office/powerpoint/2010/main" val="826308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identify differentially expressed genes across conditions. RNA-</a:t>
            </a:r>
            <a:r>
              <a:rPr lang="en-US" dirty="0" err="1" smtClean="0"/>
              <a:t>seq</a:t>
            </a:r>
            <a:r>
              <a:rPr lang="en-US" dirty="0" smtClean="0"/>
              <a:t> data are mapped to the reference genome using STAR</a:t>
            </a:r>
            <a:r>
              <a:rPr lang="en-US" baseline="30000" dirty="0" smtClean="0"/>
              <a:t>1</a:t>
            </a:r>
            <a:r>
              <a:rPr lang="en-US" dirty="0" smtClean="0"/>
              <a:t>, gene expression are quantified by featureCounts</a:t>
            </a:r>
            <a:r>
              <a:rPr lang="en-US" baseline="30000" dirty="0" smtClean="0"/>
              <a:t>2</a:t>
            </a:r>
            <a:r>
              <a:rPr lang="en-US" dirty="0" smtClean="0"/>
              <a:t>, differentially expressed genes are identified by DESeq2</a:t>
            </a:r>
            <a:r>
              <a:rPr lang="en-US" baseline="30000" dirty="0" smtClean="0"/>
              <a:t>3</a:t>
            </a:r>
            <a:r>
              <a:rPr lang="en-US" dirty="0" smtClean="0"/>
              <a:t>, and enriched function or pathways are discovered by webGestalt</a:t>
            </a:r>
            <a:r>
              <a:rPr lang="en-US" baseline="30000" dirty="0" smtClean="0"/>
              <a:t>4</a:t>
            </a:r>
            <a:r>
              <a:rPr lang="en-US" dirty="0" smtClean="0"/>
              <a:t>. VANGARD will perform quality check, including raw reads quality (reads QC), mapping quality (mapping QC) and experiment quality (experiment QC) to ensure high quality results. VANGARD will summarize all the results in a </a:t>
            </a:r>
            <a:r>
              <a:rPr lang="en-US" sz="1200" b="1" kern="1200" dirty="0" smtClean="0">
                <a:solidFill>
                  <a:schemeClr val="tx1"/>
                </a:solidFill>
                <a:effectLst/>
                <a:latin typeface="+mn-lt"/>
                <a:ea typeface="+mn-ea"/>
                <a:cs typeface="+mn-cs"/>
                <a:hlinkClick r:id="rId3"/>
              </a:rPr>
              <a:t>report</a:t>
            </a:r>
            <a:r>
              <a:rPr lang="en-US" dirty="0" smtClean="0"/>
              <a:t>. </a:t>
            </a:r>
            <a:endParaRPr lang="en-US" dirty="0"/>
          </a:p>
        </p:txBody>
      </p:sp>
      <p:sp>
        <p:nvSpPr>
          <p:cNvPr id="4" name="Slide Number Placeholder 3"/>
          <p:cNvSpPr>
            <a:spLocks noGrp="1"/>
          </p:cNvSpPr>
          <p:nvPr>
            <p:ph type="sldNum" sz="quarter" idx="10"/>
          </p:nvPr>
        </p:nvSpPr>
        <p:spPr/>
        <p:txBody>
          <a:bodyPr/>
          <a:lstStyle/>
          <a:p>
            <a:fld id="{83E359A8-55B4-47DA-81AF-E1F6662986D7}" type="slidenum">
              <a:rPr lang="en-US" smtClean="0"/>
              <a:t>9</a:t>
            </a:fld>
            <a:endParaRPr lang="en-US"/>
          </a:p>
        </p:txBody>
      </p:sp>
    </p:spTree>
    <p:extLst>
      <p:ext uri="{BB962C8B-B14F-4D97-AF65-F5344CB8AC3E}">
        <p14:creationId xmlns:p14="http://schemas.microsoft.com/office/powerpoint/2010/main" val="826308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CF88A17-16B7-8F45-8277-238108ED5461}" type="slidenum">
              <a:rPr lang="en-US"/>
              <a:pPr/>
              <a:t>10</a:t>
            </a:fld>
            <a:endParaRPr lang="en-US"/>
          </a:p>
        </p:txBody>
      </p:sp>
      <p:sp>
        <p:nvSpPr>
          <p:cNvPr id="30723" name="Rectangle 2"/>
          <p:cNvSpPr>
            <a:spLocks noGrp="1" noRot="1" noChangeAspect="1" noChangeArrowheads="1"/>
          </p:cNvSpPr>
          <p:nvPr>
            <p:ph type="sldImg"/>
          </p:nvPr>
        </p:nvSpPr>
        <p:spPr>
          <a:xfrm>
            <a:off x="1143000" y="685800"/>
            <a:ext cx="4572000" cy="3429000"/>
          </a:xfrm>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extLst>
      <p:ext uri="{BB962C8B-B14F-4D97-AF65-F5344CB8AC3E}">
        <p14:creationId xmlns:p14="http://schemas.microsoft.com/office/powerpoint/2010/main" val="2224935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3D09B4-FEEF-48B8-99C1-3C7EA2172927}"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96E838-D23C-4824-849B-D0F1F949E8C7}"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56A4F9-F880-4725-8844-EE3DA38603E8}"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AD447F-3DCB-4C84-B129-5DD6C87170F6}"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A97A7C-3615-4967-873C-A0488893AD6C}" type="datetime1">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8343D3-6538-4F66-B421-9A5BBCE47694}" type="datetime1">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A8DC3C-888A-4CBF-8EA0-272896178739}" type="datetime1">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5A51CE-DC46-4390-9F05-C4B57A384AAF}" type="datetime1">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AAB97-58A8-46B6-B895-70E0FC07159C}" type="datetime1">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80FD3-D7D0-414D-8D35-1F549F6021EC}" type="datetime1">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6E7D68-D2B6-4742-B887-02B2D3976E16}" type="datetime1">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9A7085-D4E4-4C8D-A91D-406AE73D93DD}" type="datetime1">
              <a:rPr lang="en-US" smtClean="0"/>
              <a:t>12/4/2018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pathcards.genecards.org/card/il-2_pathwa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faculty.ucr.edu/~tgirke/HTML_Presentations/Manuals/Workshop_Dec_12_16_2013/Rrnaseq/Rrnaseq.pd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wisp.princeton.edu/" TargetMode="External"/><Relationship Id="rId3" Type="http://schemas.openxmlformats.org/officeDocument/2006/relationships/hyperlink" Target="http://asd.princeton.edu/" TargetMode="External"/><Relationship Id="rId7" Type="http://schemas.openxmlformats.org/officeDocument/2006/relationships/image" Target="../media/image20.png"/><Relationship Id="rId2" Type="http://schemas.openxmlformats.org/officeDocument/2006/relationships/hyperlink" Target="http://giant.princeton.edu/"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fntm.princeton.edu/" TargetMode="External"/><Relationship Id="rId9"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ncbi.nlm.nih.gov/gene/488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300" y="457200"/>
            <a:ext cx="8915400" cy="1049089"/>
          </a:xfrm>
        </p:spPr>
        <p:txBody>
          <a:bodyPr>
            <a:noAutofit/>
          </a:bodyPr>
          <a:lstStyle/>
          <a:p>
            <a:r>
              <a:rPr lang="en-US" sz="3200" dirty="0" smtClean="0"/>
              <a:t>Tools for analyzing </a:t>
            </a:r>
            <a:r>
              <a:rPr lang="en-US" sz="3200" dirty="0" err="1" smtClean="0"/>
              <a:t>RNAseq</a:t>
            </a:r>
            <a:r>
              <a:rPr lang="en-US" sz="3200" dirty="0" smtClean="0"/>
              <a:t> data </a:t>
            </a:r>
            <a:br>
              <a:rPr lang="en-US" sz="3200" dirty="0" smtClean="0"/>
            </a:br>
            <a:r>
              <a:rPr lang="en-US" sz="3200" dirty="0" smtClean="0"/>
              <a:t>in Differential Gene Expression (DGE) studies</a:t>
            </a:r>
            <a:endParaRPr lang="es-ES" sz="3200" dirty="0"/>
          </a:p>
        </p:txBody>
      </p:sp>
      <p:sp>
        <p:nvSpPr>
          <p:cNvPr id="4" name="CuadroTexto 3"/>
          <p:cNvSpPr txBox="1"/>
          <p:nvPr/>
        </p:nvSpPr>
        <p:spPr>
          <a:xfrm>
            <a:off x="3124200" y="6260949"/>
            <a:ext cx="2872709" cy="400110"/>
          </a:xfrm>
          <a:prstGeom prst="rect">
            <a:avLst/>
          </a:prstGeom>
          <a:noFill/>
        </p:spPr>
        <p:txBody>
          <a:bodyPr wrap="none" rtlCol="0">
            <a:spAutoFit/>
          </a:bodyPr>
          <a:lstStyle/>
          <a:p>
            <a:r>
              <a:rPr lang="fr-FR" sz="2000" b="1" dirty="0" smtClean="0"/>
              <a:t>María </a:t>
            </a:r>
            <a:r>
              <a:rPr lang="fr-FR" sz="2000" b="1" dirty="0" err="1" smtClean="0"/>
              <a:t>Jesús</a:t>
            </a:r>
            <a:r>
              <a:rPr lang="fr-FR" sz="2000" b="1" dirty="0" smtClean="0"/>
              <a:t> Herrero, PhD</a:t>
            </a:r>
            <a:endParaRPr lang="fr-FR" sz="2000" b="1" dirty="0"/>
          </a:p>
        </p:txBody>
      </p:sp>
      <p:sp>
        <p:nvSpPr>
          <p:cNvPr id="5" name="CuadroTexto 4"/>
          <p:cNvSpPr txBox="1"/>
          <p:nvPr/>
        </p:nvSpPr>
        <p:spPr>
          <a:xfrm>
            <a:off x="6790393" y="6144342"/>
            <a:ext cx="2093843" cy="707886"/>
          </a:xfrm>
          <a:prstGeom prst="rect">
            <a:avLst/>
          </a:prstGeom>
          <a:noFill/>
        </p:spPr>
        <p:txBody>
          <a:bodyPr wrap="none" rtlCol="0">
            <a:spAutoFit/>
          </a:bodyPr>
          <a:lstStyle/>
          <a:p>
            <a:pPr algn="ctr"/>
            <a:r>
              <a:rPr lang="fr-FR" sz="2000" dirty="0" smtClean="0"/>
              <a:t>Circuits Meeting </a:t>
            </a:r>
          </a:p>
          <a:p>
            <a:pPr algn="ctr"/>
            <a:r>
              <a:rPr lang="fr-FR" sz="2000" dirty="0" err="1" smtClean="0"/>
              <a:t>December</a:t>
            </a:r>
            <a:r>
              <a:rPr lang="fr-FR" sz="2000" dirty="0" smtClean="0"/>
              <a:t> 6, 2018</a:t>
            </a:r>
            <a:endParaRPr lang="fr-FR" sz="2000" dirty="0"/>
          </a:p>
        </p:txBody>
      </p:sp>
      <p:sp>
        <p:nvSpPr>
          <p:cNvPr id="7" name="Slide Number Placeholder 6"/>
          <p:cNvSpPr>
            <a:spLocks noGrp="1"/>
          </p:cNvSpPr>
          <p:nvPr>
            <p:ph type="sldNum" sz="quarter" idx="12"/>
          </p:nvPr>
        </p:nvSpPr>
        <p:spPr>
          <a:xfrm>
            <a:off x="7039778" y="6498285"/>
            <a:ext cx="2133600" cy="365125"/>
          </a:xfrm>
        </p:spPr>
        <p:txBody>
          <a:bodyPr/>
          <a:lstStyle/>
          <a:p>
            <a:fld id="{B6F15528-21DE-4FAA-801E-634DDDAF4B2B}" type="slidenum">
              <a:rPr lang="en-US" smtClean="0"/>
              <a:pPr/>
              <a:t>1</a:t>
            </a:fld>
            <a:endParaRPr lang="en-US" dirty="0"/>
          </a:p>
        </p:txBody>
      </p:sp>
      <p:pic>
        <p:nvPicPr>
          <p:cNvPr id="1026" name="Picture 2" descr="https://upload.wikimedia.org/wikipedia/commons/thumb/4/48/Heatmap.png/800px-Heatmap.png"/>
          <p:cNvPicPr>
            <a:picLocks noChangeAspect="1" noChangeArrowheads="1"/>
          </p:cNvPicPr>
          <p:nvPr/>
        </p:nvPicPr>
        <p:blipFill rotWithShape="1">
          <a:blip r:embed="rId2">
            <a:extLst>
              <a:ext uri="{28A0092B-C50C-407E-A947-70E740481C1C}">
                <a14:useLocalDpi xmlns:a14="http://schemas.microsoft.com/office/drawing/2010/main" val="0"/>
              </a:ext>
            </a:extLst>
          </a:blip>
          <a:srcRect b="7315"/>
          <a:stretch/>
        </p:blipFill>
        <p:spPr bwMode="auto">
          <a:xfrm>
            <a:off x="2129659" y="1824534"/>
            <a:ext cx="4660733" cy="4319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4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52425" y="1038225"/>
            <a:ext cx="8457282" cy="1143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Y</a:t>
            </a:r>
            <a:endParaRPr lang="en-US" dirty="0"/>
          </a:p>
        </p:txBody>
      </p:sp>
      <p:sp>
        <p:nvSpPr>
          <p:cNvPr id="3" name="Title 1"/>
          <p:cNvSpPr txBox="1">
            <a:spLocks/>
          </p:cNvSpPr>
          <p:nvPr/>
        </p:nvSpPr>
        <p:spPr>
          <a:xfrm>
            <a:off x="0" y="-793"/>
            <a:ext cx="9144000" cy="627062"/>
          </a:xfrm>
          <a:prstGeom prst="rect">
            <a:avLst/>
          </a:prstGeom>
          <a:solidFill>
            <a:srgbClr val="000000"/>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smtClean="0">
                <a:solidFill>
                  <a:srgbClr val="FFFFFF"/>
                </a:solidFill>
                <a:latin typeface="+mn-lt"/>
              </a:rPr>
              <a:t>Software packages for detecting differential expression: TCC, </a:t>
            </a:r>
            <a:r>
              <a:rPr lang="en-US" sz="2000" dirty="0" err="1" smtClean="0">
                <a:solidFill>
                  <a:srgbClr val="FFFFFF"/>
                </a:solidFill>
                <a:latin typeface="+mn-lt"/>
              </a:rPr>
              <a:t>edgeR</a:t>
            </a:r>
            <a:r>
              <a:rPr lang="en-US" sz="2000" dirty="0" smtClean="0">
                <a:solidFill>
                  <a:srgbClr val="FFFFFF"/>
                </a:solidFill>
                <a:latin typeface="+mn-lt"/>
              </a:rPr>
              <a:t>, </a:t>
            </a:r>
            <a:r>
              <a:rPr lang="en-US" sz="2000" dirty="0" err="1" smtClean="0">
                <a:solidFill>
                  <a:srgbClr val="FFFFFF"/>
                </a:solidFill>
                <a:latin typeface="+mn-lt"/>
              </a:rPr>
              <a:t>DESe</a:t>
            </a:r>
            <a:r>
              <a:rPr lang="en-US" sz="2000" dirty="0" err="1">
                <a:solidFill>
                  <a:srgbClr val="FFFFFF"/>
                </a:solidFill>
                <a:latin typeface="+mn-lt"/>
              </a:rPr>
              <a:t>q</a:t>
            </a:r>
            <a:endParaRPr lang="en-US" sz="2000" dirty="0">
              <a:solidFill>
                <a:srgbClr val="FFFFFF"/>
              </a:solidFill>
              <a:latin typeface="+mn-lt"/>
            </a:endParaRPr>
          </a:p>
        </p:txBody>
      </p:sp>
      <p:sp>
        <p:nvSpPr>
          <p:cNvPr id="13" name="Slide Number Placeholder 12"/>
          <p:cNvSpPr>
            <a:spLocks noGrp="1"/>
          </p:cNvSpPr>
          <p:nvPr>
            <p:ph type="sldNum" sz="quarter" idx="12"/>
          </p:nvPr>
        </p:nvSpPr>
        <p:spPr>
          <a:xfrm>
            <a:off x="6781800" y="6551791"/>
            <a:ext cx="2133600" cy="365125"/>
          </a:xfrm>
          <a:prstGeom prst="rect">
            <a:avLst/>
          </a:prstGeom>
        </p:spPr>
        <p:txBody>
          <a:bodyPr/>
          <a:lstStyle/>
          <a:p>
            <a:fld id="{5C25127E-0B3E-DA4E-A7AD-1115933BD53F}" type="slidenum">
              <a:rPr lang="en-US" smtClean="0"/>
              <a:pPr/>
              <a:t>10</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34243877"/>
              </p:ext>
            </p:extLst>
          </p:nvPr>
        </p:nvGraphicFramePr>
        <p:xfrm>
          <a:off x="706323" y="2689919"/>
          <a:ext cx="7217559" cy="3863281"/>
        </p:xfrm>
        <a:graphic>
          <a:graphicData uri="http://schemas.openxmlformats.org/drawingml/2006/table">
            <a:tbl>
              <a:tblPr firstRow="1" bandRow="1">
                <a:tableStyleId>{D7AC3CCA-C797-4891-BE02-D94E43425B78}</a:tableStyleId>
              </a:tblPr>
              <a:tblGrid>
                <a:gridCol w="1604058"/>
                <a:gridCol w="1749999"/>
                <a:gridCol w="2227875"/>
                <a:gridCol w="1635627"/>
              </a:tblGrid>
              <a:tr h="275902">
                <a:tc>
                  <a:txBody>
                    <a:bodyPr/>
                    <a:lstStyle/>
                    <a:p>
                      <a:pPr algn="ctr"/>
                      <a:r>
                        <a:rPr lang="en-US" sz="1400" dirty="0" smtClean="0"/>
                        <a:t>Steps</a:t>
                      </a:r>
                      <a:endParaRPr lang="en-US" sz="1400" dirty="0"/>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400" dirty="0" smtClean="0"/>
                        <a:t>TCC</a:t>
                      </a:r>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err="1" smtClean="0"/>
                        <a:t>edgeR</a:t>
                      </a:r>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err="1" smtClean="0"/>
                        <a:t>DESeq</a:t>
                      </a:r>
                      <a:endParaRPr lang="en-US" sz="1400" dirty="0"/>
                    </a:p>
                  </a:txBody>
                  <a:tcPr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62990">
                <a:tc>
                  <a:txBody>
                    <a:bodyPr/>
                    <a:lstStyle/>
                    <a:p>
                      <a:pPr algn="ctr"/>
                      <a:r>
                        <a:rPr lang="en-US" sz="1400" dirty="0" smtClean="0"/>
                        <a:t>Statistical modeling</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400" dirty="0" smtClean="0"/>
                        <a:t>--</a:t>
                      </a:r>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err="1" smtClean="0"/>
                        <a:t>Neg.</a:t>
                      </a:r>
                      <a:r>
                        <a:rPr lang="en-US" sz="1400" baseline="0" dirty="0" err="1" smtClean="0"/>
                        <a:t>Bin</a:t>
                      </a:r>
                      <a:r>
                        <a:rPr lang="en-US" sz="1400" baseline="0" dirty="0" smtClean="0"/>
                        <a:t> </a:t>
                      </a:r>
                      <a:r>
                        <a:rPr lang="en-US" sz="1400" dirty="0" smtClean="0"/>
                        <a:t>distribution</a:t>
                      </a:r>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err="1" smtClean="0"/>
                        <a:t>Neg.</a:t>
                      </a:r>
                      <a:r>
                        <a:rPr lang="en-US" sz="1400" baseline="0" dirty="0" err="1" smtClean="0"/>
                        <a:t>Bin</a:t>
                      </a:r>
                      <a:r>
                        <a:rPr lang="en-US" sz="1400" baseline="0" dirty="0" smtClean="0"/>
                        <a:t> </a:t>
                      </a:r>
                      <a:r>
                        <a:rPr lang="en-US" sz="1400" dirty="0" smtClean="0"/>
                        <a:t>distribution</a:t>
                      </a:r>
                      <a:endParaRPr lang="en-US" sz="1400" dirty="0"/>
                    </a:p>
                  </a:txBody>
                  <a:tcPr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419091">
                <a:tc>
                  <a:txBody>
                    <a:bodyPr/>
                    <a:lstStyle/>
                    <a:p>
                      <a:pPr algn="ctr"/>
                      <a:endParaRPr lang="en-US" sz="1400" dirty="0" smtClean="0"/>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61417">
                <a:tc>
                  <a:txBody>
                    <a:bodyPr/>
                    <a:lstStyle/>
                    <a:p>
                      <a:pPr algn="ctr"/>
                      <a:r>
                        <a:rPr lang="en-US" sz="1400" dirty="0" smtClean="0"/>
                        <a:t>Differential expression</a:t>
                      </a:r>
                    </a:p>
                    <a:p>
                      <a:pPr algn="ctr"/>
                      <a:r>
                        <a:rPr lang="en-US" sz="1400" dirty="0" smtClean="0"/>
                        <a:t>testing</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t>Coupled with </a:t>
                      </a:r>
                      <a:r>
                        <a:rPr lang="en-US" sz="1400" dirty="0" err="1" smtClean="0"/>
                        <a:t>edgeR</a:t>
                      </a:r>
                      <a:r>
                        <a:rPr lang="en-US" sz="1400" dirty="0" smtClean="0"/>
                        <a:t> or </a:t>
                      </a:r>
                      <a:r>
                        <a:rPr lang="en-US" sz="1400" dirty="0" err="1" smtClean="0"/>
                        <a:t>DESeq</a:t>
                      </a:r>
                      <a:endParaRPr lang="en-US" sz="1400"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t>Likelihood ratio test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t>Exact test</a:t>
                      </a:r>
                      <a:endParaRPr lang="en-US" sz="1400" dirty="0"/>
                    </a:p>
                  </a:txBody>
                  <a:tcPr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59842">
                <a:tc>
                  <a:txBody>
                    <a:bodyPr/>
                    <a:lstStyle/>
                    <a:p>
                      <a:pPr algn="ctr"/>
                      <a:r>
                        <a:rPr lang="en-US" sz="1400" dirty="0" smtClean="0"/>
                        <a:t>Adjusted P-values</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400" dirty="0" err="1" smtClean="0"/>
                        <a:t>Benjamini-Hochberge</a:t>
                      </a:r>
                      <a:r>
                        <a:rPr lang="en-US" sz="1400" dirty="0" smtClean="0"/>
                        <a:t> FDR procedure </a:t>
                      </a:r>
                    </a:p>
                    <a:p>
                      <a:pPr algn="ctr"/>
                      <a:r>
                        <a:rPr lang="en-US" sz="1400" dirty="0" smtClean="0"/>
                        <a:t>False</a:t>
                      </a:r>
                      <a:r>
                        <a:rPr lang="en-US" sz="1400" baseline="0" dirty="0" smtClean="0"/>
                        <a:t> Discovery Rate = </a:t>
                      </a:r>
                      <a:r>
                        <a:rPr lang="en-US" sz="1400" dirty="0" smtClean="0"/>
                        <a:t>FDR = E(Q) </a:t>
                      </a:r>
                    </a:p>
                    <a:p>
                      <a:pPr algn="ctr"/>
                      <a:r>
                        <a:rPr lang="en-US" sz="1400" dirty="0" smtClean="0"/>
                        <a:t>where Q is the proportion of the rejected null hypothesis</a:t>
                      </a:r>
                      <a:r>
                        <a:rPr lang="en-US" sz="1400" baseline="0" dirty="0" smtClean="0"/>
                        <a:t> </a:t>
                      </a:r>
                    </a:p>
                    <a:p>
                      <a:pPr algn="ctr"/>
                      <a:r>
                        <a:rPr lang="en-US" sz="1400" baseline="0" dirty="0" smtClean="0"/>
                        <a:t>that are erroneously rejected</a:t>
                      </a:r>
                      <a:endParaRPr lang="en-US" sz="1400" dirty="0"/>
                    </a:p>
                  </a:txBody>
                  <a:tcPr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bl>
          </a:graphicData>
        </a:graphic>
      </p:graphicFrame>
      <p:sp>
        <p:nvSpPr>
          <p:cNvPr id="4" name="Rectangle 3"/>
          <p:cNvSpPr/>
          <p:nvPr/>
        </p:nvSpPr>
        <p:spPr>
          <a:xfrm>
            <a:off x="636224" y="2350480"/>
            <a:ext cx="5497417" cy="323165"/>
          </a:xfrm>
          <a:prstGeom prst="rect">
            <a:avLst/>
          </a:prstGeom>
        </p:spPr>
        <p:txBody>
          <a:bodyPr wrap="square">
            <a:spAutoFit/>
          </a:bodyPr>
          <a:lstStyle/>
          <a:p>
            <a:r>
              <a:rPr lang="en-US" sz="1500" b="1" dirty="0" smtClean="0"/>
              <a:t>Differential gene expression analysis in R: </a:t>
            </a:r>
          </a:p>
        </p:txBody>
      </p:sp>
      <p:sp>
        <p:nvSpPr>
          <p:cNvPr id="5" name="Rectangle 4"/>
          <p:cNvSpPr/>
          <p:nvPr/>
        </p:nvSpPr>
        <p:spPr>
          <a:xfrm>
            <a:off x="5676089" y="6560320"/>
            <a:ext cx="2414700" cy="276999"/>
          </a:xfrm>
          <a:prstGeom prst="rect">
            <a:avLst/>
          </a:prstGeom>
        </p:spPr>
        <p:txBody>
          <a:bodyPr wrap="none">
            <a:spAutoFit/>
          </a:bodyPr>
          <a:lstStyle/>
          <a:p>
            <a:pPr lvl="1"/>
            <a:r>
              <a:rPr lang="en-US" sz="1200" dirty="0"/>
              <a:t>(</a:t>
            </a:r>
            <a:r>
              <a:rPr lang="da-DK" sz="1200" dirty="0" err="1"/>
              <a:t>Seyednasrollah</a:t>
            </a:r>
            <a:r>
              <a:rPr lang="da-DK" sz="1200" dirty="0"/>
              <a:t> et al., 2013)</a:t>
            </a:r>
            <a:endParaRPr lang="en-US" sz="1200" dirty="0"/>
          </a:p>
        </p:txBody>
      </p:sp>
      <p:sp>
        <p:nvSpPr>
          <p:cNvPr id="6" name="Rectangle 5"/>
          <p:cNvSpPr/>
          <p:nvPr/>
        </p:nvSpPr>
        <p:spPr>
          <a:xfrm>
            <a:off x="647241" y="3446835"/>
            <a:ext cx="7276641" cy="1508105"/>
          </a:xfrm>
          <a:prstGeom prst="rect">
            <a:avLst/>
          </a:prstGeom>
        </p:spPr>
        <p:txBody>
          <a:bodyPr wrap="square">
            <a:spAutoFit/>
          </a:bodyPr>
          <a:lstStyle/>
          <a:p>
            <a:r>
              <a:rPr lang="en-US" sz="1500" b="1" dirty="0"/>
              <a:t>Main idea - </a:t>
            </a:r>
          </a:p>
          <a:p>
            <a:pPr marL="285750" indent="-285750">
              <a:buFont typeface="Arial"/>
              <a:buChar char="•"/>
            </a:pPr>
            <a:r>
              <a:rPr lang="en-US" sz="1500" i="1" u="sng" dirty="0" smtClean="0"/>
              <a:t>TCC</a:t>
            </a:r>
            <a:r>
              <a:rPr lang="en-US" sz="1500" dirty="0" smtClean="0"/>
              <a:t>:  Uses a </a:t>
            </a:r>
            <a:r>
              <a:rPr lang="en-US" sz="1600" dirty="0" smtClean="0"/>
              <a:t>multi-step normalization method (DEGES) to </a:t>
            </a:r>
            <a:r>
              <a:rPr lang="en-US" sz="1600" dirty="0"/>
              <a:t>remove data that </a:t>
            </a:r>
            <a:r>
              <a:rPr lang="en-US" sz="1600" dirty="0" smtClean="0"/>
              <a:t>are potential DEGs </a:t>
            </a:r>
            <a:r>
              <a:rPr lang="en-US" sz="1600" dirty="0"/>
              <a:t>before performing the data </a:t>
            </a:r>
            <a:r>
              <a:rPr lang="en-US" sz="1600" dirty="0" smtClean="0"/>
              <a:t>normalization, very robust and strict</a:t>
            </a:r>
            <a:endParaRPr lang="en-US" sz="1500" dirty="0" smtClean="0">
              <a:solidFill>
                <a:srgbClr val="FF0000"/>
              </a:solidFill>
            </a:endParaRPr>
          </a:p>
          <a:p>
            <a:pPr marL="285750" indent="-285750">
              <a:buFont typeface="Arial"/>
              <a:buChar char="•"/>
            </a:pPr>
            <a:r>
              <a:rPr lang="en-US" sz="1500" i="1" u="sng" dirty="0" err="1" smtClean="0"/>
              <a:t>edgeR</a:t>
            </a:r>
            <a:r>
              <a:rPr lang="en-US" sz="1500" i="1" dirty="0"/>
              <a:t>: </a:t>
            </a:r>
            <a:r>
              <a:rPr lang="en-US" sz="1500" dirty="0"/>
              <a:t> Moderates the degree of </a:t>
            </a:r>
            <a:r>
              <a:rPr lang="en-US" sz="1500" dirty="0" err="1"/>
              <a:t>overdispersion</a:t>
            </a:r>
            <a:r>
              <a:rPr lang="en-US" sz="1500" dirty="0"/>
              <a:t> across genes </a:t>
            </a:r>
            <a:endParaRPr lang="en-US" sz="1500" dirty="0">
              <a:solidFill>
                <a:srgbClr val="FF0000"/>
              </a:solidFill>
            </a:endParaRPr>
          </a:p>
          <a:p>
            <a:pPr marL="285750" indent="-285750">
              <a:buFont typeface="Arial"/>
              <a:buChar char="•"/>
            </a:pPr>
            <a:r>
              <a:rPr lang="en-US" sz="1500" i="1" u="sng" dirty="0" err="1" smtClean="0"/>
              <a:t>DESeq</a:t>
            </a:r>
            <a:r>
              <a:rPr lang="en-US" sz="1500" i="1" dirty="0"/>
              <a:t>:  </a:t>
            </a:r>
            <a:r>
              <a:rPr lang="en-US" sz="1500" dirty="0"/>
              <a:t>Models the observed relationship between the mean and variance when estimating dispersion</a:t>
            </a:r>
          </a:p>
        </p:txBody>
      </p:sp>
      <p:sp>
        <p:nvSpPr>
          <p:cNvPr id="12" name="Right Arrow 11"/>
          <p:cNvSpPr/>
          <p:nvPr/>
        </p:nvSpPr>
        <p:spPr>
          <a:xfrm>
            <a:off x="2676525" y="1471432"/>
            <a:ext cx="4003153" cy="457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700" b="1" dirty="0" err="1" smtClean="0"/>
              <a:t>Less</a:t>
            </a:r>
            <a:r>
              <a:rPr lang="es-ES" sz="1700" b="1" dirty="0" smtClean="0"/>
              <a:t> </a:t>
            </a:r>
            <a:r>
              <a:rPr lang="es-ES" sz="1700" b="1" dirty="0" err="1"/>
              <a:t>s</a:t>
            </a:r>
            <a:r>
              <a:rPr lang="es-ES" sz="1700" b="1" dirty="0" err="1" smtClean="0"/>
              <a:t>trict</a:t>
            </a:r>
            <a:r>
              <a:rPr lang="es-ES" sz="1700" b="1" dirty="0" smtClean="0"/>
              <a:t> </a:t>
            </a:r>
            <a:r>
              <a:rPr lang="es-ES" sz="1700" b="1" dirty="0" err="1" smtClean="0"/>
              <a:t>method</a:t>
            </a:r>
            <a:endParaRPr lang="en-US" sz="1700" b="1" dirty="0"/>
          </a:p>
        </p:txBody>
      </p:sp>
      <p:sp>
        <p:nvSpPr>
          <p:cNvPr id="14" name="TextBox 13"/>
          <p:cNvSpPr txBox="1"/>
          <p:nvPr/>
        </p:nvSpPr>
        <p:spPr>
          <a:xfrm>
            <a:off x="580107" y="1294604"/>
            <a:ext cx="1524000" cy="784830"/>
          </a:xfrm>
          <a:prstGeom prst="rect">
            <a:avLst/>
          </a:prstGeom>
          <a:noFill/>
        </p:spPr>
        <p:txBody>
          <a:bodyPr wrap="square" rtlCol="0">
            <a:spAutoFit/>
          </a:bodyPr>
          <a:lstStyle/>
          <a:p>
            <a:r>
              <a:rPr lang="es-ES" sz="1500" b="1" dirty="0" err="1" smtClean="0"/>
              <a:t>Lower</a:t>
            </a:r>
            <a:r>
              <a:rPr lang="es-ES" sz="1500" b="1" dirty="0" smtClean="0"/>
              <a:t> </a:t>
            </a:r>
            <a:r>
              <a:rPr lang="es-ES" sz="1500" b="1" dirty="0" err="1" smtClean="0"/>
              <a:t>number</a:t>
            </a:r>
            <a:r>
              <a:rPr lang="es-ES" sz="1500" b="1" dirty="0" smtClean="0"/>
              <a:t> of </a:t>
            </a:r>
            <a:r>
              <a:rPr lang="es-ES" sz="1500" b="1" dirty="0" err="1" smtClean="0"/>
              <a:t>differentially</a:t>
            </a:r>
            <a:r>
              <a:rPr lang="es-ES" sz="1500" b="1" dirty="0" smtClean="0"/>
              <a:t> </a:t>
            </a:r>
            <a:r>
              <a:rPr lang="es-ES" sz="1500" b="1" dirty="0" err="1" smtClean="0"/>
              <a:t>expressed</a:t>
            </a:r>
            <a:r>
              <a:rPr lang="es-ES" sz="1500" b="1" dirty="0" smtClean="0"/>
              <a:t> genes</a:t>
            </a:r>
            <a:endParaRPr lang="en-US" sz="1500" b="1" dirty="0"/>
          </a:p>
        </p:txBody>
      </p:sp>
      <p:sp>
        <p:nvSpPr>
          <p:cNvPr id="15" name="TextBox 14"/>
          <p:cNvSpPr txBox="1"/>
          <p:nvPr/>
        </p:nvSpPr>
        <p:spPr>
          <a:xfrm>
            <a:off x="7133307" y="1294604"/>
            <a:ext cx="1524000" cy="784830"/>
          </a:xfrm>
          <a:prstGeom prst="rect">
            <a:avLst/>
          </a:prstGeom>
          <a:noFill/>
        </p:spPr>
        <p:txBody>
          <a:bodyPr wrap="square" rtlCol="0">
            <a:spAutoFit/>
          </a:bodyPr>
          <a:lstStyle/>
          <a:p>
            <a:r>
              <a:rPr lang="es-ES" sz="1500" b="1" dirty="0" err="1" smtClean="0"/>
              <a:t>Higher</a:t>
            </a:r>
            <a:r>
              <a:rPr lang="es-ES" sz="1500" b="1" dirty="0" smtClean="0"/>
              <a:t> </a:t>
            </a:r>
            <a:r>
              <a:rPr lang="es-ES" sz="1500" b="1" dirty="0" err="1" smtClean="0"/>
              <a:t>number</a:t>
            </a:r>
            <a:r>
              <a:rPr lang="es-ES" sz="1500" b="1" dirty="0" smtClean="0"/>
              <a:t> of </a:t>
            </a:r>
            <a:r>
              <a:rPr lang="es-ES" sz="1500" b="1" dirty="0" err="1" smtClean="0"/>
              <a:t>differentially</a:t>
            </a:r>
            <a:r>
              <a:rPr lang="es-ES" sz="1500" b="1" dirty="0" smtClean="0"/>
              <a:t> </a:t>
            </a:r>
            <a:r>
              <a:rPr lang="es-ES" sz="1500" b="1" dirty="0" err="1" smtClean="0"/>
              <a:t>expressed</a:t>
            </a:r>
            <a:r>
              <a:rPr lang="es-ES" sz="1500" b="1" dirty="0" smtClean="0"/>
              <a:t> genes</a:t>
            </a:r>
            <a:endParaRPr lang="en-US" sz="1500" b="1" dirty="0"/>
          </a:p>
        </p:txBody>
      </p:sp>
      <p:sp>
        <p:nvSpPr>
          <p:cNvPr id="17" name="TextBox 16"/>
          <p:cNvSpPr txBox="1"/>
          <p:nvPr/>
        </p:nvSpPr>
        <p:spPr>
          <a:xfrm>
            <a:off x="2714625" y="1083933"/>
            <a:ext cx="538994" cy="369332"/>
          </a:xfrm>
          <a:prstGeom prst="rect">
            <a:avLst/>
          </a:prstGeom>
          <a:noFill/>
        </p:spPr>
        <p:txBody>
          <a:bodyPr wrap="none" rtlCol="0">
            <a:spAutoFit/>
          </a:bodyPr>
          <a:lstStyle/>
          <a:p>
            <a:r>
              <a:rPr lang="es-ES" b="1" dirty="0" smtClean="0"/>
              <a:t>TCC</a:t>
            </a:r>
            <a:endParaRPr lang="en-US" b="1" dirty="0"/>
          </a:p>
        </p:txBody>
      </p:sp>
      <p:sp>
        <p:nvSpPr>
          <p:cNvPr id="18" name="TextBox 17"/>
          <p:cNvSpPr txBox="1"/>
          <p:nvPr/>
        </p:nvSpPr>
        <p:spPr>
          <a:xfrm>
            <a:off x="4124325" y="1100825"/>
            <a:ext cx="769441" cy="369332"/>
          </a:xfrm>
          <a:prstGeom prst="rect">
            <a:avLst/>
          </a:prstGeom>
          <a:noFill/>
        </p:spPr>
        <p:txBody>
          <a:bodyPr wrap="none" rtlCol="0">
            <a:spAutoFit/>
          </a:bodyPr>
          <a:lstStyle/>
          <a:p>
            <a:r>
              <a:rPr lang="es-ES" b="1" dirty="0" err="1" smtClean="0"/>
              <a:t>edgeR</a:t>
            </a:r>
            <a:endParaRPr lang="en-US" b="1" dirty="0"/>
          </a:p>
        </p:txBody>
      </p:sp>
      <p:sp>
        <p:nvSpPr>
          <p:cNvPr id="19" name="TextBox 18"/>
          <p:cNvSpPr txBox="1"/>
          <p:nvPr/>
        </p:nvSpPr>
        <p:spPr>
          <a:xfrm>
            <a:off x="5674489" y="1099874"/>
            <a:ext cx="788357" cy="369332"/>
          </a:xfrm>
          <a:prstGeom prst="rect">
            <a:avLst/>
          </a:prstGeom>
          <a:noFill/>
        </p:spPr>
        <p:txBody>
          <a:bodyPr wrap="none" rtlCol="0">
            <a:spAutoFit/>
          </a:bodyPr>
          <a:lstStyle/>
          <a:p>
            <a:r>
              <a:rPr lang="es-ES" b="1" dirty="0" err="1" smtClean="0"/>
              <a:t>DESeq</a:t>
            </a:r>
            <a:endParaRPr lang="en-US" b="1" dirty="0"/>
          </a:p>
        </p:txBody>
      </p:sp>
    </p:spTree>
    <p:extLst>
      <p:ext uri="{BB962C8B-B14F-4D97-AF65-F5344CB8AC3E}">
        <p14:creationId xmlns:p14="http://schemas.microsoft.com/office/powerpoint/2010/main" val="158951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457950" y="5725365"/>
            <a:ext cx="2057400" cy="273844"/>
          </a:xfrm>
        </p:spPr>
        <p:txBody>
          <a:bodyPr/>
          <a:lstStyle/>
          <a:p>
            <a:fld id="{ADEC9AC5-8E9C-45F7-BB5A-F4C0ABC1C724}" type="slidenum">
              <a:rPr lang="fr-FR" smtClean="0"/>
              <a:pPr/>
              <a:t>11</a:t>
            </a:fld>
            <a:endParaRPr lang="fr-FR"/>
          </a:p>
        </p:txBody>
      </p:sp>
      <p:sp>
        <p:nvSpPr>
          <p:cNvPr id="3" name="Title 1"/>
          <p:cNvSpPr>
            <a:spLocks noGrp="1"/>
          </p:cNvSpPr>
          <p:nvPr>
            <p:ph type="title"/>
          </p:nvPr>
        </p:nvSpPr>
        <p:spPr>
          <a:xfrm>
            <a:off x="1828800" y="801729"/>
            <a:ext cx="4797239" cy="479822"/>
          </a:xfrm>
        </p:spPr>
        <p:txBody>
          <a:bodyPr>
            <a:normAutofit/>
          </a:bodyPr>
          <a:lstStyle/>
          <a:p>
            <a:pPr algn="l"/>
            <a:r>
              <a:rPr lang="es-ES_tradnl" sz="1800" dirty="0"/>
              <a:t>Top 30 genes (</a:t>
            </a:r>
            <a:r>
              <a:rPr lang="es-ES_tradnl" sz="1800" dirty="0" err="1"/>
              <a:t>considering</a:t>
            </a:r>
            <a:r>
              <a:rPr lang="es-ES_tradnl" sz="1800" dirty="0"/>
              <a:t> log FC </a:t>
            </a:r>
            <a:r>
              <a:rPr lang="es-ES_tradnl" sz="1800" dirty="0" err="1"/>
              <a:t>values</a:t>
            </a:r>
            <a:r>
              <a:rPr lang="es-ES_tradnl" sz="1800" dirty="0"/>
              <a:t>)</a:t>
            </a:r>
            <a:endParaRPr lang="en-US" sz="1800" dirty="0"/>
          </a:p>
        </p:txBody>
      </p:sp>
      <p:sp>
        <p:nvSpPr>
          <p:cNvPr id="5" name="CuadroTexto 6"/>
          <p:cNvSpPr txBox="1"/>
          <p:nvPr/>
        </p:nvSpPr>
        <p:spPr>
          <a:xfrm>
            <a:off x="120049" y="6197778"/>
            <a:ext cx="6751865" cy="253916"/>
          </a:xfrm>
          <a:prstGeom prst="rect">
            <a:avLst/>
          </a:prstGeom>
          <a:noFill/>
        </p:spPr>
        <p:txBody>
          <a:bodyPr wrap="square" rtlCol="0">
            <a:spAutoFit/>
          </a:bodyPr>
          <a:lstStyle/>
          <a:p>
            <a:pPr>
              <a:spcAft>
                <a:spcPts val="450"/>
              </a:spcAft>
            </a:pPr>
            <a:r>
              <a:rPr lang="fr-FR" sz="1050" b="1" dirty="0">
                <a:latin typeface="+mj-lt"/>
                <a:sym typeface="Wingdings" panose="05000000000000000000" pitchFamily="2" charset="2"/>
              </a:rPr>
              <a:t>  </a:t>
            </a:r>
            <a:r>
              <a:rPr lang="fr-FR" sz="1050" b="1" dirty="0" err="1">
                <a:latin typeface="+mj-lt"/>
              </a:rPr>
              <a:t>Some</a:t>
            </a:r>
            <a:r>
              <a:rPr lang="fr-FR" sz="1050" b="1" dirty="0">
                <a:latin typeface="+mj-lt"/>
              </a:rPr>
              <a:t> of </a:t>
            </a:r>
            <a:r>
              <a:rPr lang="fr-FR" sz="1050" b="1" dirty="0" err="1">
                <a:latin typeface="+mj-lt"/>
              </a:rPr>
              <a:t>these</a:t>
            </a:r>
            <a:r>
              <a:rPr lang="fr-FR" sz="1050" b="1" dirty="0">
                <a:latin typeface="+mj-lt"/>
              </a:rPr>
              <a:t> </a:t>
            </a:r>
            <a:r>
              <a:rPr lang="fr-FR" sz="1050" b="1" dirty="0" err="1">
                <a:latin typeface="+mj-lt"/>
              </a:rPr>
              <a:t>genes</a:t>
            </a:r>
            <a:r>
              <a:rPr lang="fr-FR" sz="1050" b="1" dirty="0">
                <a:latin typeface="+mj-lt"/>
              </a:rPr>
              <a:t> as </a:t>
            </a:r>
            <a:r>
              <a:rPr lang="fr-FR" sz="1050" b="1" dirty="0" err="1">
                <a:latin typeface="+mj-lt"/>
              </a:rPr>
              <a:t>cre</a:t>
            </a:r>
            <a:r>
              <a:rPr lang="fr-FR" sz="1050" b="1" dirty="0">
                <a:latin typeface="+mj-lt"/>
              </a:rPr>
              <a:t>-driver? </a:t>
            </a:r>
            <a:r>
              <a:rPr lang="fr-FR" sz="1050" dirty="0">
                <a:latin typeface="+mj-lt"/>
              </a:rPr>
              <a:t>To </a:t>
            </a:r>
            <a:r>
              <a:rPr lang="fr-FR" sz="1050" dirty="0" err="1">
                <a:latin typeface="+mj-lt"/>
              </a:rPr>
              <a:t>verify</a:t>
            </a:r>
            <a:r>
              <a:rPr lang="fr-FR" sz="1050" dirty="0">
                <a:latin typeface="+mj-lt"/>
              </a:rPr>
              <a:t>: </a:t>
            </a:r>
            <a:r>
              <a:rPr lang="fr-FR" sz="1050" dirty="0" err="1">
                <a:latin typeface="+mj-lt"/>
              </a:rPr>
              <a:t>co-localization</a:t>
            </a:r>
            <a:r>
              <a:rPr lang="fr-FR" sz="1050" dirty="0">
                <a:latin typeface="+mj-lt"/>
              </a:rPr>
              <a:t> </a:t>
            </a:r>
            <a:r>
              <a:rPr lang="fr-FR" sz="1050" dirty="0" err="1">
                <a:latin typeface="+mj-lt"/>
              </a:rPr>
              <a:t>with</a:t>
            </a:r>
            <a:r>
              <a:rPr lang="fr-FR" sz="1050" dirty="0">
                <a:latin typeface="+mj-lt"/>
              </a:rPr>
              <a:t> Foxp2 in </a:t>
            </a:r>
            <a:r>
              <a:rPr lang="fr-FR" sz="1050" dirty="0" err="1">
                <a:latin typeface="+mj-lt"/>
              </a:rPr>
              <a:t>brain</a:t>
            </a:r>
            <a:r>
              <a:rPr lang="fr-FR" sz="1050" dirty="0">
                <a:latin typeface="+mj-lt"/>
              </a:rPr>
              <a:t> areas and </a:t>
            </a:r>
            <a:r>
              <a:rPr lang="fr-FR" sz="1050" dirty="0" err="1">
                <a:latin typeface="+mj-lt"/>
              </a:rPr>
              <a:t>availability</a:t>
            </a:r>
            <a:r>
              <a:rPr lang="fr-FR" sz="1050" dirty="0">
                <a:latin typeface="+mj-lt"/>
              </a:rPr>
              <a:t> of </a:t>
            </a:r>
            <a:r>
              <a:rPr lang="fr-FR" sz="1050" dirty="0" err="1">
                <a:latin typeface="+mj-lt"/>
              </a:rPr>
              <a:t>cre</a:t>
            </a:r>
            <a:r>
              <a:rPr lang="fr-FR" sz="1050" dirty="0">
                <a:latin typeface="+mj-lt"/>
              </a:rPr>
              <a:t>-mouse. </a:t>
            </a:r>
          </a:p>
        </p:txBody>
      </p:sp>
      <p:graphicFrame>
        <p:nvGraphicFramePr>
          <p:cNvPr id="6" name="Table 6"/>
          <p:cNvGraphicFramePr>
            <a:graphicFrameLocks noGrp="1"/>
          </p:cNvGraphicFramePr>
          <p:nvPr>
            <p:extLst>
              <p:ext uri="{D42A27DB-BD31-4B8C-83A1-F6EECF244321}">
                <p14:modId xmlns:p14="http://schemas.microsoft.com/office/powerpoint/2010/main" val="3545833353"/>
              </p:ext>
            </p:extLst>
          </p:nvPr>
        </p:nvGraphicFramePr>
        <p:xfrm>
          <a:off x="120049" y="1214909"/>
          <a:ext cx="6337900" cy="4784312"/>
        </p:xfrm>
        <a:graphic>
          <a:graphicData uri="http://schemas.openxmlformats.org/drawingml/2006/table">
            <a:tbl>
              <a:tblPr>
                <a:tableStyleId>{5C22544A-7EE6-4342-B048-85BDC9FD1C3A}</a:tableStyleId>
              </a:tblPr>
              <a:tblGrid>
                <a:gridCol w="667569">
                  <a:extLst>
                    <a:ext uri="{9D8B030D-6E8A-4147-A177-3AD203B41FA5}">
                      <a16:colId xmlns:a16="http://schemas.microsoft.com/office/drawing/2014/main" xmlns="" val="20000"/>
                    </a:ext>
                  </a:extLst>
                </a:gridCol>
                <a:gridCol w="762935">
                  <a:extLst>
                    <a:ext uri="{9D8B030D-6E8A-4147-A177-3AD203B41FA5}">
                      <a16:colId xmlns:a16="http://schemas.microsoft.com/office/drawing/2014/main" xmlns="" val="20001"/>
                    </a:ext>
                  </a:extLst>
                </a:gridCol>
                <a:gridCol w="667569">
                  <a:extLst>
                    <a:ext uri="{9D8B030D-6E8A-4147-A177-3AD203B41FA5}">
                      <a16:colId xmlns:a16="http://schemas.microsoft.com/office/drawing/2014/main" xmlns="" val="20002"/>
                    </a:ext>
                  </a:extLst>
                </a:gridCol>
                <a:gridCol w="482325">
                  <a:extLst>
                    <a:ext uri="{9D8B030D-6E8A-4147-A177-3AD203B41FA5}">
                      <a16:colId xmlns:a16="http://schemas.microsoft.com/office/drawing/2014/main" xmlns="" val="20003"/>
                    </a:ext>
                  </a:extLst>
                </a:gridCol>
                <a:gridCol w="556052">
                  <a:extLst>
                    <a:ext uri="{9D8B030D-6E8A-4147-A177-3AD203B41FA5}">
                      <a16:colId xmlns:a16="http://schemas.microsoft.com/office/drawing/2014/main" xmlns="" val="20004"/>
                    </a:ext>
                  </a:extLst>
                </a:gridCol>
                <a:gridCol w="488533">
                  <a:extLst>
                    <a:ext uri="{9D8B030D-6E8A-4147-A177-3AD203B41FA5}">
                      <a16:colId xmlns:a16="http://schemas.microsoft.com/office/drawing/2014/main" xmlns="" val="20005"/>
                    </a:ext>
                  </a:extLst>
                </a:gridCol>
                <a:gridCol w="602871">
                  <a:extLst>
                    <a:ext uri="{9D8B030D-6E8A-4147-A177-3AD203B41FA5}">
                      <a16:colId xmlns:a16="http://schemas.microsoft.com/office/drawing/2014/main" xmlns="" val="20006"/>
                    </a:ext>
                  </a:extLst>
                </a:gridCol>
                <a:gridCol w="831546">
                  <a:extLst>
                    <a:ext uri="{9D8B030D-6E8A-4147-A177-3AD203B41FA5}">
                      <a16:colId xmlns:a16="http://schemas.microsoft.com/office/drawing/2014/main" xmlns="" val="20007"/>
                    </a:ext>
                  </a:extLst>
                </a:gridCol>
                <a:gridCol w="1278500">
                  <a:extLst>
                    <a:ext uri="{9D8B030D-6E8A-4147-A177-3AD203B41FA5}">
                      <a16:colId xmlns:a16="http://schemas.microsoft.com/office/drawing/2014/main" xmlns="" val="20008"/>
                    </a:ext>
                  </a:extLst>
                </a:gridCol>
              </a:tblGrid>
              <a:tr h="150644">
                <a:tc>
                  <a:txBody>
                    <a:bodyPr/>
                    <a:lstStyle/>
                    <a:p>
                      <a:pPr algn="ctr" fontAlgn="b"/>
                      <a:r>
                        <a:rPr lang="en-US" sz="900" b="1" u="none" strike="noStrike" dirty="0" smtClean="0">
                          <a:solidFill>
                            <a:schemeClr val="bg1"/>
                          </a:solidFill>
                          <a:effectLst/>
                        </a:rPr>
                        <a:t>JC36+</a:t>
                      </a:r>
                      <a:endParaRPr lang="en-US" sz="900" b="1" i="0" u="none" strike="noStrike" dirty="0">
                        <a:solidFill>
                          <a:schemeClr val="bg1"/>
                        </a:solidFill>
                        <a:effectLst/>
                        <a:latin typeface="Calibri"/>
                      </a:endParaRPr>
                    </a:p>
                  </a:txBody>
                  <a:tcPr marL="4251" marR="4251" marT="4251" marB="0" anchor="b">
                    <a:solidFill>
                      <a:schemeClr val="tx1"/>
                    </a:solidFill>
                  </a:tcPr>
                </a:tc>
                <a:tc>
                  <a:txBody>
                    <a:bodyPr/>
                    <a:lstStyle/>
                    <a:p>
                      <a:pPr algn="ctr" fontAlgn="b"/>
                      <a:r>
                        <a:rPr lang="en-US" sz="900" b="1" u="none" strike="noStrike" dirty="0" smtClean="0">
                          <a:solidFill>
                            <a:schemeClr val="bg1"/>
                          </a:solidFill>
                          <a:effectLst/>
                        </a:rPr>
                        <a:t>JC38+</a:t>
                      </a:r>
                      <a:endParaRPr lang="en-US" sz="900" b="1" i="0" u="none" strike="noStrike" dirty="0">
                        <a:solidFill>
                          <a:schemeClr val="bg1"/>
                        </a:solidFill>
                        <a:effectLst/>
                        <a:latin typeface="Calibri"/>
                      </a:endParaRPr>
                    </a:p>
                  </a:txBody>
                  <a:tcPr marL="4251" marR="4251" marT="4251" marB="0" anchor="b">
                    <a:solidFill>
                      <a:schemeClr val="tx1"/>
                    </a:solidFill>
                  </a:tcPr>
                </a:tc>
                <a:tc>
                  <a:txBody>
                    <a:bodyPr/>
                    <a:lstStyle/>
                    <a:p>
                      <a:pPr algn="ctr" fontAlgn="b"/>
                      <a:r>
                        <a:rPr lang="en-US" sz="900" b="1" u="none" strike="noStrike" dirty="0" smtClean="0">
                          <a:solidFill>
                            <a:schemeClr val="bg1"/>
                          </a:solidFill>
                          <a:effectLst/>
                        </a:rPr>
                        <a:t>JC37-</a:t>
                      </a:r>
                      <a:endParaRPr lang="en-US" sz="900" b="1" i="0" u="none" strike="noStrike" dirty="0">
                        <a:solidFill>
                          <a:schemeClr val="bg1"/>
                        </a:solidFill>
                        <a:effectLst/>
                        <a:latin typeface="Calibri"/>
                      </a:endParaRPr>
                    </a:p>
                  </a:txBody>
                  <a:tcPr marL="4251" marR="4251" marT="4251" marB="0" anchor="b">
                    <a:solidFill>
                      <a:schemeClr val="tx1"/>
                    </a:solidFill>
                  </a:tcPr>
                </a:tc>
                <a:tc>
                  <a:txBody>
                    <a:bodyPr/>
                    <a:lstStyle/>
                    <a:p>
                      <a:pPr algn="ctr" fontAlgn="b"/>
                      <a:r>
                        <a:rPr lang="en-US" sz="900" b="1" u="none" strike="noStrike" dirty="0" smtClean="0">
                          <a:solidFill>
                            <a:schemeClr val="bg1"/>
                          </a:solidFill>
                          <a:effectLst/>
                        </a:rPr>
                        <a:t>JC39-</a:t>
                      </a:r>
                      <a:endParaRPr lang="en-US" sz="900" b="1" i="0" u="none" strike="noStrike" dirty="0">
                        <a:solidFill>
                          <a:schemeClr val="bg1"/>
                        </a:solidFill>
                        <a:effectLst/>
                        <a:latin typeface="Calibri"/>
                      </a:endParaRPr>
                    </a:p>
                  </a:txBody>
                  <a:tcPr marL="4251" marR="4251" marT="4251" marB="0" anchor="b">
                    <a:solidFill>
                      <a:schemeClr val="tx1"/>
                    </a:solidFill>
                  </a:tcPr>
                </a:tc>
                <a:tc>
                  <a:txBody>
                    <a:bodyPr/>
                    <a:lstStyle/>
                    <a:p>
                      <a:pPr algn="ctr" fontAlgn="b"/>
                      <a:r>
                        <a:rPr lang="en-US" sz="900" b="1" u="none" strike="noStrike" dirty="0" err="1">
                          <a:solidFill>
                            <a:schemeClr val="bg1"/>
                          </a:solidFill>
                          <a:effectLst/>
                        </a:rPr>
                        <a:t>p.value</a:t>
                      </a:r>
                      <a:endParaRPr lang="en-US" sz="900" b="1" i="0" u="none" strike="noStrike" dirty="0">
                        <a:solidFill>
                          <a:schemeClr val="bg1"/>
                        </a:solidFill>
                        <a:effectLst/>
                        <a:latin typeface="Calibri"/>
                      </a:endParaRPr>
                    </a:p>
                  </a:txBody>
                  <a:tcPr marL="4251" marR="4251" marT="4251" marB="0" anchor="b">
                    <a:solidFill>
                      <a:schemeClr val="tx1"/>
                    </a:solidFill>
                  </a:tcPr>
                </a:tc>
                <a:tc>
                  <a:txBody>
                    <a:bodyPr/>
                    <a:lstStyle/>
                    <a:p>
                      <a:pPr algn="ctr" fontAlgn="b"/>
                      <a:r>
                        <a:rPr lang="en-US" sz="900" b="1" u="none" strike="noStrike" dirty="0" err="1">
                          <a:solidFill>
                            <a:schemeClr val="bg1"/>
                          </a:solidFill>
                          <a:effectLst/>
                        </a:rPr>
                        <a:t>lfc</a:t>
                      </a:r>
                      <a:endParaRPr lang="en-US" sz="900" b="1" i="0" u="none" strike="noStrike" dirty="0">
                        <a:solidFill>
                          <a:schemeClr val="bg1"/>
                        </a:solidFill>
                        <a:effectLst/>
                        <a:latin typeface="Calibri"/>
                      </a:endParaRPr>
                    </a:p>
                  </a:txBody>
                  <a:tcPr marL="4251" marR="4251" marT="4251" marB="0" anchor="b">
                    <a:solidFill>
                      <a:schemeClr val="tx1"/>
                    </a:solidFill>
                  </a:tcPr>
                </a:tc>
                <a:tc>
                  <a:txBody>
                    <a:bodyPr/>
                    <a:lstStyle/>
                    <a:p>
                      <a:pPr algn="ctr" fontAlgn="b"/>
                      <a:r>
                        <a:rPr lang="en-US" sz="900" b="1" u="none" strike="noStrike" dirty="0">
                          <a:solidFill>
                            <a:schemeClr val="bg1"/>
                          </a:solidFill>
                          <a:effectLst/>
                        </a:rPr>
                        <a:t>ranking</a:t>
                      </a:r>
                      <a:endParaRPr lang="en-US" sz="900" b="1" i="0" u="none" strike="noStrike" dirty="0">
                        <a:solidFill>
                          <a:schemeClr val="bg1"/>
                        </a:solidFill>
                        <a:effectLst/>
                        <a:latin typeface="Calibri"/>
                      </a:endParaRPr>
                    </a:p>
                  </a:txBody>
                  <a:tcPr marL="4251" marR="4251" marT="4251" marB="0" anchor="b">
                    <a:solidFill>
                      <a:schemeClr val="tx1"/>
                    </a:solidFill>
                  </a:tcPr>
                </a:tc>
                <a:tc>
                  <a:txBody>
                    <a:bodyPr/>
                    <a:lstStyle/>
                    <a:p>
                      <a:pPr algn="l" fontAlgn="b"/>
                      <a:r>
                        <a:rPr lang="en-US" sz="900" b="1" u="none" strike="noStrike" dirty="0">
                          <a:solidFill>
                            <a:schemeClr val="bg1"/>
                          </a:solidFill>
                          <a:effectLst/>
                        </a:rPr>
                        <a:t>symbol</a:t>
                      </a:r>
                      <a:endParaRPr lang="en-US" sz="900" b="1" i="0" u="none" strike="noStrike" dirty="0">
                        <a:solidFill>
                          <a:schemeClr val="bg1"/>
                        </a:solidFill>
                        <a:effectLst/>
                        <a:latin typeface="Calibri"/>
                      </a:endParaRPr>
                    </a:p>
                  </a:txBody>
                  <a:tcPr marL="4251" marR="4251" marT="4251" marB="0" anchor="b">
                    <a:solidFill>
                      <a:schemeClr val="tx1"/>
                    </a:solidFill>
                  </a:tcPr>
                </a:tc>
                <a:tc>
                  <a:txBody>
                    <a:bodyPr/>
                    <a:lstStyle/>
                    <a:p>
                      <a:pPr algn="ctr" fontAlgn="b"/>
                      <a:r>
                        <a:rPr lang="en-US" sz="900" b="1" i="0" u="none" strike="noStrike" dirty="0" smtClean="0">
                          <a:solidFill>
                            <a:schemeClr val="bg1"/>
                          </a:solidFill>
                          <a:effectLst/>
                          <a:latin typeface="Calibri"/>
                        </a:rPr>
                        <a:t>Expressed</a:t>
                      </a:r>
                      <a:r>
                        <a:rPr lang="en-US" sz="900" b="1" i="0" u="none" strike="noStrike" baseline="0" dirty="0" smtClean="0">
                          <a:solidFill>
                            <a:schemeClr val="bg1"/>
                          </a:solidFill>
                          <a:effectLst/>
                          <a:latin typeface="Calibri"/>
                        </a:rPr>
                        <a:t> i</a:t>
                      </a:r>
                      <a:r>
                        <a:rPr lang="en-US" sz="900" b="1" i="0" u="none" strike="noStrike" dirty="0" smtClean="0">
                          <a:solidFill>
                            <a:schemeClr val="bg1"/>
                          </a:solidFill>
                          <a:effectLst/>
                          <a:latin typeface="Calibri"/>
                        </a:rPr>
                        <a:t>n amygdala?</a:t>
                      </a:r>
                      <a:endParaRPr lang="en-US" sz="900" b="1" i="0" u="none" strike="noStrike" dirty="0">
                        <a:solidFill>
                          <a:schemeClr val="bg1"/>
                        </a:solidFill>
                        <a:effectLst/>
                        <a:latin typeface="Calibri"/>
                      </a:endParaRPr>
                    </a:p>
                  </a:txBody>
                  <a:tcPr marL="4251" marR="4251" marT="4251" marB="0" anchor="b">
                    <a:solidFill>
                      <a:schemeClr val="tx1"/>
                    </a:solidFill>
                  </a:tcPr>
                </a:tc>
                <a:extLst>
                  <a:ext uri="{0D108BD9-81ED-4DB2-BD59-A6C34878D82A}">
                    <a16:rowId xmlns:a16="http://schemas.microsoft.com/office/drawing/2014/main" xmlns="" val="10000"/>
                  </a:ext>
                </a:extLst>
              </a:tr>
              <a:tr h="179231">
                <a:tc>
                  <a:txBody>
                    <a:bodyPr/>
                    <a:lstStyle/>
                    <a:p>
                      <a:pPr algn="r" fontAlgn="b"/>
                      <a:r>
                        <a:rPr lang="en-US" sz="900" u="none" strike="noStrike" dirty="0">
                          <a:effectLst/>
                        </a:rPr>
                        <a:t>689.1</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5952.1</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0.6</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3.2</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-10.4</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1</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1100" b="1" u="none" strike="noStrike" kern="1200" dirty="0">
                          <a:solidFill>
                            <a:schemeClr val="dk1"/>
                          </a:solidFill>
                          <a:effectLst/>
                          <a:latin typeface="+mn-lt"/>
                          <a:ea typeface="+mn-ea"/>
                          <a:cs typeface="+mn-cs"/>
                        </a:rPr>
                        <a:t>Igf2</a:t>
                      </a:r>
                    </a:p>
                  </a:txBody>
                  <a:tcPr marL="4251" marR="4251" marT="4251" marB="0" anchor="b">
                    <a:solidFill>
                      <a:schemeClr val="accent2">
                        <a:lumMod val="20000"/>
                        <a:lumOff val="80000"/>
                      </a:schemeClr>
                    </a:solidFill>
                  </a:tcPr>
                </a:tc>
                <a:tc>
                  <a:txBody>
                    <a:bodyPr/>
                    <a:lstStyle/>
                    <a:p>
                      <a:pPr algn="l" fontAlgn="b"/>
                      <a:endParaRPr lang="en-US" sz="1100" b="1" u="none" strike="noStrike" kern="1200" dirty="0">
                        <a:solidFill>
                          <a:schemeClr val="dk1"/>
                        </a:solidFill>
                        <a:effectLst/>
                        <a:latin typeface="+mn-lt"/>
                        <a:ea typeface="+mn-ea"/>
                        <a:cs typeface="+mn-cs"/>
                      </a:endParaRPr>
                    </a:p>
                  </a:txBody>
                  <a:tcPr marL="4251" marR="4251" marT="4251" marB="0" anchor="b">
                    <a:solidFill>
                      <a:schemeClr val="accent2">
                        <a:lumMod val="20000"/>
                        <a:lumOff val="80000"/>
                      </a:schemeClr>
                    </a:solidFill>
                  </a:tcPr>
                </a:tc>
                <a:extLst>
                  <a:ext uri="{0D108BD9-81ED-4DB2-BD59-A6C34878D82A}">
                    <a16:rowId xmlns:a16="http://schemas.microsoft.com/office/drawing/2014/main" xmlns="" val="10001"/>
                  </a:ext>
                </a:extLst>
              </a:tr>
              <a:tr h="150644">
                <a:tc>
                  <a:txBody>
                    <a:bodyPr/>
                    <a:lstStyle/>
                    <a:p>
                      <a:pPr algn="r" fontAlgn="b"/>
                      <a:r>
                        <a:rPr lang="en-US" sz="900" u="none" strike="noStrike">
                          <a:effectLst/>
                        </a:rPr>
                        <a:t>101.3</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1933.0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1.1</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0.000</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-10.1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4</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Gjb6</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02"/>
                  </a:ext>
                </a:extLst>
              </a:tr>
              <a:tr h="150644">
                <a:tc>
                  <a:txBody>
                    <a:bodyPr/>
                    <a:lstStyle/>
                    <a:p>
                      <a:pPr algn="r" fontAlgn="b"/>
                      <a:r>
                        <a:rPr lang="en-US" sz="900" u="none" strike="noStrike" dirty="0">
                          <a:effectLst/>
                        </a:rPr>
                        <a:t>190.1</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1617.3</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0.2</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-10.1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6</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Col6a1</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03"/>
                  </a:ext>
                </a:extLst>
              </a:tr>
              <a:tr h="150644">
                <a:tc>
                  <a:txBody>
                    <a:bodyPr/>
                    <a:lstStyle/>
                    <a:p>
                      <a:pPr algn="r" fontAlgn="b"/>
                      <a:r>
                        <a:rPr lang="en-US" sz="900" u="none" strike="noStrike" dirty="0">
                          <a:effectLst/>
                        </a:rPr>
                        <a:t>144.0</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1439.2</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0.8</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-10.1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10</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Gpc3</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04"/>
                  </a:ext>
                </a:extLst>
              </a:tr>
              <a:tr h="179231">
                <a:tc>
                  <a:txBody>
                    <a:bodyPr/>
                    <a:lstStyle/>
                    <a:p>
                      <a:pPr algn="r" fontAlgn="b"/>
                      <a:r>
                        <a:rPr lang="en-US" sz="900" u="none" strike="noStrike" dirty="0">
                          <a:effectLst/>
                        </a:rPr>
                        <a:t>854.2</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25627.8</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18.7</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0.000</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-10.1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12</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1100" b="1" u="none" strike="noStrike" kern="1200" dirty="0" err="1">
                          <a:solidFill>
                            <a:schemeClr val="dk1"/>
                          </a:solidFill>
                          <a:effectLst/>
                          <a:latin typeface="+mn-lt"/>
                          <a:ea typeface="+mn-ea"/>
                          <a:cs typeface="+mn-cs"/>
                        </a:rPr>
                        <a:t>Ptgds</a:t>
                      </a:r>
                      <a:endParaRPr lang="en-US" sz="1100" b="1" u="none" strike="noStrike" kern="1200" dirty="0">
                        <a:solidFill>
                          <a:schemeClr val="dk1"/>
                        </a:solidFill>
                        <a:effectLst/>
                        <a:latin typeface="+mn-lt"/>
                        <a:ea typeface="+mn-ea"/>
                        <a:cs typeface="+mn-cs"/>
                      </a:endParaRPr>
                    </a:p>
                  </a:txBody>
                  <a:tcPr marL="4251" marR="4251" marT="4251" marB="0" anchor="b">
                    <a:solidFill>
                      <a:schemeClr val="accent2">
                        <a:lumMod val="20000"/>
                        <a:lumOff val="80000"/>
                      </a:schemeClr>
                    </a:solidFill>
                  </a:tcPr>
                </a:tc>
                <a:tc>
                  <a:txBody>
                    <a:bodyPr/>
                    <a:lstStyle/>
                    <a:p>
                      <a:pPr algn="l" fontAlgn="b"/>
                      <a:endParaRPr lang="en-US" sz="1100" b="1" u="none" strike="noStrike" kern="1200" dirty="0">
                        <a:solidFill>
                          <a:schemeClr val="dk1"/>
                        </a:solidFill>
                        <a:effectLst/>
                        <a:latin typeface="+mn-lt"/>
                        <a:ea typeface="+mn-ea"/>
                        <a:cs typeface="+mn-cs"/>
                      </a:endParaRPr>
                    </a:p>
                  </a:txBody>
                  <a:tcPr marL="4251" marR="4251" marT="4251" marB="0" anchor="b">
                    <a:solidFill>
                      <a:schemeClr val="accent2">
                        <a:lumMod val="20000"/>
                        <a:lumOff val="80000"/>
                      </a:schemeClr>
                    </a:solidFill>
                  </a:tcPr>
                </a:tc>
                <a:extLst>
                  <a:ext uri="{0D108BD9-81ED-4DB2-BD59-A6C34878D82A}">
                    <a16:rowId xmlns:a16="http://schemas.microsoft.com/office/drawing/2014/main" xmlns="" val="10005"/>
                  </a:ext>
                </a:extLst>
              </a:tr>
              <a:tr h="150644">
                <a:tc>
                  <a:txBody>
                    <a:bodyPr/>
                    <a:lstStyle/>
                    <a:p>
                      <a:pPr algn="r" fontAlgn="b"/>
                      <a:r>
                        <a:rPr lang="en-US" sz="900" u="none" strike="noStrike">
                          <a:effectLst/>
                        </a:rPr>
                        <a:t>177.3</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784.5</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0.3</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0.7</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0.000</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-9.5</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a:effectLst/>
                        </a:rPr>
                        <a:t>15</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Lox</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06"/>
                  </a:ext>
                </a:extLst>
              </a:tr>
              <a:tr h="179231">
                <a:tc>
                  <a:txBody>
                    <a:bodyPr/>
                    <a:lstStyle/>
                    <a:p>
                      <a:pPr algn="r" fontAlgn="b"/>
                      <a:r>
                        <a:rPr lang="en-US" sz="900" u="none" strike="noStrike" dirty="0">
                          <a:effectLst/>
                        </a:rPr>
                        <a:t>111.1</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2605.0</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0.2</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2.7</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0.000</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-9.4</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5</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marL="0" algn="l" defTabSz="914400" rtl="0" eaLnBrk="1" fontAlgn="b" latinLnBrk="0" hangingPunct="1"/>
                      <a:r>
                        <a:rPr lang="en-US" sz="1100" b="1" u="none" strike="noStrike" kern="1200" dirty="0" err="1">
                          <a:solidFill>
                            <a:schemeClr val="dk1"/>
                          </a:solidFill>
                          <a:effectLst/>
                          <a:latin typeface="+mn-lt"/>
                          <a:ea typeface="+mn-ea"/>
                          <a:cs typeface="+mn-cs"/>
                        </a:rPr>
                        <a:t>Avp</a:t>
                      </a:r>
                      <a:endParaRPr lang="en-US" sz="1100" b="1" u="none" strike="noStrike" kern="1200" dirty="0">
                        <a:solidFill>
                          <a:schemeClr val="dk1"/>
                        </a:solidFill>
                        <a:effectLst/>
                        <a:latin typeface="+mn-lt"/>
                        <a:ea typeface="+mn-ea"/>
                        <a:cs typeface="+mn-cs"/>
                      </a:endParaRPr>
                    </a:p>
                  </a:txBody>
                  <a:tcPr marL="4251" marR="4251" marT="4251" marB="0" anchor="b">
                    <a:solidFill>
                      <a:schemeClr val="accent2">
                        <a:lumMod val="20000"/>
                        <a:lumOff val="80000"/>
                      </a:schemeClr>
                    </a:solidFill>
                  </a:tcPr>
                </a:tc>
                <a:tc>
                  <a:txBody>
                    <a:bodyPr/>
                    <a:lstStyle/>
                    <a:p>
                      <a:pPr marL="0" algn="l" defTabSz="914400" rtl="0" eaLnBrk="1" fontAlgn="b" latinLnBrk="0" hangingPunct="1"/>
                      <a:endParaRPr lang="en-US" sz="1100" b="1" u="none" strike="noStrike" kern="1200" dirty="0">
                        <a:solidFill>
                          <a:schemeClr val="dk1"/>
                        </a:solidFill>
                        <a:effectLst/>
                        <a:latin typeface="+mn-lt"/>
                        <a:ea typeface="+mn-ea"/>
                        <a:cs typeface="+mn-cs"/>
                      </a:endParaRPr>
                    </a:p>
                  </a:txBody>
                  <a:tcPr marL="4251" marR="4251" marT="4251" marB="0" anchor="b">
                    <a:solidFill>
                      <a:schemeClr val="accent2">
                        <a:lumMod val="20000"/>
                        <a:lumOff val="80000"/>
                      </a:schemeClr>
                    </a:solidFill>
                  </a:tcPr>
                </a:tc>
                <a:extLst>
                  <a:ext uri="{0D108BD9-81ED-4DB2-BD59-A6C34878D82A}">
                    <a16:rowId xmlns:a16="http://schemas.microsoft.com/office/drawing/2014/main" xmlns="" val="10007"/>
                  </a:ext>
                </a:extLst>
              </a:tr>
              <a:tr h="150644">
                <a:tc>
                  <a:txBody>
                    <a:bodyPr/>
                    <a:lstStyle/>
                    <a:p>
                      <a:pPr algn="r" fontAlgn="b"/>
                      <a:r>
                        <a:rPr lang="en-US" sz="900" u="none" strike="noStrike">
                          <a:effectLst/>
                        </a:rPr>
                        <a:t>12.9</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1133.7</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0.0</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-9.4</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24</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Fgfbp1</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08"/>
                  </a:ext>
                </a:extLst>
              </a:tr>
              <a:tr h="150644">
                <a:tc>
                  <a:txBody>
                    <a:bodyPr/>
                    <a:lstStyle/>
                    <a:p>
                      <a:pPr algn="r" fontAlgn="b"/>
                      <a:r>
                        <a:rPr lang="en-US" sz="900" u="none" strike="noStrike">
                          <a:effectLst/>
                        </a:rPr>
                        <a:t>11.8</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1192.5</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1.4</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-9.0</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27</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Slc6a20a</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09"/>
                  </a:ext>
                </a:extLst>
              </a:tr>
              <a:tr h="150644">
                <a:tc>
                  <a:txBody>
                    <a:bodyPr/>
                    <a:lstStyle/>
                    <a:p>
                      <a:pPr algn="r" fontAlgn="b"/>
                      <a:r>
                        <a:rPr lang="en-US" sz="900" u="none" strike="noStrike">
                          <a:effectLst/>
                        </a:rPr>
                        <a:t>117.3</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613.4</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0.3</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0.9</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0.000</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-8.8</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25</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Eya2</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10"/>
                  </a:ext>
                </a:extLst>
              </a:tr>
              <a:tr h="150644">
                <a:tc>
                  <a:txBody>
                    <a:bodyPr/>
                    <a:lstStyle/>
                    <a:p>
                      <a:pPr algn="r" fontAlgn="b"/>
                      <a:r>
                        <a:rPr lang="en-US" sz="900" u="none" strike="noStrike">
                          <a:effectLst/>
                        </a:rPr>
                        <a:t>63.0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515.6</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0.2</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0.8</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-8.7</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39</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Slc16a1</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11"/>
                  </a:ext>
                </a:extLst>
              </a:tr>
              <a:tr h="150644">
                <a:tc>
                  <a:txBody>
                    <a:bodyPr/>
                    <a:lstStyle/>
                    <a:p>
                      <a:pPr algn="r" fontAlgn="b"/>
                      <a:r>
                        <a:rPr lang="en-US" sz="900" u="none" strike="noStrike">
                          <a:effectLst/>
                        </a:rPr>
                        <a:t>198.9</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637.7</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0.7</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1.3</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0.000</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-8.4</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18</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EGFP</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12"/>
                  </a:ext>
                </a:extLst>
              </a:tr>
              <a:tr h="150644">
                <a:tc>
                  <a:txBody>
                    <a:bodyPr/>
                    <a:lstStyle/>
                    <a:p>
                      <a:pPr algn="r" fontAlgn="b"/>
                      <a:r>
                        <a:rPr lang="en-US" sz="900" u="none" strike="noStrike">
                          <a:effectLst/>
                        </a:rPr>
                        <a:t>29.9</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499.2</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0.9</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0.000</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-8.4</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43</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Laptm5</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13"/>
                  </a:ext>
                </a:extLst>
              </a:tr>
              <a:tr h="150644">
                <a:tc>
                  <a:txBody>
                    <a:bodyPr/>
                    <a:lstStyle/>
                    <a:p>
                      <a:pPr algn="r" fontAlgn="b"/>
                      <a:r>
                        <a:rPr lang="en-US" sz="900" u="none" strike="noStrike">
                          <a:effectLst/>
                        </a:rPr>
                        <a:t>20.0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490.7</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0.9</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-8.3</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50</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Osr1</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14"/>
                  </a:ext>
                </a:extLst>
              </a:tr>
              <a:tr h="150644">
                <a:tc>
                  <a:txBody>
                    <a:bodyPr/>
                    <a:lstStyle/>
                    <a:p>
                      <a:pPr algn="r" fontAlgn="b"/>
                      <a:r>
                        <a:rPr lang="en-US" sz="900" u="none" strike="noStrike">
                          <a:effectLst/>
                        </a:rPr>
                        <a:t>26.2</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455.5</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0.9</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0.000</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-8.3</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51</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Tenc1</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15"/>
                  </a:ext>
                </a:extLst>
              </a:tr>
              <a:tr h="150644">
                <a:tc>
                  <a:txBody>
                    <a:bodyPr/>
                    <a:lstStyle/>
                    <a:p>
                      <a:pPr algn="r" fontAlgn="b"/>
                      <a:r>
                        <a:rPr lang="en-US" sz="900" u="none" strike="noStrike">
                          <a:effectLst/>
                        </a:rPr>
                        <a:t>102.3</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1054.9</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0.4</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2.7</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-8.1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20</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Col6a2</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16"/>
                  </a:ext>
                </a:extLst>
              </a:tr>
              <a:tr h="150644">
                <a:tc>
                  <a:txBody>
                    <a:bodyPr/>
                    <a:lstStyle/>
                    <a:p>
                      <a:pPr algn="r" fontAlgn="b"/>
                      <a:r>
                        <a:rPr lang="en-US" sz="900" u="none" strike="noStrike">
                          <a:effectLst/>
                        </a:rPr>
                        <a:t>1769.8</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2460.6</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9.7</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8.0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0.000</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-7.9</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16</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a:effectLst/>
                        </a:rPr>
                        <a:t>Col3a1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17"/>
                  </a:ext>
                </a:extLst>
              </a:tr>
              <a:tr h="150644">
                <a:tc>
                  <a:txBody>
                    <a:bodyPr/>
                    <a:lstStyle/>
                    <a:p>
                      <a:pPr algn="r" fontAlgn="b"/>
                      <a:r>
                        <a:rPr lang="en-US" sz="900" u="none" strike="noStrike">
                          <a:effectLst/>
                        </a:rPr>
                        <a:t>1232.1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1550.5</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7.5</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5.6</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0.000</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-7.8</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9</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Rgs5</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18"/>
                  </a:ext>
                </a:extLst>
              </a:tr>
              <a:tr h="179231">
                <a:tc>
                  <a:txBody>
                    <a:bodyPr/>
                    <a:lstStyle/>
                    <a:p>
                      <a:pPr algn="r" fontAlgn="b"/>
                      <a:r>
                        <a:rPr lang="en-US" sz="900" u="none" strike="noStrike">
                          <a:effectLst/>
                        </a:rPr>
                        <a:t>8.6</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346.3</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0.9</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-7.7</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100</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1100" b="1" u="none" strike="noStrike" kern="1200" dirty="0">
                          <a:solidFill>
                            <a:schemeClr val="dk1"/>
                          </a:solidFill>
                          <a:effectLst/>
                          <a:latin typeface="+mn-lt"/>
                          <a:ea typeface="+mn-ea"/>
                          <a:cs typeface="+mn-cs"/>
                        </a:rPr>
                        <a:t>Cdh5</a:t>
                      </a:r>
                    </a:p>
                  </a:txBody>
                  <a:tcPr marL="4251" marR="4251" marT="4251" marB="0" anchor="b">
                    <a:solidFill>
                      <a:schemeClr val="accent2">
                        <a:lumMod val="20000"/>
                        <a:lumOff val="80000"/>
                      </a:schemeClr>
                    </a:solidFill>
                  </a:tcPr>
                </a:tc>
                <a:tc>
                  <a:txBody>
                    <a:bodyPr/>
                    <a:lstStyle/>
                    <a:p>
                      <a:pPr algn="l" fontAlgn="b"/>
                      <a:endParaRPr lang="en-US" sz="1100" b="1" u="none" strike="noStrike" kern="1200" dirty="0">
                        <a:solidFill>
                          <a:schemeClr val="dk1"/>
                        </a:solidFill>
                        <a:effectLst/>
                        <a:latin typeface="+mn-lt"/>
                        <a:ea typeface="+mn-ea"/>
                        <a:cs typeface="+mn-cs"/>
                      </a:endParaRPr>
                    </a:p>
                  </a:txBody>
                  <a:tcPr marL="4251" marR="4251" marT="4251" marB="0" anchor="b">
                    <a:solidFill>
                      <a:schemeClr val="accent2">
                        <a:lumMod val="20000"/>
                        <a:lumOff val="80000"/>
                      </a:schemeClr>
                    </a:solidFill>
                  </a:tcPr>
                </a:tc>
                <a:extLst>
                  <a:ext uri="{0D108BD9-81ED-4DB2-BD59-A6C34878D82A}">
                    <a16:rowId xmlns:a16="http://schemas.microsoft.com/office/drawing/2014/main" xmlns="" val="10019"/>
                  </a:ext>
                </a:extLst>
              </a:tr>
              <a:tr h="150644">
                <a:tc>
                  <a:txBody>
                    <a:bodyPr/>
                    <a:lstStyle/>
                    <a:p>
                      <a:pPr algn="r" fontAlgn="b"/>
                      <a:r>
                        <a:rPr lang="en-US" sz="900" u="none" strike="noStrike">
                          <a:effectLst/>
                        </a:rPr>
                        <a:t>127.8</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64.4</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0.7</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0.2</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-7.6</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101</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RP24-113A5.1</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20"/>
                  </a:ext>
                </a:extLst>
              </a:tr>
              <a:tr h="150644">
                <a:tc>
                  <a:txBody>
                    <a:bodyPr/>
                    <a:lstStyle/>
                    <a:p>
                      <a:pPr algn="r" fontAlgn="b"/>
                      <a:r>
                        <a:rPr lang="en-US" sz="900" u="none" strike="noStrike">
                          <a:effectLst/>
                        </a:rPr>
                        <a:t>205.6</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457.3</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1.4</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1.8</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-7.5</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36</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Cd83</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21"/>
                  </a:ext>
                </a:extLst>
              </a:tr>
              <a:tr h="150644">
                <a:tc>
                  <a:txBody>
                    <a:bodyPr/>
                    <a:lstStyle/>
                    <a:p>
                      <a:pPr algn="r" fontAlgn="b"/>
                      <a:r>
                        <a:rPr lang="en-US" sz="900" u="none" strike="noStrike">
                          <a:effectLst/>
                        </a:rPr>
                        <a:t>338.7</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293.9</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2.3</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1.2</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-7.5</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38</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Scn5a</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22"/>
                  </a:ext>
                </a:extLst>
              </a:tr>
              <a:tr h="150644">
                <a:tc>
                  <a:txBody>
                    <a:bodyPr/>
                    <a:lstStyle/>
                    <a:p>
                      <a:pPr algn="r" fontAlgn="b"/>
                      <a:r>
                        <a:rPr lang="en-US" sz="900" u="none" strike="noStrike">
                          <a:effectLst/>
                        </a:rPr>
                        <a:t>160.3</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926.4</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1.2</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4.1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-7.4</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22</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Sepp1</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23"/>
                  </a:ext>
                </a:extLst>
              </a:tr>
              <a:tr h="150644">
                <a:tc>
                  <a:txBody>
                    <a:bodyPr/>
                    <a:lstStyle/>
                    <a:p>
                      <a:pPr algn="r" fontAlgn="b"/>
                      <a:r>
                        <a:rPr lang="en-US" sz="900" u="none" strike="noStrike">
                          <a:effectLst/>
                        </a:rPr>
                        <a:t>50.3</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533.9</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0.4</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2.2</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-7.4</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40</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Crabp2</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24"/>
                  </a:ext>
                </a:extLst>
              </a:tr>
              <a:tr h="150644">
                <a:tc>
                  <a:txBody>
                    <a:bodyPr/>
                    <a:lstStyle/>
                    <a:p>
                      <a:pPr algn="r" fontAlgn="b"/>
                      <a:r>
                        <a:rPr lang="en-US" sz="900" u="none" strike="noStrike">
                          <a:effectLst/>
                        </a:rPr>
                        <a:t>181.8</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1062.8</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1.4</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5.0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-7.4</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32</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err="1">
                          <a:effectLst/>
                        </a:rPr>
                        <a:t>Fcgrt</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25"/>
                  </a:ext>
                </a:extLst>
              </a:tr>
              <a:tr h="150644">
                <a:tc>
                  <a:txBody>
                    <a:bodyPr/>
                    <a:lstStyle/>
                    <a:p>
                      <a:pPr algn="r" fontAlgn="b"/>
                      <a:r>
                        <a:rPr lang="en-US" sz="900" u="none" strike="noStrike">
                          <a:effectLst/>
                        </a:rPr>
                        <a:t>683.1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3261.8</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5.7</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15.9</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-7.4</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21</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H19</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26"/>
                  </a:ext>
                </a:extLst>
              </a:tr>
              <a:tr h="150644">
                <a:tc>
                  <a:txBody>
                    <a:bodyPr/>
                    <a:lstStyle/>
                    <a:p>
                      <a:pPr algn="r" fontAlgn="b"/>
                      <a:r>
                        <a:rPr lang="en-US" sz="900" u="none" strike="noStrike">
                          <a:effectLst/>
                        </a:rPr>
                        <a:t>17.2</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427.6</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1.7</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-7.3</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77</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Lrrc32</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27"/>
                  </a:ext>
                </a:extLst>
              </a:tr>
              <a:tr h="150644">
                <a:tc>
                  <a:txBody>
                    <a:bodyPr/>
                    <a:lstStyle/>
                    <a:p>
                      <a:pPr algn="r" fontAlgn="b"/>
                      <a:r>
                        <a:rPr lang="en-US" sz="900" u="none" strike="noStrike">
                          <a:effectLst/>
                        </a:rPr>
                        <a:t>32.4</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323.6</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0.2</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1.4</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-7.2</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98</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Cd248</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28"/>
                  </a:ext>
                </a:extLst>
              </a:tr>
              <a:tr h="150644">
                <a:tc>
                  <a:txBody>
                    <a:bodyPr/>
                    <a:lstStyle/>
                    <a:p>
                      <a:pPr algn="r" fontAlgn="b"/>
                      <a:r>
                        <a:rPr lang="en-US" sz="900" u="none" strike="noStrike">
                          <a:effectLst/>
                        </a:rPr>
                        <a:t>603.4</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2486.4</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5.6</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13.7</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0.000</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-7.2</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31</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Slc6a13</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29"/>
                  </a:ext>
                </a:extLst>
              </a:tr>
              <a:tr h="150644">
                <a:tc>
                  <a:txBody>
                    <a:bodyPr/>
                    <a:lstStyle/>
                    <a:p>
                      <a:pPr algn="r" fontAlgn="b"/>
                      <a:r>
                        <a:rPr lang="en-US" sz="900" u="none" strike="noStrike" dirty="0">
                          <a:effectLst/>
                        </a:rPr>
                        <a:t>57.2</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146.9</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0.4</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0.7</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a:effectLst/>
                        </a:rPr>
                        <a:t>0.001</a:t>
                      </a:r>
                      <a:endParaRPr lang="en-US" sz="900" b="0" i="0" u="none" strike="noStrike">
                        <a:solidFill>
                          <a:srgbClr val="000000"/>
                        </a:solidFill>
                        <a:effectLst/>
                        <a:latin typeface="Calibri"/>
                      </a:endParaRPr>
                    </a:p>
                  </a:txBody>
                  <a:tcPr marL="4251" marR="4251" marT="4251" marB="0" anchor="b">
                    <a:solidFill>
                      <a:schemeClr val="bg1"/>
                    </a:solidFill>
                  </a:tcPr>
                </a:tc>
                <a:tc>
                  <a:txBody>
                    <a:bodyPr/>
                    <a:lstStyle/>
                    <a:p>
                      <a:pPr algn="r" fontAlgn="b"/>
                      <a:r>
                        <a:rPr lang="en-US" sz="900" u="none" strike="noStrike" dirty="0">
                          <a:effectLst/>
                        </a:rPr>
                        <a:t>-7.2</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ctr" fontAlgn="b"/>
                      <a:r>
                        <a:rPr lang="en-US" sz="900" u="none" strike="noStrike" dirty="0">
                          <a:effectLst/>
                        </a:rPr>
                        <a:t>129</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r>
                        <a:rPr lang="en-US" sz="900" u="none" strike="noStrike" dirty="0">
                          <a:effectLst/>
                        </a:rPr>
                        <a:t>2610034B18Rik</a:t>
                      </a:r>
                      <a:endParaRPr lang="en-US" sz="900" b="0" i="0" u="none" strike="noStrike" dirty="0">
                        <a:solidFill>
                          <a:srgbClr val="000000"/>
                        </a:solidFill>
                        <a:effectLst/>
                        <a:latin typeface="Calibri"/>
                      </a:endParaRPr>
                    </a:p>
                  </a:txBody>
                  <a:tcPr marL="4251" marR="4251" marT="4251" marB="0" anchor="b">
                    <a:solidFill>
                      <a:schemeClr val="bg1"/>
                    </a:solidFill>
                  </a:tcPr>
                </a:tc>
                <a:tc>
                  <a:txBody>
                    <a:bodyPr/>
                    <a:lstStyle/>
                    <a:p>
                      <a:pPr algn="l" fontAlgn="b"/>
                      <a:endParaRPr lang="en-US" sz="900" b="0" i="0" u="none" strike="noStrike" dirty="0">
                        <a:solidFill>
                          <a:srgbClr val="000000"/>
                        </a:solidFill>
                        <a:effectLst/>
                        <a:latin typeface="Calibri"/>
                      </a:endParaRPr>
                    </a:p>
                  </a:txBody>
                  <a:tcPr marL="4251" marR="4251" marT="4251" marB="0" anchor="b">
                    <a:solidFill>
                      <a:schemeClr val="bg1"/>
                    </a:solidFill>
                  </a:tcPr>
                </a:tc>
                <a:extLst>
                  <a:ext uri="{0D108BD9-81ED-4DB2-BD59-A6C34878D82A}">
                    <a16:rowId xmlns:a16="http://schemas.microsoft.com/office/drawing/2014/main" xmlns="" val="10030"/>
                  </a:ext>
                </a:extLst>
              </a:tr>
            </a:tbl>
          </a:graphicData>
        </a:graphic>
      </p:graphicFrame>
      <p:sp>
        <p:nvSpPr>
          <p:cNvPr id="7" name="Rectangle 7"/>
          <p:cNvSpPr/>
          <p:nvPr/>
        </p:nvSpPr>
        <p:spPr>
          <a:xfrm>
            <a:off x="6521252" y="1227171"/>
            <a:ext cx="2480247" cy="34338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350" dirty="0">
                <a:solidFill>
                  <a:schemeClr val="tx1"/>
                </a:solidFill>
              </a:rPr>
              <a:t>To </a:t>
            </a:r>
            <a:r>
              <a:rPr lang="es-ES_tradnl" sz="1350" dirty="0" err="1">
                <a:solidFill>
                  <a:schemeClr val="tx1"/>
                </a:solidFill>
              </a:rPr>
              <a:t>validate</a:t>
            </a:r>
            <a:r>
              <a:rPr lang="es-ES_tradnl" sz="1350" dirty="0">
                <a:solidFill>
                  <a:schemeClr val="tx1"/>
                </a:solidFill>
              </a:rPr>
              <a:t> </a:t>
            </a:r>
            <a:r>
              <a:rPr lang="es-ES_tradnl" sz="1350" dirty="0" err="1">
                <a:solidFill>
                  <a:schemeClr val="tx1"/>
                </a:solidFill>
              </a:rPr>
              <a:t>experimentally</a:t>
            </a:r>
            <a:endParaRPr lang="en-US" sz="1350" dirty="0">
              <a:solidFill>
                <a:schemeClr val="tx1"/>
              </a:solidFill>
            </a:endParaRPr>
          </a:p>
        </p:txBody>
      </p:sp>
      <p:sp>
        <p:nvSpPr>
          <p:cNvPr id="8" name="Rectángulo redondeado 7"/>
          <p:cNvSpPr/>
          <p:nvPr/>
        </p:nvSpPr>
        <p:spPr>
          <a:xfrm>
            <a:off x="4300820" y="1362241"/>
            <a:ext cx="837109" cy="4679290"/>
          </a:xfrm>
          <a:prstGeom prst="roundRect">
            <a:avLst/>
          </a:prstGeom>
          <a:noFill/>
          <a:ln w="2222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noFill/>
            </a:endParaRPr>
          </a:p>
        </p:txBody>
      </p:sp>
      <p:sp>
        <p:nvSpPr>
          <p:cNvPr id="2" name="Rectángulo 1"/>
          <p:cNvSpPr/>
          <p:nvPr/>
        </p:nvSpPr>
        <p:spPr>
          <a:xfrm>
            <a:off x="6482063" y="1640913"/>
            <a:ext cx="2610273" cy="288541"/>
          </a:xfrm>
          <a:prstGeom prst="rect">
            <a:avLst/>
          </a:prstGeom>
        </p:spPr>
        <p:txBody>
          <a:bodyPr wrap="square">
            <a:spAutoFit/>
          </a:bodyPr>
          <a:lstStyle/>
          <a:p>
            <a:pPr marL="214313" indent="-214313">
              <a:buFont typeface="Arial" panose="020B0604020202020204" pitchFamily="34" charset="0"/>
              <a:buChar char="•"/>
            </a:pPr>
            <a:r>
              <a:rPr lang="en-US" sz="1275" b="1" dirty="0"/>
              <a:t>Igf2: Insulin Like Growth Factor 2 </a:t>
            </a:r>
          </a:p>
        </p:txBody>
      </p:sp>
      <p:sp>
        <p:nvSpPr>
          <p:cNvPr id="9" name="Rectángulo 8"/>
          <p:cNvSpPr/>
          <p:nvPr/>
        </p:nvSpPr>
        <p:spPr>
          <a:xfrm>
            <a:off x="6697603" y="1820735"/>
            <a:ext cx="2057871" cy="680956"/>
          </a:xfrm>
          <a:prstGeom prst="rect">
            <a:avLst/>
          </a:prstGeom>
        </p:spPr>
        <p:txBody>
          <a:bodyPr wrap="none">
            <a:spAutoFit/>
          </a:bodyPr>
          <a:lstStyle/>
          <a:p>
            <a:r>
              <a:rPr lang="en-US" sz="1275" dirty="0"/>
              <a:t>Growth-promoting activity</a:t>
            </a:r>
          </a:p>
          <a:p>
            <a:r>
              <a:rPr lang="en-US" sz="1275" dirty="0"/>
              <a:t>Fetal development</a:t>
            </a:r>
            <a:endParaRPr lang="fr-FR" sz="1275" dirty="0"/>
          </a:p>
          <a:p>
            <a:r>
              <a:rPr lang="en-US" sz="1275" dirty="0"/>
              <a:t>Inflammation (</a:t>
            </a:r>
            <a:r>
              <a:rPr lang="en-US" sz="1275" dirty="0">
                <a:hlinkClick r:id="rId3" tooltip="See IL-2 Pathway at Pathcards"/>
              </a:rPr>
              <a:t>IL-2 Pathway</a:t>
            </a:r>
            <a:r>
              <a:rPr lang="en-US" sz="1275" dirty="0"/>
              <a:t>)</a:t>
            </a:r>
            <a:endParaRPr lang="fr-FR" sz="1275" dirty="0"/>
          </a:p>
        </p:txBody>
      </p:sp>
      <p:sp>
        <p:nvSpPr>
          <p:cNvPr id="10" name="Rectángulo 9"/>
          <p:cNvSpPr/>
          <p:nvPr/>
        </p:nvSpPr>
        <p:spPr>
          <a:xfrm>
            <a:off x="6483944" y="2618521"/>
            <a:ext cx="2693366" cy="288541"/>
          </a:xfrm>
          <a:prstGeom prst="rect">
            <a:avLst/>
          </a:prstGeom>
        </p:spPr>
        <p:txBody>
          <a:bodyPr wrap="none">
            <a:spAutoFit/>
          </a:bodyPr>
          <a:lstStyle/>
          <a:p>
            <a:pPr marL="214313" indent="-214313">
              <a:buFont typeface="Arial" panose="020B0604020202020204" pitchFamily="34" charset="0"/>
              <a:buChar char="•"/>
            </a:pPr>
            <a:r>
              <a:rPr lang="es-ES" sz="1275" b="1" dirty="0" err="1"/>
              <a:t>Ptgds</a:t>
            </a:r>
            <a:r>
              <a:rPr lang="es-ES" sz="1275" b="1" dirty="0"/>
              <a:t>: </a:t>
            </a:r>
            <a:r>
              <a:rPr lang="es-ES" sz="1275" b="1" dirty="0" err="1"/>
              <a:t>Prostaglandin</a:t>
            </a:r>
            <a:r>
              <a:rPr lang="es-ES" sz="1275" b="1" dirty="0"/>
              <a:t> D2 </a:t>
            </a:r>
            <a:r>
              <a:rPr lang="es-ES" sz="1275" b="1" dirty="0" err="1"/>
              <a:t>Synthase</a:t>
            </a:r>
            <a:r>
              <a:rPr lang="en-US" sz="1275" b="1" dirty="0"/>
              <a:t> </a:t>
            </a:r>
            <a:endParaRPr lang="fr-FR" sz="1275" b="1" dirty="0"/>
          </a:p>
        </p:txBody>
      </p:sp>
      <p:sp>
        <p:nvSpPr>
          <p:cNvPr id="11" name="Rectángulo 10"/>
          <p:cNvSpPr/>
          <p:nvPr/>
        </p:nvSpPr>
        <p:spPr>
          <a:xfrm>
            <a:off x="6697602" y="2824723"/>
            <a:ext cx="2095500" cy="877163"/>
          </a:xfrm>
          <a:prstGeom prst="rect">
            <a:avLst/>
          </a:prstGeom>
        </p:spPr>
        <p:txBody>
          <a:bodyPr wrap="square">
            <a:spAutoFit/>
          </a:bodyPr>
          <a:lstStyle/>
          <a:p>
            <a:r>
              <a:rPr lang="en-US" sz="1275" dirty="0"/>
              <a:t>SCN neuromodulator</a:t>
            </a:r>
          </a:p>
          <a:p>
            <a:r>
              <a:rPr lang="en-US" sz="1275" dirty="0"/>
              <a:t>SCN maturation</a:t>
            </a:r>
          </a:p>
          <a:p>
            <a:r>
              <a:rPr lang="en-US" sz="1275" dirty="0"/>
              <a:t>Anti-apoptotic in </a:t>
            </a:r>
            <a:r>
              <a:rPr lang="en-US" sz="1275" dirty="0" err="1"/>
              <a:t>oligodendr</a:t>
            </a:r>
            <a:r>
              <a:rPr lang="en-US" sz="1275" dirty="0"/>
              <a:t>. </a:t>
            </a:r>
          </a:p>
          <a:p>
            <a:r>
              <a:rPr lang="en-US" sz="1275" dirty="0"/>
              <a:t>Male reproductive system </a:t>
            </a:r>
            <a:endParaRPr lang="fr-FR" sz="1275" dirty="0"/>
          </a:p>
        </p:txBody>
      </p:sp>
      <p:sp>
        <p:nvSpPr>
          <p:cNvPr id="12" name="Rectángulo 11"/>
          <p:cNvSpPr/>
          <p:nvPr/>
        </p:nvSpPr>
        <p:spPr>
          <a:xfrm>
            <a:off x="6697602" y="4041394"/>
            <a:ext cx="1943930" cy="877163"/>
          </a:xfrm>
          <a:prstGeom prst="rect">
            <a:avLst/>
          </a:prstGeom>
        </p:spPr>
        <p:txBody>
          <a:bodyPr wrap="none">
            <a:spAutoFit/>
          </a:bodyPr>
          <a:lstStyle/>
          <a:p>
            <a:r>
              <a:rPr lang="en-US" sz="1275" dirty="0"/>
              <a:t>Antidiuretic on the kidney </a:t>
            </a:r>
          </a:p>
          <a:p>
            <a:r>
              <a:rPr lang="en-US" sz="1275" dirty="0"/>
              <a:t>Vasoconstriction</a:t>
            </a:r>
          </a:p>
          <a:p>
            <a:r>
              <a:rPr lang="en-US" sz="1275" dirty="0"/>
              <a:t>Cognition. Adaptation</a:t>
            </a:r>
          </a:p>
          <a:p>
            <a:r>
              <a:rPr lang="en-US" sz="1275" dirty="0"/>
              <a:t>Sexual/maternal behavior</a:t>
            </a:r>
            <a:endParaRPr lang="fr-FR" sz="1275" dirty="0"/>
          </a:p>
        </p:txBody>
      </p:sp>
      <p:sp>
        <p:nvSpPr>
          <p:cNvPr id="13" name="Rectángulo 12"/>
          <p:cNvSpPr/>
          <p:nvPr/>
        </p:nvSpPr>
        <p:spPr>
          <a:xfrm>
            <a:off x="6697603" y="5193271"/>
            <a:ext cx="2006794" cy="484748"/>
          </a:xfrm>
          <a:prstGeom prst="rect">
            <a:avLst/>
          </a:prstGeom>
        </p:spPr>
        <p:txBody>
          <a:bodyPr wrap="square">
            <a:spAutoFit/>
          </a:bodyPr>
          <a:lstStyle/>
          <a:p>
            <a:r>
              <a:rPr lang="es-ES" sz="1275" dirty="0" err="1"/>
              <a:t>Cell</a:t>
            </a:r>
            <a:r>
              <a:rPr lang="es-ES" sz="1275" dirty="0"/>
              <a:t> </a:t>
            </a:r>
            <a:r>
              <a:rPr lang="es-ES" sz="1275" dirty="0" err="1"/>
              <a:t>adhesion</a:t>
            </a:r>
            <a:endParaRPr lang="fr-FR" sz="1275" dirty="0"/>
          </a:p>
          <a:p>
            <a:r>
              <a:rPr lang="es-ES" sz="1275" dirty="0" err="1"/>
              <a:t>Calcium-dependent</a:t>
            </a:r>
            <a:r>
              <a:rPr lang="es-ES" sz="1275" dirty="0"/>
              <a:t> </a:t>
            </a:r>
          </a:p>
        </p:txBody>
      </p:sp>
      <p:sp>
        <p:nvSpPr>
          <p:cNvPr id="14" name="Rectángulo 13"/>
          <p:cNvSpPr/>
          <p:nvPr/>
        </p:nvSpPr>
        <p:spPr>
          <a:xfrm>
            <a:off x="6477000" y="3825748"/>
            <a:ext cx="2157129" cy="300082"/>
          </a:xfrm>
          <a:prstGeom prst="rect">
            <a:avLst/>
          </a:prstGeom>
        </p:spPr>
        <p:txBody>
          <a:bodyPr wrap="none">
            <a:spAutoFit/>
          </a:bodyPr>
          <a:lstStyle/>
          <a:p>
            <a:pPr marL="214313" indent="-214313">
              <a:buFont typeface="Arial" panose="020B0604020202020204" pitchFamily="34" charset="0"/>
              <a:buChar char="•"/>
            </a:pPr>
            <a:r>
              <a:rPr lang="en-US" sz="1350" b="1" dirty="0" err="1"/>
              <a:t>Avp</a:t>
            </a:r>
            <a:r>
              <a:rPr lang="en-US" sz="1350" b="1" dirty="0"/>
              <a:t>: </a:t>
            </a:r>
            <a:r>
              <a:rPr lang="en-US" sz="1350" b="1" dirty="0" err="1"/>
              <a:t>Arginin</a:t>
            </a:r>
            <a:r>
              <a:rPr lang="en-US" sz="1350" b="1" dirty="0"/>
              <a:t> vasopressin</a:t>
            </a:r>
          </a:p>
        </p:txBody>
      </p:sp>
      <p:sp>
        <p:nvSpPr>
          <p:cNvPr id="15" name="Rectángulo 14"/>
          <p:cNvSpPr/>
          <p:nvPr/>
        </p:nvSpPr>
        <p:spPr>
          <a:xfrm>
            <a:off x="6482063" y="4972156"/>
            <a:ext cx="1626086" cy="300082"/>
          </a:xfrm>
          <a:prstGeom prst="rect">
            <a:avLst/>
          </a:prstGeom>
        </p:spPr>
        <p:txBody>
          <a:bodyPr wrap="none">
            <a:spAutoFit/>
          </a:bodyPr>
          <a:lstStyle/>
          <a:p>
            <a:pPr marL="214313" indent="-214313">
              <a:buFont typeface="Arial" panose="020B0604020202020204" pitchFamily="34" charset="0"/>
              <a:buChar char="•"/>
            </a:pPr>
            <a:r>
              <a:rPr lang="es-ES" sz="1350" b="1" dirty="0"/>
              <a:t>Cdh5: </a:t>
            </a:r>
            <a:r>
              <a:rPr lang="es-ES" sz="1350" b="1" dirty="0" err="1"/>
              <a:t>Cadherin</a:t>
            </a:r>
            <a:r>
              <a:rPr lang="es-ES" sz="1350" b="1" dirty="0"/>
              <a:t> 5</a:t>
            </a:r>
          </a:p>
        </p:txBody>
      </p:sp>
      <p:sp>
        <p:nvSpPr>
          <p:cNvPr id="16" name="ZoneTexte 8"/>
          <p:cNvSpPr txBox="1"/>
          <p:nvPr/>
        </p:nvSpPr>
        <p:spPr>
          <a:xfrm>
            <a:off x="762000" y="12798"/>
            <a:ext cx="7577379" cy="954107"/>
          </a:xfrm>
          <a:prstGeom prst="rect">
            <a:avLst/>
          </a:prstGeom>
          <a:noFill/>
        </p:spPr>
        <p:txBody>
          <a:bodyPr wrap="square" rtlCol="0">
            <a:spAutoFit/>
          </a:bodyPr>
          <a:lstStyle/>
          <a:p>
            <a:r>
              <a:rPr lang="fr-FR" sz="2800" dirty="0" smtClean="0">
                <a:sym typeface="Wingdings"/>
              </a:rPr>
              <a:t>DGE ANALYSIS: </a:t>
            </a:r>
          </a:p>
          <a:p>
            <a:r>
              <a:rPr lang="fr-FR" sz="2800" dirty="0" smtClean="0">
                <a:sym typeface="Wingdings"/>
              </a:rPr>
              <a:t>Clusters genes or unique candidate genes</a:t>
            </a:r>
            <a:endParaRPr lang="fr-FR" sz="2800" dirty="0"/>
          </a:p>
        </p:txBody>
      </p:sp>
      <p:sp>
        <p:nvSpPr>
          <p:cNvPr id="19" name="Rectángulo 18"/>
          <p:cNvSpPr/>
          <p:nvPr/>
        </p:nvSpPr>
        <p:spPr>
          <a:xfrm>
            <a:off x="5449404" y="6452336"/>
            <a:ext cx="3226544" cy="336990"/>
          </a:xfrm>
          <a:prstGeom prst="rect">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200">
              <a:ln>
                <a:solidFill>
                  <a:sysClr val="windowText" lastClr="000000"/>
                </a:solidFill>
              </a:ln>
            </a:endParaRPr>
          </a:p>
        </p:txBody>
      </p:sp>
      <p:sp>
        <p:nvSpPr>
          <p:cNvPr id="22" name="Rectángulo 21"/>
          <p:cNvSpPr/>
          <p:nvPr/>
        </p:nvSpPr>
        <p:spPr>
          <a:xfrm>
            <a:off x="5449403" y="6419994"/>
            <a:ext cx="3711803" cy="369332"/>
          </a:xfrm>
          <a:prstGeom prst="rect">
            <a:avLst/>
          </a:prstGeom>
        </p:spPr>
        <p:txBody>
          <a:bodyPr wrap="square">
            <a:spAutoFit/>
          </a:bodyPr>
          <a:lstStyle/>
          <a:p>
            <a:r>
              <a:rPr lang="en-US" dirty="0" smtClean="0">
                <a:solidFill>
                  <a:schemeClr val="bg1"/>
                </a:solidFill>
                <a:latin typeface="Calibri" panose="020F0502020204030204" pitchFamily="34" charset="0"/>
                <a:sym typeface="Wingdings" panose="05000000000000000000" pitchFamily="2" charset="2"/>
              </a:rPr>
              <a:t> </a:t>
            </a:r>
            <a:r>
              <a:rPr lang="en-US" dirty="0" smtClean="0">
                <a:solidFill>
                  <a:schemeClr val="bg1"/>
                </a:solidFill>
                <a:latin typeface="Calibri" panose="020F0502020204030204" pitchFamily="34" charset="0"/>
              </a:rPr>
              <a:t>5 genes "Syndromic“ in ASD </a:t>
            </a:r>
            <a:endParaRPr lang="fr-FR" dirty="0">
              <a:solidFill>
                <a:schemeClr val="bg1"/>
              </a:solidFill>
            </a:endParaRPr>
          </a:p>
        </p:txBody>
      </p:sp>
    </p:spTree>
    <p:extLst>
      <p:ext uri="{BB962C8B-B14F-4D97-AF65-F5344CB8AC3E}">
        <p14:creationId xmlns:p14="http://schemas.microsoft.com/office/powerpoint/2010/main" val="368904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0161" y="1143000"/>
            <a:ext cx="8229600" cy="685800"/>
          </a:xfrm>
        </p:spPr>
        <p:txBody>
          <a:bodyPr>
            <a:normAutofit/>
          </a:bodyPr>
          <a:lstStyle/>
          <a:p>
            <a:r>
              <a:rPr lang="es-ES" sz="2200" dirty="0" err="1" smtClean="0"/>
              <a:t>Checking</a:t>
            </a:r>
            <a:r>
              <a:rPr lang="es-ES" sz="2200" dirty="0" smtClean="0"/>
              <a:t> data </a:t>
            </a:r>
            <a:r>
              <a:rPr lang="es-ES" sz="2200" dirty="0" err="1" smtClean="0"/>
              <a:t>quality</a:t>
            </a:r>
            <a:r>
              <a:rPr lang="es-ES" sz="2200" dirty="0" smtClean="0"/>
              <a:t>: </a:t>
            </a:r>
          </a:p>
        </p:txBody>
      </p:sp>
      <p:sp>
        <p:nvSpPr>
          <p:cNvPr id="4" name="TextBox 3"/>
          <p:cNvSpPr txBox="1"/>
          <p:nvPr/>
        </p:nvSpPr>
        <p:spPr>
          <a:xfrm>
            <a:off x="910683" y="3962400"/>
            <a:ext cx="3833870" cy="2462213"/>
          </a:xfrm>
          <a:prstGeom prst="rect">
            <a:avLst/>
          </a:prstGeom>
          <a:noFill/>
        </p:spPr>
        <p:txBody>
          <a:bodyPr wrap="none" rtlCol="0">
            <a:spAutoFit/>
          </a:bodyPr>
          <a:lstStyle/>
          <a:p>
            <a:r>
              <a:rPr lang="es-ES" sz="2200" dirty="0" smtClean="0"/>
              <a:t>- Amigo</a:t>
            </a:r>
          </a:p>
          <a:p>
            <a:r>
              <a:rPr lang="es-ES" sz="2200" dirty="0" smtClean="0"/>
              <a:t>- David</a:t>
            </a:r>
            <a:endParaRPr lang="es-ES" sz="2200" dirty="0"/>
          </a:p>
          <a:p>
            <a:r>
              <a:rPr lang="es-ES" sz="2200" dirty="0"/>
              <a:t>- </a:t>
            </a:r>
            <a:r>
              <a:rPr lang="es-ES" sz="2200" dirty="0" smtClean="0"/>
              <a:t>IPA</a:t>
            </a:r>
            <a:endParaRPr lang="es-ES" sz="2200" dirty="0"/>
          </a:p>
          <a:p>
            <a:r>
              <a:rPr lang="es-ES" sz="2200" dirty="0"/>
              <a:t>- </a:t>
            </a:r>
            <a:r>
              <a:rPr lang="es-ES" sz="2200" dirty="0" err="1" smtClean="0"/>
              <a:t>Genomatix</a:t>
            </a:r>
            <a:endParaRPr lang="es-ES" sz="2200" dirty="0"/>
          </a:p>
          <a:p>
            <a:pPr marL="342900" indent="-342900">
              <a:buFontTx/>
              <a:buChar char="-"/>
            </a:pPr>
            <a:r>
              <a:rPr lang="es-ES" sz="2200" dirty="0" err="1" smtClean="0"/>
              <a:t>Cytoscape</a:t>
            </a:r>
            <a:r>
              <a:rPr lang="es-ES" sz="2200" dirty="0" smtClean="0"/>
              <a:t> Apps (</a:t>
            </a:r>
            <a:r>
              <a:rPr lang="es-ES" sz="2200" dirty="0" err="1" smtClean="0"/>
              <a:t>e.g</a:t>
            </a:r>
            <a:r>
              <a:rPr lang="es-ES" sz="2200" dirty="0" smtClean="0"/>
              <a:t>. </a:t>
            </a:r>
            <a:r>
              <a:rPr lang="es-ES" sz="2200" dirty="0" err="1" smtClean="0"/>
              <a:t>Cluego</a:t>
            </a:r>
            <a:r>
              <a:rPr lang="es-ES" sz="2200" dirty="0" smtClean="0"/>
              <a:t>)</a:t>
            </a:r>
          </a:p>
          <a:p>
            <a:pPr marL="342900" indent="-342900">
              <a:buFontTx/>
              <a:buChar char="-"/>
            </a:pPr>
            <a:r>
              <a:rPr lang="es-ES" sz="2200" dirty="0" err="1" smtClean="0"/>
              <a:t>WebGestalt</a:t>
            </a:r>
            <a:endParaRPr lang="es-ES" sz="2200" dirty="0"/>
          </a:p>
          <a:p>
            <a:endParaRPr lang="en-US" sz="2200" dirty="0"/>
          </a:p>
        </p:txBody>
      </p:sp>
      <p:sp>
        <p:nvSpPr>
          <p:cNvPr id="5" name="TextBox 4"/>
          <p:cNvSpPr txBox="1"/>
          <p:nvPr/>
        </p:nvSpPr>
        <p:spPr>
          <a:xfrm>
            <a:off x="894736" y="1447800"/>
            <a:ext cx="6953864" cy="1107996"/>
          </a:xfrm>
          <a:prstGeom prst="rect">
            <a:avLst/>
          </a:prstGeom>
          <a:noFill/>
        </p:spPr>
        <p:txBody>
          <a:bodyPr wrap="square" rtlCol="0">
            <a:spAutoFit/>
          </a:bodyPr>
          <a:lstStyle/>
          <a:p>
            <a:pPr>
              <a:buFontTx/>
              <a:buChar char="-"/>
            </a:pPr>
            <a:r>
              <a:rPr lang="es-ES" sz="2200" dirty="0" smtClean="0"/>
              <a:t> Principal </a:t>
            </a:r>
            <a:r>
              <a:rPr lang="es-ES" sz="2200" dirty="0" err="1" smtClean="0"/>
              <a:t>Component</a:t>
            </a:r>
            <a:r>
              <a:rPr lang="es-ES" sz="2200" dirty="0" smtClean="0"/>
              <a:t> </a:t>
            </a:r>
            <a:r>
              <a:rPr lang="es-ES" sz="2200" dirty="0" err="1" smtClean="0"/>
              <a:t>Analysis</a:t>
            </a:r>
            <a:r>
              <a:rPr lang="es-ES" sz="2200" dirty="0" smtClean="0"/>
              <a:t> (PCA) </a:t>
            </a:r>
            <a:endParaRPr lang="es-ES" sz="2200" dirty="0"/>
          </a:p>
          <a:p>
            <a:pPr>
              <a:buFontTx/>
              <a:buChar char="-"/>
            </a:pPr>
            <a:r>
              <a:rPr lang="es-ES" sz="2200" dirty="0" smtClean="0"/>
              <a:t> </a:t>
            </a:r>
            <a:r>
              <a:rPr lang="es-ES" sz="2200" dirty="0" err="1" smtClean="0"/>
              <a:t>Volcano</a:t>
            </a:r>
            <a:r>
              <a:rPr lang="es-ES" sz="2200" dirty="0" smtClean="0"/>
              <a:t> </a:t>
            </a:r>
            <a:r>
              <a:rPr lang="es-ES" sz="2200" dirty="0" err="1" smtClean="0"/>
              <a:t>plots</a:t>
            </a:r>
            <a:endParaRPr lang="es-ES" sz="2200" dirty="0" smtClean="0"/>
          </a:p>
          <a:p>
            <a:pPr>
              <a:buFontTx/>
              <a:buChar char="-"/>
            </a:pPr>
            <a:r>
              <a:rPr lang="es-ES" sz="2200" dirty="0" smtClean="0"/>
              <a:t> </a:t>
            </a:r>
            <a:r>
              <a:rPr lang="es-ES" sz="2200" dirty="0" err="1" smtClean="0"/>
              <a:t>Heatmaps</a:t>
            </a:r>
            <a:endParaRPr lang="en-US" sz="2200" dirty="0"/>
          </a:p>
        </p:txBody>
      </p:sp>
      <p:sp>
        <p:nvSpPr>
          <p:cNvPr id="7" name="Marcador de contenido 2"/>
          <p:cNvSpPr txBox="1">
            <a:spLocks/>
          </p:cNvSpPr>
          <p:nvPr/>
        </p:nvSpPr>
        <p:spPr>
          <a:xfrm>
            <a:off x="444910" y="4381401"/>
            <a:ext cx="82296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200" dirty="0" err="1"/>
              <a:t>Associating</a:t>
            </a:r>
            <a:r>
              <a:rPr lang="es-ES" sz="2200" dirty="0"/>
              <a:t> </a:t>
            </a:r>
            <a:r>
              <a:rPr lang="es-ES" sz="2200" dirty="0" err="1"/>
              <a:t>significant</a:t>
            </a:r>
            <a:r>
              <a:rPr lang="es-ES" sz="2200" dirty="0"/>
              <a:t> </a:t>
            </a:r>
            <a:r>
              <a:rPr lang="es-ES" sz="2200" dirty="0" smtClean="0"/>
              <a:t>genes: </a:t>
            </a:r>
            <a:r>
              <a:rPr lang="es-ES" sz="2200" dirty="0" err="1"/>
              <a:t>biological</a:t>
            </a:r>
            <a:r>
              <a:rPr lang="es-ES" sz="2200" dirty="0"/>
              <a:t> </a:t>
            </a:r>
            <a:r>
              <a:rPr lang="es-ES" sz="2200" dirty="0" err="1" smtClean="0"/>
              <a:t>meaning</a:t>
            </a:r>
            <a:r>
              <a:rPr lang="es-ES" sz="2200" dirty="0" smtClean="0"/>
              <a:t>:</a:t>
            </a:r>
            <a:endParaRPr lang="es-ES" sz="2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9" name="ZoneTexte 8"/>
          <p:cNvSpPr txBox="1"/>
          <p:nvPr/>
        </p:nvSpPr>
        <p:spPr>
          <a:xfrm>
            <a:off x="442455" y="2663260"/>
            <a:ext cx="5043945" cy="430887"/>
          </a:xfrm>
          <a:prstGeom prst="rect">
            <a:avLst/>
          </a:prstGeom>
          <a:noFill/>
        </p:spPr>
        <p:txBody>
          <a:bodyPr wrap="square" rtlCol="0">
            <a:spAutoFit/>
          </a:bodyPr>
          <a:lstStyle/>
          <a:p>
            <a:r>
              <a:rPr lang="fr-FR" dirty="0" smtClean="0"/>
              <a:t>•</a:t>
            </a:r>
            <a:r>
              <a:rPr lang="fr-FR" sz="2200" dirty="0" smtClean="0"/>
              <a:t>    Compare transcriptomic signatures</a:t>
            </a:r>
            <a:endParaRPr lang="fr-FR" sz="2200" dirty="0"/>
          </a:p>
        </p:txBody>
      </p:sp>
      <p:sp>
        <p:nvSpPr>
          <p:cNvPr id="10" name="ZoneTexte 9"/>
          <p:cNvSpPr txBox="1"/>
          <p:nvPr/>
        </p:nvSpPr>
        <p:spPr>
          <a:xfrm>
            <a:off x="431632" y="6046113"/>
            <a:ext cx="8102768" cy="430887"/>
          </a:xfrm>
          <a:prstGeom prst="rect">
            <a:avLst/>
          </a:prstGeom>
          <a:noFill/>
        </p:spPr>
        <p:txBody>
          <a:bodyPr wrap="square" rtlCol="0">
            <a:spAutoFit/>
          </a:bodyPr>
          <a:lstStyle/>
          <a:p>
            <a:r>
              <a:rPr lang="fr-FR" dirty="0" smtClean="0"/>
              <a:t>•   </a:t>
            </a:r>
            <a:r>
              <a:rPr lang="fr-FR" sz="2200" dirty="0" smtClean="0"/>
              <a:t>Which mechanisms account for the differential transcriptomes?</a:t>
            </a:r>
            <a:endParaRPr lang="fr-FR" sz="2200" dirty="0"/>
          </a:p>
        </p:txBody>
      </p:sp>
      <p:sp>
        <p:nvSpPr>
          <p:cNvPr id="12" name="ZoneTexte 8"/>
          <p:cNvSpPr txBox="1"/>
          <p:nvPr/>
        </p:nvSpPr>
        <p:spPr>
          <a:xfrm>
            <a:off x="1047136" y="3036469"/>
            <a:ext cx="6039464" cy="430887"/>
          </a:xfrm>
          <a:prstGeom prst="rect">
            <a:avLst/>
          </a:prstGeom>
          <a:noFill/>
        </p:spPr>
        <p:txBody>
          <a:bodyPr wrap="square" rtlCol="0">
            <a:spAutoFit/>
          </a:bodyPr>
          <a:lstStyle/>
          <a:p>
            <a:r>
              <a:rPr lang="fr-FR" sz="2200" dirty="0" smtClean="0">
                <a:sym typeface="Wingdings"/>
              </a:rPr>
              <a:t> clusters genes or unique candidate genes. </a:t>
            </a:r>
            <a:endParaRPr lang="fr-FR" sz="2200" dirty="0"/>
          </a:p>
        </p:txBody>
      </p:sp>
      <p:sp>
        <p:nvSpPr>
          <p:cNvPr id="13" name="Title 1"/>
          <p:cNvSpPr txBox="1">
            <a:spLocks/>
          </p:cNvSpPr>
          <p:nvPr/>
        </p:nvSpPr>
        <p:spPr>
          <a:xfrm>
            <a:off x="0" y="-793"/>
            <a:ext cx="9144000" cy="627062"/>
          </a:xfrm>
          <a:prstGeom prst="rect">
            <a:avLst/>
          </a:prstGeom>
          <a:solidFill>
            <a:srgbClr val="000000"/>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2000" dirty="0" err="1" smtClean="0">
                <a:solidFill>
                  <a:srgbClr val="FFFFFF"/>
                </a:solidFill>
                <a:latin typeface="+mn-lt"/>
              </a:rPr>
              <a:t>Experiment</a:t>
            </a:r>
            <a:r>
              <a:rPr lang="es-ES" sz="2000" dirty="0" smtClean="0">
                <a:solidFill>
                  <a:srgbClr val="FFFFFF"/>
                </a:solidFill>
                <a:latin typeface="+mn-lt"/>
              </a:rPr>
              <a:t> </a:t>
            </a:r>
            <a:r>
              <a:rPr lang="es-ES" sz="2000" dirty="0" err="1" smtClean="0">
                <a:solidFill>
                  <a:srgbClr val="FFFFFF"/>
                </a:solidFill>
                <a:latin typeface="+mn-lt"/>
              </a:rPr>
              <a:t>Quality</a:t>
            </a:r>
            <a:r>
              <a:rPr lang="es-ES" sz="2000" dirty="0" smtClean="0">
                <a:solidFill>
                  <a:srgbClr val="FFFFFF"/>
                </a:solidFill>
                <a:latin typeface="+mn-lt"/>
              </a:rPr>
              <a:t> Control </a:t>
            </a:r>
            <a:r>
              <a:rPr lang="es-ES" sz="2000" dirty="0" err="1" smtClean="0">
                <a:solidFill>
                  <a:srgbClr val="FFFFFF"/>
                </a:solidFill>
                <a:latin typeface="+mn-lt"/>
              </a:rPr>
              <a:t>RNAseq</a:t>
            </a:r>
            <a:r>
              <a:rPr lang="es-ES" sz="2000" dirty="0" smtClean="0">
                <a:solidFill>
                  <a:srgbClr val="FFFFFF"/>
                </a:solidFill>
                <a:latin typeface="+mn-lt"/>
              </a:rPr>
              <a:t> data</a:t>
            </a:r>
            <a:endParaRPr lang="en-US" sz="2000" dirty="0">
              <a:solidFill>
                <a:srgbClr val="FFFFFF"/>
              </a:solidFill>
              <a:latin typeface="+mn-lt"/>
            </a:endParaRPr>
          </a:p>
        </p:txBody>
      </p:sp>
    </p:spTree>
    <p:extLst>
      <p:ext uri="{BB962C8B-B14F-4D97-AF65-F5344CB8AC3E}">
        <p14:creationId xmlns:p14="http://schemas.microsoft.com/office/powerpoint/2010/main" val="75997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err="1"/>
              <a:t>Checking</a:t>
            </a:r>
            <a:r>
              <a:rPr lang="es-ES" dirty="0"/>
              <a:t> </a:t>
            </a:r>
            <a:r>
              <a:rPr lang="es-ES" dirty="0" err="1" smtClean="0"/>
              <a:t>experiment</a:t>
            </a:r>
            <a:r>
              <a:rPr lang="es-ES" dirty="0" smtClean="0"/>
              <a:t> data </a:t>
            </a:r>
            <a:r>
              <a:rPr lang="es-ES" dirty="0" err="1"/>
              <a:t>quality</a:t>
            </a:r>
            <a:r>
              <a:rPr lang="es-ES" dirty="0"/>
              <a:t>: </a:t>
            </a:r>
            <a:br>
              <a:rPr lang="es-ES" dirty="0"/>
            </a:br>
            <a:endParaRPr lang="es-ES" dirty="0"/>
          </a:p>
        </p:txBody>
      </p:sp>
      <p:sp>
        <p:nvSpPr>
          <p:cNvPr id="4" name="Marcador de número de diapositiva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TextBox 4"/>
          <p:cNvSpPr txBox="1"/>
          <p:nvPr/>
        </p:nvSpPr>
        <p:spPr>
          <a:xfrm>
            <a:off x="400664" y="1053088"/>
            <a:ext cx="6953864" cy="430887"/>
          </a:xfrm>
          <a:prstGeom prst="rect">
            <a:avLst/>
          </a:prstGeom>
          <a:noFill/>
        </p:spPr>
        <p:txBody>
          <a:bodyPr wrap="square" rtlCol="0">
            <a:spAutoFit/>
          </a:bodyPr>
          <a:lstStyle/>
          <a:p>
            <a:r>
              <a:rPr lang="es-ES" sz="2200" dirty="0" smtClean="0"/>
              <a:t>Principal </a:t>
            </a:r>
            <a:r>
              <a:rPr lang="es-ES" sz="2200" dirty="0" err="1" smtClean="0"/>
              <a:t>Component</a:t>
            </a:r>
            <a:r>
              <a:rPr lang="es-ES" sz="2200" dirty="0" smtClean="0"/>
              <a:t> </a:t>
            </a:r>
            <a:r>
              <a:rPr lang="es-ES" sz="2200" dirty="0" err="1" smtClean="0"/>
              <a:t>Analysis</a:t>
            </a:r>
            <a:r>
              <a:rPr lang="es-ES" sz="2200" dirty="0" smtClean="0"/>
              <a:t> (PCA) </a:t>
            </a:r>
            <a:endParaRPr lang="es-ES" sz="2200" dirty="0"/>
          </a:p>
        </p:txBody>
      </p:sp>
      <p:sp>
        <p:nvSpPr>
          <p:cNvPr id="7" name="CuadroTexto 6"/>
          <p:cNvSpPr txBox="1"/>
          <p:nvPr/>
        </p:nvSpPr>
        <p:spPr>
          <a:xfrm>
            <a:off x="4337277" y="6503212"/>
            <a:ext cx="3485121" cy="369332"/>
          </a:xfrm>
          <a:prstGeom prst="rect">
            <a:avLst/>
          </a:prstGeom>
          <a:noFill/>
        </p:spPr>
        <p:txBody>
          <a:bodyPr wrap="none" rtlCol="0">
            <a:spAutoFit/>
          </a:bodyPr>
          <a:lstStyle/>
          <a:p>
            <a:r>
              <a:rPr lang="es-ES" dirty="0" smtClean="0">
                <a:solidFill>
                  <a:srgbClr val="CC00CC"/>
                </a:solidFill>
              </a:rPr>
              <a:t>Scripts in R </a:t>
            </a:r>
            <a:r>
              <a:rPr lang="es-ES" dirty="0" err="1" smtClean="0">
                <a:solidFill>
                  <a:srgbClr val="CC00CC"/>
                </a:solidFill>
              </a:rPr>
              <a:t>provided</a:t>
            </a:r>
            <a:r>
              <a:rPr lang="es-ES" dirty="0" smtClean="0">
                <a:solidFill>
                  <a:srgbClr val="CC00CC"/>
                </a:solidFill>
              </a:rPr>
              <a:t> </a:t>
            </a:r>
            <a:r>
              <a:rPr lang="es-ES" dirty="0" err="1" smtClean="0">
                <a:solidFill>
                  <a:srgbClr val="CC00CC"/>
                </a:solidFill>
              </a:rPr>
              <a:t>under</a:t>
            </a:r>
            <a:r>
              <a:rPr lang="es-ES" dirty="0" smtClean="0">
                <a:solidFill>
                  <a:srgbClr val="CC00CC"/>
                </a:solidFill>
              </a:rPr>
              <a:t> </a:t>
            </a:r>
            <a:r>
              <a:rPr lang="es-ES" dirty="0" err="1" smtClean="0">
                <a:solidFill>
                  <a:srgbClr val="CC00CC"/>
                </a:solidFill>
              </a:rPr>
              <a:t>request</a:t>
            </a:r>
            <a:endParaRPr lang="es-ES" dirty="0">
              <a:solidFill>
                <a:srgbClr val="CC00CC"/>
              </a:solidFill>
            </a:endParaRP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634356"/>
            <a:ext cx="6790770" cy="4918844"/>
          </a:xfrm>
          <a:prstGeom prst="rect">
            <a:avLst/>
          </a:prstGeom>
        </p:spPr>
      </p:pic>
      <p:sp>
        <p:nvSpPr>
          <p:cNvPr id="9" name="CuadroTexto 8"/>
          <p:cNvSpPr txBox="1"/>
          <p:nvPr/>
        </p:nvSpPr>
        <p:spPr>
          <a:xfrm>
            <a:off x="7086600" y="2178882"/>
            <a:ext cx="1773049" cy="400110"/>
          </a:xfrm>
          <a:prstGeom prst="rect">
            <a:avLst/>
          </a:prstGeom>
          <a:noFill/>
        </p:spPr>
        <p:txBody>
          <a:bodyPr wrap="none" rtlCol="0">
            <a:spAutoFit/>
          </a:bodyPr>
          <a:lstStyle/>
          <a:p>
            <a:r>
              <a:rPr lang="es-ES" sz="2000" dirty="0" err="1" smtClean="0"/>
              <a:t>Normalization</a:t>
            </a:r>
            <a:r>
              <a:rPr lang="es-ES" sz="2000" dirty="0" smtClean="0"/>
              <a:t>?</a:t>
            </a:r>
            <a:endParaRPr lang="es-ES" sz="2000" dirty="0"/>
          </a:p>
        </p:txBody>
      </p:sp>
      <p:cxnSp>
        <p:nvCxnSpPr>
          <p:cNvPr id="5" name="Straight Arrow Connector 4"/>
          <p:cNvCxnSpPr/>
          <p:nvPr/>
        </p:nvCxnSpPr>
        <p:spPr>
          <a:xfrm>
            <a:off x="8001000" y="27432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CuadroTexto 8"/>
          <p:cNvSpPr txBox="1"/>
          <p:nvPr/>
        </p:nvSpPr>
        <p:spPr>
          <a:xfrm>
            <a:off x="7086600" y="3429000"/>
            <a:ext cx="2334992" cy="1015663"/>
          </a:xfrm>
          <a:prstGeom prst="rect">
            <a:avLst/>
          </a:prstGeom>
          <a:noFill/>
        </p:spPr>
        <p:txBody>
          <a:bodyPr wrap="square" rtlCol="0">
            <a:spAutoFit/>
          </a:bodyPr>
          <a:lstStyle/>
          <a:p>
            <a:r>
              <a:rPr lang="es-ES" sz="2000" dirty="0" smtClean="0"/>
              <a:t>COMBAT </a:t>
            </a:r>
            <a:r>
              <a:rPr lang="es-ES" sz="2000" dirty="0" err="1" smtClean="0"/>
              <a:t>app</a:t>
            </a:r>
            <a:r>
              <a:rPr lang="es-ES" sz="2000" dirty="0" smtClean="0"/>
              <a:t> </a:t>
            </a:r>
            <a:r>
              <a:rPr lang="es-ES" sz="2000" dirty="0" err="1" smtClean="0"/>
              <a:t>for</a:t>
            </a:r>
            <a:r>
              <a:rPr lang="es-ES" sz="2000" dirty="0" smtClean="0"/>
              <a:t> </a:t>
            </a:r>
            <a:r>
              <a:rPr lang="es-ES" sz="2000" dirty="0" err="1" smtClean="0"/>
              <a:t>removing</a:t>
            </a:r>
            <a:endParaRPr lang="es-ES" sz="2000" dirty="0"/>
          </a:p>
          <a:p>
            <a:r>
              <a:rPr lang="es-ES" sz="2000" dirty="0" err="1" smtClean="0"/>
              <a:t>Batch</a:t>
            </a:r>
            <a:r>
              <a:rPr lang="es-ES" sz="2000" dirty="0" smtClean="0"/>
              <a:t> </a:t>
            </a:r>
            <a:r>
              <a:rPr lang="es-ES" sz="2000" dirty="0" err="1" smtClean="0"/>
              <a:t>effect</a:t>
            </a:r>
            <a:endParaRPr lang="es-ES" sz="2000" dirty="0"/>
          </a:p>
        </p:txBody>
      </p:sp>
    </p:spTree>
    <p:extLst>
      <p:ext uri="{BB962C8B-B14F-4D97-AF65-F5344CB8AC3E}">
        <p14:creationId xmlns:p14="http://schemas.microsoft.com/office/powerpoint/2010/main" val="1658728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0491"/>
            <a:ext cx="2895600" cy="605909"/>
          </a:xfrm>
        </p:spPr>
        <p:txBody>
          <a:bodyPr>
            <a:noAutofit/>
          </a:bodyPr>
          <a:lstStyle/>
          <a:p>
            <a:pPr marL="0" indent="0">
              <a:buNone/>
            </a:pPr>
            <a:r>
              <a:rPr lang="es-ES" sz="1600" dirty="0" err="1" smtClean="0"/>
              <a:t>Merge</a:t>
            </a:r>
            <a:r>
              <a:rPr lang="es-ES" sz="1600" dirty="0" smtClean="0"/>
              <a:t> </a:t>
            </a:r>
            <a:r>
              <a:rPr lang="es-ES" sz="1600" dirty="0" err="1" smtClean="0"/>
              <a:t>HTSeq</a:t>
            </a:r>
            <a:r>
              <a:rPr lang="es-ES" sz="1600" dirty="0" smtClean="0"/>
              <a:t> </a:t>
            </a:r>
            <a:r>
              <a:rPr lang="es-ES" sz="1600" dirty="0" err="1" smtClean="0"/>
              <a:t>Counts</a:t>
            </a:r>
            <a:endParaRPr lang="es-ES" sz="1600" dirty="0" smtClean="0"/>
          </a:p>
          <a:p>
            <a:pPr marL="0" indent="0">
              <a:buNone/>
            </a:pPr>
            <a:r>
              <a:rPr lang="es-ES" sz="1600" dirty="0">
                <a:sym typeface="Wingdings" pitchFamily="2" charset="2"/>
              </a:rPr>
              <a:t>(Input.file.los.gz)</a:t>
            </a:r>
          </a:p>
          <a:p>
            <a:pPr marL="0" indent="0">
              <a:buNone/>
            </a:pPr>
            <a:endParaRPr lang="es-ES" sz="1600" dirty="0" smtClean="0">
              <a:sym typeface="Wingdings" pitchFamily="2" charset="2"/>
            </a:endParaRPr>
          </a:p>
        </p:txBody>
      </p:sp>
      <p:sp>
        <p:nvSpPr>
          <p:cNvPr id="4" name="Slide Number Placeholder 3"/>
          <p:cNvSpPr>
            <a:spLocks noGrp="1"/>
          </p:cNvSpPr>
          <p:nvPr>
            <p:ph type="sldNum" sz="quarter" idx="12"/>
          </p:nvPr>
        </p:nvSpPr>
        <p:spPr>
          <a:xfrm>
            <a:off x="6752697" y="6460123"/>
            <a:ext cx="2133600" cy="365125"/>
          </a:xfrm>
        </p:spPr>
        <p:txBody>
          <a:bodyPr/>
          <a:lstStyle/>
          <a:p>
            <a:fld id="{B6F15528-21DE-4FAA-801E-634DDDAF4B2B}" type="slidenum">
              <a:rPr lang="en-US" smtClean="0"/>
              <a:pPr/>
              <a:t>14</a:t>
            </a:fld>
            <a:endParaRPr lang="en-US" dirty="0"/>
          </a:p>
        </p:txBody>
      </p:sp>
      <p:sp>
        <p:nvSpPr>
          <p:cNvPr id="5" name="TextBox 4"/>
          <p:cNvSpPr txBox="1"/>
          <p:nvPr/>
        </p:nvSpPr>
        <p:spPr>
          <a:xfrm>
            <a:off x="512027" y="2110740"/>
            <a:ext cx="1506951" cy="830997"/>
          </a:xfrm>
          <a:prstGeom prst="rect">
            <a:avLst/>
          </a:prstGeom>
          <a:noFill/>
        </p:spPr>
        <p:txBody>
          <a:bodyPr wrap="none" rtlCol="0">
            <a:spAutoFit/>
          </a:bodyPr>
          <a:lstStyle/>
          <a:p>
            <a:r>
              <a:rPr lang="es-ES" sz="1600" dirty="0">
                <a:sym typeface="Wingdings" pitchFamily="2" charset="2"/>
              </a:rPr>
              <a:t> CLS File </a:t>
            </a:r>
            <a:r>
              <a:rPr lang="es-ES" sz="1600" dirty="0" err="1" smtClean="0">
                <a:sym typeface="Wingdings" pitchFamily="2" charset="2"/>
              </a:rPr>
              <a:t>creator</a:t>
            </a:r>
            <a:endParaRPr lang="es-ES" sz="1600" dirty="0" smtClean="0">
              <a:sym typeface="Wingdings" pitchFamily="2" charset="2"/>
            </a:endParaRPr>
          </a:p>
          <a:p>
            <a:r>
              <a:rPr lang="es-ES" sz="1600" dirty="0" smtClean="0">
                <a:sym typeface="Wingdings" pitchFamily="2" charset="2"/>
              </a:rPr>
              <a:t>(</a:t>
            </a:r>
            <a:r>
              <a:rPr lang="es-ES" sz="1600" dirty="0" err="1" smtClean="0">
                <a:sym typeface="Wingdings" pitchFamily="2" charset="2"/>
              </a:rPr>
              <a:t>Cls</a:t>
            </a:r>
            <a:r>
              <a:rPr lang="es-ES" sz="1600" dirty="0" smtClean="0">
                <a:sym typeface="Wingdings" pitchFamily="2" charset="2"/>
              </a:rPr>
              <a:t> file) </a:t>
            </a:r>
            <a:endParaRPr lang="en-US" sz="1600" dirty="0"/>
          </a:p>
          <a:p>
            <a:endParaRPr lang="en-US" sz="1600" dirty="0"/>
          </a:p>
        </p:txBody>
      </p:sp>
      <p:sp>
        <p:nvSpPr>
          <p:cNvPr id="6" name="TextBox 5"/>
          <p:cNvSpPr txBox="1"/>
          <p:nvPr/>
        </p:nvSpPr>
        <p:spPr>
          <a:xfrm>
            <a:off x="381000" y="3083569"/>
            <a:ext cx="2232984" cy="584775"/>
          </a:xfrm>
          <a:prstGeom prst="rect">
            <a:avLst/>
          </a:prstGeom>
          <a:noFill/>
        </p:spPr>
        <p:txBody>
          <a:bodyPr wrap="none" rtlCol="0">
            <a:spAutoFit/>
          </a:bodyPr>
          <a:lstStyle/>
          <a:p>
            <a:r>
              <a:rPr lang="es-ES" sz="1600" dirty="0">
                <a:sym typeface="Wingdings" pitchFamily="2" charset="2"/>
              </a:rPr>
              <a:t> </a:t>
            </a:r>
            <a:r>
              <a:rPr lang="es-ES" sz="1600" dirty="0" err="1" smtClean="0">
                <a:sym typeface="Wingdings" pitchFamily="2" charset="2"/>
              </a:rPr>
              <a:t>Preprocess</a:t>
            </a:r>
            <a:r>
              <a:rPr lang="es-ES" sz="1600" dirty="0" smtClean="0">
                <a:sym typeface="Wingdings" pitchFamily="2" charset="2"/>
              </a:rPr>
              <a:t> </a:t>
            </a:r>
            <a:r>
              <a:rPr lang="es-ES" sz="1600" dirty="0" err="1" smtClean="0">
                <a:sym typeface="Wingdings" pitchFamily="2" charset="2"/>
              </a:rPr>
              <a:t>Read</a:t>
            </a:r>
            <a:r>
              <a:rPr lang="es-ES" sz="1600" dirty="0" smtClean="0">
                <a:sym typeface="Wingdings" pitchFamily="2" charset="2"/>
              </a:rPr>
              <a:t> </a:t>
            </a:r>
            <a:r>
              <a:rPr lang="es-ES" sz="1600" dirty="0" err="1" smtClean="0">
                <a:sym typeface="Wingdings" pitchFamily="2" charset="2"/>
              </a:rPr>
              <a:t>Counts</a:t>
            </a:r>
            <a:endParaRPr lang="en-US" sz="1600" dirty="0"/>
          </a:p>
          <a:p>
            <a:r>
              <a:rPr lang="es-ES" sz="1600" dirty="0" smtClean="0"/>
              <a:t>(</a:t>
            </a:r>
            <a:r>
              <a:rPr lang="es-ES" sz="1600" dirty="0" err="1" smtClean="0"/>
              <a:t>Preprocessed.gct</a:t>
            </a:r>
            <a:r>
              <a:rPr lang="es-ES" sz="1600" dirty="0" smtClean="0"/>
              <a:t> file)</a:t>
            </a:r>
            <a:endParaRPr lang="en-US" sz="1600" dirty="0"/>
          </a:p>
        </p:txBody>
      </p:sp>
      <p:sp>
        <p:nvSpPr>
          <p:cNvPr id="15" name="TextBox 14"/>
          <p:cNvSpPr txBox="1"/>
          <p:nvPr/>
        </p:nvSpPr>
        <p:spPr>
          <a:xfrm>
            <a:off x="432321" y="4194663"/>
            <a:ext cx="961545" cy="338554"/>
          </a:xfrm>
          <a:prstGeom prst="rect">
            <a:avLst/>
          </a:prstGeom>
          <a:noFill/>
        </p:spPr>
        <p:txBody>
          <a:bodyPr wrap="none" rtlCol="0">
            <a:spAutoFit/>
          </a:bodyPr>
          <a:lstStyle/>
          <a:p>
            <a:r>
              <a:rPr lang="es-ES" sz="1600" dirty="0">
                <a:sym typeface="Wingdings" pitchFamily="2" charset="2"/>
              </a:rPr>
              <a:t> </a:t>
            </a:r>
            <a:r>
              <a:rPr lang="es-ES" sz="1600" dirty="0" smtClean="0">
                <a:sym typeface="Wingdings" pitchFamily="2" charset="2"/>
              </a:rPr>
              <a:t>COMBAT</a:t>
            </a:r>
            <a:endParaRPr lang="en-US" sz="1600" dirty="0"/>
          </a:p>
        </p:txBody>
      </p:sp>
      <p:sp>
        <p:nvSpPr>
          <p:cNvPr id="16" name="TextBox 15"/>
          <p:cNvSpPr txBox="1"/>
          <p:nvPr/>
        </p:nvSpPr>
        <p:spPr>
          <a:xfrm>
            <a:off x="413271" y="4474669"/>
            <a:ext cx="2634729" cy="830997"/>
          </a:xfrm>
          <a:prstGeom prst="rect">
            <a:avLst/>
          </a:prstGeom>
          <a:noFill/>
        </p:spPr>
        <p:txBody>
          <a:bodyPr wrap="square" rtlCol="0">
            <a:spAutoFit/>
          </a:bodyPr>
          <a:lstStyle/>
          <a:p>
            <a:r>
              <a:rPr lang="es-ES" sz="1600" dirty="0">
                <a:sym typeface="Wingdings" pitchFamily="2" charset="2"/>
              </a:rPr>
              <a:t> </a:t>
            </a:r>
            <a:r>
              <a:rPr lang="es-ES" sz="1600" dirty="0" smtClean="0">
                <a:sym typeface="Wingdings" pitchFamily="2" charset="2"/>
              </a:rPr>
              <a:t>(2 files: </a:t>
            </a:r>
            <a:r>
              <a:rPr lang="es-ES" sz="1600" dirty="0" err="1" smtClean="0">
                <a:sym typeface="Wingdings" pitchFamily="2" charset="2"/>
              </a:rPr>
              <a:t>Combat.get.file</a:t>
            </a:r>
            <a:r>
              <a:rPr lang="es-ES" sz="1600" dirty="0" smtClean="0">
                <a:sym typeface="Wingdings" pitchFamily="2" charset="2"/>
              </a:rPr>
              <a:t> </a:t>
            </a:r>
            <a:r>
              <a:rPr lang="es-ES" sz="1600" dirty="0" err="1" smtClean="0">
                <a:sym typeface="Wingdings" pitchFamily="2" charset="2"/>
              </a:rPr>
              <a:t>plots</a:t>
            </a:r>
            <a:r>
              <a:rPr lang="es-ES" sz="1600" dirty="0" smtClean="0">
                <a:sym typeface="Wingdings" pitchFamily="2" charset="2"/>
              </a:rPr>
              <a:t> – similar </a:t>
            </a:r>
            <a:r>
              <a:rPr lang="es-ES" sz="1600" dirty="0" err="1" smtClean="0">
                <a:sym typeface="Wingdings" pitchFamily="2" charset="2"/>
              </a:rPr>
              <a:t>to</a:t>
            </a:r>
            <a:r>
              <a:rPr lang="es-ES" sz="1600" dirty="0" smtClean="0">
                <a:sym typeface="Wingdings" pitchFamily="2" charset="2"/>
              </a:rPr>
              <a:t> QQ </a:t>
            </a:r>
            <a:r>
              <a:rPr lang="es-ES" sz="1600" dirty="0" err="1" smtClean="0">
                <a:sym typeface="Wingdings" pitchFamily="2" charset="2"/>
              </a:rPr>
              <a:t>plot</a:t>
            </a:r>
            <a:r>
              <a:rPr lang="es-ES" sz="1600" dirty="0" smtClean="0">
                <a:sym typeface="Wingdings" pitchFamily="2" charset="2"/>
              </a:rPr>
              <a:t> - and </a:t>
            </a:r>
          </a:p>
          <a:p>
            <a:r>
              <a:rPr lang="es-ES" sz="1600" dirty="0" err="1" smtClean="0">
                <a:sym typeface="Wingdings" pitchFamily="2" charset="2"/>
              </a:rPr>
              <a:t>Preprocessed.combat.gct</a:t>
            </a:r>
            <a:r>
              <a:rPr lang="es-ES" sz="1600" dirty="0" smtClean="0">
                <a:sym typeface="Wingdings" pitchFamily="2" charset="2"/>
              </a:rPr>
              <a:t>)</a:t>
            </a:r>
            <a:endParaRPr lang="en-US" sz="1600" dirty="0"/>
          </a:p>
        </p:txBody>
      </p:sp>
      <p:sp>
        <p:nvSpPr>
          <p:cNvPr id="22" name="TextBox 21"/>
          <p:cNvSpPr txBox="1"/>
          <p:nvPr/>
        </p:nvSpPr>
        <p:spPr>
          <a:xfrm>
            <a:off x="3429000" y="1066800"/>
            <a:ext cx="3042821" cy="338554"/>
          </a:xfrm>
          <a:prstGeom prst="rect">
            <a:avLst/>
          </a:prstGeom>
          <a:noFill/>
        </p:spPr>
        <p:txBody>
          <a:bodyPr wrap="none" rtlCol="0">
            <a:spAutoFit/>
          </a:bodyPr>
          <a:lstStyle/>
          <a:p>
            <a:r>
              <a:rPr lang="es-ES" sz="1600" dirty="0" smtClean="0"/>
              <a:t>Input file </a:t>
            </a:r>
            <a:r>
              <a:rPr lang="es-ES" sz="1600" dirty="0" smtClean="0">
                <a:sym typeface="Wingdings" pitchFamily="2" charset="2"/>
              </a:rPr>
              <a:t> </a:t>
            </a:r>
            <a:r>
              <a:rPr lang="es-ES" sz="1600" dirty="0" err="1" smtClean="0">
                <a:sym typeface="Wingdings" pitchFamily="2" charset="2"/>
              </a:rPr>
              <a:t>upload</a:t>
            </a:r>
            <a:r>
              <a:rPr lang="es-ES" sz="1600" dirty="0" smtClean="0">
                <a:sym typeface="Wingdings" pitchFamily="2" charset="2"/>
              </a:rPr>
              <a:t> </a:t>
            </a:r>
            <a:r>
              <a:rPr lang="es-ES" sz="1600" dirty="0" err="1" smtClean="0">
                <a:sym typeface="Wingdings" pitchFamily="2" charset="2"/>
              </a:rPr>
              <a:t>all</a:t>
            </a:r>
            <a:r>
              <a:rPr lang="es-ES" sz="1600" dirty="0" smtClean="0">
                <a:sym typeface="Wingdings" pitchFamily="2" charset="2"/>
              </a:rPr>
              <a:t> files  </a:t>
            </a:r>
            <a:r>
              <a:rPr lang="es-ES" sz="1600" dirty="0" err="1" smtClean="0">
                <a:sym typeface="Wingdings" pitchFamily="2" charset="2"/>
              </a:rPr>
              <a:t>Run</a:t>
            </a:r>
            <a:endParaRPr lang="en-US" sz="1600" dirty="0"/>
          </a:p>
        </p:txBody>
      </p:sp>
      <p:sp>
        <p:nvSpPr>
          <p:cNvPr id="24" name="TextBox 23"/>
          <p:cNvSpPr txBox="1"/>
          <p:nvPr/>
        </p:nvSpPr>
        <p:spPr>
          <a:xfrm>
            <a:off x="3429000" y="2123956"/>
            <a:ext cx="4390497" cy="338554"/>
          </a:xfrm>
          <a:prstGeom prst="rect">
            <a:avLst/>
          </a:prstGeom>
          <a:noFill/>
        </p:spPr>
        <p:txBody>
          <a:bodyPr wrap="none" rtlCol="0">
            <a:spAutoFit/>
          </a:bodyPr>
          <a:lstStyle/>
          <a:p>
            <a:r>
              <a:rPr lang="es-ES" sz="1600" dirty="0" smtClean="0"/>
              <a:t>Input .</a:t>
            </a:r>
            <a:r>
              <a:rPr lang="es-ES" sz="1600" dirty="0" err="1" smtClean="0"/>
              <a:t>gz</a:t>
            </a:r>
            <a:r>
              <a:rPr lang="es-ES" sz="1600" dirty="0" smtClean="0"/>
              <a:t> file </a:t>
            </a:r>
            <a:r>
              <a:rPr lang="es-ES" sz="1600" dirty="0" smtClean="0">
                <a:sym typeface="Wingdings" pitchFamily="2" charset="2"/>
              </a:rPr>
              <a:t> define </a:t>
            </a:r>
            <a:r>
              <a:rPr lang="es-ES" sz="1600" dirty="0" err="1" smtClean="0">
                <a:sym typeface="Wingdings" pitchFamily="2" charset="2"/>
              </a:rPr>
              <a:t>classes</a:t>
            </a:r>
            <a:r>
              <a:rPr lang="es-ES" sz="1600" dirty="0" smtClean="0">
                <a:sym typeface="Wingdings" pitchFamily="2" charset="2"/>
              </a:rPr>
              <a:t>  </a:t>
            </a:r>
            <a:r>
              <a:rPr lang="es-ES" sz="1600" dirty="0" err="1" smtClean="0">
                <a:sym typeface="Wingdings" pitchFamily="2" charset="2"/>
              </a:rPr>
              <a:t>download</a:t>
            </a:r>
            <a:r>
              <a:rPr lang="es-ES" sz="1600" dirty="0" smtClean="0">
                <a:sym typeface="Wingdings" pitchFamily="2" charset="2"/>
              </a:rPr>
              <a:t> .</a:t>
            </a:r>
            <a:r>
              <a:rPr lang="es-ES" sz="1600" dirty="0" err="1" smtClean="0">
                <a:sym typeface="Wingdings" pitchFamily="2" charset="2"/>
              </a:rPr>
              <a:t>cls</a:t>
            </a:r>
            <a:r>
              <a:rPr lang="es-ES" sz="1600" dirty="0" smtClean="0">
                <a:sym typeface="Wingdings" pitchFamily="2" charset="2"/>
              </a:rPr>
              <a:t> file</a:t>
            </a:r>
            <a:endParaRPr lang="en-US" sz="1600" dirty="0"/>
          </a:p>
        </p:txBody>
      </p:sp>
      <p:sp>
        <p:nvSpPr>
          <p:cNvPr id="25" name="TextBox 24"/>
          <p:cNvSpPr txBox="1"/>
          <p:nvPr/>
        </p:nvSpPr>
        <p:spPr>
          <a:xfrm>
            <a:off x="4875665" y="2441972"/>
            <a:ext cx="1767792" cy="276999"/>
          </a:xfrm>
          <a:prstGeom prst="rect">
            <a:avLst/>
          </a:prstGeom>
          <a:noFill/>
        </p:spPr>
        <p:txBody>
          <a:bodyPr wrap="none" rtlCol="0">
            <a:spAutoFit/>
          </a:bodyPr>
          <a:lstStyle/>
          <a:p>
            <a:r>
              <a:rPr lang="es-ES" sz="1200" dirty="0">
                <a:sym typeface="Wingdings" pitchFamily="2" charset="2"/>
              </a:rPr>
              <a:t>(</a:t>
            </a:r>
            <a:r>
              <a:rPr lang="es-ES" sz="1200" dirty="0" err="1">
                <a:sym typeface="Wingdings" pitchFamily="2" charset="2"/>
              </a:rPr>
              <a:t>e.g</a:t>
            </a:r>
            <a:r>
              <a:rPr lang="es-ES" sz="1200" dirty="0">
                <a:sym typeface="Wingdings" pitchFamily="2" charset="2"/>
              </a:rPr>
              <a:t> </a:t>
            </a:r>
            <a:r>
              <a:rPr lang="es-ES" sz="1200" dirty="0" err="1">
                <a:sym typeface="Wingdings" pitchFamily="2" charset="2"/>
              </a:rPr>
              <a:t>Dbx</a:t>
            </a:r>
            <a:r>
              <a:rPr lang="es-ES" sz="1200" dirty="0">
                <a:sym typeface="Wingdings" pitchFamily="2" charset="2"/>
              </a:rPr>
              <a:t> </a:t>
            </a:r>
            <a:r>
              <a:rPr lang="es-ES" sz="1200" dirty="0" err="1">
                <a:sym typeface="Wingdings" pitchFamily="2" charset="2"/>
              </a:rPr>
              <a:t>next</a:t>
            </a:r>
            <a:r>
              <a:rPr lang="es-ES" sz="1200" dirty="0">
                <a:sym typeface="Wingdings" pitchFamily="2" charset="2"/>
              </a:rPr>
              <a:t> Foxp2 </a:t>
            </a:r>
            <a:r>
              <a:rPr lang="es-ES" sz="1200" dirty="0" err="1">
                <a:sym typeface="Wingdings" pitchFamily="2" charset="2"/>
              </a:rPr>
              <a:t>next</a:t>
            </a:r>
            <a:r>
              <a:rPr lang="es-ES" sz="1200" dirty="0" smtClean="0">
                <a:sym typeface="Wingdings" pitchFamily="2" charset="2"/>
              </a:rPr>
              <a:t>)</a:t>
            </a:r>
            <a:endParaRPr lang="en-US" sz="1200" dirty="0"/>
          </a:p>
        </p:txBody>
      </p:sp>
      <p:sp>
        <p:nvSpPr>
          <p:cNvPr id="26" name="TextBox 25"/>
          <p:cNvSpPr txBox="1"/>
          <p:nvPr/>
        </p:nvSpPr>
        <p:spPr>
          <a:xfrm>
            <a:off x="3429000" y="3067014"/>
            <a:ext cx="3406061" cy="338554"/>
          </a:xfrm>
          <a:prstGeom prst="rect">
            <a:avLst/>
          </a:prstGeom>
          <a:noFill/>
        </p:spPr>
        <p:txBody>
          <a:bodyPr wrap="none" rtlCol="0">
            <a:spAutoFit/>
          </a:bodyPr>
          <a:lstStyle/>
          <a:p>
            <a:r>
              <a:rPr lang="es-ES" sz="1600" dirty="0" err="1" smtClean="0"/>
              <a:t>Upload</a:t>
            </a:r>
            <a:r>
              <a:rPr lang="es-ES" sz="1600" dirty="0" smtClean="0"/>
              <a:t> input .</a:t>
            </a:r>
            <a:r>
              <a:rPr lang="es-ES" sz="1600" dirty="0" err="1" smtClean="0"/>
              <a:t>gct</a:t>
            </a:r>
            <a:r>
              <a:rPr lang="es-ES" sz="1600" dirty="0" smtClean="0"/>
              <a:t> file </a:t>
            </a:r>
            <a:r>
              <a:rPr lang="es-ES" sz="1600" dirty="0" smtClean="0">
                <a:sym typeface="Wingdings" pitchFamily="2" charset="2"/>
              </a:rPr>
              <a:t> .</a:t>
            </a:r>
            <a:r>
              <a:rPr lang="es-ES" sz="1600" dirty="0" err="1" smtClean="0">
                <a:sym typeface="Wingdings" pitchFamily="2" charset="2"/>
              </a:rPr>
              <a:t>cls</a:t>
            </a:r>
            <a:r>
              <a:rPr lang="es-ES" sz="1600" dirty="0" smtClean="0">
                <a:sym typeface="Wingdings" pitchFamily="2" charset="2"/>
              </a:rPr>
              <a:t> file  </a:t>
            </a:r>
            <a:r>
              <a:rPr lang="es-ES" sz="1600" dirty="0" err="1" smtClean="0">
                <a:sym typeface="Wingdings" pitchFamily="2" charset="2"/>
              </a:rPr>
              <a:t>Run</a:t>
            </a:r>
            <a:endParaRPr lang="en-US" sz="1600" dirty="0"/>
          </a:p>
        </p:txBody>
      </p:sp>
      <p:sp>
        <p:nvSpPr>
          <p:cNvPr id="27" name="Rectangle 26"/>
          <p:cNvSpPr/>
          <p:nvPr/>
        </p:nvSpPr>
        <p:spPr>
          <a:xfrm>
            <a:off x="3429000" y="3397209"/>
            <a:ext cx="2004908" cy="276999"/>
          </a:xfrm>
          <a:prstGeom prst="rect">
            <a:avLst/>
          </a:prstGeom>
        </p:spPr>
        <p:txBody>
          <a:bodyPr wrap="none">
            <a:spAutoFit/>
          </a:bodyPr>
          <a:lstStyle/>
          <a:p>
            <a:r>
              <a:rPr lang="es-ES" sz="1200" dirty="0" smtClean="0"/>
              <a:t>(</a:t>
            </a:r>
            <a:r>
              <a:rPr lang="es-ES" sz="1200" dirty="0" err="1" smtClean="0"/>
              <a:t>It</a:t>
            </a:r>
            <a:r>
              <a:rPr lang="es-ES" sz="1200" dirty="0" smtClean="0"/>
              <a:t> </a:t>
            </a:r>
            <a:r>
              <a:rPr lang="es-ES" sz="1200" dirty="0" err="1" smtClean="0"/>
              <a:t>is</a:t>
            </a:r>
            <a:r>
              <a:rPr lang="es-ES" sz="1200" dirty="0" smtClean="0"/>
              <a:t> a </a:t>
            </a:r>
            <a:r>
              <a:rPr lang="es-ES" sz="1200" dirty="0" err="1" smtClean="0"/>
              <a:t>kind</a:t>
            </a:r>
            <a:r>
              <a:rPr lang="es-ES" sz="1200" dirty="0" smtClean="0"/>
              <a:t> </a:t>
            </a:r>
            <a:r>
              <a:rPr lang="es-ES" sz="1200" dirty="0"/>
              <a:t>of </a:t>
            </a:r>
            <a:r>
              <a:rPr lang="es-ES" sz="1200" dirty="0" err="1"/>
              <a:t>normalization</a:t>
            </a:r>
            <a:r>
              <a:rPr lang="es-ES" sz="1200" dirty="0"/>
              <a:t>) </a:t>
            </a:r>
          </a:p>
        </p:txBody>
      </p:sp>
      <p:sp>
        <p:nvSpPr>
          <p:cNvPr id="28" name="TextBox 27"/>
          <p:cNvSpPr txBox="1"/>
          <p:nvPr/>
        </p:nvSpPr>
        <p:spPr>
          <a:xfrm>
            <a:off x="3428999" y="4207969"/>
            <a:ext cx="4295407" cy="338554"/>
          </a:xfrm>
          <a:prstGeom prst="rect">
            <a:avLst/>
          </a:prstGeom>
          <a:noFill/>
        </p:spPr>
        <p:txBody>
          <a:bodyPr wrap="none" rtlCol="0">
            <a:spAutoFit/>
          </a:bodyPr>
          <a:lstStyle/>
          <a:p>
            <a:r>
              <a:rPr lang="es-ES" sz="1600" dirty="0" err="1" smtClean="0"/>
              <a:t>To</a:t>
            </a:r>
            <a:r>
              <a:rPr lang="es-ES" sz="1600" dirty="0" smtClean="0"/>
              <a:t> </a:t>
            </a:r>
            <a:r>
              <a:rPr lang="es-ES" sz="1600" dirty="0" err="1" smtClean="0"/>
              <a:t>create</a:t>
            </a:r>
            <a:r>
              <a:rPr lang="es-ES" sz="1600" dirty="0" smtClean="0"/>
              <a:t> </a:t>
            </a:r>
            <a:r>
              <a:rPr lang="es-ES" sz="1600" dirty="0" err="1" smtClean="0"/>
              <a:t>an</a:t>
            </a:r>
            <a:r>
              <a:rPr lang="es-ES" sz="1600" dirty="0" smtClean="0"/>
              <a:t> </a:t>
            </a:r>
            <a:r>
              <a:rPr lang="es-ES" sz="1600" dirty="0" err="1" smtClean="0"/>
              <a:t>excel</a:t>
            </a:r>
            <a:r>
              <a:rPr lang="es-ES" sz="1600" dirty="0" smtClean="0"/>
              <a:t> </a:t>
            </a:r>
            <a:r>
              <a:rPr lang="es-ES" sz="1600" dirty="0" err="1" smtClean="0"/>
              <a:t>with</a:t>
            </a:r>
            <a:r>
              <a:rPr lang="es-ES" sz="1600" dirty="0" smtClean="0"/>
              <a:t> </a:t>
            </a:r>
            <a:r>
              <a:rPr lang="es-ES" sz="1600" dirty="0" err="1" smtClean="0"/>
              <a:t>sample</a:t>
            </a:r>
            <a:r>
              <a:rPr lang="es-ES" sz="1600" dirty="0" smtClean="0"/>
              <a:t> </a:t>
            </a:r>
            <a:r>
              <a:rPr lang="es-ES" sz="1600" dirty="0" err="1" smtClean="0"/>
              <a:t>info</a:t>
            </a:r>
            <a:r>
              <a:rPr lang="es-ES" sz="1600" dirty="0" smtClean="0"/>
              <a:t> </a:t>
            </a:r>
            <a:r>
              <a:rPr lang="es-ES" sz="1600" dirty="0" smtClean="0">
                <a:sym typeface="Wingdings" pitchFamily="2" charset="2"/>
              </a:rPr>
              <a:t></a:t>
            </a:r>
            <a:r>
              <a:rPr lang="es-ES" sz="1600" dirty="0" smtClean="0"/>
              <a:t> </a:t>
            </a:r>
            <a:r>
              <a:rPr lang="es-ES" sz="1600" dirty="0" err="1" smtClean="0"/>
              <a:t>save</a:t>
            </a:r>
            <a:r>
              <a:rPr lang="es-ES" sz="1600" dirty="0" smtClean="0"/>
              <a:t> as .</a:t>
            </a:r>
            <a:r>
              <a:rPr lang="es-ES" sz="1600" dirty="0" err="1" smtClean="0"/>
              <a:t>txt</a:t>
            </a:r>
            <a:endParaRPr lang="en-US" sz="1600" dirty="0"/>
          </a:p>
        </p:txBody>
      </p:sp>
      <p:sp>
        <p:nvSpPr>
          <p:cNvPr id="29" name="TextBox 28"/>
          <p:cNvSpPr txBox="1"/>
          <p:nvPr/>
        </p:nvSpPr>
        <p:spPr>
          <a:xfrm>
            <a:off x="6400431" y="4495800"/>
            <a:ext cx="2345194" cy="461665"/>
          </a:xfrm>
          <a:prstGeom prst="rect">
            <a:avLst/>
          </a:prstGeom>
          <a:noFill/>
        </p:spPr>
        <p:txBody>
          <a:bodyPr wrap="none" rtlCol="0">
            <a:spAutoFit/>
          </a:bodyPr>
          <a:lstStyle/>
          <a:p>
            <a:r>
              <a:rPr lang="es-ES" sz="1200" dirty="0" err="1"/>
              <a:t>e.g</a:t>
            </a:r>
            <a:r>
              <a:rPr lang="es-ES" sz="1200" dirty="0"/>
              <a:t>. «sample_information_file.txt»</a:t>
            </a:r>
            <a:endParaRPr lang="en-US" sz="1200" dirty="0"/>
          </a:p>
          <a:p>
            <a:endParaRPr lang="en-US" sz="1200" dirty="0"/>
          </a:p>
        </p:txBody>
      </p:sp>
      <p:sp>
        <p:nvSpPr>
          <p:cNvPr id="30" name="Down Arrow 29"/>
          <p:cNvSpPr/>
          <p:nvPr/>
        </p:nvSpPr>
        <p:spPr>
          <a:xfrm>
            <a:off x="1420657" y="1815465"/>
            <a:ext cx="94534" cy="1828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1" name="Down Arrow 30"/>
          <p:cNvSpPr/>
          <p:nvPr/>
        </p:nvSpPr>
        <p:spPr>
          <a:xfrm>
            <a:off x="1429466" y="2794340"/>
            <a:ext cx="94534" cy="1828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Down Arrow 31"/>
          <p:cNvSpPr/>
          <p:nvPr/>
        </p:nvSpPr>
        <p:spPr>
          <a:xfrm>
            <a:off x="1429466" y="3842090"/>
            <a:ext cx="94534" cy="1828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TextBox 32"/>
          <p:cNvSpPr txBox="1"/>
          <p:nvPr/>
        </p:nvSpPr>
        <p:spPr>
          <a:xfrm>
            <a:off x="3483361" y="5757446"/>
            <a:ext cx="5508239" cy="338554"/>
          </a:xfrm>
          <a:prstGeom prst="rect">
            <a:avLst/>
          </a:prstGeom>
          <a:noFill/>
        </p:spPr>
        <p:txBody>
          <a:bodyPr wrap="none" rtlCol="0">
            <a:spAutoFit/>
          </a:bodyPr>
          <a:lstStyle/>
          <a:p>
            <a:r>
              <a:rPr lang="es-ES" sz="1600" dirty="0" err="1" smtClean="0"/>
              <a:t>Upload</a:t>
            </a:r>
            <a:r>
              <a:rPr lang="es-ES" sz="1600" dirty="0" smtClean="0"/>
              <a:t> input </a:t>
            </a:r>
            <a:r>
              <a:rPr lang="es-ES" sz="1600" dirty="0" err="1" smtClean="0"/>
              <a:t>preprocessed.gct</a:t>
            </a:r>
            <a:r>
              <a:rPr lang="es-ES" sz="1600" dirty="0" smtClean="0"/>
              <a:t> file </a:t>
            </a:r>
            <a:r>
              <a:rPr lang="es-ES" sz="1600" dirty="0" smtClean="0">
                <a:sym typeface="Wingdings" pitchFamily="2" charset="2"/>
              </a:rPr>
              <a:t> sample.info.txt file  </a:t>
            </a:r>
            <a:r>
              <a:rPr lang="es-ES" sz="1600" dirty="0" err="1" smtClean="0">
                <a:sym typeface="Wingdings" pitchFamily="2" charset="2"/>
              </a:rPr>
              <a:t>Run</a:t>
            </a:r>
            <a:endParaRPr lang="en-US" sz="1600" dirty="0"/>
          </a:p>
        </p:txBody>
      </p:sp>
      <p:sp>
        <p:nvSpPr>
          <p:cNvPr id="34" name="TextBox 33"/>
          <p:cNvSpPr txBox="1"/>
          <p:nvPr/>
        </p:nvSpPr>
        <p:spPr>
          <a:xfrm>
            <a:off x="3483361" y="6062246"/>
            <a:ext cx="3931013" cy="338554"/>
          </a:xfrm>
          <a:prstGeom prst="rect">
            <a:avLst/>
          </a:prstGeom>
          <a:noFill/>
        </p:spPr>
        <p:txBody>
          <a:bodyPr wrap="none" rtlCol="0">
            <a:spAutoFit/>
          </a:bodyPr>
          <a:lstStyle/>
          <a:p>
            <a:r>
              <a:rPr lang="es-ES" sz="1600" dirty="0" smtClean="0">
                <a:sym typeface="Wingdings" pitchFamily="2" charset="2"/>
              </a:rPr>
              <a:t> </a:t>
            </a:r>
            <a:r>
              <a:rPr lang="es-ES" sz="1600" dirty="0" err="1" smtClean="0">
                <a:sym typeface="Wingdings" pitchFamily="2" charset="2"/>
              </a:rPr>
              <a:t>Convert</a:t>
            </a:r>
            <a:r>
              <a:rPr lang="es-ES" sz="1600" dirty="0" smtClean="0">
                <a:sym typeface="Wingdings" pitchFamily="2" charset="2"/>
              </a:rPr>
              <a:t> </a:t>
            </a:r>
            <a:r>
              <a:rPr lang="es-ES" sz="1600" dirty="0" err="1" smtClean="0">
                <a:sym typeface="Wingdings" pitchFamily="2" charset="2"/>
              </a:rPr>
              <a:t>Preprocessed.combat.gct</a:t>
            </a:r>
            <a:r>
              <a:rPr lang="es-ES" sz="1600" dirty="0" smtClean="0">
                <a:sym typeface="Wingdings" pitchFamily="2" charset="2"/>
              </a:rPr>
              <a:t> </a:t>
            </a:r>
            <a:r>
              <a:rPr lang="es-ES" sz="1600" dirty="0" err="1" smtClean="0">
                <a:sym typeface="Wingdings" pitchFamily="2" charset="2"/>
              </a:rPr>
              <a:t>to</a:t>
            </a:r>
            <a:r>
              <a:rPr lang="es-ES" sz="1600" dirty="0" smtClean="0">
                <a:sym typeface="Wingdings" pitchFamily="2" charset="2"/>
              </a:rPr>
              <a:t> Excel</a:t>
            </a:r>
            <a:endParaRPr lang="en-US" sz="16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823" r="88500" b="74544"/>
          <a:stretch/>
        </p:blipFill>
        <p:spPr bwMode="auto">
          <a:xfrm>
            <a:off x="6862749" y="4800751"/>
            <a:ext cx="1457694" cy="842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itle 1"/>
          <p:cNvSpPr txBox="1">
            <a:spLocks/>
          </p:cNvSpPr>
          <p:nvPr/>
        </p:nvSpPr>
        <p:spPr>
          <a:xfrm>
            <a:off x="0" y="-793"/>
            <a:ext cx="9144000" cy="627062"/>
          </a:xfrm>
          <a:prstGeom prst="rect">
            <a:avLst/>
          </a:prstGeom>
          <a:solidFill>
            <a:srgbClr val="000000"/>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2000" dirty="0" err="1" smtClean="0">
                <a:solidFill>
                  <a:srgbClr val="FFFFFF"/>
                </a:solidFill>
                <a:latin typeface="+mn-lt"/>
              </a:rPr>
              <a:t>How</a:t>
            </a:r>
            <a:r>
              <a:rPr lang="es-ES" sz="2000" dirty="0" smtClean="0">
                <a:solidFill>
                  <a:srgbClr val="FFFFFF"/>
                </a:solidFill>
                <a:latin typeface="+mn-lt"/>
              </a:rPr>
              <a:t> </a:t>
            </a:r>
            <a:r>
              <a:rPr lang="es-ES" sz="2000" dirty="0" err="1">
                <a:solidFill>
                  <a:srgbClr val="FFFFFF"/>
                </a:solidFill>
                <a:latin typeface="+mn-lt"/>
              </a:rPr>
              <a:t>to</a:t>
            </a:r>
            <a:r>
              <a:rPr lang="es-ES" sz="2000" dirty="0">
                <a:solidFill>
                  <a:srgbClr val="FFFFFF"/>
                </a:solidFill>
                <a:latin typeface="+mn-lt"/>
              </a:rPr>
              <a:t> use </a:t>
            </a:r>
            <a:r>
              <a:rPr lang="es-ES" sz="2000" dirty="0" err="1">
                <a:solidFill>
                  <a:srgbClr val="FFFFFF"/>
                </a:solidFill>
                <a:latin typeface="+mn-lt"/>
              </a:rPr>
              <a:t>Combat</a:t>
            </a:r>
            <a:r>
              <a:rPr lang="es-ES" sz="2000" dirty="0">
                <a:solidFill>
                  <a:srgbClr val="FFFFFF"/>
                </a:solidFill>
                <a:latin typeface="+mn-lt"/>
              </a:rPr>
              <a:t> (online)</a:t>
            </a:r>
            <a:endParaRPr lang="en-US" sz="2000" dirty="0">
              <a:solidFill>
                <a:srgbClr val="FFFFFF"/>
              </a:solidFill>
              <a:latin typeface="+mn-lt"/>
            </a:endParaRPr>
          </a:p>
        </p:txBody>
      </p:sp>
      <p:sp>
        <p:nvSpPr>
          <p:cNvPr id="37" name="Rounded Rectangle 36"/>
          <p:cNvSpPr/>
          <p:nvPr/>
        </p:nvSpPr>
        <p:spPr>
          <a:xfrm>
            <a:off x="114300" y="1066800"/>
            <a:ext cx="3009900"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 </a:t>
            </a:r>
            <a:endParaRPr lang="en-US" dirty="0">
              <a:solidFill>
                <a:schemeClr val="tx1"/>
              </a:solidFill>
            </a:endParaRPr>
          </a:p>
        </p:txBody>
      </p:sp>
      <p:sp>
        <p:nvSpPr>
          <p:cNvPr id="38" name="Rounded Rectangle 37"/>
          <p:cNvSpPr/>
          <p:nvPr/>
        </p:nvSpPr>
        <p:spPr>
          <a:xfrm>
            <a:off x="114300" y="2109371"/>
            <a:ext cx="3009900"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 </a:t>
            </a:r>
            <a:endParaRPr lang="en-US" dirty="0">
              <a:solidFill>
                <a:schemeClr val="tx1"/>
              </a:solidFill>
            </a:endParaRPr>
          </a:p>
        </p:txBody>
      </p:sp>
      <p:sp>
        <p:nvSpPr>
          <p:cNvPr id="39" name="Rounded Rectangle 38"/>
          <p:cNvSpPr/>
          <p:nvPr/>
        </p:nvSpPr>
        <p:spPr>
          <a:xfrm>
            <a:off x="114300" y="3091243"/>
            <a:ext cx="3009900"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 </a:t>
            </a:r>
            <a:endParaRPr lang="en-US" dirty="0">
              <a:solidFill>
                <a:schemeClr val="tx1"/>
              </a:solidFill>
            </a:endParaRPr>
          </a:p>
        </p:txBody>
      </p:sp>
      <p:sp>
        <p:nvSpPr>
          <p:cNvPr id="40" name="Rounded Rectangle 39"/>
          <p:cNvSpPr/>
          <p:nvPr/>
        </p:nvSpPr>
        <p:spPr>
          <a:xfrm>
            <a:off x="114300" y="4145607"/>
            <a:ext cx="3009900" cy="118863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65824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B6F15528-21DE-4FAA-801E-634DDDAF4B2B}" type="slidenum">
              <a:rPr lang="en-US" smtClean="0"/>
              <a:pPr/>
              <a:t>15</a:t>
            </a:fld>
            <a:endParaRPr lang="en-US"/>
          </a:p>
        </p:txBody>
      </p:sp>
      <p:sp>
        <p:nvSpPr>
          <p:cNvPr id="6" name="TextBox 4"/>
          <p:cNvSpPr txBox="1"/>
          <p:nvPr/>
        </p:nvSpPr>
        <p:spPr>
          <a:xfrm>
            <a:off x="400664" y="1053088"/>
            <a:ext cx="6953864" cy="430887"/>
          </a:xfrm>
          <a:prstGeom prst="rect">
            <a:avLst/>
          </a:prstGeom>
          <a:noFill/>
        </p:spPr>
        <p:txBody>
          <a:bodyPr wrap="square" rtlCol="0">
            <a:spAutoFit/>
          </a:bodyPr>
          <a:lstStyle/>
          <a:p>
            <a:r>
              <a:rPr lang="es-ES" sz="2200" dirty="0" err="1" smtClean="0"/>
              <a:t>Volcano</a:t>
            </a:r>
            <a:r>
              <a:rPr lang="es-ES" sz="2200" dirty="0" smtClean="0"/>
              <a:t> </a:t>
            </a:r>
            <a:r>
              <a:rPr lang="es-ES" sz="2200" dirty="0" err="1" smtClean="0"/>
              <a:t>plots</a:t>
            </a:r>
            <a:r>
              <a:rPr lang="es-ES" sz="2200" dirty="0" smtClean="0"/>
              <a:t> </a:t>
            </a:r>
            <a:endParaRPr lang="es-ES" sz="2200" dirty="0"/>
          </a:p>
        </p:txBody>
      </p:sp>
      <p:sp>
        <p:nvSpPr>
          <p:cNvPr id="3" name="CuadroTexto 2"/>
          <p:cNvSpPr txBox="1"/>
          <p:nvPr/>
        </p:nvSpPr>
        <p:spPr>
          <a:xfrm>
            <a:off x="4134879" y="6470416"/>
            <a:ext cx="3485121" cy="369332"/>
          </a:xfrm>
          <a:prstGeom prst="rect">
            <a:avLst/>
          </a:prstGeom>
          <a:noFill/>
        </p:spPr>
        <p:txBody>
          <a:bodyPr wrap="none" rtlCol="0">
            <a:spAutoFit/>
          </a:bodyPr>
          <a:lstStyle/>
          <a:p>
            <a:r>
              <a:rPr lang="es-ES" dirty="0" smtClean="0">
                <a:solidFill>
                  <a:srgbClr val="CC00CC"/>
                </a:solidFill>
              </a:rPr>
              <a:t>Scripts in R </a:t>
            </a:r>
            <a:r>
              <a:rPr lang="es-ES" dirty="0" err="1" smtClean="0">
                <a:solidFill>
                  <a:srgbClr val="CC00CC"/>
                </a:solidFill>
              </a:rPr>
              <a:t>provided</a:t>
            </a:r>
            <a:r>
              <a:rPr lang="es-ES" dirty="0" smtClean="0">
                <a:solidFill>
                  <a:srgbClr val="CC00CC"/>
                </a:solidFill>
              </a:rPr>
              <a:t> </a:t>
            </a:r>
            <a:r>
              <a:rPr lang="es-ES" dirty="0" err="1" smtClean="0">
                <a:solidFill>
                  <a:srgbClr val="CC00CC"/>
                </a:solidFill>
              </a:rPr>
              <a:t>under</a:t>
            </a:r>
            <a:r>
              <a:rPr lang="es-ES" dirty="0" smtClean="0">
                <a:solidFill>
                  <a:srgbClr val="CC00CC"/>
                </a:solidFill>
              </a:rPr>
              <a:t> </a:t>
            </a:r>
            <a:r>
              <a:rPr lang="es-ES" dirty="0" err="1" smtClean="0">
                <a:solidFill>
                  <a:srgbClr val="CC00CC"/>
                </a:solidFill>
              </a:rPr>
              <a:t>request</a:t>
            </a:r>
            <a:endParaRPr lang="es-ES" dirty="0" smtClean="0">
              <a:solidFill>
                <a:srgbClr val="CC00CC"/>
              </a:solidFill>
            </a:endParaRPr>
          </a:p>
        </p:txBody>
      </p:sp>
      <p:grpSp>
        <p:nvGrpSpPr>
          <p:cNvPr id="8" name="Grupo 7"/>
          <p:cNvGrpSpPr/>
          <p:nvPr/>
        </p:nvGrpSpPr>
        <p:grpSpPr>
          <a:xfrm>
            <a:off x="462503" y="1189781"/>
            <a:ext cx="5336621" cy="5328608"/>
            <a:chOff x="467853" y="945923"/>
            <a:chExt cx="5336621" cy="5328608"/>
          </a:xfrm>
        </p:grpSpPr>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853" y="945923"/>
              <a:ext cx="5336621" cy="5328608"/>
            </a:xfrm>
            <a:prstGeom prst="rect">
              <a:avLst/>
            </a:prstGeom>
          </p:spPr>
        </p:pic>
        <p:sp>
          <p:nvSpPr>
            <p:cNvPr id="10" name="Rectángulo redondeado 9"/>
            <p:cNvSpPr/>
            <p:nvPr/>
          </p:nvSpPr>
          <p:spPr>
            <a:xfrm>
              <a:off x="1189746" y="1529317"/>
              <a:ext cx="1910408" cy="3646224"/>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Título 1"/>
          <p:cNvSpPr txBox="1">
            <a:spLocks/>
          </p:cNvSpPr>
          <p:nvPr/>
        </p:nvSpPr>
        <p:spPr>
          <a:xfrm>
            <a:off x="609600" y="304800"/>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err="1" smtClean="0"/>
              <a:t>Checking</a:t>
            </a:r>
            <a:r>
              <a:rPr lang="es-ES" dirty="0" smtClean="0"/>
              <a:t> </a:t>
            </a:r>
            <a:r>
              <a:rPr lang="es-ES" dirty="0" err="1" smtClean="0"/>
              <a:t>experiment</a:t>
            </a:r>
            <a:r>
              <a:rPr lang="es-ES" dirty="0" smtClean="0"/>
              <a:t> data </a:t>
            </a:r>
            <a:r>
              <a:rPr lang="es-ES" dirty="0" err="1" smtClean="0"/>
              <a:t>quality</a:t>
            </a:r>
            <a:r>
              <a:rPr lang="es-ES" dirty="0" smtClean="0"/>
              <a:t>: </a:t>
            </a:r>
            <a:br>
              <a:rPr lang="es-ES" dirty="0" smtClean="0"/>
            </a:br>
            <a:endParaRPr lang="es-ES" dirty="0"/>
          </a:p>
        </p:txBody>
      </p:sp>
    </p:spTree>
    <p:extLst>
      <p:ext uri="{BB962C8B-B14F-4D97-AF65-F5344CB8AC3E}">
        <p14:creationId xmlns:p14="http://schemas.microsoft.com/office/powerpoint/2010/main" val="355652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800" dirty="0" err="1" smtClean="0"/>
              <a:t>Heatmaps</a:t>
            </a:r>
            <a:endParaRPr lang="es-ES" sz="2800" dirty="0"/>
          </a:p>
        </p:txBody>
      </p:sp>
      <p:sp>
        <p:nvSpPr>
          <p:cNvPr id="4" name="Marcador de número de diapositiva 3"/>
          <p:cNvSpPr>
            <a:spLocks noGrp="1"/>
          </p:cNvSpPr>
          <p:nvPr>
            <p:ph type="sldNum" sz="quarter" idx="12"/>
          </p:nvPr>
        </p:nvSpPr>
        <p:spPr/>
        <p:txBody>
          <a:bodyPr/>
          <a:lstStyle/>
          <a:p>
            <a:fld id="{B6F15528-21DE-4FAA-801E-634DDDAF4B2B}" type="slidenum">
              <a:rPr lang="en-US" smtClean="0"/>
              <a:pPr/>
              <a:t>16</a:t>
            </a:fld>
            <a:endParaRPr lang="en-US"/>
          </a:p>
        </p:txBody>
      </p:sp>
      <p:pic>
        <p:nvPicPr>
          <p:cNvPr id="5"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56485"/>
            <a:ext cx="6764739" cy="4461018"/>
          </a:xfrm>
          <a:prstGeom prst="rect">
            <a:avLst/>
          </a:prstGeom>
        </p:spPr>
      </p:pic>
    </p:spTree>
    <p:extLst>
      <p:ext uri="{BB962C8B-B14F-4D97-AF65-F5344CB8AC3E}">
        <p14:creationId xmlns:p14="http://schemas.microsoft.com/office/powerpoint/2010/main" val="152860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RNA-seq pipeli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247" t="59513"/>
          <a:stretch/>
        </p:blipFill>
        <p:spPr bwMode="auto">
          <a:xfrm>
            <a:off x="4387468" y="4547149"/>
            <a:ext cx="2514600" cy="162505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a:xfrm>
            <a:off x="6858000" y="6498285"/>
            <a:ext cx="2133600" cy="365125"/>
          </a:xfrm>
        </p:spPr>
        <p:txBody>
          <a:bodyPr/>
          <a:lstStyle/>
          <a:p>
            <a:fld id="{B6F15528-21DE-4FAA-801E-634DDDAF4B2B}" type="slidenum">
              <a:rPr lang="en-US" smtClean="0"/>
              <a:pPr/>
              <a:t>17</a:t>
            </a:fld>
            <a:endParaRPr lang="en-US" dirty="0"/>
          </a:p>
        </p:txBody>
      </p:sp>
      <p:pic>
        <p:nvPicPr>
          <p:cNvPr id="6" name="Picture 2" descr="RNA-seq pipeli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247" b="71679"/>
          <a:stretch/>
        </p:blipFill>
        <p:spPr bwMode="auto">
          <a:xfrm>
            <a:off x="4381959" y="1099883"/>
            <a:ext cx="2514600" cy="1136737"/>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1006206" y="1095375"/>
            <a:ext cx="2651393" cy="59491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1. RNA-</a:t>
            </a:r>
            <a:r>
              <a:rPr lang="es-ES" dirty="0" err="1" smtClean="0">
                <a:solidFill>
                  <a:schemeClr val="tx1"/>
                </a:solidFill>
              </a:rPr>
              <a:t>seq</a:t>
            </a:r>
            <a:r>
              <a:rPr lang="es-ES" dirty="0" smtClean="0">
                <a:solidFill>
                  <a:schemeClr val="tx1"/>
                </a:solidFill>
              </a:rPr>
              <a:t> data</a:t>
            </a:r>
            <a:endParaRPr lang="en-US" dirty="0">
              <a:solidFill>
                <a:schemeClr val="tx1"/>
              </a:solidFill>
            </a:endParaRPr>
          </a:p>
        </p:txBody>
      </p:sp>
      <p:sp>
        <p:nvSpPr>
          <p:cNvPr id="8" name="Rounded Rectangle 7"/>
          <p:cNvSpPr/>
          <p:nvPr/>
        </p:nvSpPr>
        <p:spPr>
          <a:xfrm>
            <a:off x="1006206" y="2312740"/>
            <a:ext cx="2651393"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2. </a:t>
            </a:r>
            <a:r>
              <a:rPr lang="es-ES" dirty="0" err="1" smtClean="0">
                <a:solidFill>
                  <a:schemeClr val="tx1"/>
                </a:solidFill>
              </a:rPr>
              <a:t>Align</a:t>
            </a:r>
            <a:r>
              <a:rPr lang="es-ES" dirty="0" smtClean="0">
                <a:solidFill>
                  <a:schemeClr val="tx1"/>
                </a:solidFill>
              </a:rPr>
              <a:t> </a:t>
            </a:r>
            <a:r>
              <a:rPr lang="es-ES" dirty="0" err="1" smtClean="0">
                <a:solidFill>
                  <a:schemeClr val="tx1"/>
                </a:solidFill>
              </a:rPr>
              <a:t>sequences</a:t>
            </a:r>
            <a:r>
              <a:rPr lang="es-ES" dirty="0" smtClean="0">
                <a:solidFill>
                  <a:schemeClr val="tx1"/>
                </a:solidFill>
              </a:rPr>
              <a:t> </a:t>
            </a:r>
            <a:r>
              <a:rPr lang="es-ES" dirty="0" err="1" smtClean="0">
                <a:solidFill>
                  <a:schemeClr val="tx1"/>
                </a:solidFill>
              </a:rPr>
              <a:t>against</a:t>
            </a:r>
            <a:r>
              <a:rPr lang="es-ES" dirty="0" smtClean="0">
                <a:solidFill>
                  <a:schemeClr val="tx1"/>
                </a:solidFill>
              </a:rPr>
              <a:t> </a:t>
            </a:r>
            <a:r>
              <a:rPr lang="es-ES" dirty="0" err="1" smtClean="0">
                <a:solidFill>
                  <a:schemeClr val="tx1"/>
                </a:solidFill>
              </a:rPr>
              <a:t>genome</a:t>
            </a:r>
            <a:endParaRPr lang="en-US" dirty="0">
              <a:solidFill>
                <a:schemeClr val="tx1"/>
              </a:solidFill>
            </a:endParaRPr>
          </a:p>
        </p:txBody>
      </p:sp>
      <p:sp>
        <p:nvSpPr>
          <p:cNvPr id="9" name="Rounded Rectangle 8"/>
          <p:cNvSpPr/>
          <p:nvPr/>
        </p:nvSpPr>
        <p:spPr>
          <a:xfrm>
            <a:off x="1006206" y="3531940"/>
            <a:ext cx="2651394"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3. </a:t>
            </a:r>
            <a:r>
              <a:rPr lang="es-ES" dirty="0" err="1" smtClean="0">
                <a:solidFill>
                  <a:schemeClr val="tx1"/>
                </a:solidFill>
              </a:rPr>
              <a:t>Generate</a:t>
            </a:r>
            <a:r>
              <a:rPr lang="es-ES" dirty="0" smtClean="0">
                <a:solidFill>
                  <a:schemeClr val="tx1"/>
                </a:solidFill>
              </a:rPr>
              <a:t> </a:t>
            </a:r>
            <a:r>
              <a:rPr lang="es-ES" dirty="0" err="1" smtClean="0">
                <a:solidFill>
                  <a:schemeClr val="tx1"/>
                </a:solidFill>
              </a:rPr>
              <a:t>sequence</a:t>
            </a:r>
            <a:r>
              <a:rPr lang="es-ES" dirty="0" smtClean="0">
                <a:solidFill>
                  <a:schemeClr val="tx1"/>
                </a:solidFill>
              </a:rPr>
              <a:t> </a:t>
            </a:r>
            <a:r>
              <a:rPr lang="es-ES" dirty="0" err="1" smtClean="0">
                <a:solidFill>
                  <a:schemeClr val="tx1"/>
                </a:solidFill>
              </a:rPr>
              <a:t>counts</a:t>
            </a:r>
            <a:r>
              <a:rPr lang="es-ES" dirty="0" smtClean="0">
                <a:solidFill>
                  <a:schemeClr val="tx1"/>
                </a:solidFill>
              </a:rPr>
              <a:t> </a:t>
            </a:r>
            <a:r>
              <a:rPr lang="es-ES" dirty="0" err="1" smtClean="0">
                <a:solidFill>
                  <a:schemeClr val="tx1"/>
                </a:solidFill>
              </a:rPr>
              <a:t>for</a:t>
            </a:r>
            <a:r>
              <a:rPr lang="es-ES" dirty="0" smtClean="0">
                <a:solidFill>
                  <a:schemeClr val="tx1"/>
                </a:solidFill>
              </a:rPr>
              <a:t> </a:t>
            </a:r>
            <a:r>
              <a:rPr lang="es-ES" dirty="0" err="1" smtClean="0">
                <a:solidFill>
                  <a:schemeClr val="tx1"/>
                </a:solidFill>
              </a:rPr>
              <a:t>all</a:t>
            </a:r>
            <a:r>
              <a:rPr lang="es-ES" dirty="0" smtClean="0">
                <a:solidFill>
                  <a:schemeClr val="tx1"/>
                </a:solidFill>
              </a:rPr>
              <a:t> genes</a:t>
            </a:r>
            <a:endParaRPr lang="en-US" dirty="0">
              <a:solidFill>
                <a:schemeClr val="tx1"/>
              </a:solidFill>
            </a:endParaRPr>
          </a:p>
        </p:txBody>
      </p:sp>
      <p:sp>
        <p:nvSpPr>
          <p:cNvPr id="10" name="Rounded Rectangle 9"/>
          <p:cNvSpPr/>
          <p:nvPr/>
        </p:nvSpPr>
        <p:spPr>
          <a:xfrm>
            <a:off x="990600" y="4738287"/>
            <a:ext cx="2667000"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4. </a:t>
            </a:r>
            <a:r>
              <a:rPr lang="es-ES" dirty="0" err="1" smtClean="0">
                <a:solidFill>
                  <a:schemeClr val="tx1"/>
                </a:solidFill>
              </a:rPr>
              <a:t>Differential</a:t>
            </a:r>
            <a:r>
              <a:rPr lang="es-ES" dirty="0" smtClean="0">
                <a:solidFill>
                  <a:schemeClr val="tx1"/>
                </a:solidFill>
              </a:rPr>
              <a:t> </a:t>
            </a:r>
            <a:r>
              <a:rPr lang="es-ES" dirty="0" err="1" smtClean="0">
                <a:solidFill>
                  <a:schemeClr val="tx1"/>
                </a:solidFill>
              </a:rPr>
              <a:t>expression</a:t>
            </a:r>
            <a:r>
              <a:rPr lang="es-ES" dirty="0" smtClean="0">
                <a:solidFill>
                  <a:schemeClr val="tx1"/>
                </a:solidFill>
              </a:rPr>
              <a:t> </a:t>
            </a:r>
            <a:r>
              <a:rPr lang="es-ES" dirty="0" err="1" smtClean="0">
                <a:solidFill>
                  <a:schemeClr val="tx1"/>
                </a:solidFill>
              </a:rPr>
              <a:t>accross</a:t>
            </a:r>
            <a:r>
              <a:rPr lang="es-ES" dirty="0" smtClean="0">
                <a:solidFill>
                  <a:schemeClr val="tx1"/>
                </a:solidFill>
              </a:rPr>
              <a:t> </a:t>
            </a:r>
            <a:r>
              <a:rPr lang="es-ES" dirty="0" err="1" smtClean="0">
                <a:solidFill>
                  <a:schemeClr val="tx1"/>
                </a:solidFill>
              </a:rPr>
              <a:t>conditions</a:t>
            </a:r>
            <a:endParaRPr lang="en-US" dirty="0">
              <a:solidFill>
                <a:schemeClr val="tx1"/>
              </a:solidFill>
            </a:endParaRPr>
          </a:p>
        </p:txBody>
      </p:sp>
      <p:sp>
        <p:nvSpPr>
          <p:cNvPr id="11" name="Rounded Rectangle 10"/>
          <p:cNvSpPr/>
          <p:nvPr/>
        </p:nvSpPr>
        <p:spPr>
          <a:xfrm>
            <a:off x="1006207" y="5895975"/>
            <a:ext cx="2651393"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5. </a:t>
            </a:r>
            <a:r>
              <a:rPr lang="es-ES" dirty="0" err="1" smtClean="0">
                <a:solidFill>
                  <a:schemeClr val="tx1"/>
                </a:solidFill>
              </a:rPr>
              <a:t>Functional</a:t>
            </a:r>
            <a:r>
              <a:rPr lang="es-ES" dirty="0" smtClean="0">
                <a:solidFill>
                  <a:schemeClr val="tx1"/>
                </a:solidFill>
              </a:rPr>
              <a:t> </a:t>
            </a:r>
            <a:r>
              <a:rPr lang="es-ES" dirty="0" err="1" smtClean="0">
                <a:solidFill>
                  <a:schemeClr val="tx1"/>
                </a:solidFill>
              </a:rPr>
              <a:t>enrichment</a:t>
            </a:r>
            <a:endParaRPr lang="en-US" dirty="0">
              <a:solidFill>
                <a:schemeClr val="tx1"/>
              </a:solidFill>
            </a:endParaRPr>
          </a:p>
        </p:txBody>
      </p:sp>
      <p:pic>
        <p:nvPicPr>
          <p:cNvPr id="12" name="Picture 2" descr="RNA-seq pipeli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247" t="28562" b="40490"/>
          <a:stretch/>
        </p:blipFill>
        <p:spPr bwMode="auto">
          <a:xfrm>
            <a:off x="4387468" y="2290706"/>
            <a:ext cx="2514600" cy="1242173"/>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a:xfrm>
            <a:off x="2107462" y="1803273"/>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2099630" y="3037649"/>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2101468" y="4234815"/>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2101468" y="5454015"/>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p:cNvSpPr txBox="1">
            <a:spLocks/>
          </p:cNvSpPr>
          <p:nvPr/>
        </p:nvSpPr>
        <p:spPr>
          <a:xfrm>
            <a:off x="0" y="-793"/>
            <a:ext cx="9144000" cy="627062"/>
          </a:xfrm>
          <a:prstGeom prst="rect">
            <a:avLst/>
          </a:prstGeom>
          <a:solidFill>
            <a:srgbClr val="000000"/>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err="1" smtClean="0">
                <a:solidFill>
                  <a:srgbClr val="FFFFFF"/>
                </a:solidFill>
                <a:latin typeface="+mn-lt"/>
              </a:rPr>
              <a:t>RNAseq</a:t>
            </a:r>
            <a:r>
              <a:rPr lang="en-US" sz="2000" dirty="0" smtClean="0">
                <a:solidFill>
                  <a:srgbClr val="FFFFFF"/>
                </a:solidFill>
                <a:latin typeface="+mn-lt"/>
              </a:rPr>
              <a:t> steps and Quality Controls</a:t>
            </a:r>
            <a:endParaRPr lang="en-US" sz="2000" dirty="0">
              <a:solidFill>
                <a:srgbClr val="FFFFFF"/>
              </a:solidFill>
              <a:latin typeface="+mn-lt"/>
            </a:endParaRPr>
          </a:p>
        </p:txBody>
      </p:sp>
      <p:sp>
        <p:nvSpPr>
          <p:cNvPr id="5" name="Rectangle 4"/>
          <p:cNvSpPr/>
          <p:nvPr/>
        </p:nvSpPr>
        <p:spPr>
          <a:xfrm>
            <a:off x="4876800" y="5863591"/>
            <a:ext cx="3962400" cy="1308734"/>
          </a:xfrm>
          <a:prstGeom prst="rect">
            <a:avLst/>
          </a:prstGeom>
          <a:solidFill>
            <a:schemeClr val="bg1">
              <a:lumMod val="95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52399" y="761998"/>
            <a:ext cx="8991601" cy="5105402"/>
          </a:xfrm>
          <a:prstGeom prst="rect">
            <a:avLst/>
          </a:prstGeom>
          <a:solidFill>
            <a:schemeClr val="bg1">
              <a:lumMod val="95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05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155" y="533400"/>
            <a:ext cx="7148052" cy="533400"/>
          </a:xfrm>
        </p:spPr>
        <p:txBody>
          <a:bodyPr>
            <a:normAutofit/>
          </a:bodyPr>
          <a:lstStyle/>
          <a:p>
            <a:r>
              <a:rPr lang="es-ES_tradnl" sz="2800" dirty="0" err="1" smtClean="0"/>
              <a:t>Info</a:t>
            </a:r>
            <a:r>
              <a:rPr lang="es-ES_tradnl" sz="2800" dirty="0" smtClean="0"/>
              <a:t> Gene </a:t>
            </a:r>
            <a:r>
              <a:rPr lang="es-ES_tradnl" sz="2800" dirty="0" err="1" smtClean="0"/>
              <a:t>Ontology</a:t>
            </a:r>
            <a:endParaRPr lang="en-US" sz="2800" dirty="0"/>
          </a:p>
        </p:txBody>
      </p:sp>
      <p:sp>
        <p:nvSpPr>
          <p:cNvPr id="3" name="Content Placeholder 2"/>
          <p:cNvSpPr>
            <a:spLocks noGrp="1"/>
          </p:cNvSpPr>
          <p:nvPr>
            <p:ph idx="1"/>
          </p:nvPr>
        </p:nvSpPr>
        <p:spPr>
          <a:xfrm>
            <a:off x="1204452" y="1854703"/>
            <a:ext cx="6400800" cy="1600200"/>
          </a:xfrm>
        </p:spPr>
        <p:txBody>
          <a:bodyPr>
            <a:normAutofit fontScale="92500" lnSpcReduction="10000"/>
          </a:bodyPr>
          <a:lstStyle/>
          <a:p>
            <a:r>
              <a:rPr lang="es-ES_tradnl" sz="2400" dirty="0" err="1" smtClean="0"/>
              <a:t>Ensembl</a:t>
            </a:r>
            <a:endParaRPr lang="es-ES_tradnl" sz="2400" dirty="0" smtClean="0"/>
          </a:p>
          <a:p>
            <a:r>
              <a:rPr lang="es-ES_tradnl" sz="2400" dirty="0" smtClean="0"/>
              <a:t>Amigo</a:t>
            </a:r>
          </a:p>
          <a:p>
            <a:r>
              <a:rPr lang="es-ES_tradnl" sz="2400" dirty="0" smtClean="0"/>
              <a:t>David</a:t>
            </a:r>
          </a:p>
          <a:p>
            <a:r>
              <a:rPr lang="es-ES_tradnl" sz="2400" dirty="0" err="1" smtClean="0"/>
              <a:t>Others</a:t>
            </a:r>
            <a:r>
              <a:rPr lang="es-ES_tradnl" sz="2400" dirty="0"/>
              <a:t>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Rectángulo 4"/>
          <p:cNvSpPr/>
          <p:nvPr/>
        </p:nvSpPr>
        <p:spPr>
          <a:xfrm>
            <a:off x="914400" y="1335075"/>
            <a:ext cx="3691139" cy="461665"/>
          </a:xfrm>
          <a:prstGeom prst="rect">
            <a:avLst/>
          </a:prstGeom>
        </p:spPr>
        <p:txBody>
          <a:bodyPr wrap="none">
            <a:spAutoFit/>
          </a:bodyPr>
          <a:lstStyle/>
          <a:p>
            <a:r>
              <a:rPr lang="es-ES" sz="2400" dirty="0" smtClean="0"/>
              <a:t>1) </a:t>
            </a:r>
            <a:r>
              <a:rPr lang="es-ES" sz="2400" dirty="0" err="1" smtClean="0"/>
              <a:t>Candidate</a:t>
            </a:r>
            <a:r>
              <a:rPr lang="es-ES" sz="2400" dirty="0" smtClean="0"/>
              <a:t> </a:t>
            </a:r>
            <a:r>
              <a:rPr lang="es-ES" sz="2400" dirty="0"/>
              <a:t>gene </a:t>
            </a:r>
            <a:r>
              <a:rPr lang="es-ES" sz="2400" dirty="0" err="1"/>
              <a:t>approach</a:t>
            </a:r>
            <a:endParaRPr lang="en-US" sz="2400" dirty="0"/>
          </a:p>
        </p:txBody>
      </p:sp>
      <p:sp>
        <p:nvSpPr>
          <p:cNvPr id="6" name="Rectángulo 5"/>
          <p:cNvSpPr/>
          <p:nvPr/>
        </p:nvSpPr>
        <p:spPr>
          <a:xfrm>
            <a:off x="877528" y="3595367"/>
            <a:ext cx="4833054" cy="461665"/>
          </a:xfrm>
          <a:prstGeom prst="rect">
            <a:avLst/>
          </a:prstGeom>
        </p:spPr>
        <p:txBody>
          <a:bodyPr wrap="none">
            <a:spAutoFit/>
          </a:bodyPr>
          <a:lstStyle/>
          <a:p>
            <a:r>
              <a:rPr lang="es-ES" sz="2400" dirty="0" smtClean="0"/>
              <a:t>2) </a:t>
            </a:r>
            <a:r>
              <a:rPr lang="es-ES" sz="2400" dirty="0" err="1" smtClean="0"/>
              <a:t>Cluster</a:t>
            </a:r>
            <a:r>
              <a:rPr lang="es-ES" sz="2400" dirty="0" err="1"/>
              <a:t>s</a:t>
            </a:r>
            <a:r>
              <a:rPr lang="es-ES" sz="2400" dirty="0" smtClean="0"/>
              <a:t> </a:t>
            </a:r>
            <a:r>
              <a:rPr lang="es-ES" sz="2400" dirty="0"/>
              <a:t>gene </a:t>
            </a:r>
            <a:r>
              <a:rPr lang="es-ES" sz="2400" dirty="0" err="1" smtClean="0"/>
              <a:t>approach</a:t>
            </a:r>
            <a:r>
              <a:rPr lang="es-ES" sz="2400" dirty="0" smtClean="0"/>
              <a:t> </a:t>
            </a:r>
            <a:r>
              <a:rPr lang="es-ES" sz="2400" dirty="0" smtClean="0">
                <a:sym typeface="Wingdings" panose="05000000000000000000" pitchFamily="2" charset="2"/>
              </a:rPr>
              <a:t> </a:t>
            </a:r>
            <a:r>
              <a:rPr lang="es-ES" sz="2400" dirty="0" err="1" smtClean="0">
                <a:sym typeface="Wingdings" panose="05000000000000000000" pitchFamily="2" charset="2"/>
              </a:rPr>
              <a:t>RNAseq</a:t>
            </a:r>
            <a:endParaRPr lang="en-US" sz="2400" dirty="0"/>
          </a:p>
        </p:txBody>
      </p:sp>
      <p:sp>
        <p:nvSpPr>
          <p:cNvPr id="7" name="TextBox 3"/>
          <p:cNvSpPr txBox="1"/>
          <p:nvPr/>
        </p:nvSpPr>
        <p:spPr>
          <a:xfrm>
            <a:off x="1204452" y="4090987"/>
            <a:ext cx="4507709" cy="2800767"/>
          </a:xfrm>
          <a:prstGeom prst="rect">
            <a:avLst/>
          </a:prstGeom>
          <a:noFill/>
        </p:spPr>
        <p:txBody>
          <a:bodyPr wrap="none" rtlCol="0">
            <a:spAutoFit/>
          </a:bodyPr>
          <a:lstStyle/>
          <a:p>
            <a:pPr marL="342900" indent="-342900">
              <a:buFont typeface="Arial" panose="020B0604020202020204" pitchFamily="34" charset="0"/>
              <a:buChar char="•"/>
            </a:pPr>
            <a:r>
              <a:rPr lang="es-ES" sz="2200" dirty="0" smtClean="0"/>
              <a:t>David</a:t>
            </a:r>
          </a:p>
          <a:p>
            <a:pPr marL="342900" indent="-342900">
              <a:buFont typeface="Arial" panose="020B0604020202020204" pitchFamily="34" charset="0"/>
              <a:buChar char="•"/>
            </a:pPr>
            <a:r>
              <a:rPr lang="es-ES" sz="2200" dirty="0" err="1"/>
              <a:t>Cytoscape</a:t>
            </a:r>
            <a:r>
              <a:rPr lang="es-ES" sz="2200" dirty="0"/>
              <a:t> Apps (</a:t>
            </a:r>
            <a:r>
              <a:rPr lang="es-ES" sz="2200" dirty="0" err="1"/>
              <a:t>e.g</a:t>
            </a:r>
            <a:r>
              <a:rPr lang="es-ES" sz="2200" dirty="0"/>
              <a:t>. </a:t>
            </a:r>
            <a:r>
              <a:rPr lang="es-ES" sz="2200" dirty="0" err="1"/>
              <a:t>Cluego</a:t>
            </a:r>
            <a:r>
              <a:rPr lang="es-ES" sz="2200" dirty="0"/>
              <a:t>)</a:t>
            </a:r>
          </a:p>
          <a:p>
            <a:pPr marL="342900" indent="-342900">
              <a:buFont typeface="Arial" panose="020B0604020202020204" pitchFamily="34" charset="0"/>
              <a:buChar char="•"/>
            </a:pPr>
            <a:r>
              <a:rPr lang="es-ES" sz="2200" dirty="0" smtClean="0"/>
              <a:t>IPA (</a:t>
            </a:r>
            <a:r>
              <a:rPr lang="es-ES" sz="2200" dirty="0" err="1" smtClean="0"/>
              <a:t>License</a:t>
            </a:r>
            <a:r>
              <a:rPr lang="es-ES" sz="2200" dirty="0" smtClean="0"/>
              <a:t> </a:t>
            </a:r>
            <a:r>
              <a:rPr lang="es-ES" sz="2200" dirty="0" err="1" smtClean="0"/>
              <a:t>available</a:t>
            </a:r>
            <a:r>
              <a:rPr lang="es-ES" sz="2200" dirty="0" smtClean="0"/>
              <a:t> at </a:t>
            </a:r>
            <a:r>
              <a:rPr lang="es-ES" sz="2200" dirty="0" err="1" smtClean="0"/>
              <a:t>Children’s</a:t>
            </a:r>
            <a:r>
              <a:rPr lang="es-ES" sz="2200" dirty="0" smtClean="0"/>
              <a:t>)</a:t>
            </a:r>
            <a:endParaRPr lang="es-ES" sz="2200" dirty="0"/>
          </a:p>
          <a:p>
            <a:pPr marL="342900" indent="-342900">
              <a:buFont typeface="Arial" panose="020B0604020202020204" pitchFamily="34" charset="0"/>
              <a:buChar char="•"/>
            </a:pPr>
            <a:r>
              <a:rPr lang="es-ES" sz="2200" dirty="0" err="1" smtClean="0"/>
              <a:t>Genomatix</a:t>
            </a:r>
            <a:r>
              <a:rPr lang="es-ES" sz="2200" dirty="0" smtClean="0"/>
              <a:t> (</a:t>
            </a:r>
            <a:r>
              <a:rPr lang="es-ES" sz="2200" dirty="0" err="1" smtClean="0"/>
              <a:t>Not</a:t>
            </a:r>
            <a:r>
              <a:rPr lang="es-ES" sz="2200" dirty="0" smtClean="0"/>
              <a:t> </a:t>
            </a:r>
            <a:r>
              <a:rPr lang="es-ES" sz="2200" dirty="0" err="1" smtClean="0"/>
              <a:t>for</a:t>
            </a:r>
            <a:r>
              <a:rPr lang="es-ES" sz="2200" dirty="0" smtClean="0"/>
              <a:t> free)</a:t>
            </a:r>
            <a:endParaRPr lang="es-ES" sz="2200" dirty="0"/>
          </a:p>
          <a:p>
            <a:pPr marL="342900" indent="-342900">
              <a:buFont typeface="Arial" panose="020B0604020202020204" pitchFamily="34" charset="0"/>
              <a:buChar char="•"/>
            </a:pPr>
            <a:r>
              <a:rPr lang="es-ES" sz="2200" dirty="0" err="1" smtClean="0"/>
              <a:t>Agrigo</a:t>
            </a:r>
            <a:r>
              <a:rPr lang="es-ES" sz="2200" dirty="0" smtClean="0"/>
              <a:t> </a:t>
            </a:r>
          </a:p>
          <a:p>
            <a:pPr marL="342900" indent="-342900">
              <a:buFont typeface="Arial" panose="020B0604020202020204" pitchFamily="34" charset="0"/>
              <a:buChar char="•"/>
            </a:pPr>
            <a:r>
              <a:rPr lang="es-ES" sz="2200" dirty="0" err="1" smtClean="0"/>
              <a:t>WebGestalt</a:t>
            </a:r>
            <a:endParaRPr lang="es-ES" sz="2200" dirty="0" smtClean="0"/>
          </a:p>
          <a:p>
            <a:pPr marL="342900" indent="-342900">
              <a:buFont typeface="Arial" panose="020B0604020202020204" pitchFamily="34" charset="0"/>
              <a:buChar char="•"/>
            </a:pPr>
            <a:r>
              <a:rPr lang="es-ES" sz="2200" dirty="0" err="1" smtClean="0"/>
              <a:t>Others</a:t>
            </a:r>
            <a:endParaRPr lang="es-ES" sz="2200" dirty="0"/>
          </a:p>
          <a:p>
            <a:pPr marL="342900" indent="-342900">
              <a:buFont typeface="Arial" panose="020B0604020202020204" pitchFamily="34" charset="0"/>
              <a:buChar char="•"/>
            </a:pPr>
            <a:endParaRPr lang="en-US" sz="2200" dirty="0"/>
          </a:p>
        </p:txBody>
      </p:sp>
      <p:sp>
        <p:nvSpPr>
          <p:cNvPr id="8" name="Elipse 7"/>
          <p:cNvSpPr/>
          <p:nvPr/>
        </p:nvSpPr>
        <p:spPr>
          <a:xfrm>
            <a:off x="5985387" y="1370438"/>
            <a:ext cx="2912807" cy="787903"/>
          </a:xfrm>
          <a:prstGeom prst="ellipse">
            <a:avLst/>
          </a:prstGeom>
          <a:no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solidFill>
                  <a:srgbClr val="00CC00"/>
                </a:solidFill>
              </a:rPr>
              <a:t>Biological</a:t>
            </a:r>
            <a:r>
              <a:rPr lang="es-ES" b="1" dirty="0" smtClean="0">
                <a:solidFill>
                  <a:srgbClr val="00CC00"/>
                </a:solidFill>
              </a:rPr>
              <a:t> </a:t>
            </a:r>
            <a:r>
              <a:rPr lang="es-ES" b="1" dirty="0" err="1" smtClean="0">
                <a:solidFill>
                  <a:srgbClr val="00CC00"/>
                </a:solidFill>
              </a:rPr>
              <a:t>process</a:t>
            </a:r>
            <a:endParaRPr lang="es-ES" b="1" dirty="0">
              <a:solidFill>
                <a:srgbClr val="00CC00"/>
              </a:solidFill>
            </a:endParaRPr>
          </a:p>
        </p:txBody>
      </p:sp>
      <p:sp>
        <p:nvSpPr>
          <p:cNvPr id="9" name="Elipse 8"/>
          <p:cNvSpPr/>
          <p:nvPr/>
        </p:nvSpPr>
        <p:spPr>
          <a:xfrm>
            <a:off x="5943600" y="2158341"/>
            <a:ext cx="3003755" cy="787903"/>
          </a:xfrm>
          <a:prstGeom prst="ellipse">
            <a:avLst/>
          </a:prstGeom>
          <a:no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rgbClr val="00CC00"/>
                </a:solidFill>
              </a:rPr>
              <a:t>Molecular </a:t>
            </a:r>
            <a:r>
              <a:rPr lang="es-ES" b="1" dirty="0" err="1" smtClean="0">
                <a:solidFill>
                  <a:srgbClr val="00CC00"/>
                </a:solidFill>
              </a:rPr>
              <a:t>Function</a:t>
            </a:r>
            <a:endParaRPr lang="es-ES" b="1" dirty="0">
              <a:solidFill>
                <a:srgbClr val="00CC00"/>
              </a:solidFill>
            </a:endParaRPr>
          </a:p>
        </p:txBody>
      </p:sp>
      <p:sp>
        <p:nvSpPr>
          <p:cNvPr id="10" name="Elipse 9"/>
          <p:cNvSpPr/>
          <p:nvPr/>
        </p:nvSpPr>
        <p:spPr>
          <a:xfrm>
            <a:off x="5985387" y="2985042"/>
            <a:ext cx="3003755" cy="787903"/>
          </a:xfrm>
          <a:prstGeom prst="ellipse">
            <a:avLst/>
          </a:prstGeom>
          <a:no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solidFill>
                  <a:srgbClr val="00CC00"/>
                </a:solidFill>
              </a:rPr>
              <a:t>Cellular</a:t>
            </a:r>
            <a:r>
              <a:rPr lang="es-ES" b="1" dirty="0" smtClean="0">
                <a:solidFill>
                  <a:srgbClr val="00CC00"/>
                </a:solidFill>
              </a:rPr>
              <a:t> </a:t>
            </a:r>
            <a:r>
              <a:rPr lang="es-ES" b="1" dirty="0" err="1" smtClean="0">
                <a:solidFill>
                  <a:srgbClr val="00CC00"/>
                </a:solidFill>
              </a:rPr>
              <a:t>component</a:t>
            </a:r>
            <a:endParaRPr lang="es-ES" b="1" dirty="0">
              <a:solidFill>
                <a:srgbClr val="00CC00"/>
              </a:solidFill>
            </a:endParaRPr>
          </a:p>
        </p:txBody>
      </p:sp>
    </p:spTree>
    <p:extLst>
      <p:ext uri="{BB962C8B-B14F-4D97-AF65-F5344CB8AC3E}">
        <p14:creationId xmlns:p14="http://schemas.microsoft.com/office/powerpoint/2010/main" val="10219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2667" r="2084" b="5333"/>
          <a:stretch/>
        </p:blipFill>
        <p:spPr bwMode="auto">
          <a:xfrm>
            <a:off x="-50181" y="0"/>
            <a:ext cx="9144001" cy="4786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ítulo 1"/>
          <p:cNvSpPr>
            <a:spLocks noGrp="1"/>
          </p:cNvSpPr>
          <p:nvPr>
            <p:ph type="title"/>
          </p:nvPr>
        </p:nvSpPr>
        <p:spPr>
          <a:xfrm>
            <a:off x="5105400" y="271616"/>
            <a:ext cx="4191000" cy="690409"/>
          </a:xfrm>
        </p:spPr>
        <p:txBody>
          <a:bodyPr>
            <a:noAutofit/>
          </a:bodyPr>
          <a:lstStyle/>
          <a:p>
            <a:r>
              <a:rPr lang="es-ES" sz="2600" dirty="0" smtClean="0"/>
              <a:t>1) </a:t>
            </a:r>
            <a:r>
              <a:rPr lang="es-ES" sz="2600" dirty="0" err="1" smtClean="0"/>
              <a:t>Candidate</a:t>
            </a:r>
            <a:r>
              <a:rPr lang="es-ES" sz="2600" dirty="0" smtClean="0"/>
              <a:t> </a:t>
            </a:r>
            <a:r>
              <a:rPr lang="es-ES" sz="2600" dirty="0"/>
              <a:t>gene </a:t>
            </a:r>
            <a:r>
              <a:rPr lang="es-ES" sz="2600" dirty="0" err="1" smtClean="0"/>
              <a:t>approach</a:t>
            </a:r>
            <a:r>
              <a:rPr lang="es-ES" sz="2600" dirty="0" smtClean="0"/>
              <a:t> </a:t>
            </a:r>
            <a:r>
              <a:rPr lang="es-ES" sz="2600" dirty="0" err="1" smtClean="0"/>
              <a:t>Ensembl</a:t>
            </a:r>
            <a:r>
              <a:rPr lang="es-ES" sz="2600" dirty="0" smtClean="0"/>
              <a:t> GO:</a:t>
            </a:r>
            <a:endParaRPr lang="es-ES" sz="2600" dirty="0"/>
          </a:p>
        </p:txBody>
      </p:sp>
      <p:pic>
        <p:nvPicPr>
          <p:cNvPr id="409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6364" t="42800" r="2084" b="5200"/>
          <a:stretch/>
        </p:blipFill>
        <p:spPr bwMode="auto">
          <a:xfrm>
            <a:off x="1732157" y="3160705"/>
            <a:ext cx="8173843" cy="32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16166" t="37200" r="2750" b="39067"/>
          <a:stretch/>
        </p:blipFill>
        <p:spPr bwMode="auto">
          <a:xfrm>
            <a:off x="1981200" y="5310663"/>
            <a:ext cx="8305800" cy="1519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a:xfrm>
            <a:off x="0" y="1676399"/>
            <a:ext cx="1295400" cy="457201"/>
          </a:xfrm>
          <a:prstGeom prst="roundRect">
            <a:avLst/>
          </a:prstGeom>
          <a:no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9754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6781800" y="6498285"/>
            <a:ext cx="2133600" cy="365125"/>
          </a:xfrm>
        </p:spPr>
        <p:txBody>
          <a:bodyPr/>
          <a:lstStyle/>
          <a:p>
            <a:fld id="{B6F15528-21DE-4FAA-801E-634DDDAF4B2B}" type="slidenum">
              <a:rPr lang="en-US" smtClean="0"/>
              <a:pPr/>
              <a:t>2</a:t>
            </a:fld>
            <a:endParaRPr lang="en-US" dirty="0"/>
          </a:p>
        </p:txBody>
      </p:sp>
      <p:pic>
        <p:nvPicPr>
          <p:cNvPr id="4" name="Imagen 29"/>
          <p:cNvPicPr>
            <a:picLocks noChangeAspect="1"/>
          </p:cNvPicPr>
          <p:nvPr/>
        </p:nvPicPr>
        <p:blipFill rotWithShape="1">
          <a:blip r:embed="rId3">
            <a:extLst>
              <a:ext uri="{28A0092B-C50C-407E-A947-70E740481C1C}">
                <a14:useLocalDpi xmlns:a14="http://schemas.microsoft.com/office/drawing/2010/main" val="0"/>
              </a:ext>
            </a:extLst>
          </a:blip>
          <a:srcRect l="1528"/>
          <a:stretch/>
        </p:blipFill>
        <p:spPr>
          <a:xfrm>
            <a:off x="1828800" y="1066800"/>
            <a:ext cx="5562600" cy="5181718"/>
          </a:xfrm>
          <a:prstGeom prst="rect">
            <a:avLst/>
          </a:prstGeom>
        </p:spPr>
      </p:pic>
      <p:sp>
        <p:nvSpPr>
          <p:cNvPr id="5" name="Rectángulo 30"/>
          <p:cNvSpPr/>
          <p:nvPr/>
        </p:nvSpPr>
        <p:spPr>
          <a:xfrm>
            <a:off x="7239000" y="6459436"/>
            <a:ext cx="996537" cy="251442"/>
          </a:xfrm>
          <a:prstGeom prst="rect">
            <a:avLst/>
          </a:prstGeom>
        </p:spPr>
        <p:txBody>
          <a:bodyPr wrap="square">
            <a:spAutoFit/>
          </a:bodyPr>
          <a:lstStyle/>
          <a:p>
            <a:r>
              <a:rPr lang="en-US" sz="1200" dirty="0">
                <a:hlinkClick r:id="rId4"/>
              </a:rPr>
              <a:t>(</a:t>
            </a:r>
            <a:r>
              <a:rPr lang="en-US" sz="1200" dirty="0" err="1">
                <a:hlinkClick r:id="rId4"/>
              </a:rPr>
              <a:t>Girke</a:t>
            </a:r>
            <a:r>
              <a:rPr lang="en-US" sz="1200" dirty="0">
                <a:hlinkClick r:id="rId4"/>
              </a:rPr>
              <a:t>, 2013)</a:t>
            </a:r>
            <a:endParaRPr lang="fr-FR" sz="1200" dirty="0"/>
          </a:p>
        </p:txBody>
      </p:sp>
      <p:cxnSp>
        <p:nvCxnSpPr>
          <p:cNvPr id="8" name="Straight Arrow Connector 7"/>
          <p:cNvCxnSpPr/>
          <p:nvPr/>
        </p:nvCxnSpPr>
        <p:spPr>
          <a:xfrm flipH="1">
            <a:off x="5664146" y="3810000"/>
            <a:ext cx="152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08603" y="3538028"/>
            <a:ext cx="620747" cy="307777"/>
          </a:xfrm>
          <a:prstGeom prst="rect">
            <a:avLst/>
          </a:prstGeom>
          <a:noFill/>
        </p:spPr>
        <p:txBody>
          <a:bodyPr wrap="none" rtlCol="0">
            <a:spAutoFit/>
          </a:bodyPr>
          <a:lstStyle/>
          <a:p>
            <a:r>
              <a:rPr lang="es-ES" sz="1400" dirty="0" err="1" smtClean="0">
                <a:solidFill>
                  <a:schemeClr val="tx2">
                    <a:lumMod val="60000"/>
                    <a:lumOff val="40000"/>
                  </a:schemeClr>
                </a:solidFill>
              </a:rPr>
              <a:t>Reads</a:t>
            </a:r>
            <a:endParaRPr lang="en-US" sz="1400" dirty="0">
              <a:solidFill>
                <a:schemeClr val="tx2">
                  <a:lumMod val="60000"/>
                  <a:lumOff val="40000"/>
                </a:schemeClr>
              </a:solidFill>
            </a:endParaRPr>
          </a:p>
        </p:txBody>
      </p:sp>
      <p:cxnSp>
        <p:nvCxnSpPr>
          <p:cNvPr id="10" name="Straight Arrow Connector 9"/>
          <p:cNvCxnSpPr/>
          <p:nvPr/>
        </p:nvCxnSpPr>
        <p:spPr>
          <a:xfrm flipH="1">
            <a:off x="5476860" y="3810000"/>
            <a:ext cx="263486"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itle 1"/>
          <p:cNvSpPr txBox="1">
            <a:spLocks/>
          </p:cNvSpPr>
          <p:nvPr/>
        </p:nvSpPr>
        <p:spPr>
          <a:xfrm>
            <a:off x="0" y="-793"/>
            <a:ext cx="9144000" cy="627062"/>
          </a:xfrm>
          <a:prstGeom prst="rect">
            <a:avLst/>
          </a:prstGeom>
          <a:solidFill>
            <a:srgbClr val="000000"/>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err="1" smtClean="0">
                <a:solidFill>
                  <a:srgbClr val="FFFFFF"/>
                </a:solidFill>
                <a:latin typeface="+mn-lt"/>
              </a:rPr>
              <a:t>RNAseq</a:t>
            </a:r>
            <a:r>
              <a:rPr lang="en-US" sz="2000" dirty="0" smtClean="0">
                <a:solidFill>
                  <a:srgbClr val="FFFFFF"/>
                </a:solidFill>
                <a:latin typeface="+mn-lt"/>
              </a:rPr>
              <a:t> steps</a:t>
            </a:r>
            <a:endParaRPr lang="en-US" sz="2000" dirty="0">
              <a:solidFill>
                <a:srgbClr val="FFFFFF"/>
              </a:solidFill>
              <a:latin typeface="+mn-lt"/>
            </a:endParaRPr>
          </a:p>
        </p:txBody>
      </p:sp>
    </p:spTree>
    <p:extLst>
      <p:ext uri="{BB962C8B-B14F-4D97-AF65-F5344CB8AC3E}">
        <p14:creationId xmlns:p14="http://schemas.microsoft.com/office/powerpoint/2010/main" val="101519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3"/>
          <a:srcRect l="25417" t="11480" r="2917" b="8519"/>
          <a:stretch/>
        </p:blipFill>
        <p:spPr>
          <a:xfrm>
            <a:off x="165919" y="924232"/>
            <a:ext cx="8812161" cy="5533217"/>
          </a:xfrm>
          <a:prstGeom prst="rect">
            <a:avLst/>
          </a:prstGeom>
        </p:spPr>
      </p:pic>
      <p:sp>
        <p:nvSpPr>
          <p:cNvPr id="2" name="Título 1"/>
          <p:cNvSpPr>
            <a:spLocks noGrp="1"/>
          </p:cNvSpPr>
          <p:nvPr>
            <p:ph type="title"/>
          </p:nvPr>
        </p:nvSpPr>
        <p:spPr>
          <a:xfrm>
            <a:off x="457200" y="228600"/>
            <a:ext cx="8229600" cy="487362"/>
          </a:xfrm>
        </p:spPr>
        <p:txBody>
          <a:bodyPr>
            <a:noAutofit/>
          </a:bodyPr>
          <a:lstStyle/>
          <a:p>
            <a:r>
              <a:rPr lang="es-ES" sz="2800" dirty="0" smtClean="0"/>
              <a:t>1) </a:t>
            </a:r>
            <a:r>
              <a:rPr lang="es-ES" sz="2800" dirty="0" err="1" smtClean="0"/>
              <a:t>Candidate</a:t>
            </a:r>
            <a:r>
              <a:rPr lang="es-ES" sz="2800" dirty="0" smtClean="0"/>
              <a:t> gene </a:t>
            </a:r>
            <a:r>
              <a:rPr lang="es-ES" sz="2800" dirty="0" err="1" smtClean="0"/>
              <a:t>approach</a:t>
            </a:r>
            <a:r>
              <a:rPr lang="es-ES" sz="2800" dirty="0"/>
              <a:t>: </a:t>
            </a:r>
            <a:r>
              <a:rPr lang="es-ES" sz="2800" dirty="0" err="1" smtClean="0"/>
              <a:t>AmiGO</a:t>
            </a:r>
            <a:endParaRPr lang="es-ES" sz="2800" dirty="0"/>
          </a:p>
        </p:txBody>
      </p:sp>
      <p:sp>
        <p:nvSpPr>
          <p:cNvPr id="4" name="Slide Number Placeholder 3"/>
          <p:cNvSpPr>
            <a:spLocks noGrp="1"/>
          </p:cNvSpPr>
          <p:nvPr>
            <p:ph type="sldNum" sz="quarter" idx="12"/>
          </p:nvPr>
        </p:nvSpPr>
        <p:spPr>
          <a:xfrm>
            <a:off x="6553200" y="6477000"/>
            <a:ext cx="2133600" cy="365125"/>
          </a:xfrm>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341180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81444"/>
            <a:ext cx="8915400" cy="611747"/>
          </a:xfrm>
        </p:spPr>
        <p:txBody>
          <a:bodyPr>
            <a:noAutofit/>
          </a:bodyPr>
          <a:lstStyle/>
          <a:p>
            <a:r>
              <a:rPr lang="es-ES_tradnl" sz="2800" dirty="0" smtClean="0"/>
              <a:t>2) </a:t>
            </a:r>
            <a:r>
              <a:rPr lang="es-ES_tradnl" sz="2800" dirty="0" err="1" smtClean="0"/>
              <a:t>Multiple</a:t>
            </a:r>
            <a:r>
              <a:rPr lang="es-ES_tradnl" sz="2800" dirty="0" smtClean="0"/>
              <a:t> </a:t>
            </a:r>
            <a:r>
              <a:rPr lang="es-ES_tradnl" sz="2800" dirty="0"/>
              <a:t>genes </a:t>
            </a:r>
            <a:r>
              <a:rPr lang="es-ES_tradnl" sz="2800" dirty="0" err="1" smtClean="0"/>
              <a:t>approach</a:t>
            </a:r>
            <a:r>
              <a:rPr lang="es-ES_tradnl" sz="2800" dirty="0" smtClean="0"/>
              <a:t> - David</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11998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81444"/>
            <a:ext cx="8915400" cy="611747"/>
          </a:xfrm>
        </p:spPr>
        <p:txBody>
          <a:bodyPr>
            <a:noAutofit/>
          </a:bodyPr>
          <a:lstStyle/>
          <a:p>
            <a:r>
              <a:rPr lang="es-ES_tradnl" sz="2800" dirty="0" smtClean="0"/>
              <a:t>2) </a:t>
            </a:r>
            <a:r>
              <a:rPr lang="es-ES_tradnl" sz="2800" dirty="0" err="1" smtClean="0"/>
              <a:t>Multiple</a:t>
            </a:r>
            <a:r>
              <a:rPr lang="es-ES_tradnl" sz="2800" dirty="0" smtClean="0"/>
              <a:t> </a:t>
            </a:r>
            <a:r>
              <a:rPr lang="es-ES_tradnl" sz="2800" dirty="0"/>
              <a:t>genes </a:t>
            </a:r>
            <a:r>
              <a:rPr lang="es-ES_tradnl" sz="2800" dirty="0" err="1" smtClean="0"/>
              <a:t>approach</a:t>
            </a:r>
            <a:r>
              <a:rPr lang="es-ES_tradnl" sz="2800" dirty="0" smtClean="0"/>
              <a:t> - IPA</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5465"/>
          <a:stretch/>
        </p:blipFill>
        <p:spPr bwMode="auto">
          <a:xfrm>
            <a:off x="105144" y="793191"/>
            <a:ext cx="8957739" cy="3613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3615" t="6143" r="9455" b="54391"/>
          <a:stretch/>
        </p:blipFill>
        <p:spPr>
          <a:xfrm>
            <a:off x="100228" y="4672156"/>
            <a:ext cx="8862735" cy="1982454"/>
          </a:xfrm>
          <a:prstGeom prst="rect">
            <a:avLst/>
          </a:prstGeom>
        </p:spPr>
      </p:pic>
    </p:spTree>
    <p:extLst>
      <p:ext uri="{BB962C8B-B14F-4D97-AF65-F5344CB8AC3E}">
        <p14:creationId xmlns:p14="http://schemas.microsoft.com/office/powerpoint/2010/main" val="99695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Imagen 4"/>
          <p:cNvPicPr>
            <a:picLocks noChangeAspect="1"/>
          </p:cNvPicPr>
          <p:nvPr/>
        </p:nvPicPr>
        <p:blipFill rotWithShape="1">
          <a:blip r:embed="rId2"/>
          <a:srcRect r="40221"/>
          <a:stretch/>
        </p:blipFill>
        <p:spPr>
          <a:xfrm>
            <a:off x="685800" y="618270"/>
            <a:ext cx="6553200" cy="6239730"/>
          </a:xfrm>
          <a:prstGeom prst="rect">
            <a:avLst/>
          </a:prstGeom>
        </p:spPr>
      </p:pic>
      <p:sp>
        <p:nvSpPr>
          <p:cNvPr id="8" name="Title 1"/>
          <p:cNvSpPr txBox="1">
            <a:spLocks/>
          </p:cNvSpPr>
          <p:nvPr/>
        </p:nvSpPr>
        <p:spPr>
          <a:xfrm>
            <a:off x="152400" y="181444"/>
            <a:ext cx="8915400" cy="6117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800" dirty="0" smtClean="0"/>
              <a:t>2) </a:t>
            </a:r>
            <a:r>
              <a:rPr lang="es-ES_tradnl" sz="2800" dirty="0" err="1" smtClean="0"/>
              <a:t>Multiple</a:t>
            </a:r>
            <a:r>
              <a:rPr lang="es-ES_tradnl" sz="2800" dirty="0" smtClean="0"/>
              <a:t> genes </a:t>
            </a:r>
            <a:r>
              <a:rPr lang="es-ES_tradnl" sz="2800" dirty="0" err="1" smtClean="0"/>
              <a:t>approach</a:t>
            </a:r>
            <a:r>
              <a:rPr lang="es-ES_tradnl" sz="2800" dirty="0" smtClean="0"/>
              <a:t> – </a:t>
            </a:r>
            <a:r>
              <a:rPr lang="es-ES_tradnl" sz="2800" dirty="0" err="1" smtClean="0"/>
              <a:t>Cytoscape</a:t>
            </a:r>
            <a:r>
              <a:rPr lang="es-ES_tradnl" sz="2800" dirty="0"/>
              <a:t> </a:t>
            </a:r>
            <a:r>
              <a:rPr lang="es-ES_tradnl" sz="2800" dirty="0" smtClean="0"/>
              <a:t>- </a:t>
            </a:r>
            <a:r>
              <a:rPr lang="es-ES_tradnl" sz="2800" dirty="0" err="1" smtClean="0"/>
              <a:t>ClueGO</a:t>
            </a:r>
            <a:endParaRPr lang="en-US" sz="2800" dirty="0"/>
          </a:p>
        </p:txBody>
      </p:sp>
    </p:spTree>
    <p:extLst>
      <p:ext uri="{BB962C8B-B14F-4D97-AF65-F5344CB8AC3E}">
        <p14:creationId xmlns:p14="http://schemas.microsoft.com/office/powerpoint/2010/main" val="2557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219200"/>
            <a:ext cx="8153400" cy="990600"/>
          </a:xfrm>
        </p:spPr>
        <p:txBody>
          <a:bodyPr>
            <a:normAutofit/>
          </a:bodyPr>
          <a:lstStyle/>
          <a:p>
            <a:pPr algn="l"/>
            <a:r>
              <a:rPr lang="fr-FR" sz="2200" b="1" dirty="0" smtClean="0"/>
              <a:t>1) Descriptive validation of </a:t>
            </a:r>
            <a:r>
              <a:rPr lang="fr-FR" sz="2200" b="1" dirty="0" err="1" smtClean="0"/>
              <a:t>RNAseq</a:t>
            </a:r>
            <a:r>
              <a:rPr lang="fr-FR" sz="2200" b="1" dirty="0" smtClean="0"/>
              <a:t>  </a:t>
            </a:r>
            <a:br>
              <a:rPr lang="fr-FR" sz="2200" b="1" dirty="0" smtClean="0"/>
            </a:br>
            <a:r>
              <a:rPr lang="fr-FR" sz="2200" b="1" dirty="0" smtClean="0"/>
              <a:t>     </a:t>
            </a:r>
            <a:r>
              <a:rPr lang="fr-FR" sz="2200" dirty="0" smtClean="0"/>
              <a:t>(level + topography of expression)</a:t>
            </a:r>
            <a:endParaRPr lang="fr-FR" sz="2200" dirty="0"/>
          </a:p>
        </p:txBody>
      </p:sp>
      <p:sp>
        <p:nvSpPr>
          <p:cNvPr id="3" name="Espace réservé du contenu 2"/>
          <p:cNvSpPr>
            <a:spLocks noGrp="1"/>
          </p:cNvSpPr>
          <p:nvPr>
            <p:ph idx="1"/>
          </p:nvPr>
        </p:nvSpPr>
        <p:spPr>
          <a:xfrm>
            <a:off x="934065" y="2209800"/>
            <a:ext cx="8229600" cy="2286000"/>
          </a:xfrm>
        </p:spPr>
        <p:txBody>
          <a:bodyPr>
            <a:normAutofit/>
          </a:bodyPr>
          <a:lstStyle/>
          <a:p>
            <a:r>
              <a:rPr lang="fr-FR" sz="2200" dirty="0" smtClean="0"/>
              <a:t>rt-qPCR  ( attention to the isoforms</a:t>
            </a:r>
            <a:r>
              <a:rPr lang="fr-FR" sz="2200" dirty="0"/>
              <a:t> </a:t>
            </a:r>
            <a:r>
              <a:rPr lang="fr-FR" sz="2200" dirty="0" smtClean="0"/>
              <a:t>!! )</a:t>
            </a:r>
            <a:endParaRPr lang="fr-FR" sz="2200" dirty="0"/>
          </a:p>
          <a:p>
            <a:r>
              <a:rPr lang="fr-FR" sz="2200" dirty="0" smtClean="0"/>
              <a:t>Micro-arrays CDs</a:t>
            </a:r>
          </a:p>
          <a:p>
            <a:r>
              <a:rPr lang="fr-FR" sz="2200" dirty="0"/>
              <a:t>I</a:t>
            </a:r>
            <a:r>
              <a:rPr lang="fr-FR" sz="2200" dirty="0" smtClean="0"/>
              <a:t>sh</a:t>
            </a:r>
          </a:p>
          <a:p>
            <a:r>
              <a:rPr lang="fr-FR" sz="2200" dirty="0"/>
              <a:t>B</a:t>
            </a:r>
            <a:r>
              <a:rPr lang="fr-FR" sz="2200" dirty="0" smtClean="0"/>
              <a:t>lots</a:t>
            </a:r>
          </a:p>
          <a:p>
            <a:r>
              <a:rPr lang="fr-FR" sz="2200" dirty="0" smtClean="0"/>
              <a:t>Genetic methods: transgenic prom-Candidat+ reporter (GFP, etc). </a:t>
            </a:r>
          </a:p>
        </p:txBody>
      </p:sp>
      <p:sp>
        <p:nvSpPr>
          <p:cNvPr id="4" name="Espace réservé du numéro de diapositive 3"/>
          <p:cNvSpPr>
            <a:spLocks noGrp="1"/>
          </p:cNvSpPr>
          <p:nvPr>
            <p:ph type="sldNum" sz="quarter" idx="12"/>
          </p:nvPr>
        </p:nvSpPr>
        <p:spPr>
          <a:xfrm>
            <a:off x="6629400" y="6324600"/>
            <a:ext cx="2133600" cy="365125"/>
          </a:xfrm>
        </p:spPr>
        <p:txBody>
          <a:bodyPr/>
          <a:lstStyle/>
          <a:p>
            <a:fld id="{B6F15528-21DE-4FAA-801E-634DDDAF4B2B}" type="slidenum">
              <a:rPr lang="en-US" smtClean="0"/>
              <a:pPr/>
              <a:t>24</a:t>
            </a:fld>
            <a:endParaRPr lang="en-US"/>
          </a:p>
        </p:txBody>
      </p:sp>
      <p:sp>
        <p:nvSpPr>
          <p:cNvPr id="6" name="Titre 1"/>
          <p:cNvSpPr txBox="1">
            <a:spLocks/>
          </p:cNvSpPr>
          <p:nvPr/>
        </p:nvSpPr>
        <p:spPr>
          <a:xfrm>
            <a:off x="454742" y="4629150"/>
            <a:ext cx="6378677" cy="54584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200" b="1" dirty="0" smtClean="0"/>
              <a:t>2) Functional validation (mechanisms)</a:t>
            </a:r>
            <a:endParaRPr lang="fr-FR" sz="2200" b="1" dirty="0"/>
          </a:p>
        </p:txBody>
      </p:sp>
      <p:sp>
        <p:nvSpPr>
          <p:cNvPr id="7" name="Titre 1"/>
          <p:cNvSpPr txBox="1">
            <a:spLocks/>
          </p:cNvSpPr>
          <p:nvPr/>
        </p:nvSpPr>
        <p:spPr>
          <a:xfrm>
            <a:off x="2514600" y="609600"/>
            <a:ext cx="4419600" cy="552399"/>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fr-FR" sz="3600" dirty="0"/>
          </a:p>
        </p:txBody>
      </p:sp>
      <p:sp>
        <p:nvSpPr>
          <p:cNvPr id="8" name="Titre 1"/>
          <p:cNvSpPr txBox="1">
            <a:spLocks/>
          </p:cNvSpPr>
          <p:nvPr/>
        </p:nvSpPr>
        <p:spPr>
          <a:xfrm>
            <a:off x="450748" y="5327393"/>
            <a:ext cx="6378677" cy="54584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200" b="1" dirty="0" smtClean="0"/>
              <a:t>3) </a:t>
            </a:r>
            <a:r>
              <a:rPr lang="fr-FR" sz="2200" b="1" dirty="0" err="1" smtClean="0"/>
              <a:t>Coherence</a:t>
            </a:r>
            <a:r>
              <a:rPr lang="fr-FR" sz="2200" b="1" dirty="0" smtClean="0"/>
              <a:t> </a:t>
            </a:r>
            <a:r>
              <a:rPr lang="fr-FR" sz="2200" b="1" dirty="0" err="1" smtClean="0"/>
              <a:t>with</a:t>
            </a:r>
            <a:r>
              <a:rPr lang="fr-FR" sz="2200" b="1" dirty="0" smtClean="0"/>
              <a:t> </a:t>
            </a:r>
            <a:r>
              <a:rPr lang="fr-FR" sz="2200" b="1" dirty="0" err="1" smtClean="0"/>
              <a:t>bibliography</a:t>
            </a:r>
            <a:endParaRPr lang="fr-FR" sz="2200" b="1" dirty="0"/>
          </a:p>
        </p:txBody>
      </p:sp>
      <p:sp>
        <p:nvSpPr>
          <p:cNvPr id="9" name="Title 1"/>
          <p:cNvSpPr txBox="1">
            <a:spLocks/>
          </p:cNvSpPr>
          <p:nvPr/>
        </p:nvSpPr>
        <p:spPr>
          <a:xfrm>
            <a:off x="0" y="-793"/>
            <a:ext cx="9144000" cy="627062"/>
          </a:xfrm>
          <a:prstGeom prst="rect">
            <a:avLst/>
          </a:prstGeom>
          <a:solidFill>
            <a:srgbClr val="000000"/>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fr-FR" sz="2000" dirty="0" smtClean="0">
                <a:solidFill>
                  <a:srgbClr val="FFFFFF"/>
                </a:solidFill>
                <a:latin typeface="+mn-lt"/>
              </a:rPr>
              <a:t>Validation </a:t>
            </a:r>
            <a:r>
              <a:rPr lang="fr-FR" sz="2000" dirty="0">
                <a:solidFill>
                  <a:srgbClr val="FFFFFF"/>
                </a:solidFill>
                <a:latin typeface="+mn-lt"/>
              </a:rPr>
              <a:t>of </a:t>
            </a:r>
            <a:r>
              <a:rPr lang="fr-FR" sz="2000" dirty="0" err="1" smtClean="0">
                <a:solidFill>
                  <a:srgbClr val="FFFFFF"/>
                </a:solidFill>
                <a:latin typeface="+mn-lt"/>
              </a:rPr>
              <a:t>RNAseq</a:t>
            </a:r>
            <a:endParaRPr lang="en-US" sz="2000" dirty="0">
              <a:solidFill>
                <a:srgbClr val="FFFFFF"/>
              </a:solidFill>
              <a:latin typeface="+mn-lt"/>
            </a:endParaRPr>
          </a:p>
        </p:txBody>
      </p:sp>
    </p:spTree>
    <p:extLst>
      <p:ext uri="{BB962C8B-B14F-4D97-AF65-F5344CB8AC3E}">
        <p14:creationId xmlns:p14="http://schemas.microsoft.com/office/powerpoint/2010/main" val="292330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fld id="{ADEC9AC5-8E9C-45F7-BB5A-F4C0ABC1C724}" type="slidenum">
              <a:rPr lang="fr-FR" smtClean="0"/>
              <a:pPr/>
              <a:t>25</a:t>
            </a:fld>
            <a:endParaRPr lang="fr-FR"/>
          </a:p>
        </p:txBody>
      </p:sp>
      <p:sp>
        <p:nvSpPr>
          <p:cNvPr id="13" name="TextBox 5"/>
          <p:cNvSpPr txBox="1"/>
          <p:nvPr/>
        </p:nvSpPr>
        <p:spPr>
          <a:xfrm>
            <a:off x="6515278" y="5576326"/>
            <a:ext cx="2393305" cy="338554"/>
          </a:xfrm>
          <a:prstGeom prst="rect">
            <a:avLst/>
          </a:prstGeom>
          <a:noFill/>
        </p:spPr>
        <p:txBody>
          <a:bodyPr wrap="square" rtlCol="0">
            <a:spAutoFit/>
          </a:bodyPr>
          <a:lstStyle/>
          <a:p>
            <a:r>
              <a:rPr lang="en-US" sz="1600" b="1" dirty="0">
                <a:solidFill>
                  <a:srgbClr val="800000"/>
                </a:solidFill>
                <a:latin typeface="Helvetica"/>
                <a:cs typeface="Helvetica"/>
              </a:rPr>
              <a:t>Grant Funding</a:t>
            </a:r>
          </a:p>
        </p:txBody>
      </p:sp>
      <p:sp>
        <p:nvSpPr>
          <p:cNvPr id="14" name="TextBox 6"/>
          <p:cNvSpPr txBox="1"/>
          <p:nvPr/>
        </p:nvSpPr>
        <p:spPr>
          <a:xfrm>
            <a:off x="67432" y="1721351"/>
            <a:ext cx="3053241" cy="4478149"/>
          </a:xfrm>
          <a:prstGeom prst="rect">
            <a:avLst/>
          </a:prstGeom>
          <a:noFill/>
        </p:spPr>
        <p:txBody>
          <a:bodyPr wrap="square" rtlCol="0">
            <a:spAutoFit/>
          </a:bodyPr>
          <a:lstStyle/>
          <a:p>
            <a:r>
              <a:rPr lang="en-US" sz="1600" b="1" dirty="0">
                <a:solidFill>
                  <a:srgbClr val="800000"/>
                </a:solidFill>
                <a:latin typeface="Helvetica"/>
                <a:cs typeface="Helvetica"/>
              </a:rPr>
              <a:t>Mentor</a:t>
            </a:r>
          </a:p>
          <a:p>
            <a:pPr>
              <a:spcBef>
                <a:spcPts val="200"/>
              </a:spcBef>
            </a:pPr>
            <a:r>
              <a:rPr lang="en-US" sz="1600" b="1" dirty="0">
                <a:latin typeface="Helvetica"/>
                <a:cs typeface="Helvetica"/>
              </a:rPr>
              <a:t>Joshua Corbin, PhD</a:t>
            </a:r>
          </a:p>
          <a:p>
            <a:endParaRPr lang="en-US" sz="1000" dirty="0">
              <a:latin typeface="Helvetica"/>
              <a:cs typeface="Helvetica"/>
            </a:endParaRPr>
          </a:p>
          <a:p>
            <a:r>
              <a:rPr lang="en-US" sz="1600" b="1" dirty="0">
                <a:solidFill>
                  <a:srgbClr val="800000"/>
                </a:solidFill>
                <a:latin typeface="Helvetica"/>
                <a:cs typeface="Helvetica"/>
              </a:rPr>
              <a:t>Corbin Lab</a:t>
            </a:r>
          </a:p>
          <a:p>
            <a:pPr>
              <a:spcBef>
                <a:spcPts val="200"/>
              </a:spcBef>
            </a:pPr>
            <a:r>
              <a:rPr lang="en-US" sz="1600" dirty="0">
                <a:latin typeface="Helvetica"/>
                <a:cs typeface="Helvetica"/>
              </a:rPr>
              <a:t>Li Wang, PhD</a:t>
            </a:r>
          </a:p>
          <a:p>
            <a:pPr>
              <a:spcBef>
                <a:spcPts val="200"/>
              </a:spcBef>
            </a:pPr>
            <a:r>
              <a:rPr lang="en-US" sz="1600" dirty="0">
                <a:latin typeface="Helvetica"/>
                <a:cs typeface="Helvetica"/>
              </a:rPr>
              <a:t>Meredith Goodrich</a:t>
            </a:r>
          </a:p>
          <a:p>
            <a:pPr>
              <a:spcBef>
                <a:spcPts val="200"/>
              </a:spcBef>
            </a:pPr>
            <a:r>
              <a:rPr lang="en-US" sz="1600" dirty="0">
                <a:latin typeface="Helvetica"/>
                <a:cs typeface="Helvetica"/>
              </a:rPr>
              <a:t>David </a:t>
            </a:r>
            <a:r>
              <a:rPr lang="en-US" sz="1600" dirty="0" smtClean="0">
                <a:latin typeface="Helvetica"/>
                <a:cs typeface="Helvetica"/>
              </a:rPr>
              <a:t>Hernández-</a:t>
            </a:r>
            <a:r>
              <a:rPr lang="en-US" sz="1600" dirty="0" err="1" smtClean="0">
                <a:latin typeface="Helvetica"/>
                <a:cs typeface="Helvetica"/>
              </a:rPr>
              <a:t>Piñera</a:t>
            </a:r>
            <a:endParaRPr lang="en-US" sz="1600" dirty="0" smtClean="0">
              <a:latin typeface="Helvetica"/>
              <a:cs typeface="Helvetica"/>
            </a:endParaRPr>
          </a:p>
          <a:p>
            <a:pPr>
              <a:spcBef>
                <a:spcPts val="200"/>
              </a:spcBef>
            </a:pPr>
            <a:r>
              <a:rPr lang="en-US" sz="1600" dirty="0">
                <a:latin typeface="Helvetica"/>
                <a:cs typeface="Helvetica"/>
              </a:rPr>
              <a:t>Heidi Matos, PhD</a:t>
            </a:r>
          </a:p>
          <a:p>
            <a:pPr>
              <a:spcBef>
                <a:spcPts val="200"/>
              </a:spcBef>
            </a:pPr>
            <a:r>
              <a:rPr lang="en-US" sz="1600" dirty="0">
                <a:latin typeface="Helvetica"/>
                <a:cs typeface="Helvetica"/>
              </a:rPr>
              <a:t>Luke Tsai</a:t>
            </a:r>
          </a:p>
          <a:p>
            <a:pPr>
              <a:spcBef>
                <a:spcPts val="200"/>
              </a:spcBef>
            </a:pPr>
            <a:r>
              <a:rPr lang="en-US" sz="1600" b="1" dirty="0" smtClean="0">
                <a:latin typeface="Helvetica"/>
                <a:cs typeface="Helvetica"/>
              </a:rPr>
              <a:t>Saarthak </a:t>
            </a:r>
            <a:r>
              <a:rPr lang="en-US" sz="1600" b="1" dirty="0">
                <a:latin typeface="Helvetica"/>
                <a:cs typeface="Helvetica"/>
              </a:rPr>
              <a:t>Sethi</a:t>
            </a:r>
          </a:p>
          <a:p>
            <a:pPr>
              <a:spcBef>
                <a:spcPts val="200"/>
              </a:spcBef>
            </a:pPr>
            <a:r>
              <a:rPr lang="en-US" sz="1600" dirty="0">
                <a:latin typeface="Helvetica"/>
                <a:cs typeface="Helvetica"/>
              </a:rPr>
              <a:t>Albino </a:t>
            </a:r>
            <a:r>
              <a:rPr lang="en-US" sz="1600" dirty="0" smtClean="0">
                <a:latin typeface="Helvetica"/>
                <a:cs typeface="Helvetica"/>
              </a:rPr>
              <a:t>Folcarelli</a:t>
            </a:r>
          </a:p>
          <a:p>
            <a:pPr>
              <a:spcBef>
                <a:spcPts val="200"/>
              </a:spcBef>
            </a:pPr>
            <a:endParaRPr lang="en-US" sz="1000" dirty="0">
              <a:latin typeface="Helvetica"/>
              <a:cs typeface="Helvetica"/>
            </a:endParaRPr>
          </a:p>
          <a:p>
            <a:r>
              <a:rPr lang="en-US" sz="1600" b="1" dirty="0">
                <a:solidFill>
                  <a:srgbClr val="800000"/>
                </a:solidFill>
                <a:latin typeface="Helvetica"/>
                <a:cs typeface="Helvetica"/>
              </a:rPr>
              <a:t>Triplett Lab</a:t>
            </a:r>
          </a:p>
          <a:p>
            <a:endParaRPr lang="en-US" sz="1000" b="1" dirty="0">
              <a:solidFill>
                <a:srgbClr val="800000"/>
              </a:solidFill>
              <a:latin typeface="Helvetica"/>
              <a:cs typeface="Helvetica"/>
            </a:endParaRPr>
          </a:p>
          <a:p>
            <a:r>
              <a:rPr lang="en-US" sz="1600" b="1" dirty="0" err="1">
                <a:solidFill>
                  <a:srgbClr val="800000"/>
                </a:solidFill>
                <a:latin typeface="Helvetica"/>
                <a:cs typeface="Helvetica"/>
              </a:rPr>
              <a:t>Dayu</a:t>
            </a:r>
            <a:r>
              <a:rPr lang="en-US" sz="1600" b="1" dirty="0">
                <a:solidFill>
                  <a:srgbClr val="800000"/>
                </a:solidFill>
                <a:latin typeface="Helvetica"/>
                <a:cs typeface="Helvetica"/>
              </a:rPr>
              <a:t> Lin Lab</a:t>
            </a:r>
          </a:p>
          <a:p>
            <a:r>
              <a:rPr lang="en-US" sz="1600" dirty="0" err="1">
                <a:latin typeface="Helvetica"/>
                <a:cs typeface="Helvetica"/>
              </a:rPr>
              <a:t>Julieta</a:t>
            </a:r>
            <a:r>
              <a:rPr lang="en-US" sz="1600" dirty="0">
                <a:latin typeface="Helvetica"/>
                <a:cs typeface="Helvetica"/>
              </a:rPr>
              <a:t> </a:t>
            </a:r>
            <a:r>
              <a:rPr lang="en-US" sz="1600" dirty="0" err="1">
                <a:latin typeface="Helvetica"/>
                <a:cs typeface="Helvetica"/>
              </a:rPr>
              <a:t>Lischinsky</a:t>
            </a:r>
            <a:r>
              <a:rPr lang="en-US" sz="1600" dirty="0">
                <a:latin typeface="Helvetica"/>
                <a:cs typeface="Helvetica"/>
              </a:rPr>
              <a:t>, PhD</a:t>
            </a:r>
          </a:p>
          <a:p>
            <a:endParaRPr lang="en-US" sz="1600" b="1" dirty="0">
              <a:solidFill>
                <a:srgbClr val="800000"/>
              </a:solidFill>
              <a:latin typeface="Helvetica"/>
              <a:cs typeface="Helvetica"/>
            </a:endParaRPr>
          </a:p>
          <a:p>
            <a:endParaRPr lang="en-US" sz="1600" dirty="0">
              <a:latin typeface="Helvetica"/>
              <a:cs typeface="Helvetica"/>
            </a:endParaRPr>
          </a:p>
        </p:txBody>
      </p:sp>
      <p:pic>
        <p:nvPicPr>
          <p:cNvPr id="15" name="Picture 7"/>
          <p:cNvPicPr>
            <a:picLocks noChangeAspect="1"/>
          </p:cNvPicPr>
          <p:nvPr/>
        </p:nvPicPr>
        <p:blipFill>
          <a:blip r:embed="rId3"/>
          <a:stretch>
            <a:fillRect/>
          </a:stretch>
        </p:blipFill>
        <p:spPr>
          <a:xfrm>
            <a:off x="7519209" y="250686"/>
            <a:ext cx="1297738" cy="1209400"/>
          </a:xfrm>
          <a:prstGeom prst="rect">
            <a:avLst/>
          </a:prstGeom>
        </p:spPr>
      </p:pic>
      <p:sp>
        <p:nvSpPr>
          <p:cNvPr id="16" name="CuadroTexto 15"/>
          <p:cNvSpPr txBox="1"/>
          <p:nvPr/>
        </p:nvSpPr>
        <p:spPr>
          <a:xfrm>
            <a:off x="2637511" y="1703710"/>
            <a:ext cx="3214341" cy="338554"/>
          </a:xfrm>
          <a:prstGeom prst="rect">
            <a:avLst/>
          </a:prstGeom>
          <a:noFill/>
        </p:spPr>
        <p:txBody>
          <a:bodyPr wrap="none" rtlCol="0">
            <a:spAutoFit/>
          </a:bodyPr>
          <a:lstStyle/>
          <a:p>
            <a:r>
              <a:rPr lang="en-US" sz="1600" b="1" dirty="0">
                <a:solidFill>
                  <a:srgbClr val="800000"/>
                </a:solidFill>
                <a:latin typeface="Helvetica"/>
                <a:cs typeface="Helvetica"/>
              </a:rPr>
              <a:t>Neuroscience Research Center</a:t>
            </a:r>
          </a:p>
        </p:txBody>
      </p:sp>
      <p:sp>
        <p:nvSpPr>
          <p:cNvPr id="17" name="CuadroTexto 16"/>
          <p:cNvSpPr txBox="1"/>
          <p:nvPr/>
        </p:nvSpPr>
        <p:spPr>
          <a:xfrm>
            <a:off x="2644911" y="2276997"/>
            <a:ext cx="1855764" cy="338554"/>
          </a:xfrm>
          <a:prstGeom prst="rect">
            <a:avLst/>
          </a:prstGeom>
          <a:noFill/>
        </p:spPr>
        <p:txBody>
          <a:bodyPr wrap="none" rtlCol="0">
            <a:spAutoFit/>
          </a:bodyPr>
          <a:lstStyle/>
          <a:p>
            <a:r>
              <a:rPr lang="fr-FR" sz="1600" b="1" dirty="0">
                <a:latin typeface="Helvetica"/>
                <a:cs typeface="Helvetica"/>
              </a:rPr>
              <a:t>Toru </a:t>
            </a:r>
            <a:r>
              <a:rPr lang="fr-FR" sz="1600" b="1" dirty="0" smtClean="0">
                <a:latin typeface="Helvetica"/>
                <a:cs typeface="Helvetica"/>
              </a:rPr>
              <a:t>Sasaki, PhD</a:t>
            </a:r>
            <a:endParaRPr lang="fr-FR" sz="1600" b="1" dirty="0">
              <a:latin typeface="Helvetica"/>
              <a:cs typeface="Helvetica"/>
            </a:endParaRPr>
          </a:p>
        </p:txBody>
      </p:sp>
      <p:sp>
        <p:nvSpPr>
          <p:cNvPr id="20" name="CuadroTexto 19"/>
          <p:cNvSpPr txBox="1"/>
          <p:nvPr/>
        </p:nvSpPr>
        <p:spPr>
          <a:xfrm>
            <a:off x="2644911" y="4003361"/>
            <a:ext cx="2577950" cy="338554"/>
          </a:xfrm>
          <a:prstGeom prst="rect">
            <a:avLst/>
          </a:prstGeom>
          <a:noFill/>
        </p:spPr>
        <p:txBody>
          <a:bodyPr wrap="none" rtlCol="0">
            <a:spAutoFit/>
          </a:bodyPr>
          <a:lstStyle/>
          <a:p>
            <a:r>
              <a:rPr lang="fr-FR" sz="1600" dirty="0">
                <a:latin typeface="Helvetica"/>
                <a:cs typeface="Helvetica"/>
              </a:rPr>
              <a:t>Christopher Lazarski, </a:t>
            </a:r>
            <a:r>
              <a:rPr lang="es-ES" sz="1600" dirty="0">
                <a:latin typeface="Helvetica"/>
                <a:cs typeface="Helvetica"/>
              </a:rPr>
              <a:t>PhD</a:t>
            </a:r>
            <a:endParaRPr lang="fr-FR" sz="1600" dirty="0">
              <a:latin typeface="Helvetica"/>
              <a:cs typeface="Helvetica"/>
            </a:endParaRPr>
          </a:p>
        </p:txBody>
      </p:sp>
      <p:sp>
        <p:nvSpPr>
          <p:cNvPr id="22" name="Rectángulo 21"/>
          <p:cNvSpPr/>
          <p:nvPr/>
        </p:nvSpPr>
        <p:spPr>
          <a:xfrm>
            <a:off x="2644912" y="1991781"/>
            <a:ext cx="2928174" cy="338554"/>
          </a:xfrm>
          <a:prstGeom prst="rect">
            <a:avLst/>
          </a:prstGeom>
        </p:spPr>
        <p:txBody>
          <a:bodyPr wrap="none">
            <a:spAutoFit/>
          </a:bodyPr>
          <a:lstStyle/>
          <a:p>
            <a:r>
              <a:rPr lang="fr-FR" sz="1600" b="1" dirty="0">
                <a:latin typeface="Helvetica"/>
                <a:cs typeface="Helvetica"/>
              </a:rPr>
              <a:t>Kazue </a:t>
            </a:r>
            <a:r>
              <a:rPr lang="es-ES" sz="1600" b="1" dirty="0">
                <a:latin typeface="Helvetica"/>
                <a:cs typeface="Helvetica"/>
              </a:rPr>
              <a:t>Hashimoto-Torii, PhD</a:t>
            </a:r>
            <a:endParaRPr lang="fr-FR" sz="1600" b="1" dirty="0">
              <a:latin typeface="Helvetica"/>
              <a:cs typeface="Helvetica"/>
            </a:endParaRPr>
          </a:p>
        </p:txBody>
      </p:sp>
      <p:sp>
        <p:nvSpPr>
          <p:cNvPr id="24" name="CuadroTexto 23"/>
          <p:cNvSpPr txBox="1"/>
          <p:nvPr/>
        </p:nvSpPr>
        <p:spPr>
          <a:xfrm>
            <a:off x="2659797" y="2589795"/>
            <a:ext cx="1447832" cy="338554"/>
          </a:xfrm>
          <a:prstGeom prst="rect">
            <a:avLst/>
          </a:prstGeom>
          <a:noFill/>
        </p:spPr>
        <p:txBody>
          <a:bodyPr wrap="none" rtlCol="0">
            <a:spAutoFit/>
          </a:bodyPr>
          <a:lstStyle/>
          <a:p>
            <a:r>
              <a:rPr lang="fr-FR" sz="1600" dirty="0" err="1">
                <a:latin typeface="Helvetica"/>
                <a:cs typeface="Helvetica"/>
              </a:rPr>
              <a:t>Aiesha</a:t>
            </a:r>
            <a:r>
              <a:rPr lang="fr-FR" sz="1600" dirty="0">
                <a:latin typeface="Helvetica"/>
                <a:cs typeface="Helvetica"/>
              </a:rPr>
              <a:t> </a:t>
            </a:r>
            <a:r>
              <a:rPr lang="fr-FR" sz="1600" dirty="0" err="1">
                <a:latin typeface="Helvetica"/>
                <a:cs typeface="Helvetica"/>
              </a:rPr>
              <a:t>Basha</a:t>
            </a:r>
            <a:endParaRPr lang="fr-FR" sz="1600" dirty="0">
              <a:latin typeface="Helvetica"/>
              <a:cs typeface="Helvetica"/>
            </a:endParaRPr>
          </a:p>
        </p:txBody>
      </p:sp>
      <p:sp>
        <p:nvSpPr>
          <p:cNvPr id="25" name="CuadroTexto 24"/>
          <p:cNvSpPr txBox="1"/>
          <p:nvPr/>
        </p:nvSpPr>
        <p:spPr>
          <a:xfrm>
            <a:off x="2637510" y="3747020"/>
            <a:ext cx="3557384" cy="338554"/>
          </a:xfrm>
          <a:prstGeom prst="rect">
            <a:avLst/>
          </a:prstGeom>
          <a:noFill/>
        </p:spPr>
        <p:txBody>
          <a:bodyPr wrap="none" rtlCol="0">
            <a:spAutoFit/>
          </a:bodyPr>
          <a:lstStyle/>
          <a:p>
            <a:r>
              <a:rPr lang="en-US" sz="1600" b="1" dirty="0">
                <a:solidFill>
                  <a:srgbClr val="800000"/>
                </a:solidFill>
                <a:latin typeface="Helvetica"/>
                <a:cs typeface="Helvetica"/>
              </a:rPr>
              <a:t>Cancer and Immunology Research</a:t>
            </a:r>
          </a:p>
        </p:txBody>
      </p:sp>
      <p:sp>
        <p:nvSpPr>
          <p:cNvPr id="27" name="Título 1"/>
          <p:cNvSpPr>
            <a:spLocks noGrp="1"/>
          </p:cNvSpPr>
          <p:nvPr>
            <p:ph type="title"/>
          </p:nvPr>
        </p:nvSpPr>
        <p:spPr>
          <a:xfrm>
            <a:off x="2659073" y="537398"/>
            <a:ext cx="3133034" cy="606703"/>
          </a:xfrm>
        </p:spPr>
        <p:txBody>
          <a:bodyPr>
            <a:normAutofit fontScale="90000"/>
          </a:bodyPr>
          <a:lstStyle/>
          <a:p>
            <a:r>
              <a:rPr lang="fr-FR" dirty="0" err="1"/>
              <a:t>Thank</a:t>
            </a:r>
            <a:r>
              <a:rPr lang="fr-FR" dirty="0"/>
              <a:t> </a:t>
            </a:r>
            <a:r>
              <a:rPr lang="fr-FR" dirty="0" err="1"/>
              <a:t>you</a:t>
            </a:r>
            <a:r>
              <a:rPr lang="fr-FR" dirty="0"/>
              <a:t>!</a:t>
            </a:r>
          </a:p>
        </p:txBody>
      </p:sp>
      <p:pic>
        <p:nvPicPr>
          <p:cNvPr id="28" name="Imagen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8199" y="3678507"/>
            <a:ext cx="2567461" cy="1819467"/>
          </a:xfrm>
          <a:prstGeom prst="rect">
            <a:avLst/>
          </a:prstGeom>
        </p:spPr>
      </p:pic>
      <p:sp>
        <p:nvSpPr>
          <p:cNvPr id="5" name="Rectángulo 4"/>
          <p:cNvSpPr/>
          <p:nvPr/>
        </p:nvSpPr>
        <p:spPr>
          <a:xfrm>
            <a:off x="2659797" y="4464283"/>
            <a:ext cx="3288080" cy="338554"/>
          </a:xfrm>
          <a:prstGeom prst="rect">
            <a:avLst/>
          </a:prstGeom>
        </p:spPr>
        <p:txBody>
          <a:bodyPr wrap="none">
            <a:spAutoFit/>
          </a:bodyPr>
          <a:lstStyle/>
          <a:p>
            <a:r>
              <a:rPr lang="en-US" sz="1600" b="1" dirty="0">
                <a:solidFill>
                  <a:srgbClr val="800000"/>
                </a:solidFill>
                <a:latin typeface="Helvetica"/>
                <a:cs typeface="Helvetica"/>
              </a:rPr>
              <a:t>Penn State College of Medicine </a:t>
            </a:r>
            <a:endParaRPr lang="fr-FR" sz="1600" b="1" dirty="0">
              <a:solidFill>
                <a:srgbClr val="800000"/>
              </a:solidFill>
              <a:latin typeface="Helvetica"/>
              <a:cs typeface="Helvetica"/>
            </a:endParaRPr>
          </a:p>
        </p:txBody>
      </p:sp>
      <p:sp>
        <p:nvSpPr>
          <p:cNvPr id="6" name="Rectángulo 5"/>
          <p:cNvSpPr/>
          <p:nvPr/>
        </p:nvSpPr>
        <p:spPr>
          <a:xfrm>
            <a:off x="2663606" y="4693543"/>
            <a:ext cx="2021579" cy="338554"/>
          </a:xfrm>
          <a:prstGeom prst="rect">
            <a:avLst/>
          </a:prstGeom>
        </p:spPr>
        <p:txBody>
          <a:bodyPr wrap="none">
            <a:spAutoFit/>
          </a:bodyPr>
          <a:lstStyle/>
          <a:p>
            <a:r>
              <a:rPr lang="en-US" sz="1600" dirty="0">
                <a:latin typeface="Helvetica"/>
                <a:cs typeface="Helvetica"/>
              </a:rPr>
              <a:t>Yuka </a:t>
            </a:r>
            <a:r>
              <a:rPr lang="en-US" sz="1600" dirty="0" smtClean="0">
                <a:latin typeface="Helvetica"/>
                <a:cs typeface="Helvetica"/>
              </a:rPr>
              <a:t>Imamura, PhD</a:t>
            </a:r>
            <a:endParaRPr lang="fr-FR" sz="1600" dirty="0">
              <a:latin typeface="Helvetica"/>
              <a:cs typeface="Helvetica"/>
            </a:endParaRPr>
          </a:p>
        </p:txBody>
      </p:sp>
      <p:sp>
        <p:nvSpPr>
          <p:cNvPr id="7" name="Rectángulo 6"/>
          <p:cNvSpPr/>
          <p:nvPr/>
        </p:nvSpPr>
        <p:spPr>
          <a:xfrm>
            <a:off x="6515279" y="5861092"/>
            <a:ext cx="2552302" cy="338554"/>
          </a:xfrm>
          <a:prstGeom prst="rect">
            <a:avLst/>
          </a:prstGeom>
        </p:spPr>
        <p:txBody>
          <a:bodyPr wrap="none">
            <a:spAutoFit/>
          </a:bodyPr>
          <a:lstStyle/>
          <a:p>
            <a:r>
              <a:rPr lang="es-ES_tradnl" sz="1600" dirty="0">
                <a:solidFill>
                  <a:srgbClr val="000000"/>
                </a:solidFill>
                <a:latin typeface="Helvetica"/>
                <a:cs typeface="Helvetica"/>
              </a:rPr>
              <a:t>NIH/R01-DA020140-12A1</a:t>
            </a:r>
            <a:endParaRPr lang="fr-FR" sz="1600" dirty="0">
              <a:solidFill>
                <a:srgbClr val="000000"/>
              </a:solidFill>
              <a:latin typeface="Helvetica"/>
              <a:cs typeface="Helvetica"/>
            </a:endParaRPr>
          </a:p>
        </p:txBody>
      </p:sp>
      <p:sp>
        <p:nvSpPr>
          <p:cNvPr id="29" name="Rectángulo 28"/>
          <p:cNvSpPr/>
          <p:nvPr/>
        </p:nvSpPr>
        <p:spPr>
          <a:xfrm>
            <a:off x="2661845" y="5150083"/>
            <a:ext cx="3573286" cy="338554"/>
          </a:xfrm>
          <a:prstGeom prst="rect">
            <a:avLst/>
          </a:prstGeom>
        </p:spPr>
        <p:txBody>
          <a:bodyPr wrap="none">
            <a:spAutoFit/>
          </a:bodyPr>
          <a:lstStyle/>
          <a:p>
            <a:r>
              <a:rPr lang="en-US" sz="1600" b="1" dirty="0">
                <a:solidFill>
                  <a:srgbClr val="800000"/>
                </a:solidFill>
                <a:latin typeface="Helvetica"/>
                <a:cs typeface="Helvetica"/>
              </a:rPr>
              <a:t>Yale University School of Medicine</a:t>
            </a:r>
            <a:endParaRPr lang="fr-FR" sz="1600" b="1" dirty="0">
              <a:solidFill>
                <a:srgbClr val="800000"/>
              </a:solidFill>
              <a:latin typeface="Helvetica"/>
              <a:cs typeface="Helvetica"/>
            </a:endParaRPr>
          </a:p>
        </p:txBody>
      </p:sp>
      <p:sp>
        <p:nvSpPr>
          <p:cNvPr id="2" name="Rectángulo 1"/>
          <p:cNvSpPr/>
          <p:nvPr/>
        </p:nvSpPr>
        <p:spPr>
          <a:xfrm>
            <a:off x="2689836" y="5411194"/>
            <a:ext cx="1845377" cy="584775"/>
          </a:xfrm>
          <a:prstGeom prst="rect">
            <a:avLst/>
          </a:prstGeom>
        </p:spPr>
        <p:txBody>
          <a:bodyPr wrap="none">
            <a:spAutoFit/>
          </a:bodyPr>
          <a:lstStyle/>
          <a:p>
            <a:r>
              <a:rPr lang="en-US" altLang="en-US" sz="1600" dirty="0" err="1">
                <a:latin typeface="Helvetica"/>
                <a:cs typeface="Helvetica"/>
              </a:rPr>
              <a:t>Abha</a:t>
            </a:r>
            <a:r>
              <a:rPr lang="en-US" altLang="en-US" sz="1600" dirty="0">
                <a:latin typeface="Helvetica"/>
                <a:cs typeface="Helvetica"/>
              </a:rPr>
              <a:t> </a:t>
            </a:r>
            <a:r>
              <a:rPr lang="en-US" altLang="en-US" sz="1600" dirty="0" smtClean="0">
                <a:latin typeface="Helvetica"/>
                <a:cs typeface="Helvetica"/>
              </a:rPr>
              <a:t>Gupta, PhD</a:t>
            </a:r>
            <a:endParaRPr lang="en-US" altLang="en-US" sz="1600" dirty="0">
              <a:latin typeface="Helvetica"/>
              <a:cs typeface="Helvetica"/>
            </a:endParaRPr>
          </a:p>
          <a:p>
            <a:r>
              <a:rPr lang="en-US" sz="1600" dirty="0">
                <a:latin typeface="Helvetica"/>
                <a:cs typeface="Helvetica"/>
              </a:rPr>
              <a:t>Catherine Sullivan</a:t>
            </a:r>
            <a:endParaRPr lang="es-ES" sz="1600" dirty="0">
              <a:latin typeface="Helvetica"/>
              <a:cs typeface="Helvetica"/>
            </a:endParaRPr>
          </a:p>
        </p:txBody>
      </p:sp>
      <p:sp>
        <p:nvSpPr>
          <p:cNvPr id="4" name="Rectángulo 3"/>
          <p:cNvSpPr/>
          <p:nvPr/>
        </p:nvSpPr>
        <p:spPr>
          <a:xfrm>
            <a:off x="54726" y="5587292"/>
            <a:ext cx="2454454" cy="338554"/>
          </a:xfrm>
          <a:prstGeom prst="rect">
            <a:avLst/>
          </a:prstGeom>
        </p:spPr>
        <p:txBody>
          <a:bodyPr wrap="none">
            <a:spAutoFit/>
          </a:bodyPr>
          <a:lstStyle/>
          <a:p>
            <a:r>
              <a:rPr lang="en-US" sz="1600" dirty="0">
                <a:latin typeface="Helvetica"/>
                <a:cs typeface="Helvetica"/>
              </a:rPr>
              <a:t>Takashi Yamaguchi, PhD</a:t>
            </a:r>
            <a:endParaRPr lang="es-ES" sz="1600" dirty="0">
              <a:latin typeface="Helvetica"/>
              <a:cs typeface="Helvetica"/>
            </a:endParaRPr>
          </a:p>
        </p:txBody>
      </p:sp>
      <p:sp>
        <p:nvSpPr>
          <p:cNvPr id="8" name="Rectangle 7"/>
          <p:cNvSpPr/>
          <p:nvPr/>
        </p:nvSpPr>
        <p:spPr>
          <a:xfrm>
            <a:off x="87439" y="5998272"/>
            <a:ext cx="1176925" cy="338554"/>
          </a:xfrm>
          <a:prstGeom prst="rect">
            <a:avLst/>
          </a:prstGeom>
        </p:spPr>
        <p:txBody>
          <a:bodyPr wrap="none">
            <a:spAutoFit/>
          </a:bodyPr>
          <a:lstStyle/>
          <a:p>
            <a:r>
              <a:rPr lang="en-US" sz="1600" b="1" dirty="0">
                <a:solidFill>
                  <a:srgbClr val="800000"/>
                </a:solidFill>
                <a:latin typeface="Helvetica"/>
                <a:cs typeface="Helvetica"/>
              </a:rPr>
              <a:t>Smith Lab</a:t>
            </a:r>
          </a:p>
        </p:txBody>
      </p:sp>
      <p:sp>
        <p:nvSpPr>
          <p:cNvPr id="30" name="Rectángulo 3"/>
          <p:cNvSpPr/>
          <p:nvPr/>
        </p:nvSpPr>
        <p:spPr>
          <a:xfrm>
            <a:off x="87438" y="6259016"/>
            <a:ext cx="1939955" cy="338554"/>
          </a:xfrm>
          <a:prstGeom prst="rect">
            <a:avLst/>
          </a:prstGeom>
        </p:spPr>
        <p:txBody>
          <a:bodyPr wrap="none">
            <a:spAutoFit/>
          </a:bodyPr>
          <a:lstStyle/>
          <a:p>
            <a:r>
              <a:rPr lang="en-US" sz="1600" dirty="0">
                <a:latin typeface="Helvetica"/>
                <a:cs typeface="Helvetica"/>
              </a:rPr>
              <a:t>Nathan Smith, PhD</a:t>
            </a:r>
            <a:endParaRPr lang="es-ES" sz="1600" dirty="0">
              <a:latin typeface="Helvetica"/>
              <a:cs typeface="Helvetica"/>
            </a:endParaRPr>
          </a:p>
        </p:txBody>
      </p:sp>
      <p:sp>
        <p:nvSpPr>
          <p:cNvPr id="31" name="Rectangle 7"/>
          <p:cNvSpPr/>
          <p:nvPr/>
        </p:nvSpPr>
        <p:spPr>
          <a:xfrm>
            <a:off x="2693259" y="6001527"/>
            <a:ext cx="1279215" cy="338554"/>
          </a:xfrm>
          <a:prstGeom prst="rect">
            <a:avLst/>
          </a:prstGeom>
        </p:spPr>
        <p:txBody>
          <a:bodyPr wrap="square">
            <a:spAutoFit/>
          </a:bodyPr>
          <a:lstStyle/>
          <a:p>
            <a:r>
              <a:rPr lang="en-US" sz="1600" b="1" dirty="0">
                <a:solidFill>
                  <a:srgbClr val="800000"/>
                </a:solidFill>
                <a:latin typeface="Helvetica"/>
                <a:cs typeface="Helvetica"/>
              </a:rPr>
              <a:t>GW</a:t>
            </a:r>
          </a:p>
        </p:txBody>
      </p:sp>
      <p:sp>
        <p:nvSpPr>
          <p:cNvPr id="32" name="Rectángulo 3"/>
          <p:cNvSpPr/>
          <p:nvPr/>
        </p:nvSpPr>
        <p:spPr>
          <a:xfrm>
            <a:off x="2701726" y="6262271"/>
            <a:ext cx="1682536" cy="338554"/>
          </a:xfrm>
          <a:prstGeom prst="rect">
            <a:avLst/>
          </a:prstGeom>
        </p:spPr>
        <p:txBody>
          <a:bodyPr wrap="square">
            <a:spAutoFit/>
          </a:bodyPr>
          <a:lstStyle/>
          <a:p>
            <a:r>
              <a:rPr lang="es-ES" sz="1600" b="1" dirty="0" err="1">
                <a:latin typeface="Helvetica"/>
                <a:cs typeface="Helvetica"/>
              </a:rPr>
              <a:t>Yangzi</a:t>
            </a:r>
            <a:r>
              <a:rPr lang="es-ES" sz="1600" b="1" dirty="0">
                <a:latin typeface="Helvetica"/>
                <a:cs typeface="Helvetica"/>
              </a:rPr>
              <a:t> </a:t>
            </a:r>
            <a:r>
              <a:rPr lang="es-ES" sz="1600" b="1" dirty="0" err="1">
                <a:latin typeface="Helvetica"/>
                <a:cs typeface="Helvetica"/>
              </a:rPr>
              <a:t>Zhou</a:t>
            </a:r>
            <a:endParaRPr lang="es-ES" sz="1600" b="1" dirty="0">
              <a:latin typeface="Helvetica"/>
              <a:cs typeface="Helvetica"/>
            </a:endParaRPr>
          </a:p>
        </p:txBody>
      </p:sp>
      <p:sp>
        <p:nvSpPr>
          <p:cNvPr id="26" name="CuadroTexto 19"/>
          <p:cNvSpPr txBox="1"/>
          <p:nvPr/>
        </p:nvSpPr>
        <p:spPr>
          <a:xfrm>
            <a:off x="2643332" y="3339499"/>
            <a:ext cx="1643399" cy="338554"/>
          </a:xfrm>
          <a:prstGeom prst="rect">
            <a:avLst/>
          </a:prstGeom>
          <a:noFill/>
        </p:spPr>
        <p:txBody>
          <a:bodyPr wrap="none" rtlCol="0">
            <a:spAutoFit/>
          </a:bodyPr>
          <a:lstStyle/>
          <a:p>
            <a:r>
              <a:rPr lang="fr-FR" sz="1600" b="1" dirty="0" smtClean="0">
                <a:latin typeface="Helvetica"/>
                <a:cs typeface="Helvetica"/>
              </a:rPr>
              <a:t>Payal Banerjee</a:t>
            </a:r>
            <a:endParaRPr lang="fr-FR" sz="1600" b="1" dirty="0">
              <a:latin typeface="Helvetica"/>
              <a:cs typeface="Helvetica"/>
            </a:endParaRPr>
          </a:p>
        </p:txBody>
      </p:sp>
      <p:sp>
        <p:nvSpPr>
          <p:cNvPr id="33" name="CuadroTexto 24"/>
          <p:cNvSpPr txBox="1"/>
          <p:nvPr/>
        </p:nvSpPr>
        <p:spPr>
          <a:xfrm>
            <a:off x="2635931" y="3072141"/>
            <a:ext cx="1415772" cy="338554"/>
          </a:xfrm>
          <a:prstGeom prst="rect">
            <a:avLst/>
          </a:prstGeom>
          <a:noFill/>
        </p:spPr>
        <p:txBody>
          <a:bodyPr wrap="none" rtlCol="0">
            <a:spAutoFit/>
          </a:bodyPr>
          <a:lstStyle/>
          <a:p>
            <a:r>
              <a:rPr lang="en-US" sz="1600" b="1" dirty="0" err="1" smtClean="0">
                <a:solidFill>
                  <a:srgbClr val="800000"/>
                </a:solidFill>
                <a:latin typeface="Helvetica"/>
                <a:cs typeface="Helvetica"/>
              </a:rPr>
              <a:t>Bioinfo</a:t>
            </a:r>
            <a:r>
              <a:rPr lang="en-US" sz="1600" b="1" dirty="0" smtClean="0">
                <a:solidFill>
                  <a:srgbClr val="800000"/>
                </a:solidFill>
                <a:latin typeface="Helvetica"/>
                <a:cs typeface="Helvetica"/>
              </a:rPr>
              <a:t> Core</a:t>
            </a:r>
            <a:endParaRPr lang="en-US" sz="1600" b="1" dirty="0">
              <a:solidFill>
                <a:srgbClr val="800000"/>
              </a:solidFill>
              <a:latin typeface="Helvetica"/>
              <a:cs typeface="Helvetica"/>
            </a:endParaRPr>
          </a:p>
        </p:txBody>
      </p:sp>
    </p:spTree>
    <p:extLst>
      <p:ext uri="{BB962C8B-B14F-4D97-AF65-F5344CB8AC3E}">
        <p14:creationId xmlns:p14="http://schemas.microsoft.com/office/powerpoint/2010/main" val="28001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270954" cy="854075"/>
          </a:xfrm>
        </p:spPr>
        <p:txBody>
          <a:bodyPr>
            <a:normAutofit/>
          </a:bodyPr>
          <a:lstStyle/>
          <a:p>
            <a:r>
              <a:rPr lang="es-ES" sz="2800" dirty="0" err="1" smtClean="0"/>
              <a:t>Other</a:t>
            </a:r>
            <a:r>
              <a:rPr lang="es-ES" sz="2800" dirty="0" smtClean="0"/>
              <a:t> </a:t>
            </a:r>
            <a:r>
              <a:rPr lang="es-ES" sz="2800" dirty="0" err="1" smtClean="0"/>
              <a:t>tools</a:t>
            </a:r>
            <a:r>
              <a:rPr lang="es-ES" sz="2800" dirty="0" smtClean="0"/>
              <a:t> of </a:t>
            </a:r>
            <a:r>
              <a:rPr lang="es-ES" sz="2800" dirty="0" err="1" smtClean="0"/>
              <a:t>interest</a:t>
            </a:r>
            <a:endParaRPr lang="en-US" sz="2800" dirty="0"/>
          </a:p>
        </p:txBody>
      </p:sp>
      <p:sp>
        <p:nvSpPr>
          <p:cNvPr id="3" name="Content Placeholder 2"/>
          <p:cNvSpPr>
            <a:spLocks noGrp="1"/>
          </p:cNvSpPr>
          <p:nvPr>
            <p:ph idx="1"/>
          </p:nvPr>
        </p:nvSpPr>
        <p:spPr>
          <a:xfrm>
            <a:off x="1020348" y="3550971"/>
            <a:ext cx="8229600" cy="1371600"/>
          </a:xfrm>
        </p:spPr>
        <p:txBody>
          <a:bodyPr/>
          <a:lstStyle/>
          <a:p>
            <a:pPr marL="0" indent="0">
              <a:buNone/>
            </a:pPr>
            <a:r>
              <a:rPr lang="en-US" sz="2400" dirty="0" smtClean="0"/>
              <a:t>- MGI (mouse</a:t>
            </a:r>
            <a:r>
              <a:rPr lang="en-US" sz="2400" dirty="0"/>
              <a:t>): </a:t>
            </a:r>
            <a:r>
              <a:rPr lang="en-US" sz="1800" dirty="0"/>
              <a:t>http://www.informatics.jax.org/batch</a:t>
            </a:r>
            <a:endParaRPr lang="en-US" sz="1800" dirty="0" smtClean="0"/>
          </a:p>
          <a:p>
            <a:pPr marL="0" indent="0">
              <a:buNone/>
            </a:pPr>
            <a:r>
              <a:rPr lang="en-US" sz="2400" dirty="0" smtClean="0"/>
              <a:t>- David (different species</a:t>
            </a:r>
            <a:r>
              <a:rPr lang="en-US" sz="2400" dirty="0"/>
              <a:t>): </a:t>
            </a:r>
            <a:r>
              <a:rPr lang="en-US" sz="1800" dirty="0"/>
              <a:t>https://david.ncifcrf.gov/</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Title 1"/>
          <p:cNvSpPr txBox="1">
            <a:spLocks/>
          </p:cNvSpPr>
          <p:nvPr/>
        </p:nvSpPr>
        <p:spPr>
          <a:xfrm>
            <a:off x="415914" y="1752600"/>
            <a:ext cx="4953000" cy="62534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Arial" panose="020B0604020202020204" pitchFamily="34" charset="0"/>
              <a:buChar char="•"/>
            </a:pPr>
            <a:r>
              <a:rPr lang="es-ES" sz="2400" dirty="0" err="1" smtClean="0"/>
              <a:t>Venn</a:t>
            </a:r>
            <a:r>
              <a:rPr lang="es-ES" sz="2400" dirty="0" smtClean="0"/>
              <a:t> </a:t>
            </a:r>
            <a:r>
              <a:rPr lang="es-ES" sz="2400" dirty="0" err="1" smtClean="0"/>
              <a:t>diagram</a:t>
            </a:r>
            <a:r>
              <a:rPr lang="es-ES" sz="2400" dirty="0" smtClean="0"/>
              <a:t>: </a:t>
            </a:r>
            <a:endParaRPr lang="en-US" sz="2400" dirty="0"/>
          </a:p>
        </p:txBody>
      </p:sp>
      <p:sp>
        <p:nvSpPr>
          <p:cNvPr id="6" name="Title 1"/>
          <p:cNvSpPr txBox="1">
            <a:spLocks/>
          </p:cNvSpPr>
          <p:nvPr/>
        </p:nvSpPr>
        <p:spPr>
          <a:xfrm>
            <a:off x="19664" y="3071664"/>
            <a:ext cx="4953000" cy="62534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s-ES_tradnl" sz="2400" dirty="0" err="1" smtClean="0"/>
              <a:t>Conversors</a:t>
            </a:r>
            <a:r>
              <a:rPr lang="es-ES_tradnl" sz="2400" dirty="0" smtClean="0"/>
              <a:t> ID</a:t>
            </a:r>
            <a:r>
              <a:rPr lang="en-US" sz="2400" dirty="0" smtClean="0"/>
              <a:t> to ENS, MGI.. </a:t>
            </a:r>
            <a:endParaRPr lang="en-US" sz="2400" dirty="0"/>
          </a:p>
        </p:txBody>
      </p:sp>
      <p:sp>
        <p:nvSpPr>
          <p:cNvPr id="7" name="Rectángulo 6"/>
          <p:cNvSpPr/>
          <p:nvPr/>
        </p:nvSpPr>
        <p:spPr>
          <a:xfrm>
            <a:off x="983865" y="2247699"/>
            <a:ext cx="4056367" cy="369332"/>
          </a:xfrm>
          <a:prstGeom prst="rect">
            <a:avLst/>
          </a:prstGeom>
        </p:spPr>
        <p:txBody>
          <a:bodyPr wrap="none">
            <a:spAutoFit/>
          </a:bodyPr>
          <a:lstStyle/>
          <a:p>
            <a:r>
              <a:rPr lang="es-ES" dirty="0"/>
              <a:t>http://bioinfogp.cnb.csic.es/tools/venny/</a:t>
            </a:r>
          </a:p>
        </p:txBody>
      </p:sp>
      <p:pic>
        <p:nvPicPr>
          <p:cNvPr id="8" name="Imagen 7"/>
          <p:cNvPicPr>
            <a:picLocks noChangeAspect="1"/>
          </p:cNvPicPr>
          <p:nvPr/>
        </p:nvPicPr>
        <p:blipFill rotWithShape="1">
          <a:blip r:embed="rId2" cstate="print">
            <a:extLst>
              <a:ext uri="{28A0092B-C50C-407E-A947-70E740481C1C}">
                <a14:useLocalDpi xmlns:a14="http://schemas.microsoft.com/office/drawing/2010/main" val="0"/>
              </a:ext>
            </a:extLst>
          </a:blip>
          <a:srcRect l="9236" t="26013" r="9931" b="26459"/>
          <a:stretch/>
        </p:blipFill>
        <p:spPr>
          <a:xfrm>
            <a:off x="5495379" y="1675659"/>
            <a:ext cx="3241686" cy="1827975"/>
          </a:xfrm>
          <a:prstGeom prst="rect">
            <a:avLst/>
          </a:prstGeom>
        </p:spPr>
      </p:pic>
      <p:sp>
        <p:nvSpPr>
          <p:cNvPr id="9" name="CuadroTexto 8"/>
          <p:cNvSpPr txBox="1"/>
          <p:nvPr/>
        </p:nvSpPr>
        <p:spPr>
          <a:xfrm>
            <a:off x="6159070" y="1412331"/>
            <a:ext cx="1165682" cy="369332"/>
          </a:xfrm>
          <a:prstGeom prst="rect">
            <a:avLst/>
          </a:prstGeom>
          <a:noFill/>
        </p:spPr>
        <p:txBody>
          <a:bodyPr wrap="square" rtlCol="0">
            <a:spAutoFit/>
          </a:bodyPr>
          <a:lstStyle/>
          <a:p>
            <a:r>
              <a:rPr lang="fr-FR" b="1" dirty="0" smtClean="0"/>
              <a:t>Foxp2</a:t>
            </a:r>
            <a:endParaRPr lang="fr-FR" b="1" dirty="0"/>
          </a:p>
        </p:txBody>
      </p:sp>
      <p:sp>
        <p:nvSpPr>
          <p:cNvPr id="10" name="CuadroTexto 9"/>
          <p:cNvSpPr txBox="1"/>
          <p:nvPr/>
        </p:nvSpPr>
        <p:spPr>
          <a:xfrm>
            <a:off x="7512066" y="1430172"/>
            <a:ext cx="1209368" cy="369332"/>
          </a:xfrm>
          <a:prstGeom prst="rect">
            <a:avLst/>
          </a:prstGeom>
          <a:noFill/>
        </p:spPr>
        <p:txBody>
          <a:bodyPr wrap="square" rtlCol="0">
            <a:spAutoFit/>
          </a:bodyPr>
          <a:lstStyle/>
          <a:p>
            <a:r>
              <a:rPr lang="fr-FR" b="1" dirty="0" smtClean="0"/>
              <a:t>Dbx1</a:t>
            </a:r>
            <a:endParaRPr lang="fr-FR" b="1" dirty="0"/>
          </a:p>
        </p:txBody>
      </p:sp>
    </p:spTree>
    <p:extLst>
      <p:ext uri="{BB962C8B-B14F-4D97-AF65-F5344CB8AC3E}">
        <p14:creationId xmlns:p14="http://schemas.microsoft.com/office/powerpoint/2010/main" val="408713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B6F15528-21DE-4FAA-801E-634DDDAF4B2B}" type="slidenum">
              <a:rPr lang="en-US" smtClean="0"/>
              <a:pPr/>
              <a:t>27</a:t>
            </a:fld>
            <a:endParaRPr lang="en-US"/>
          </a:p>
        </p:txBody>
      </p:sp>
      <p:graphicFrame>
        <p:nvGraphicFramePr>
          <p:cNvPr id="5" name="Tabla 4"/>
          <p:cNvGraphicFramePr>
            <a:graphicFrameLocks noGrp="1"/>
          </p:cNvGraphicFramePr>
          <p:nvPr>
            <p:extLst>
              <p:ext uri="{D42A27DB-BD31-4B8C-83A1-F6EECF244321}">
                <p14:modId xmlns:p14="http://schemas.microsoft.com/office/powerpoint/2010/main" val="3018309538"/>
              </p:ext>
            </p:extLst>
          </p:nvPr>
        </p:nvGraphicFramePr>
        <p:xfrm>
          <a:off x="37943" y="29497"/>
          <a:ext cx="9108515" cy="7399632"/>
        </p:xfrm>
        <a:graphic>
          <a:graphicData uri="http://schemas.openxmlformats.org/drawingml/2006/table">
            <a:tbl>
              <a:tblPr firstRow="1" firstCol="1" bandRow="1">
                <a:tableStyleId>{5C22544A-7EE6-4342-B048-85BDC9FD1C3A}</a:tableStyleId>
              </a:tblPr>
              <a:tblGrid>
                <a:gridCol w="1336116">
                  <a:extLst>
                    <a:ext uri="{9D8B030D-6E8A-4147-A177-3AD203B41FA5}">
                      <a16:colId xmlns:a16="http://schemas.microsoft.com/office/drawing/2014/main" xmlns="" val="2307245365"/>
                    </a:ext>
                  </a:extLst>
                </a:gridCol>
                <a:gridCol w="7772399">
                  <a:extLst>
                    <a:ext uri="{9D8B030D-6E8A-4147-A177-3AD203B41FA5}">
                      <a16:colId xmlns:a16="http://schemas.microsoft.com/office/drawing/2014/main" xmlns="" val="3292863472"/>
                    </a:ext>
                  </a:extLst>
                </a:gridCol>
              </a:tblGrid>
              <a:tr h="1232929">
                <a:tc>
                  <a:txBody>
                    <a:bodyPr/>
                    <a:lstStyle/>
                    <a:p>
                      <a:pPr>
                        <a:lnSpc>
                          <a:spcPct val="115000"/>
                        </a:lnSpc>
                        <a:spcAft>
                          <a:spcPts val="0"/>
                        </a:spcAft>
                      </a:pPr>
                      <a:endParaRPr lang="en-US" sz="600">
                        <a:effectLst/>
                      </a:endParaRPr>
                    </a:p>
                    <a:p>
                      <a:pPr>
                        <a:lnSpc>
                          <a:spcPct val="115000"/>
                        </a:lnSpc>
                        <a:spcAft>
                          <a:spcPts val="1000"/>
                        </a:spcAft>
                      </a:pPr>
                      <a:r>
                        <a:rPr lang="en-US" sz="600" u="sng">
                          <a:effectLst/>
                          <a:hlinkClick r:id="rId2"/>
                        </a:rPr>
                        <a:t>GIANT </a:t>
                      </a:r>
                      <a:endParaRPr lang="es-ES" sz="600">
                        <a:effectLst/>
                      </a:endParaRPr>
                    </a:p>
                    <a:p>
                      <a:pPr>
                        <a:lnSpc>
                          <a:spcPct val="115000"/>
                        </a:lnSpc>
                        <a:spcAft>
                          <a:spcPts val="0"/>
                        </a:spcAft>
                      </a:pPr>
                      <a:r>
                        <a:rPr lang="en-US" sz="600">
                          <a:effectLst/>
                        </a:rPr>
                        <a:t> </a:t>
                      </a:r>
                      <a:endParaRPr lang="es-ES" sz="600">
                        <a:effectLst/>
                        <a:latin typeface="Calibri" panose="020F0502020204030204" pitchFamily="34" charset="0"/>
                        <a:ea typeface="Calibri" panose="020F0502020204030204" pitchFamily="34" charset="0"/>
                        <a:cs typeface="Times New Roman" panose="02020603050405020304" pitchFamily="18" charset="0"/>
                      </a:endParaRPr>
                    </a:p>
                  </a:txBody>
                  <a:tcPr marL="4839" marR="4839" marT="4839" marB="4839" anchor="ctr"/>
                </a:tc>
                <a:tc>
                  <a:txBody>
                    <a:bodyPr/>
                    <a:lstStyle/>
                    <a:p>
                      <a:pPr>
                        <a:lnSpc>
                          <a:spcPct val="115000"/>
                        </a:lnSpc>
                        <a:spcAft>
                          <a:spcPts val="0"/>
                        </a:spcAft>
                      </a:pPr>
                      <a:r>
                        <a:rPr lang="en-US" sz="1500" dirty="0">
                          <a:effectLst/>
                        </a:rPr>
                        <a:t>GIANT is a web server that provides an interactive interface to all 144 human tissue networks through multi-gene queries and sophisticated network visualization. Researchers can query by individual genes or by gene sets of interest to analyze tissue-specific gene functions and interactions. Multi-tissue view allows for rapid examination of the tissue-specific rewiring of functional connections across diverse tissues. GIANT also provides a full </a:t>
                      </a:r>
                      <a:r>
                        <a:rPr lang="en-US" sz="1500" dirty="0" err="1">
                          <a:effectLst/>
                        </a:rPr>
                        <a:t>NetWAS</a:t>
                      </a:r>
                      <a:r>
                        <a:rPr lang="en-US" sz="1500" dirty="0">
                          <a:effectLst/>
                        </a:rPr>
                        <a:t> implementation, allowing users to upload gene-based association P values to receive </a:t>
                      </a:r>
                      <a:r>
                        <a:rPr lang="en-US" sz="1500" dirty="0" err="1">
                          <a:effectLst/>
                        </a:rPr>
                        <a:t>NetWAS</a:t>
                      </a:r>
                      <a:r>
                        <a:rPr lang="en-US" sz="1500" dirty="0">
                          <a:effectLst/>
                        </a:rPr>
                        <a:t> association scores. </a:t>
                      </a:r>
                      <a:r>
                        <a:rPr lang="en-US" sz="1500" dirty="0">
                          <a:effectLst/>
                          <a:hlinkClick r:id="rId2"/>
                        </a:rPr>
                        <a:t>http://giant.princeton.edu </a:t>
                      </a:r>
                      <a:endParaRPr lang="es-E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839" marR="4839" marT="4839" marB="4839" anchor="ctr"/>
                </a:tc>
                <a:extLst>
                  <a:ext uri="{0D108BD9-81ED-4DB2-BD59-A6C34878D82A}">
                    <a16:rowId xmlns:a16="http://schemas.microsoft.com/office/drawing/2014/main" xmlns="" val="3112614666"/>
                  </a:ext>
                </a:extLst>
              </a:tr>
              <a:tr h="1371600">
                <a:tc>
                  <a:txBody>
                    <a:bodyPr/>
                    <a:lstStyle/>
                    <a:p>
                      <a:pPr>
                        <a:lnSpc>
                          <a:spcPct val="115000"/>
                        </a:lnSpc>
                        <a:spcAft>
                          <a:spcPts val="0"/>
                        </a:spcAft>
                      </a:pP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39" marR="4839" marT="4839" marB="4839" anchor="ctr"/>
                </a:tc>
                <a:tc>
                  <a:txBody>
                    <a:bodyPr/>
                    <a:lstStyle/>
                    <a:p>
                      <a:pPr>
                        <a:lnSpc>
                          <a:spcPct val="115000"/>
                        </a:lnSpc>
                        <a:spcAft>
                          <a:spcPts val="0"/>
                        </a:spcAft>
                      </a:pPr>
                      <a:r>
                        <a:rPr lang="en-US" sz="1500" dirty="0">
                          <a:effectLst/>
                        </a:rPr>
                        <a:t>Autism spectrum disorder (ASD) is a major neurodevelopmental disorder with a strong genetic basis. Yet, currently, we only know a small fraction of potentially causal genes. </a:t>
                      </a:r>
                      <a:r>
                        <a:rPr lang="en-US" sz="1500" dirty="0" err="1">
                          <a:effectLst/>
                        </a:rPr>
                        <a:t>ASD@Princeton</a:t>
                      </a:r>
                      <a:r>
                        <a:rPr lang="en-US" sz="1500" dirty="0">
                          <a:effectLst/>
                        </a:rPr>
                        <a:t> presents a genome-wide prediction of autism-associated genes described in the context of a human brain-specific gene interaction network. Created by the Laboratory for Bioinformatics and Functional Genomics in the Lewis-Sigler Institute for Integrative Genomics at Princeton University, this dynamic web-interface also contains cellular pathways, spatiotemporal brain signatures, and CNV intervals linked to ASD. </a:t>
                      </a:r>
                      <a:r>
                        <a:rPr lang="en-US" sz="1500" dirty="0">
                          <a:effectLst/>
                          <a:hlinkClick r:id="rId3"/>
                        </a:rPr>
                        <a:t>http://asd.princeton.edu </a:t>
                      </a:r>
                      <a:endParaRPr lang="es-E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839" marR="4839" marT="4839" marB="4839" anchor="ctr"/>
                </a:tc>
                <a:extLst>
                  <a:ext uri="{0D108BD9-81ED-4DB2-BD59-A6C34878D82A}">
                    <a16:rowId xmlns:a16="http://schemas.microsoft.com/office/drawing/2014/main" xmlns="" val="3254959512"/>
                  </a:ext>
                </a:extLst>
              </a:tr>
              <a:tr h="1039327">
                <a:tc>
                  <a:txBody>
                    <a:bodyPr/>
                    <a:lstStyle/>
                    <a:p>
                      <a:pPr>
                        <a:lnSpc>
                          <a:spcPct val="115000"/>
                        </a:lnSpc>
                        <a:spcAft>
                          <a:spcPts val="0"/>
                        </a:spcAft>
                      </a:pPr>
                      <a:endParaRPr lang="en-US" sz="600" dirty="0">
                        <a:effectLst/>
                      </a:endParaRPr>
                    </a:p>
                    <a:p>
                      <a:pPr>
                        <a:lnSpc>
                          <a:spcPct val="115000"/>
                        </a:lnSpc>
                        <a:spcAft>
                          <a:spcPts val="1000"/>
                        </a:spcAft>
                      </a:pPr>
                      <a:r>
                        <a:rPr lang="en-US" sz="600" u="sng" dirty="0">
                          <a:effectLst/>
                          <a:hlinkClick r:id="rId4"/>
                        </a:rPr>
                        <a:t>FNTM </a:t>
                      </a:r>
                      <a:endParaRPr lang="es-ES" sz="600" dirty="0">
                        <a:effectLst/>
                      </a:endParaRPr>
                    </a:p>
                    <a:p>
                      <a:pPr>
                        <a:lnSpc>
                          <a:spcPct val="115000"/>
                        </a:lnSpc>
                        <a:spcAft>
                          <a:spcPts val="0"/>
                        </a:spcAft>
                      </a:pPr>
                      <a:r>
                        <a:rPr lang="en-US" sz="600" dirty="0">
                          <a:effectLst/>
                        </a:rPr>
                        <a:t> </a:t>
                      </a:r>
                      <a:endParaRPr lang="es-E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4839" marR="4839" marT="4839" marB="4839" anchor="ctr"/>
                </a:tc>
                <a:tc>
                  <a:txBody>
                    <a:bodyPr/>
                    <a:lstStyle/>
                    <a:p>
                      <a:pPr>
                        <a:lnSpc>
                          <a:spcPct val="115000"/>
                        </a:lnSpc>
                        <a:spcAft>
                          <a:spcPts val="0"/>
                        </a:spcAft>
                      </a:pPr>
                      <a:r>
                        <a:rPr lang="en-US" sz="1500" dirty="0">
                          <a:effectLst/>
                        </a:rPr>
                        <a:t>Functional Networks of Tissues in Mouse (FNTM) provides biomedical researchers with tissue-specific predictions of functional relationships between proteins in the most widely used model organism for human disease, the laboratory mouse. Users can explore FNTM-predicted functional relationships for their tissues and genes of interest or examine gene function and interaction predictions across multiple tissues, all through an interactive, multi-tissue network browser. FNTM makes predictions based on integration of a variety of functional genomic data, including over 13,000 gene expression experiments, and prior knowledge of gene function. FNTM predicts tissue-specific functional relationships in 200 tissues, does not require any registration or installation and is freely available for use at </a:t>
                      </a:r>
                      <a:r>
                        <a:rPr lang="en-US" sz="1500" dirty="0">
                          <a:effectLst/>
                          <a:hlinkClick r:id="rId4"/>
                        </a:rPr>
                        <a:t>http://fntm.princeton.edu </a:t>
                      </a:r>
                      <a:endParaRPr lang="es-E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839" marR="4839" marT="4839" marB="4839" anchor="ctr"/>
                </a:tc>
                <a:extLst>
                  <a:ext uri="{0D108BD9-81ED-4DB2-BD59-A6C34878D82A}">
                    <a16:rowId xmlns:a16="http://schemas.microsoft.com/office/drawing/2014/main" xmlns="" val="1956822342"/>
                  </a:ext>
                </a:extLst>
              </a:tr>
              <a:tr h="1207905">
                <a:tc>
                  <a:txBody>
                    <a:bodyPr/>
                    <a:lstStyle/>
                    <a:p>
                      <a:pPr>
                        <a:lnSpc>
                          <a:spcPct val="115000"/>
                        </a:lnSpc>
                        <a:spcAft>
                          <a:spcPts val="0"/>
                        </a:spcAft>
                      </a:pP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39" marR="4839" marT="4839" marB="4839" anchor="ctr"/>
                </a:tc>
                <a:tc>
                  <a:txBody>
                    <a:bodyPr/>
                    <a:lstStyle/>
                    <a:p>
                      <a:pPr>
                        <a:lnSpc>
                          <a:spcPct val="115000"/>
                        </a:lnSpc>
                        <a:spcAft>
                          <a:spcPts val="0"/>
                        </a:spcAft>
                      </a:pPr>
                      <a:r>
                        <a:rPr lang="en-US" sz="1500" dirty="0">
                          <a:effectLst/>
                        </a:rPr>
                        <a:t>WISP (worm integrated in specific contexts) provides an interface to the 203 tissue- and cell-type specific functional networks spanning all major tissue systems in worm developed by the Laboratory for Bioinformatics and Functional Genomics in the Lewis-Sigler Institute for Integrative Genomics at Princeton University. Users can query the networks, investigate gene set enrichments in the resulting subnetworks, and compare subnetworks across multiple tissues</a:t>
                      </a:r>
                      <a:endParaRPr lang="es-E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839" marR="4839" marT="4839" marB="4839" anchor="ctr"/>
                </a:tc>
                <a:extLst>
                  <a:ext uri="{0D108BD9-81ED-4DB2-BD59-A6C34878D82A}">
                    <a16:rowId xmlns:a16="http://schemas.microsoft.com/office/drawing/2014/main" xmlns="" val="2071036803"/>
                  </a:ext>
                </a:extLst>
              </a:tr>
            </a:tbl>
          </a:graphicData>
        </a:graphic>
      </p:graphicFrame>
      <p:pic>
        <p:nvPicPr>
          <p:cNvPr id="1028" name="Picture 4" descr="Image logo for GIANT webserver">
            <a:hlinkClick r:id="rId2"/>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43" y="229211"/>
            <a:ext cx="1338573" cy="117861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mage logo for ASD webserver">
            <a:hlinkClick r:id="rId3"/>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01" y="2073220"/>
            <a:ext cx="1355780" cy="13557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logo for FNTM webserver">
            <a:hlinkClick r:id="rId4"/>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31" y="4240444"/>
            <a:ext cx="1364885" cy="78110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Image logo for WISP webserver">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43" y="6150594"/>
            <a:ext cx="1377175" cy="1141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79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084" t="14134" r="2000" b="6800"/>
          <a:stretch/>
        </p:blipFill>
        <p:spPr bwMode="auto">
          <a:xfrm>
            <a:off x="120166" y="707162"/>
            <a:ext cx="9023834" cy="5443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54855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_tradnl" sz="3200" dirty="0" err="1"/>
              <a:t>Info</a:t>
            </a:r>
            <a:r>
              <a:rPr lang="es-ES_tradnl" sz="3200" dirty="0"/>
              <a:t> </a:t>
            </a:r>
            <a:r>
              <a:rPr lang="es-ES_tradnl" sz="3200" dirty="0" smtClean="0"/>
              <a:t>gene in </a:t>
            </a:r>
            <a:r>
              <a:rPr lang="es-ES_tradnl" sz="3200" dirty="0" err="1" smtClean="0"/>
              <a:t>other</a:t>
            </a:r>
            <a:r>
              <a:rPr lang="es-ES_tradnl" sz="3200" dirty="0" smtClean="0"/>
              <a:t> </a:t>
            </a:r>
            <a:r>
              <a:rPr lang="es-ES_tradnl" sz="3200" dirty="0" err="1" smtClean="0"/>
              <a:t>genome</a:t>
            </a:r>
            <a:r>
              <a:rPr lang="es-ES_tradnl" sz="3200" dirty="0" smtClean="0"/>
              <a:t> browsers</a:t>
            </a:r>
            <a:endParaRPr lang="en-US" sz="3200" dirty="0"/>
          </a:p>
        </p:txBody>
      </p:sp>
      <p:sp>
        <p:nvSpPr>
          <p:cNvPr id="3" name="Content Placeholder 2"/>
          <p:cNvSpPr>
            <a:spLocks noGrp="1"/>
          </p:cNvSpPr>
          <p:nvPr>
            <p:ph idx="1"/>
          </p:nvPr>
        </p:nvSpPr>
        <p:spPr>
          <a:xfrm>
            <a:off x="457200" y="1219200"/>
            <a:ext cx="8229600" cy="4525963"/>
          </a:xfrm>
        </p:spPr>
        <p:txBody>
          <a:bodyPr/>
          <a:lstStyle/>
          <a:p>
            <a:r>
              <a:rPr lang="es-ES" dirty="0" smtClean="0"/>
              <a:t>Gene NCBI: </a:t>
            </a:r>
            <a:r>
              <a:rPr lang="es-ES" dirty="0">
                <a:solidFill>
                  <a:srgbClr val="0033CC"/>
                </a:solidFill>
                <a:hlinkClick r:id="rId3"/>
              </a:rPr>
              <a:t>https</a:t>
            </a:r>
            <a:r>
              <a:rPr lang="es-ES" dirty="0" smtClean="0">
                <a:solidFill>
                  <a:srgbClr val="0033CC"/>
                </a:solidFill>
                <a:hlinkClick r:id="rId3"/>
              </a:rPr>
              <a:t>://www.ncbi.nlm.nih.gov/gene/4885</a:t>
            </a:r>
            <a:endParaRPr lang="es-ES" dirty="0" smtClean="0">
              <a:solidFill>
                <a:srgbClr val="0033CC"/>
              </a:solidFill>
            </a:endParaRPr>
          </a:p>
          <a:p>
            <a:r>
              <a:rPr lang="es-ES" dirty="0" smtClean="0"/>
              <a:t>UCSC??</a:t>
            </a:r>
            <a:endParaRPr lang="es-E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TextBox 4"/>
          <p:cNvSpPr txBox="1"/>
          <p:nvPr/>
        </p:nvSpPr>
        <p:spPr>
          <a:xfrm>
            <a:off x="2438400" y="4953000"/>
            <a:ext cx="2845907" cy="400110"/>
          </a:xfrm>
          <a:prstGeom prst="rect">
            <a:avLst/>
          </a:prstGeom>
          <a:noFill/>
        </p:spPr>
        <p:txBody>
          <a:bodyPr wrap="none" rtlCol="0">
            <a:spAutoFit/>
          </a:bodyPr>
          <a:lstStyle/>
          <a:p>
            <a:r>
              <a:rPr lang="es-ES_tradnl" sz="2000" dirty="0" err="1" smtClean="0">
                <a:solidFill>
                  <a:srgbClr val="CC00CC"/>
                </a:solidFill>
              </a:rPr>
              <a:t>Good</a:t>
            </a:r>
            <a:r>
              <a:rPr lang="es-ES_tradnl" sz="2000" dirty="0" smtClean="0">
                <a:solidFill>
                  <a:srgbClr val="CC00CC"/>
                </a:solidFill>
              </a:rPr>
              <a:t> to explore </a:t>
            </a:r>
            <a:r>
              <a:rPr lang="es-ES_tradnl" sz="2000" dirty="0" err="1" smtClean="0">
                <a:solidFill>
                  <a:srgbClr val="CC00CC"/>
                </a:solidFill>
              </a:rPr>
              <a:t>options</a:t>
            </a:r>
            <a:r>
              <a:rPr lang="es-ES_tradnl" sz="2000" dirty="0" smtClean="0">
                <a:solidFill>
                  <a:srgbClr val="CC00CC"/>
                </a:solidFill>
              </a:rPr>
              <a:t>!</a:t>
            </a:r>
            <a:endParaRPr lang="en-US" sz="2000" dirty="0">
              <a:solidFill>
                <a:srgbClr val="CC00CC"/>
              </a:solidFill>
            </a:endParaRPr>
          </a:p>
        </p:txBody>
      </p:sp>
    </p:spTree>
    <p:extLst>
      <p:ext uri="{BB962C8B-B14F-4D97-AF65-F5344CB8AC3E}">
        <p14:creationId xmlns:p14="http://schemas.microsoft.com/office/powerpoint/2010/main" val="314678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6858000" y="6498285"/>
            <a:ext cx="2133600" cy="365125"/>
          </a:xfrm>
        </p:spPr>
        <p:txBody>
          <a:bodyPr/>
          <a:lstStyle/>
          <a:p>
            <a:fld id="{B6F15528-21DE-4FAA-801E-634DDDAF4B2B}" type="slidenum">
              <a:rPr lang="en-US" smtClean="0"/>
              <a:pPr/>
              <a:t>3</a:t>
            </a:fld>
            <a:endParaRPr lang="en-US" dirty="0"/>
          </a:p>
        </p:txBody>
      </p:sp>
      <p:pic>
        <p:nvPicPr>
          <p:cNvPr id="6" name="Picture 2" descr="RNA-seq pipeli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247" b="71679"/>
          <a:stretch/>
        </p:blipFill>
        <p:spPr bwMode="auto">
          <a:xfrm>
            <a:off x="4381959" y="1099883"/>
            <a:ext cx="2514600" cy="1136737"/>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1006206" y="1095375"/>
            <a:ext cx="2651393" cy="59491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RNA-</a:t>
            </a:r>
            <a:r>
              <a:rPr lang="es-ES" dirty="0" err="1" smtClean="0">
                <a:solidFill>
                  <a:schemeClr val="tx1"/>
                </a:solidFill>
              </a:rPr>
              <a:t>seq</a:t>
            </a:r>
            <a:r>
              <a:rPr lang="es-ES" dirty="0" smtClean="0">
                <a:solidFill>
                  <a:schemeClr val="tx1"/>
                </a:solidFill>
              </a:rPr>
              <a:t> data</a:t>
            </a:r>
            <a:endParaRPr lang="en-US" dirty="0">
              <a:solidFill>
                <a:schemeClr val="tx1"/>
              </a:solidFill>
            </a:endParaRPr>
          </a:p>
        </p:txBody>
      </p:sp>
      <p:sp>
        <p:nvSpPr>
          <p:cNvPr id="8" name="Rounded Rectangle 7"/>
          <p:cNvSpPr/>
          <p:nvPr/>
        </p:nvSpPr>
        <p:spPr>
          <a:xfrm>
            <a:off x="1006206" y="2312740"/>
            <a:ext cx="2651393"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1. </a:t>
            </a:r>
            <a:r>
              <a:rPr lang="es-ES" dirty="0" err="1" smtClean="0">
                <a:solidFill>
                  <a:schemeClr val="tx1"/>
                </a:solidFill>
              </a:rPr>
              <a:t>Align</a:t>
            </a:r>
            <a:r>
              <a:rPr lang="es-ES" dirty="0" smtClean="0">
                <a:solidFill>
                  <a:schemeClr val="tx1"/>
                </a:solidFill>
              </a:rPr>
              <a:t> </a:t>
            </a:r>
            <a:r>
              <a:rPr lang="es-ES" dirty="0" err="1" smtClean="0">
                <a:solidFill>
                  <a:schemeClr val="tx1"/>
                </a:solidFill>
              </a:rPr>
              <a:t>sequences</a:t>
            </a:r>
            <a:r>
              <a:rPr lang="es-ES" dirty="0" smtClean="0">
                <a:solidFill>
                  <a:schemeClr val="tx1"/>
                </a:solidFill>
              </a:rPr>
              <a:t> </a:t>
            </a:r>
            <a:r>
              <a:rPr lang="es-ES" dirty="0" err="1" smtClean="0">
                <a:solidFill>
                  <a:schemeClr val="tx1"/>
                </a:solidFill>
              </a:rPr>
              <a:t>against</a:t>
            </a:r>
            <a:r>
              <a:rPr lang="es-ES" dirty="0" smtClean="0">
                <a:solidFill>
                  <a:schemeClr val="tx1"/>
                </a:solidFill>
              </a:rPr>
              <a:t> </a:t>
            </a:r>
            <a:r>
              <a:rPr lang="es-ES" dirty="0" err="1" smtClean="0">
                <a:solidFill>
                  <a:schemeClr val="tx1"/>
                </a:solidFill>
              </a:rPr>
              <a:t>genome</a:t>
            </a:r>
            <a:endParaRPr lang="en-US" dirty="0">
              <a:solidFill>
                <a:schemeClr val="tx1"/>
              </a:solidFill>
            </a:endParaRPr>
          </a:p>
        </p:txBody>
      </p:sp>
      <p:sp>
        <p:nvSpPr>
          <p:cNvPr id="9" name="Rounded Rectangle 8"/>
          <p:cNvSpPr/>
          <p:nvPr/>
        </p:nvSpPr>
        <p:spPr>
          <a:xfrm>
            <a:off x="1006206" y="3531940"/>
            <a:ext cx="2651394"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2. </a:t>
            </a:r>
            <a:r>
              <a:rPr lang="es-ES" dirty="0" err="1" smtClean="0">
                <a:solidFill>
                  <a:schemeClr val="tx1"/>
                </a:solidFill>
              </a:rPr>
              <a:t>Generate</a:t>
            </a:r>
            <a:r>
              <a:rPr lang="es-ES" dirty="0" smtClean="0">
                <a:solidFill>
                  <a:schemeClr val="tx1"/>
                </a:solidFill>
              </a:rPr>
              <a:t> </a:t>
            </a:r>
            <a:r>
              <a:rPr lang="es-ES" dirty="0" err="1" smtClean="0">
                <a:solidFill>
                  <a:schemeClr val="tx1"/>
                </a:solidFill>
              </a:rPr>
              <a:t>sequence</a:t>
            </a:r>
            <a:r>
              <a:rPr lang="es-ES" dirty="0" smtClean="0">
                <a:solidFill>
                  <a:schemeClr val="tx1"/>
                </a:solidFill>
              </a:rPr>
              <a:t> </a:t>
            </a:r>
            <a:r>
              <a:rPr lang="es-ES" dirty="0" err="1" smtClean="0">
                <a:solidFill>
                  <a:schemeClr val="tx1"/>
                </a:solidFill>
              </a:rPr>
              <a:t>counts</a:t>
            </a:r>
            <a:r>
              <a:rPr lang="es-ES" dirty="0" smtClean="0">
                <a:solidFill>
                  <a:schemeClr val="tx1"/>
                </a:solidFill>
              </a:rPr>
              <a:t> </a:t>
            </a:r>
            <a:r>
              <a:rPr lang="es-ES" dirty="0" err="1" smtClean="0">
                <a:solidFill>
                  <a:schemeClr val="tx1"/>
                </a:solidFill>
              </a:rPr>
              <a:t>for</a:t>
            </a:r>
            <a:r>
              <a:rPr lang="es-ES" dirty="0" smtClean="0">
                <a:solidFill>
                  <a:schemeClr val="tx1"/>
                </a:solidFill>
              </a:rPr>
              <a:t> </a:t>
            </a:r>
            <a:r>
              <a:rPr lang="es-ES" dirty="0" err="1" smtClean="0">
                <a:solidFill>
                  <a:schemeClr val="tx1"/>
                </a:solidFill>
              </a:rPr>
              <a:t>all</a:t>
            </a:r>
            <a:r>
              <a:rPr lang="es-ES" dirty="0" smtClean="0">
                <a:solidFill>
                  <a:schemeClr val="tx1"/>
                </a:solidFill>
              </a:rPr>
              <a:t> genes</a:t>
            </a:r>
            <a:endParaRPr lang="en-US" dirty="0">
              <a:solidFill>
                <a:schemeClr val="tx1"/>
              </a:solidFill>
            </a:endParaRPr>
          </a:p>
        </p:txBody>
      </p:sp>
      <p:sp>
        <p:nvSpPr>
          <p:cNvPr id="10" name="Rounded Rectangle 9"/>
          <p:cNvSpPr/>
          <p:nvPr/>
        </p:nvSpPr>
        <p:spPr>
          <a:xfrm>
            <a:off x="990600" y="4738287"/>
            <a:ext cx="2667000"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3. </a:t>
            </a:r>
            <a:r>
              <a:rPr lang="es-ES" dirty="0" err="1" smtClean="0">
                <a:solidFill>
                  <a:schemeClr val="tx1"/>
                </a:solidFill>
              </a:rPr>
              <a:t>Differential</a:t>
            </a:r>
            <a:r>
              <a:rPr lang="es-ES" dirty="0" smtClean="0">
                <a:solidFill>
                  <a:schemeClr val="tx1"/>
                </a:solidFill>
              </a:rPr>
              <a:t> </a:t>
            </a:r>
            <a:r>
              <a:rPr lang="es-ES" dirty="0" err="1" smtClean="0">
                <a:solidFill>
                  <a:schemeClr val="tx1"/>
                </a:solidFill>
              </a:rPr>
              <a:t>expression</a:t>
            </a:r>
            <a:r>
              <a:rPr lang="es-ES" dirty="0" smtClean="0">
                <a:solidFill>
                  <a:schemeClr val="tx1"/>
                </a:solidFill>
              </a:rPr>
              <a:t> </a:t>
            </a:r>
            <a:r>
              <a:rPr lang="es-ES" dirty="0" err="1" smtClean="0">
                <a:solidFill>
                  <a:schemeClr val="tx1"/>
                </a:solidFill>
              </a:rPr>
              <a:t>accross</a:t>
            </a:r>
            <a:r>
              <a:rPr lang="es-ES" dirty="0" smtClean="0">
                <a:solidFill>
                  <a:schemeClr val="tx1"/>
                </a:solidFill>
              </a:rPr>
              <a:t> </a:t>
            </a:r>
            <a:r>
              <a:rPr lang="es-ES" dirty="0" err="1" smtClean="0">
                <a:solidFill>
                  <a:schemeClr val="tx1"/>
                </a:solidFill>
              </a:rPr>
              <a:t>conditions</a:t>
            </a:r>
            <a:endParaRPr lang="en-US" dirty="0">
              <a:solidFill>
                <a:schemeClr val="tx1"/>
              </a:solidFill>
            </a:endParaRPr>
          </a:p>
        </p:txBody>
      </p:sp>
      <p:sp>
        <p:nvSpPr>
          <p:cNvPr id="11" name="Rounded Rectangle 10"/>
          <p:cNvSpPr/>
          <p:nvPr/>
        </p:nvSpPr>
        <p:spPr>
          <a:xfrm>
            <a:off x="1006207" y="5895975"/>
            <a:ext cx="2651393"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4. </a:t>
            </a:r>
            <a:r>
              <a:rPr lang="es-ES" dirty="0" err="1" smtClean="0">
                <a:solidFill>
                  <a:schemeClr val="tx1"/>
                </a:solidFill>
              </a:rPr>
              <a:t>Functional</a:t>
            </a:r>
            <a:r>
              <a:rPr lang="es-ES" dirty="0" smtClean="0">
                <a:solidFill>
                  <a:schemeClr val="tx1"/>
                </a:solidFill>
              </a:rPr>
              <a:t> </a:t>
            </a:r>
            <a:r>
              <a:rPr lang="es-ES" dirty="0" err="1" smtClean="0">
                <a:solidFill>
                  <a:schemeClr val="tx1"/>
                </a:solidFill>
              </a:rPr>
              <a:t>enrichment</a:t>
            </a:r>
            <a:endParaRPr lang="en-US" dirty="0">
              <a:solidFill>
                <a:schemeClr val="tx1"/>
              </a:solidFill>
            </a:endParaRPr>
          </a:p>
        </p:txBody>
      </p:sp>
      <p:pic>
        <p:nvPicPr>
          <p:cNvPr id="12" name="Picture 2" descr="RNA-seq pipeli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247" t="28562" b="40490"/>
          <a:stretch/>
        </p:blipFill>
        <p:spPr bwMode="auto">
          <a:xfrm>
            <a:off x="4387468" y="2290706"/>
            <a:ext cx="2514600" cy="124217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RNA-seq pipeli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247" t="59513"/>
          <a:stretch/>
        </p:blipFill>
        <p:spPr bwMode="auto">
          <a:xfrm>
            <a:off x="4387468" y="4547149"/>
            <a:ext cx="2514600" cy="1625051"/>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a:xfrm>
            <a:off x="2107462" y="1803273"/>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2099630" y="3037649"/>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2101468" y="4234815"/>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2101468" y="5454015"/>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p:cNvSpPr txBox="1">
            <a:spLocks/>
          </p:cNvSpPr>
          <p:nvPr/>
        </p:nvSpPr>
        <p:spPr>
          <a:xfrm>
            <a:off x="0" y="-793"/>
            <a:ext cx="9144000" cy="627062"/>
          </a:xfrm>
          <a:prstGeom prst="rect">
            <a:avLst/>
          </a:prstGeom>
          <a:solidFill>
            <a:srgbClr val="000000"/>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err="1" smtClean="0">
                <a:solidFill>
                  <a:srgbClr val="FFFFFF"/>
                </a:solidFill>
                <a:latin typeface="+mn-lt"/>
              </a:rPr>
              <a:t>RNAseq</a:t>
            </a:r>
            <a:r>
              <a:rPr lang="en-US" sz="2000" dirty="0" smtClean="0">
                <a:solidFill>
                  <a:srgbClr val="FFFFFF"/>
                </a:solidFill>
                <a:latin typeface="+mn-lt"/>
              </a:rPr>
              <a:t> steps and Quality Controls</a:t>
            </a:r>
            <a:endParaRPr lang="en-US" sz="2000" dirty="0">
              <a:solidFill>
                <a:srgbClr val="FFFFFF"/>
              </a:solidFill>
              <a:latin typeface="+mn-lt"/>
            </a:endParaRPr>
          </a:p>
        </p:txBody>
      </p:sp>
    </p:spTree>
    <p:extLst>
      <p:ext uri="{BB962C8B-B14F-4D97-AF65-F5344CB8AC3E}">
        <p14:creationId xmlns:p14="http://schemas.microsoft.com/office/powerpoint/2010/main" val="106041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379" t="14001" r="6187" b="5022"/>
          <a:stretch/>
        </p:blipFill>
        <p:spPr bwMode="auto">
          <a:xfrm>
            <a:off x="86353" y="838200"/>
            <a:ext cx="8971293" cy="5863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21566" y="223173"/>
            <a:ext cx="1998496" cy="430887"/>
          </a:xfrm>
          <a:prstGeom prst="rect">
            <a:avLst/>
          </a:prstGeom>
          <a:noFill/>
        </p:spPr>
        <p:txBody>
          <a:bodyPr wrap="none" rtlCol="0">
            <a:spAutoFit/>
          </a:bodyPr>
          <a:lstStyle/>
          <a:p>
            <a:r>
              <a:rPr lang="es-ES_tradnl" sz="2200" b="1" dirty="0" err="1" smtClean="0"/>
              <a:t>Region</a:t>
            </a:r>
            <a:r>
              <a:rPr lang="es-ES_tradnl" sz="2200" b="1" dirty="0" smtClean="0"/>
              <a:t> in </a:t>
            </a:r>
            <a:r>
              <a:rPr lang="es-ES_tradnl" sz="2200" b="1" dirty="0" err="1" smtClean="0"/>
              <a:t>detail</a:t>
            </a:r>
            <a:endParaRPr lang="en-US" sz="22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6" name="TextBox 5"/>
          <p:cNvSpPr txBox="1"/>
          <p:nvPr/>
        </p:nvSpPr>
        <p:spPr>
          <a:xfrm>
            <a:off x="6781800" y="152400"/>
            <a:ext cx="1716624" cy="369332"/>
          </a:xfrm>
          <a:prstGeom prst="rect">
            <a:avLst/>
          </a:prstGeom>
          <a:solidFill>
            <a:srgbClr val="FFFF00"/>
          </a:solidFill>
        </p:spPr>
        <p:txBody>
          <a:bodyPr wrap="none" rtlCol="0">
            <a:spAutoFit/>
          </a:bodyPr>
          <a:lstStyle/>
          <a:p>
            <a:r>
              <a:rPr lang="es-ES_tradnl" dirty="0" smtClean="0"/>
              <a:t>GERP </a:t>
            </a:r>
            <a:r>
              <a:rPr lang="es-ES_tradnl" dirty="0" err="1" smtClean="0"/>
              <a:t>elements</a:t>
            </a:r>
            <a:r>
              <a:rPr lang="es-ES_tradnl" dirty="0" smtClean="0"/>
              <a:t>?</a:t>
            </a:r>
            <a:endParaRPr lang="en-US" dirty="0"/>
          </a:p>
        </p:txBody>
      </p:sp>
    </p:spTree>
    <p:extLst>
      <p:ext uri="{BB962C8B-B14F-4D97-AF65-F5344CB8AC3E}">
        <p14:creationId xmlns:p14="http://schemas.microsoft.com/office/powerpoint/2010/main" val="219051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57200"/>
            <a:ext cx="9067800" cy="1143000"/>
          </a:xfrm>
        </p:spPr>
        <p:txBody>
          <a:bodyPr>
            <a:normAutofit/>
          </a:bodyPr>
          <a:lstStyle/>
          <a:p>
            <a:r>
              <a:rPr lang="es-ES" dirty="0" smtClean="0"/>
              <a:t>Popular data browsers:</a:t>
            </a:r>
            <a:endParaRPr lang="es-ES" dirty="0"/>
          </a:p>
        </p:txBody>
      </p:sp>
      <p:sp>
        <p:nvSpPr>
          <p:cNvPr id="3" name="Marcador de contenido 2"/>
          <p:cNvSpPr>
            <a:spLocks noGrp="1"/>
          </p:cNvSpPr>
          <p:nvPr>
            <p:ph idx="1"/>
          </p:nvPr>
        </p:nvSpPr>
        <p:spPr>
          <a:xfrm>
            <a:off x="457200" y="1676400"/>
            <a:ext cx="8229600" cy="3733800"/>
          </a:xfrm>
        </p:spPr>
        <p:txBody>
          <a:bodyPr>
            <a:normAutofit/>
          </a:bodyPr>
          <a:lstStyle/>
          <a:p>
            <a:r>
              <a:rPr lang="es-ES" sz="2400" dirty="0" err="1" smtClean="0"/>
              <a:t>Ensembl</a:t>
            </a:r>
            <a:endParaRPr lang="es-ES" sz="2400" dirty="0" smtClean="0"/>
          </a:p>
          <a:p>
            <a:pPr marL="0" indent="0">
              <a:buNone/>
            </a:pPr>
            <a:r>
              <a:rPr lang="es-ES" sz="2400" dirty="0" smtClean="0">
                <a:solidFill>
                  <a:srgbClr val="FF0000"/>
                </a:solidFill>
              </a:rPr>
              <a:t>    </a:t>
            </a:r>
            <a:r>
              <a:rPr lang="es-ES" sz="2400" dirty="0">
                <a:solidFill>
                  <a:srgbClr val="0033CC"/>
                </a:solidFill>
              </a:rPr>
              <a:t>http://www.ensembl.org/index.html</a:t>
            </a:r>
          </a:p>
          <a:p>
            <a:r>
              <a:rPr lang="es-ES" sz="2400" dirty="0" smtClean="0"/>
              <a:t>UCSC</a:t>
            </a:r>
          </a:p>
          <a:p>
            <a:pPr marL="0" indent="0">
              <a:buNone/>
            </a:pPr>
            <a:r>
              <a:rPr lang="es-ES" sz="2400" dirty="0" smtClean="0">
                <a:solidFill>
                  <a:srgbClr val="0033CC"/>
                </a:solidFill>
              </a:rPr>
              <a:t>    https</a:t>
            </a:r>
            <a:r>
              <a:rPr lang="es-ES" sz="2400" dirty="0">
                <a:solidFill>
                  <a:srgbClr val="0033CC"/>
                </a:solidFill>
              </a:rPr>
              <a:t>://genome.ucsc.edu/cgi-bin/hgGateway</a:t>
            </a:r>
            <a:endParaRPr lang="es-ES" sz="2400" dirty="0" smtClean="0">
              <a:solidFill>
                <a:srgbClr val="0033CC"/>
              </a:solidFill>
            </a:endParaRPr>
          </a:p>
          <a:p>
            <a:r>
              <a:rPr lang="es-ES" sz="2400" dirty="0"/>
              <a:t>NCBI</a:t>
            </a:r>
          </a:p>
          <a:p>
            <a:r>
              <a:rPr lang="es-ES" sz="2400" dirty="0" err="1" smtClean="0"/>
              <a:t>Genomatix</a:t>
            </a:r>
            <a:r>
              <a:rPr lang="es-ES" sz="2400" dirty="0" smtClean="0"/>
              <a:t> (</a:t>
            </a:r>
            <a:r>
              <a:rPr lang="es-ES" sz="2400" dirty="0" err="1" smtClean="0"/>
              <a:t>Not</a:t>
            </a:r>
            <a:r>
              <a:rPr lang="es-ES" sz="2400" dirty="0" smtClean="0"/>
              <a:t> for free!): human-</a:t>
            </a:r>
            <a:r>
              <a:rPr lang="es-ES" sz="2400" dirty="0" err="1" smtClean="0"/>
              <a:t>curated</a:t>
            </a:r>
            <a:r>
              <a:rPr lang="es-ES" sz="2400" dirty="0" smtClean="0"/>
              <a:t> = human </a:t>
            </a:r>
            <a:r>
              <a:rPr lang="es-ES" sz="2400" dirty="0" err="1" smtClean="0"/>
              <a:t>errors</a:t>
            </a:r>
            <a:r>
              <a:rPr lang="es-ES" sz="2400" dirty="0" smtClean="0"/>
              <a:t> + robot-</a:t>
            </a:r>
            <a:r>
              <a:rPr lang="es-ES" sz="2400" dirty="0" err="1" smtClean="0"/>
              <a:t>detection</a:t>
            </a:r>
            <a:r>
              <a:rPr lang="es-ES" sz="2400" dirty="0" smtClean="0"/>
              <a:t> </a:t>
            </a:r>
            <a:r>
              <a:rPr lang="es-ES" sz="2400" dirty="0" err="1" smtClean="0"/>
              <a:t>keyword</a:t>
            </a:r>
            <a:r>
              <a:rPr lang="es-ES" sz="2400" dirty="0" smtClean="0"/>
              <a:t>!</a:t>
            </a:r>
            <a:endParaRPr lang="es-ES" sz="2400" dirty="0"/>
          </a:p>
          <a:p>
            <a:pPr marL="0" indent="0">
              <a:buNone/>
            </a:pPr>
            <a:r>
              <a:rPr lang="es-ES" sz="2400" dirty="0" smtClean="0">
                <a:solidFill>
                  <a:srgbClr val="0033CC"/>
                </a:solidFill>
              </a:rPr>
              <a:t>    https</a:t>
            </a:r>
            <a:r>
              <a:rPr lang="es-ES" sz="2400" dirty="0">
                <a:solidFill>
                  <a:srgbClr val="0033CC"/>
                </a:solidFill>
              </a:rPr>
              <a:t>://www.genomatix.de/</a:t>
            </a:r>
          </a:p>
        </p:txBody>
      </p:sp>
      <p:sp>
        <p:nvSpPr>
          <p:cNvPr id="6" name="TextBox 5"/>
          <p:cNvSpPr txBox="1"/>
          <p:nvPr/>
        </p:nvSpPr>
        <p:spPr>
          <a:xfrm>
            <a:off x="2052899" y="5547476"/>
            <a:ext cx="5581849" cy="830997"/>
          </a:xfrm>
          <a:prstGeom prst="rect">
            <a:avLst/>
          </a:prstGeom>
          <a:noFill/>
        </p:spPr>
        <p:txBody>
          <a:bodyPr wrap="none" rtlCol="0">
            <a:spAutoFit/>
          </a:bodyPr>
          <a:lstStyle/>
          <a:p>
            <a:pPr marL="342900" indent="-342900">
              <a:buFont typeface="Wingdings" panose="05000000000000000000" pitchFamily="2" charset="2"/>
              <a:buChar char="à"/>
            </a:pPr>
            <a:r>
              <a:rPr lang="es-ES" sz="2400" dirty="0" smtClean="0">
                <a:solidFill>
                  <a:srgbClr val="CC00CC"/>
                </a:solidFill>
              </a:rPr>
              <a:t>Use </a:t>
            </a:r>
            <a:r>
              <a:rPr lang="es-ES" sz="2400" dirty="0" err="1">
                <a:solidFill>
                  <a:srgbClr val="CC00CC"/>
                </a:solidFill>
              </a:rPr>
              <a:t>several</a:t>
            </a:r>
            <a:r>
              <a:rPr lang="es-ES" sz="2400" dirty="0" smtClean="0">
                <a:solidFill>
                  <a:srgbClr val="CC00CC"/>
                </a:solidFill>
              </a:rPr>
              <a:t>! </a:t>
            </a:r>
          </a:p>
          <a:p>
            <a:r>
              <a:rPr lang="es-ES" sz="2400" dirty="0" smtClean="0">
                <a:solidFill>
                  <a:srgbClr val="CC00CC"/>
                </a:solidFill>
              </a:rPr>
              <a:t>    (</a:t>
            </a:r>
            <a:r>
              <a:rPr lang="es-ES" sz="2400" dirty="0" err="1" smtClean="0">
                <a:solidFill>
                  <a:srgbClr val="CC00CC"/>
                </a:solidFill>
              </a:rPr>
              <a:t>coordinates</a:t>
            </a:r>
            <a:r>
              <a:rPr lang="es-ES" sz="2400" dirty="0" smtClean="0">
                <a:solidFill>
                  <a:srgbClr val="CC00CC"/>
                </a:solidFill>
              </a:rPr>
              <a:t>, </a:t>
            </a:r>
            <a:r>
              <a:rPr lang="es-ES" sz="2400" dirty="0" err="1" smtClean="0">
                <a:solidFill>
                  <a:srgbClr val="CC00CC"/>
                </a:solidFill>
              </a:rPr>
              <a:t>sequences</a:t>
            </a:r>
            <a:r>
              <a:rPr lang="es-ES" sz="2400" dirty="0" smtClean="0">
                <a:solidFill>
                  <a:srgbClr val="CC00CC"/>
                </a:solidFill>
              </a:rPr>
              <a:t>, </a:t>
            </a:r>
            <a:r>
              <a:rPr lang="es-ES" sz="2400" dirty="0" err="1" smtClean="0">
                <a:solidFill>
                  <a:srgbClr val="CC00CC"/>
                </a:solidFill>
              </a:rPr>
              <a:t>identifiers</a:t>
            </a:r>
            <a:r>
              <a:rPr lang="es-ES" sz="2400" dirty="0" smtClean="0">
                <a:solidFill>
                  <a:srgbClr val="CC00CC"/>
                </a:solidFill>
              </a:rPr>
              <a:t> </a:t>
            </a:r>
            <a:r>
              <a:rPr lang="es-ES" sz="2400" dirty="0" err="1" smtClean="0">
                <a:solidFill>
                  <a:srgbClr val="CC00CC"/>
                </a:solidFill>
              </a:rPr>
              <a:t>vary</a:t>
            </a:r>
            <a:r>
              <a:rPr lang="es-ES" sz="2400" dirty="0">
                <a:solidFill>
                  <a:srgbClr val="CC00CC"/>
                </a:solidFill>
              </a:rPr>
              <a:t>)</a:t>
            </a:r>
            <a:endParaRPr lang="en-US" sz="2400" dirty="0">
              <a:solidFill>
                <a:srgbClr val="CC00CC"/>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45165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18594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400" y="152401"/>
            <a:ext cx="8915400" cy="762000"/>
          </a:xfrm>
        </p:spPr>
        <p:txBody>
          <a:bodyPr>
            <a:normAutofit/>
          </a:bodyPr>
          <a:lstStyle/>
          <a:p>
            <a:r>
              <a:rPr lang="en-US" sz="4000" dirty="0" err="1" smtClean="0"/>
              <a:t>RNAseq</a:t>
            </a:r>
            <a:r>
              <a:rPr lang="en-US" sz="4000" dirty="0" smtClean="0"/>
              <a:t> pipeline</a:t>
            </a:r>
            <a:endParaRPr lang="es-ES" dirty="0"/>
          </a:p>
        </p:txBody>
      </p:sp>
      <p:sp>
        <p:nvSpPr>
          <p:cNvPr id="7" name="Slide Number Placeholder 6"/>
          <p:cNvSpPr>
            <a:spLocks noGrp="1"/>
          </p:cNvSpPr>
          <p:nvPr>
            <p:ph type="sldNum" sz="quarter" idx="12"/>
          </p:nvPr>
        </p:nvSpPr>
        <p:spPr>
          <a:xfrm>
            <a:off x="7039778" y="6498285"/>
            <a:ext cx="2133600" cy="365125"/>
          </a:xfrm>
        </p:spPr>
        <p:txBody>
          <a:bodyPr/>
          <a:lstStyle/>
          <a:p>
            <a:fld id="{B6F15528-21DE-4FAA-801E-634DDDAF4B2B}" type="slidenum">
              <a:rPr lang="en-US" smtClean="0"/>
              <a:pPr/>
              <a:t>33</a:t>
            </a:fld>
            <a:endParaRPr lang="en-US" dirty="0"/>
          </a:p>
        </p:txBody>
      </p:sp>
      <p:pic>
        <p:nvPicPr>
          <p:cNvPr id="1026" name="Picture 2" descr="RNA-seq pipel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060373"/>
            <a:ext cx="7543800" cy="5750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85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RNA-seq pipeli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247" t="59513"/>
          <a:stretch/>
        </p:blipFill>
        <p:spPr bwMode="auto">
          <a:xfrm>
            <a:off x="4387468" y="4547149"/>
            <a:ext cx="2514600" cy="162505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a:xfrm>
            <a:off x="6858000" y="6498285"/>
            <a:ext cx="2133600" cy="365125"/>
          </a:xfrm>
        </p:spPr>
        <p:txBody>
          <a:bodyPr/>
          <a:lstStyle/>
          <a:p>
            <a:fld id="{B6F15528-21DE-4FAA-801E-634DDDAF4B2B}" type="slidenum">
              <a:rPr lang="en-US" smtClean="0"/>
              <a:pPr/>
              <a:t>4</a:t>
            </a:fld>
            <a:endParaRPr lang="en-US" dirty="0"/>
          </a:p>
        </p:txBody>
      </p:sp>
      <p:pic>
        <p:nvPicPr>
          <p:cNvPr id="6" name="Picture 2" descr="RNA-seq pipeli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247" b="71679"/>
          <a:stretch/>
        </p:blipFill>
        <p:spPr bwMode="auto">
          <a:xfrm>
            <a:off x="4381959" y="1099883"/>
            <a:ext cx="2514600" cy="1136737"/>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1006206" y="1095375"/>
            <a:ext cx="2651393" cy="59491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1. RNA-</a:t>
            </a:r>
            <a:r>
              <a:rPr lang="es-ES" b="1" dirty="0" err="1" smtClean="0">
                <a:solidFill>
                  <a:schemeClr val="tx1"/>
                </a:solidFill>
              </a:rPr>
              <a:t>seq</a:t>
            </a:r>
            <a:r>
              <a:rPr lang="es-ES" b="1" dirty="0" smtClean="0">
                <a:solidFill>
                  <a:schemeClr val="tx1"/>
                </a:solidFill>
              </a:rPr>
              <a:t> data</a:t>
            </a:r>
            <a:endParaRPr lang="en-US" b="1" dirty="0">
              <a:solidFill>
                <a:schemeClr val="tx1"/>
              </a:solidFill>
            </a:endParaRPr>
          </a:p>
        </p:txBody>
      </p:sp>
      <p:sp>
        <p:nvSpPr>
          <p:cNvPr id="8" name="Rounded Rectangle 7"/>
          <p:cNvSpPr/>
          <p:nvPr/>
        </p:nvSpPr>
        <p:spPr>
          <a:xfrm>
            <a:off x="1006206" y="2312740"/>
            <a:ext cx="2651393"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2. </a:t>
            </a:r>
            <a:r>
              <a:rPr lang="es-ES" dirty="0" err="1" smtClean="0">
                <a:solidFill>
                  <a:schemeClr val="tx1"/>
                </a:solidFill>
              </a:rPr>
              <a:t>Align</a:t>
            </a:r>
            <a:r>
              <a:rPr lang="es-ES" dirty="0" smtClean="0">
                <a:solidFill>
                  <a:schemeClr val="tx1"/>
                </a:solidFill>
              </a:rPr>
              <a:t> </a:t>
            </a:r>
            <a:r>
              <a:rPr lang="es-ES" dirty="0" err="1" smtClean="0">
                <a:solidFill>
                  <a:schemeClr val="tx1"/>
                </a:solidFill>
              </a:rPr>
              <a:t>sequences</a:t>
            </a:r>
            <a:r>
              <a:rPr lang="es-ES" dirty="0" smtClean="0">
                <a:solidFill>
                  <a:schemeClr val="tx1"/>
                </a:solidFill>
              </a:rPr>
              <a:t> </a:t>
            </a:r>
            <a:r>
              <a:rPr lang="es-ES" dirty="0" err="1" smtClean="0">
                <a:solidFill>
                  <a:schemeClr val="tx1"/>
                </a:solidFill>
              </a:rPr>
              <a:t>against</a:t>
            </a:r>
            <a:r>
              <a:rPr lang="es-ES" dirty="0" smtClean="0">
                <a:solidFill>
                  <a:schemeClr val="tx1"/>
                </a:solidFill>
              </a:rPr>
              <a:t> </a:t>
            </a:r>
            <a:r>
              <a:rPr lang="es-ES" dirty="0" err="1" smtClean="0">
                <a:solidFill>
                  <a:schemeClr val="tx1"/>
                </a:solidFill>
              </a:rPr>
              <a:t>genome</a:t>
            </a:r>
            <a:endParaRPr lang="en-US" dirty="0">
              <a:solidFill>
                <a:schemeClr val="tx1"/>
              </a:solidFill>
            </a:endParaRPr>
          </a:p>
        </p:txBody>
      </p:sp>
      <p:sp>
        <p:nvSpPr>
          <p:cNvPr id="9" name="Rounded Rectangle 8"/>
          <p:cNvSpPr/>
          <p:nvPr/>
        </p:nvSpPr>
        <p:spPr>
          <a:xfrm>
            <a:off x="1006206" y="3531940"/>
            <a:ext cx="2651394"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3. </a:t>
            </a:r>
            <a:r>
              <a:rPr lang="es-ES" dirty="0" err="1" smtClean="0">
                <a:solidFill>
                  <a:schemeClr val="tx1"/>
                </a:solidFill>
              </a:rPr>
              <a:t>Generate</a:t>
            </a:r>
            <a:r>
              <a:rPr lang="es-ES" dirty="0" smtClean="0">
                <a:solidFill>
                  <a:schemeClr val="tx1"/>
                </a:solidFill>
              </a:rPr>
              <a:t> </a:t>
            </a:r>
            <a:r>
              <a:rPr lang="es-ES" dirty="0" err="1" smtClean="0">
                <a:solidFill>
                  <a:schemeClr val="tx1"/>
                </a:solidFill>
              </a:rPr>
              <a:t>sequence</a:t>
            </a:r>
            <a:r>
              <a:rPr lang="es-ES" dirty="0" smtClean="0">
                <a:solidFill>
                  <a:schemeClr val="tx1"/>
                </a:solidFill>
              </a:rPr>
              <a:t> </a:t>
            </a:r>
            <a:r>
              <a:rPr lang="es-ES" dirty="0" err="1" smtClean="0">
                <a:solidFill>
                  <a:schemeClr val="tx1"/>
                </a:solidFill>
              </a:rPr>
              <a:t>counts</a:t>
            </a:r>
            <a:r>
              <a:rPr lang="es-ES" dirty="0" smtClean="0">
                <a:solidFill>
                  <a:schemeClr val="tx1"/>
                </a:solidFill>
              </a:rPr>
              <a:t> </a:t>
            </a:r>
            <a:r>
              <a:rPr lang="es-ES" dirty="0" err="1" smtClean="0">
                <a:solidFill>
                  <a:schemeClr val="tx1"/>
                </a:solidFill>
              </a:rPr>
              <a:t>for</a:t>
            </a:r>
            <a:r>
              <a:rPr lang="es-ES" dirty="0" smtClean="0">
                <a:solidFill>
                  <a:schemeClr val="tx1"/>
                </a:solidFill>
              </a:rPr>
              <a:t> </a:t>
            </a:r>
            <a:r>
              <a:rPr lang="es-ES" dirty="0" err="1" smtClean="0">
                <a:solidFill>
                  <a:schemeClr val="tx1"/>
                </a:solidFill>
              </a:rPr>
              <a:t>all</a:t>
            </a:r>
            <a:r>
              <a:rPr lang="es-ES" dirty="0" smtClean="0">
                <a:solidFill>
                  <a:schemeClr val="tx1"/>
                </a:solidFill>
              </a:rPr>
              <a:t> genes</a:t>
            </a:r>
            <a:endParaRPr lang="en-US" dirty="0">
              <a:solidFill>
                <a:schemeClr val="tx1"/>
              </a:solidFill>
            </a:endParaRPr>
          </a:p>
        </p:txBody>
      </p:sp>
      <p:sp>
        <p:nvSpPr>
          <p:cNvPr id="10" name="Rounded Rectangle 9"/>
          <p:cNvSpPr/>
          <p:nvPr/>
        </p:nvSpPr>
        <p:spPr>
          <a:xfrm>
            <a:off x="990600" y="4738287"/>
            <a:ext cx="2667000"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4. </a:t>
            </a:r>
            <a:r>
              <a:rPr lang="es-ES" dirty="0" err="1" smtClean="0">
                <a:solidFill>
                  <a:schemeClr val="tx1"/>
                </a:solidFill>
              </a:rPr>
              <a:t>Differential</a:t>
            </a:r>
            <a:r>
              <a:rPr lang="es-ES" dirty="0" smtClean="0">
                <a:solidFill>
                  <a:schemeClr val="tx1"/>
                </a:solidFill>
              </a:rPr>
              <a:t> </a:t>
            </a:r>
            <a:r>
              <a:rPr lang="es-ES" dirty="0" err="1" smtClean="0">
                <a:solidFill>
                  <a:schemeClr val="tx1"/>
                </a:solidFill>
              </a:rPr>
              <a:t>expression</a:t>
            </a:r>
            <a:r>
              <a:rPr lang="es-ES" dirty="0" smtClean="0">
                <a:solidFill>
                  <a:schemeClr val="tx1"/>
                </a:solidFill>
              </a:rPr>
              <a:t> </a:t>
            </a:r>
            <a:r>
              <a:rPr lang="es-ES" dirty="0" err="1" smtClean="0">
                <a:solidFill>
                  <a:schemeClr val="tx1"/>
                </a:solidFill>
              </a:rPr>
              <a:t>accross</a:t>
            </a:r>
            <a:r>
              <a:rPr lang="es-ES" dirty="0" smtClean="0">
                <a:solidFill>
                  <a:schemeClr val="tx1"/>
                </a:solidFill>
              </a:rPr>
              <a:t> </a:t>
            </a:r>
            <a:r>
              <a:rPr lang="es-ES" dirty="0" err="1" smtClean="0">
                <a:solidFill>
                  <a:schemeClr val="tx1"/>
                </a:solidFill>
              </a:rPr>
              <a:t>conditions</a:t>
            </a:r>
            <a:endParaRPr lang="en-US" dirty="0">
              <a:solidFill>
                <a:schemeClr val="tx1"/>
              </a:solidFill>
            </a:endParaRPr>
          </a:p>
        </p:txBody>
      </p:sp>
      <p:sp>
        <p:nvSpPr>
          <p:cNvPr id="11" name="Rounded Rectangle 10"/>
          <p:cNvSpPr/>
          <p:nvPr/>
        </p:nvSpPr>
        <p:spPr>
          <a:xfrm>
            <a:off x="1006207" y="5895975"/>
            <a:ext cx="2651393"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5. </a:t>
            </a:r>
            <a:r>
              <a:rPr lang="es-ES" dirty="0" err="1" smtClean="0">
                <a:solidFill>
                  <a:schemeClr val="tx1"/>
                </a:solidFill>
              </a:rPr>
              <a:t>Functional</a:t>
            </a:r>
            <a:r>
              <a:rPr lang="es-ES" dirty="0" smtClean="0">
                <a:solidFill>
                  <a:schemeClr val="tx1"/>
                </a:solidFill>
              </a:rPr>
              <a:t> </a:t>
            </a:r>
            <a:r>
              <a:rPr lang="es-ES" dirty="0" err="1" smtClean="0">
                <a:solidFill>
                  <a:schemeClr val="tx1"/>
                </a:solidFill>
              </a:rPr>
              <a:t>enrichment</a:t>
            </a:r>
            <a:endParaRPr lang="en-US" dirty="0">
              <a:solidFill>
                <a:schemeClr val="tx1"/>
              </a:solidFill>
            </a:endParaRPr>
          </a:p>
        </p:txBody>
      </p:sp>
      <p:pic>
        <p:nvPicPr>
          <p:cNvPr id="12" name="Picture 2" descr="RNA-seq pipeli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247" t="28562" b="40490"/>
          <a:stretch/>
        </p:blipFill>
        <p:spPr bwMode="auto">
          <a:xfrm>
            <a:off x="4387468" y="2290706"/>
            <a:ext cx="2514600" cy="1242173"/>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a:xfrm>
            <a:off x="2107462" y="1803273"/>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2099630" y="3037649"/>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2101468" y="4234815"/>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2101468" y="5454015"/>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p:cNvSpPr txBox="1">
            <a:spLocks/>
          </p:cNvSpPr>
          <p:nvPr/>
        </p:nvSpPr>
        <p:spPr>
          <a:xfrm>
            <a:off x="0" y="-793"/>
            <a:ext cx="9144000" cy="627062"/>
          </a:xfrm>
          <a:prstGeom prst="rect">
            <a:avLst/>
          </a:prstGeom>
          <a:solidFill>
            <a:srgbClr val="000000"/>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err="1" smtClean="0">
                <a:solidFill>
                  <a:srgbClr val="FFFFFF"/>
                </a:solidFill>
                <a:latin typeface="+mn-lt"/>
              </a:rPr>
              <a:t>RNAseq</a:t>
            </a:r>
            <a:r>
              <a:rPr lang="en-US" sz="2000" dirty="0" smtClean="0">
                <a:solidFill>
                  <a:srgbClr val="FFFFFF"/>
                </a:solidFill>
                <a:latin typeface="+mn-lt"/>
              </a:rPr>
              <a:t> steps and Quality Controls</a:t>
            </a:r>
            <a:endParaRPr lang="en-US" sz="2000" dirty="0">
              <a:solidFill>
                <a:srgbClr val="FFFFFF"/>
              </a:solidFill>
              <a:latin typeface="+mn-lt"/>
            </a:endParaRPr>
          </a:p>
        </p:txBody>
      </p:sp>
      <p:sp>
        <p:nvSpPr>
          <p:cNvPr id="20" name="Rectangle 19"/>
          <p:cNvSpPr/>
          <p:nvPr/>
        </p:nvSpPr>
        <p:spPr>
          <a:xfrm>
            <a:off x="152399" y="1782320"/>
            <a:ext cx="3505199" cy="530420"/>
          </a:xfrm>
          <a:prstGeom prst="rect">
            <a:avLst/>
          </a:prstGeom>
          <a:solidFill>
            <a:schemeClr val="bg1">
              <a:lumMod val="95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52400" y="2236620"/>
            <a:ext cx="8534400" cy="4621380"/>
          </a:xfrm>
          <a:prstGeom prst="rect">
            <a:avLst/>
          </a:prstGeom>
          <a:solidFill>
            <a:schemeClr val="bg1">
              <a:lumMod val="95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47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6858000" y="6498285"/>
            <a:ext cx="2133600" cy="365125"/>
          </a:xfrm>
        </p:spPr>
        <p:txBody>
          <a:bodyPr/>
          <a:lstStyle/>
          <a:p>
            <a:fld id="{B6F15528-21DE-4FAA-801E-634DDDAF4B2B}" type="slidenum">
              <a:rPr lang="en-US" smtClean="0"/>
              <a:pPr/>
              <a:t>5</a:t>
            </a:fld>
            <a:endParaRPr lang="en-US" dirty="0"/>
          </a:p>
        </p:txBody>
      </p:sp>
      <p:sp>
        <p:nvSpPr>
          <p:cNvPr id="19" name="Title 1"/>
          <p:cNvSpPr txBox="1">
            <a:spLocks/>
          </p:cNvSpPr>
          <p:nvPr/>
        </p:nvSpPr>
        <p:spPr>
          <a:xfrm>
            <a:off x="0" y="-793"/>
            <a:ext cx="9144000" cy="627062"/>
          </a:xfrm>
          <a:prstGeom prst="rect">
            <a:avLst/>
          </a:prstGeom>
          <a:solidFill>
            <a:srgbClr val="000000"/>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smtClean="0">
                <a:solidFill>
                  <a:srgbClr val="FFFFFF"/>
                </a:solidFill>
                <a:latin typeface="+mn-lt"/>
              </a:rPr>
              <a:t>Reads Quality Controls</a:t>
            </a:r>
            <a:endParaRPr lang="en-US" sz="2000" dirty="0">
              <a:solidFill>
                <a:srgbClr val="FFFFFF"/>
              </a:solidFill>
              <a:latin typeface="+mn-lt"/>
            </a:endParaRPr>
          </a:p>
        </p:txBody>
      </p:sp>
      <p:sp>
        <p:nvSpPr>
          <p:cNvPr id="20" name="Rectangle 19"/>
          <p:cNvSpPr/>
          <p:nvPr/>
        </p:nvSpPr>
        <p:spPr>
          <a:xfrm>
            <a:off x="152399" y="1782320"/>
            <a:ext cx="3505199" cy="530420"/>
          </a:xfrm>
          <a:prstGeom prst="rect">
            <a:avLst/>
          </a:prstGeom>
          <a:solidFill>
            <a:schemeClr val="bg1">
              <a:lumMod val="95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050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RNA-seq pipeli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247" t="59513"/>
          <a:stretch/>
        </p:blipFill>
        <p:spPr bwMode="auto">
          <a:xfrm>
            <a:off x="4387468" y="4547149"/>
            <a:ext cx="2514600" cy="162505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a:xfrm>
            <a:off x="6858000" y="6498285"/>
            <a:ext cx="2133600" cy="365125"/>
          </a:xfrm>
        </p:spPr>
        <p:txBody>
          <a:bodyPr/>
          <a:lstStyle/>
          <a:p>
            <a:fld id="{B6F15528-21DE-4FAA-801E-634DDDAF4B2B}" type="slidenum">
              <a:rPr lang="en-US" smtClean="0"/>
              <a:pPr/>
              <a:t>6</a:t>
            </a:fld>
            <a:endParaRPr lang="en-US" dirty="0"/>
          </a:p>
        </p:txBody>
      </p:sp>
      <p:pic>
        <p:nvPicPr>
          <p:cNvPr id="6" name="Picture 2" descr="RNA-seq pipeli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247" b="71679"/>
          <a:stretch/>
        </p:blipFill>
        <p:spPr bwMode="auto">
          <a:xfrm>
            <a:off x="4381959" y="1099883"/>
            <a:ext cx="2514600" cy="1136737"/>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1006206" y="1095375"/>
            <a:ext cx="2651393" cy="59491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1. RNA-</a:t>
            </a:r>
            <a:r>
              <a:rPr lang="es-ES" dirty="0" err="1" smtClean="0">
                <a:solidFill>
                  <a:schemeClr val="tx1"/>
                </a:solidFill>
              </a:rPr>
              <a:t>seq</a:t>
            </a:r>
            <a:r>
              <a:rPr lang="es-ES" dirty="0" smtClean="0">
                <a:solidFill>
                  <a:schemeClr val="tx1"/>
                </a:solidFill>
              </a:rPr>
              <a:t> data</a:t>
            </a:r>
            <a:endParaRPr lang="en-US" dirty="0">
              <a:solidFill>
                <a:schemeClr val="tx1"/>
              </a:solidFill>
            </a:endParaRPr>
          </a:p>
        </p:txBody>
      </p:sp>
      <p:sp>
        <p:nvSpPr>
          <p:cNvPr id="8" name="Rounded Rectangle 7"/>
          <p:cNvSpPr/>
          <p:nvPr/>
        </p:nvSpPr>
        <p:spPr>
          <a:xfrm>
            <a:off x="1006206" y="2312740"/>
            <a:ext cx="2651393"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2</a:t>
            </a:r>
            <a:r>
              <a:rPr lang="es-ES" b="1" dirty="0" smtClean="0">
                <a:solidFill>
                  <a:schemeClr val="tx1"/>
                </a:solidFill>
              </a:rPr>
              <a:t>. </a:t>
            </a:r>
            <a:r>
              <a:rPr lang="es-ES" b="1" dirty="0" err="1" smtClean="0">
                <a:solidFill>
                  <a:schemeClr val="tx1"/>
                </a:solidFill>
              </a:rPr>
              <a:t>Align</a:t>
            </a:r>
            <a:r>
              <a:rPr lang="es-ES" b="1" dirty="0" smtClean="0">
                <a:solidFill>
                  <a:schemeClr val="tx1"/>
                </a:solidFill>
              </a:rPr>
              <a:t> </a:t>
            </a:r>
            <a:r>
              <a:rPr lang="es-ES" b="1" dirty="0" err="1" smtClean="0">
                <a:solidFill>
                  <a:schemeClr val="tx1"/>
                </a:solidFill>
              </a:rPr>
              <a:t>sequences</a:t>
            </a:r>
            <a:r>
              <a:rPr lang="es-ES" b="1" dirty="0" smtClean="0">
                <a:solidFill>
                  <a:schemeClr val="tx1"/>
                </a:solidFill>
              </a:rPr>
              <a:t> </a:t>
            </a:r>
            <a:r>
              <a:rPr lang="es-ES" b="1" dirty="0" err="1" smtClean="0">
                <a:solidFill>
                  <a:schemeClr val="tx1"/>
                </a:solidFill>
              </a:rPr>
              <a:t>against</a:t>
            </a:r>
            <a:r>
              <a:rPr lang="es-ES" b="1" dirty="0" smtClean="0">
                <a:solidFill>
                  <a:schemeClr val="tx1"/>
                </a:solidFill>
              </a:rPr>
              <a:t> </a:t>
            </a:r>
            <a:r>
              <a:rPr lang="es-ES" b="1" dirty="0" err="1" smtClean="0">
                <a:solidFill>
                  <a:schemeClr val="tx1"/>
                </a:solidFill>
              </a:rPr>
              <a:t>genome</a:t>
            </a:r>
            <a:endParaRPr lang="en-US" b="1" dirty="0">
              <a:solidFill>
                <a:schemeClr val="tx1"/>
              </a:solidFill>
            </a:endParaRPr>
          </a:p>
        </p:txBody>
      </p:sp>
      <p:sp>
        <p:nvSpPr>
          <p:cNvPr id="9" name="Rounded Rectangle 8"/>
          <p:cNvSpPr/>
          <p:nvPr/>
        </p:nvSpPr>
        <p:spPr>
          <a:xfrm>
            <a:off x="1006206" y="3531940"/>
            <a:ext cx="2651394"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3. </a:t>
            </a:r>
            <a:r>
              <a:rPr lang="es-ES" b="1" dirty="0" err="1" smtClean="0">
                <a:solidFill>
                  <a:schemeClr val="tx1"/>
                </a:solidFill>
              </a:rPr>
              <a:t>Generate</a:t>
            </a:r>
            <a:r>
              <a:rPr lang="es-ES" b="1" dirty="0" smtClean="0">
                <a:solidFill>
                  <a:schemeClr val="tx1"/>
                </a:solidFill>
              </a:rPr>
              <a:t> </a:t>
            </a:r>
            <a:r>
              <a:rPr lang="es-ES" b="1" dirty="0" err="1" smtClean="0">
                <a:solidFill>
                  <a:schemeClr val="tx1"/>
                </a:solidFill>
              </a:rPr>
              <a:t>sequence</a:t>
            </a:r>
            <a:r>
              <a:rPr lang="es-ES" b="1" dirty="0" smtClean="0">
                <a:solidFill>
                  <a:schemeClr val="tx1"/>
                </a:solidFill>
              </a:rPr>
              <a:t> </a:t>
            </a:r>
            <a:r>
              <a:rPr lang="es-ES" b="1" dirty="0" err="1" smtClean="0">
                <a:solidFill>
                  <a:schemeClr val="tx1"/>
                </a:solidFill>
              </a:rPr>
              <a:t>counts</a:t>
            </a:r>
            <a:r>
              <a:rPr lang="es-ES" b="1" dirty="0" smtClean="0">
                <a:solidFill>
                  <a:schemeClr val="tx1"/>
                </a:solidFill>
              </a:rPr>
              <a:t> </a:t>
            </a:r>
            <a:r>
              <a:rPr lang="es-ES" b="1" dirty="0" err="1" smtClean="0">
                <a:solidFill>
                  <a:schemeClr val="tx1"/>
                </a:solidFill>
              </a:rPr>
              <a:t>for</a:t>
            </a:r>
            <a:r>
              <a:rPr lang="es-ES" b="1" dirty="0" smtClean="0">
                <a:solidFill>
                  <a:schemeClr val="tx1"/>
                </a:solidFill>
              </a:rPr>
              <a:t> </a:t>
            </a:r>
            <a:r>
              <a:rPr lang="es-ES" b="1" dirty="0" err="1" smtClean="0">
                <a:solidFill>
                  <a:schemeClr val="tx1"/>
                </a:solidFill>
              </a:rPr>
              <a:t>all</a:t>
            </a:r>
            <a:r>
              <a:rPr lang="es-ES" b="1" dirty="0" smtClean="0">
                <a:solidFill>
                  <a:schemeClr val="tx1"/>
                </a:solidFill>
              </a:rPr>
              <a:t> genes</a:t>
            </a:r>
            <a:endParaRPr lang="en-US" b="1" dirty="0">
              <a:solidFill>
                <a:schemeClr val="tx1"/>
              </a:solidFill>
            </a:endParaRPr>
          </a:p>
        </p:txBody>
      </p:sp>
      <p:sp>
        <p:nvSpPr>
          <p:cNvPr id="10" name="Rounded Rectangle 9"/>
          <p:cNvSpPr/>
          <p:nvPr/>
        </p:nvSpPr>
        <p:spPr>
          <a:xfrm>
            <a:off x="990600" y="4738287"/>
            <a:ext cx="2667000"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4. </a:t>
            </a:r>
            <a:r>
              <a:rPr lang="es-ES" dirty="0" err="1" smtClean="0">
                <a:solidFill>
                  <a:schemeClr val="tx1"/>
                </a:solidFill>
              </a:rPr>
              <a:t>Differential</a:t>
            </a:r>
            <a:r>
              <a:rPr lang="es-ES" dirty="0" smtClean="0">
                <a:solidFill>
                  <a:schemeClr val="tx1"/>
                </a:solidFill>
              </a:rPr>
              <a:t> </a:t>
            </a:r>
            <a:r>
              <a:rPr lang="es-ES" dirty="0" err="1" smtClean="0">
                <a:solidFill>
                  <a:schemeClr val="tx1"/>
                </a:solidFill>
              </a:rPr>
              <a:t>expression</a:t>
            </a:r>
            <a:r>
              <a:rPr lang="es-ES" dirty="0" smtClean="0">
                <a:solidFill>
                  <a:schemeClr val="tx1"/>
                </a:solidFill>
              </a:rPr>
              <a:t> </a:t>
            </a:r>
            <a:r>
              <a:rPr lang="es-ES" dirty="0" err="1" smtClean="0">
                <a:solidFill>
                  <a:schemeClr val="tx1"/>
                </a:solidFill>
              </a:rPr>
              <a:t>accross</a:t>
            </a:r>
            <a:r>
              <a:rPr lang="es-ES" dirty="0" smtClean="0">
                <a:solidFill>
                  <a:schemeClr val="tx1"/>
                </a:solidFill>
              </a:rPr>
              <a:t> </a:t>
            </a:r>
            <a:r>
              <a:rPr lang="es-ES" dirty="0" err="1" smtClean="0">
                <a:solidFill>
                  <a:schemeClr val="tx1"/>
                </a:solidFill>
              </a:rPr>
              <a:t>conditions</a:t>
            </a:r>
            <a:endParaRPr lang="en-US" dirty="0">
              <a:solidFill>
                <a:schemeClr val="tx1"/>
              </a:solidFill>
            </a:endParaRPr>
          </a:p>
        </p:txBody>
      </p:sp>
      <p:sp>
        <p:nvSpPr>
          <p:cNvPr id="11" name="Rounded Rectangle 10"/>
          <p:cNvSpPr/>
          <p:nvPr/>
        </p:nvSpPr>
        <p:spPr>
          <a:xfrm>
            <a:off x="1006207" y="5895975"/>
            <a:ext cx="2651393"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5. </a:t>
            </a:r>
            <a:r>
              <a:rPr lang="es-ES" dirty="0" err="1" smtClean="0">
                <a:solidFill>
                  <a:schemeClr val="tx1"/>
                </a:solidFill>
              </a:rPr>
              <a:t>Functional</a:t>
            </a:r>
            <a:r>
              <a:rPr lang="es-ES" dirty="0" smtClean="0">
                <a:solidFill>
                  <a:schemeClr val="tx1"/>
                </a:solidFill>
              </a:rPr>
              <a:t> </a:t>
            </a:r>
            <a:r>
              <a:rPr lang="es-ES" dirty="0" err="1" smtClean="0">
                <a:solidFill>
                  <a:schemeClr val="tx1"/>
                </a:solidFill>
              </a:rPr>
              <a:t>enrichment</a:t>
            </a:r>
            <a:endParaRPr lang="en-US" dirty="0">
              <a:solidFill>
                <a:schemeClr val="tx1"/>
              </a:solidFill>
            </a:endParaRPr>
          </a:p>
        </p:txBody>
      </p:sp>
      <p:pic>
        <p:nvPicPr>
          <p:cNvPr id="12" name="Picture 2" descr="RNA-seq pipeli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247" t="28562" b="40490"/>
          <a:stretch/>
        </p:blipFill>
        <p:spPr bwMode="auto">
          <a:xfrm>
            <a:off x="4387468" y="2290706"/>
            <a:ext cx="2514600" cy="1242173"/>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a:xfrm>
            <a:off x="2107462" y="1803273"/>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2099630" y="3037649"/>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2101468" y="4234815"/>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2101468" y="5454015"/>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p:cNvSpPr txBox="1">
            <a:spLocks/>
          </p:cNvSpPr>
          <p:nvPr/>
        </p:nvSpPr>
        <p:spPr>
          <a:xfrm>
            <a:off x="0" y="-793"/>
            <a:ext cx="9144000" cy="627062"/>
          </a:xfrm>
          <a:prstGeom prst="rect">
            <a:avLst/>
          </a:prstGeom>
          <a:solidFill>
            <a:srgbClr val="000000"/>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err="1" smtClean="0">
                <a:solidFill>
                  <a:srgbClr val="FFFFFF"/>
                </a:solidFill>
                <a:latin typeface="+mn-lt"/>
              </a:rPr>
              <a:t>RNAseq</a:t>
            </a:r>
            <a:r>
              <a:rPr lang="en-US" sz="2000" dirty="0" smtClean="0">
                <a:solidFill>
                  <a:srgbClr val="FFFFFF"/>
                </a:solidFill>
                <a:latin typeface="+mn-lt"/>
              </a:rPr>
              <a:t> steps and Quality Controls</a:t>
            </a:r>
            <a:endParaRPr lang="en-US" sz="2000" dirty="0">
              <a:solidFill>
                <a:srgbClr val="FFFFFF"/>
              </a:solidFill>
              <a:latin typeface="+mn-lt"/>
            </a:endParaRPr>
          </a:p>
        </p:txBody>
      </p:sp>
      <p:sp>
        <p:nvSpPr>
          <p:cNvPr id="23" name="Rectangle 22"/>
          <p:cNvSpPr/>
          <p:nvPr/>
        </p:nvSpPr>
        <p:spPr>
          <a:xfrm>
            <a:off x="152400" y="4225290"/>
            <a:ext cx="8534400" cy="2623184"/>
          </a:xfrm>
          <a:prstGeom prst="rect">
            <a:avLst/>
          </a:prstGeom>
          <a:solidFill>
            <a:schemeClr val="bg1">
              <a:lumMod val="95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52399" y="762000"/>
            <a:ext cx="8991601" cy="1474620"/>
          </a:xfrm>
          <a:prstGeom prst="rect">
            <a:avLst/>
          </a:prstGeom>
          <a:solidFill>
            <a:schemeClr val="bg1">
              <a:lumMod val="95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00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6858000" y="6498285"/>
            <a:ext cx="2133600" cy="365125"/>
          </a:xfrm>
        </p:spPr>
        <p:txBody>
          <a:bodyPr/>
          <a:lstStyle/>
          <a:p>
            <a:fld id="{B6F15528-21DE-4FAA-801E-634DDDAF4B2B}" type="slidenum">
              <a:rPr lang="en-US" smtClean="0"/>
              <a:pPr/>
              <a:t>7</a:t>
            </a:fld>
            <a:endParaRPr lang="en-US" dirty="0"/>
          </a:p>
        </p:txBody>
      </p:sp>
      <p:sp>
        <p:nvSpPr>
          <p:cNvPr id="19" name="Title 1"/>
          <p:cNvSpPr txBox="1">
            <a:spLocks/>
          </p:cNvSpPr>
          <p:nvPr/>
        </p:nvSpPr>
        <p:spPr>
          <a:xfrm>
            <a:off x="0" y="-793"/>
            <a:ext cx="9144000" cy="627062"/>
          </a:xfrm>
          <a:prstGeom prst="rect">
            <a:avLst/>
          </a:prstGeom>
          <a:solidFill>
            <a:srgbClr val="000000"/>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2000" dirty="0" err="1" smtClean="0">
                <a:solidFill>
                  <a:srgbClr val="FFFFFF"/>
                </a:solidFill>
                <a:latin typeface="+mn-lt"/>
              </a:rPr>
              <a:t>Galaxy</a:t>
            </a:r>
            <a:endParaRPr lang="en-US" sz="2000" dirty="0">
              <a:solidFill>
                <a:srgbClr val="FFFFFF"/>
              </a:solidFill>
              <a:latin typeface="+mn-lt"/>
            </a:endParaRPr>
          </a:p>
        </p:txBody>
      </p:sp>
      <p:sp>
        <p:nvSpPr>
          <p:cNvPr id="20" name="Rectangle 19"/>
          <p:cNvSpPr/>
          <p:nvPr/>
        </p:nvSpPr>
        <p:spPr>
          <a:xfrm>
            <a:off x="152399" y="1782320"/>
            <a:ext cx="3505199" cy="530420"/>
          </a:xfrm>
          <a:prstGeom prst="rect">
            <a:avLst/>
          </a:prstGeom>
          <a:solidFill>
            <a:schemeClr val="bg1">
              <a:lumMod val="95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121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6858000" y="6498285"/>
            <a:ext cx="2133600" cy="365125"/>
          </a:xfrm>
        </p:spPr>
        <p:txBody>
          <a:bodyPr/>
          <a:lstStyle/>
          <a:p>
            <a:fld id="{B6F15528-21DE-4FAA-801E-634DDDAF4B2B}" type="slidenum">
              <a:rPr lang="en-US" smtClean="0"/>
              <a:pPr/>
              <a:t>8</a:t>
            </a:fld>
            <a:endParaRPr lang="en-US" dirty="0"/>
          </a:p>
        </p:txBody>
      </p:sp>
      <p:sp>
        <p:nvSpPr>
          <p:cNvPr id="19" name="Title 1"/>
          <p:cNvSpPr txBox="1">
            <a:spLocks/>
          </p:cNvSpPr>
          <p:nvPr/>
        </p:nvSpPr>
        <p:spPr>
          <a:xfrm>
            <a:off x="0" y="-793"/>
            <a:ext cx="9144000" cy="627062"/>
          </a:xfrm>
          <a:prstGeom prst="rect">
            <a:avLst/>
          </a:prstGeom>
          <a:solidFill>
            <a:srgbClr val="000000"/>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smtClean="0">
                <a:solidFill>
                  <a:srgbClr val="FFFFFF"/>
                </a:solidFill>
                <a:latin typeface="+mn-lt"/>
              </a:rPr>
              <a:t>Mapping Quality Controls</a:t>
            </a:r>
            <a:endParaRPr lang="en-US" sz="2000" dirty="0">
              <a:solidFill>
                <a:srgbClr val="FFFFFF"/>
              </a:solidFill>
              <a:latin typeface="+mn-lt"/>
            </a:endParaRPr>
          </a:p>
        </p:txBody>
      </p:sp>
      <p:sp>
        <p:nvSpPr>
          <p:cNvPr id="20" name="Rectangle 19"/>
          <p:cNvSpPr/>
          <p:nvPr/>
        </p:nvSpPr>
        <p:spPr>
          <a:xfrm>
            <a:off x="152399" y="1782320"/>
            <a:ext cx="3505199" cy="530420"/>
          </a:xfrm>
          <a:prstGeom prst="rect">
            <a:avLst/>
          </a:prstGeom>
          <a:solidFill>
            <a:schemeClr val="bg1">
              <a:lumMod val="95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284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RNA-seq pipeli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247" t="59513"/>
          <a:stretch/>
        </p:blipFill>
        <p:spPr bwMode="auto">
          <a:xfrm>
            <a:off x="4387468" y="4547149"/>
            <a:ext cx="2514600" cy="162505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a:xfrm>
            <a:off x="6858000" y="6498285"/>
            <a:ext cx="2133600" cy="365125"/>
          </a:xfrm>
        </p:spPr>
        <p:txBody>
          <a:bodyPr/>
          <a:lstStyle/>
          <a:p>
            <a:fld id="{B6F15528-21DE-4FAA-801E-634DDDAF4B2B}" type="slidenum">
              <a:rPr lang="en-US" smtClean="0"/>
              <a:pPr/>
              <a:t>9</a:t>
            </a:fld>
            <a:endParaRPr lang="en-US" dirty="0"/>
          </a:p>
        </p:txBody>
      </p:sp>
      <p:pic>
        <p:nvPicPr>
          <p:cNvPr id="6" name="Picture 2" descr="RNA-seq pipeli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247" b="71679"/>
          <a:stretch/>
        </p:blipFill>
        <p:spPr bwMode="auto">
          <a:xfrm>
            <a:off x="4381959" y="1099883"/>
            <a:ext cx="2514600" cy="1136737"/>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1006206" y="1095375"/>
            <a:ext cx="2651393" cy="59491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1. RNA-</a:t>
            </a:r>
            <a:r>
              <a:rPr lang="es-ES" dirty="0" err="1" smtClean="0">
                <a:solidFill>
                  <a:schemeClr val="tx1"/>
                </a:solidFill>
              </a:rPr>
              <a:t>seq</a:t>
            </a:r>
            <a:r>
              <a:rPr lang="es-ES" dirty="0" smtClean="0">
                <a:solidFill>
                  <a:schemeClr val="tx1"/>
                </a:solidFill>
              </a:rPr>
              <a:t> data</a:t>
            </a:r>
            <a:endParaRPr lang="en-US" dirty="0">
              <a:solidFill>
                <a:schemeClr val="tx1"/>
              </a:solidFill>
            </a:endParaRPr>
          </a:p>
        </p:txBody>
      </p:sp>
      <p:sp>
        <p:nvSpPr>
          <p:cNvPr id="8" name="Rounded Rectangle 7"/>
          <p:cNvSpPr/>
          <p:nvPr/>
        </p:nvSpPr>
        <p:spPr>
          <a:xfrm>
            <a:off x="1006206" y="2312740"/>
            <a:ext cx="2651393"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2. </a:t>
            </a:r>
            <a:r>
              <a:rPr lang="es-ES" dirty="0" err="1" smtClean="0">
                <a:solidFill>
                  <a:schemeClr val="tx1"/>
                </a:solidFill>
              </a:rPr>
              <a:t>Align</a:t>
            </a:r>
            <a:r>
              <a:rPr lang="es-ES" dirty="0" smtClean="0">
                <a:solidFill>
                  <a:schemeClr val="tx1"/>
                </a:solidFill>
              </a:rPr>
              <a:t> </a:t>
            </a:r>
            <a:r>
              <a:rPr lang="es-ES" dirty="0" err="1" smtClean="0">
                <a:solidFill>
                  <a:schemeClr val="tx1"/>
                </a:solidFill>
              </a:rPr>
              <a:t>sequences</a:t>
            </a:r>
            <a:r>
              <a:rPr lang="es-ES" dirty="0" smtClean="0">
                <a:solidFill>
                  <a:schemeClr val="tx1"/>
                </a:solidFill>
              </a:rPr>
              <a:t> </a:t>
            </a:r>
            <a:r>
              <a:rPr lang="es-ES" dirty="0" err="1" smtClean="0">
                <a:solidFill>
                  <a:schemeClr val="tx1"/>
                </a:solidFill>
              </a:rPr>
              <a:t>against</a:t>
            </a:r>
            <a:r>
              <a:rPr lang="es-ES" dirty="0" smtClean="0">
                <a:solidFill>
                  <a:schemeClr val="tx1"/>
                </a:solidFill>
              </a:rPr>
              <a:t> </a:t>
            </a:r>
            <a:r>
              <a:rPr lang="es-ES" dirty="0" err="1" smtClean="0">
                <a:solidFill>
                  <a:schemeClr val="tx1"/>
                </a:solidFill>
              </a:rPr>
              <a:t>genome</a:t>
            </a:r>
            <a:endParaRPr lang="en-US" dirty="0">
              <a:solidFill>
                <a:schemeClr val="tx1"/>
              </a:solidFill>
            </a:endParaRPr>
          </a:p>
        </p:txBody>
      </p:sp>
      <p:sp>
        <p:nvSpPr>
          <p:cNvPr id="9" name="Rounded Rectangle 8"/>
          <p:cNvSpPr/>
          <p:nvPr/>
        </p:nvSpPr>
        <p:spPr>
          <a:xfrm>
            <a:off x="1006206" y="3531940"/>
            <a:ext cx="2651394"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3. </a:t>
            </a:r>
            <a:r>
              <a:rPr lang="es-ES" dirty="0" err="1" smtClean="0">
                <a:solidFill>
                  <a:schemeClr val="tx1"/>
                </a:solidFill>
              </a:rPr>
              <a:t>Generate</a:t>
            </a:r>
            <a:r>
              <a:rPr lang="es-ES" dirty="0" smtClean="0">
                <a:solidFill>
                  <a:schemeClr val="tx1"/>
                </a:solidFill>
              </a:rPr>
              <a:t> </a:t>
            </a:r>
            <a:r>
              <a:rPr lang="es-ES" dirty="0" err="1" smtClean="0">
                <a:solidFill>
                  <a:schemeClr val="tx1"/>
                </a:solidFill>
              </a:rPr>
              <a:t>sequence</a:t>
            </a:r>
            <a:r>
              <a:rPr lang="es-ES" dirty="0" smtClean="0">
                <a:solidFill>
                  <a:schemeClr val="tx1"/>
                </a:solidFill>
              </a:rPr>
              <a:t> </a:t>
            </a:r>
            <a:r>
              <a:rPr lang="es-ES" dirty="0" err="1" smtClean="0">
                <a:solidFill>
                  <a:schemeClr val="tx1"/>
                </a:solidFill>
              </a:rPr>
              <a:t>counts</a:t>
            </a:r>
            <a:r>
              <a:rPr lang="es-ES" dirty="0" smtClean="0">
                <a:solidFill>
                  <a:schemeClr val="tx1"/>
                </a:solidFill>
              </a:rPr>
              <a:t> </a:t>
            </a:r>
            <a:r>
              <a:rPr lang="es-ES" dirty="0" err="1" smtClean="0">
                <a:solidFill>
                  <a:schemeClr val="tx1"/>
                </a:solidFill>
              </a:rPr>
              <a:t>for</a:t>
            </a:r>
            <a:r>
              <a:rPr lang="es-ES" dirty="0" smtClean="0">
                <a:solidFill>
                  <a:schemeClr val="tx1"/>
                </a:solidFill>
              </a:rPr>
              <a:t> </a:t>
            </a:r>
            <a:r>
              <a:rPr lang="es-ES" dirty="0" err="1" smtClean="0">
                <a:solidFill>
                  <a:schemeClr val="tx1"/>
                </a:solidFill>
              </a:rPr>
              <a:t>all</a:t>
            </a:r>
            <a:r>
              <a:rPr lang="es-ES" dirty="0" smtClean="0">
                <a:solidFill>
                  <a:schemeClr val="tx1"/>
                </a:solidFill>
              </a:rPr>
              <a:t> genes</a:t>
            </a:r>
            <a:endParaRPr lang="en-US" dirty="0">
              <a:solidFill>
                <a:schemeClr val="tx1"/>
              </a:solidFill>
            </a:endParaRPr>
          </a:p>
        </p:txBody>
      </p:sp>
      <p:sp>
        <p:nvSpPr>
          <p:cNvPr id="10" name="Rounded Rectangle 9"/>
          <p:cNvSpPr/>
          <p:nvPr/>
        </p:nvSpPr>
        <p:spPr>
          <a:xfrm>
            <a:off x="990600" y="4738287"/>
            <a:ext cx="2667000"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4. </a:t>
            </a:r>
            <a:r>
              <a:rPr lang="es-ES" b="1" dirty="0" err="1" smtClean="0">
                <a:solidFill>
                  <a:schemeClr val="tx1"/>
                </a:solidFill>
              </a:rPr>
              <a:t>Differential</a:t>
            </a:r>
            <a:r>
              <a:rPr lang="es-ES" b="1" dirty="0" smtClean="0">
                <a:solidFill>
                  <a:schemeClr val="tx1"/>
                </a:solidFill>
              </a:rPr>
              <a:t> </a:t>
            </a:r>
            <a:r>
              <a:rPr lang="es-ES" b="1" dirty="0" err="1" smtClean="0">
                <a:solidFill>
                  <a:schemeClr val="tx1"/>
                </a:solidFill>
              </a:rPr>
              <a:t>expression</a:t>
            </a:r>
            <a:r>
              <a:rPr lang="es-ES" b="1" dirty="0" smtClean="0">
                <a:solidFill>
                  <a:schemeClr val="tx1"/>
                </a:solidFill>
              </a:rPr>
              <a:t> </a:t>
            </a:r>
            <a:r>
              <a:rPr lang="es-ES" b="1" dirty="0" err="1" smtClean="0">
                <a:solidFill>
                  <a:schemeClr val="tx1"/>
                </a:solidFill>
              </a:rPr>
              <a:t>accross</a:t>
            </a:r>
            <a:r>
              <a:rPr lang="es-ES" b="1" dirty="0" smtClean="0">
                <a:solidFill>
                  <a:schemeClr val="tx1"/>
                </a:solidFill>
              </a:rPr>
              <a:t> </a:t>
            </a:r>
            <a:r>
              <a:rPr lang="es-ES" b="1" dirty="0" err="1" smtClean="0">
                <a:solidFill>
                  <a:schemeClr val="tx1"/>
                </a:solidFill>
              </a:rPr>
              <a:t>conditions</a:t>
            </a:r>
            <a:endParaRPr lang="en-US" b="1" dirty="0">
              <a:solidFill>
                <a:schemeClr val="tx1"/>
              </a:solidFill>
            </a:endParaRPr>
          </a:p>
        </p:txBody>
      </p:sp>
      <p:sp>
        <p:nvSpPr>
          <p:cNvPr id="11" name="Rounded Rectangle 10"/>
          <p:cNvSpPr/>
          <p:nvPr/>
        </p:nvSpPr>
        <p:spPr>
          <a:xfrm>
            <a:off x="1006207" y="5895975"/>
            <a:ext cx="2651393"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5. </a:t>
            </a:r>
            <a:r>
              <a:rPr lang="es-ES" dirty="0" err="1" smtClean="0">
                <a:solidFill>
                  <a:schemeClr val="tx1"/>
                </a:solidFill>
              </a:rPr>
              <a:t>Functional</a:t>
            </a:r>
            <a:r>
              <a:rPr lang="es-ES" dirty="0" smtClean="0">
                <a:solidFill>
                  <a:schemeClr val="tx1"/>
                </a:solidFill>
              </a:rPr>
              <a:t> </a:t>
            </a:r>
            <a:r>
              <a:rPr lang="es-ES" dirty="0" err="1" smtClean="0">
                <a:solidFill>
                  <a:schemeClr val="tx1"/>
                </a:solidFill>
              </a:rPr>
              <a:t>enrichment</a:t>
            </a:r>
            <a:endParaRPr lang="en-US" dirty="0">
              <a:solidFill>
                <a:schemeClr val="tx1"/>
              </a:solidFill>
            </a:endParaRPr>
          </a:p>
        </p:txBody>
      </p:sp>
      <p:pic>
        <p:nvPicPr>
          <p:cNvPr id="12" name="Picture 2" descr="RNA-seq pipeli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247" t="28562" b="40490"/>
          <a:stretch/>
        </p:blipFill>
        <p:spPr bwMode="auto">
          <a:xfrm>
            <a:off x="4387468" y="2290706"/>
            <a:ext cx="2514600" cy="1242173"/>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a:xfrm>
            <a:off x="2107462" y="1803273"/>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2099630" y="3037649"/>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2101468" y="4234815"/>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2101468" y="5454015"/>
            <a:ext cx="94534"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p:cNvSpPr txBox="1">
            <a:spLocks/>
          </p:cNvSpPr>
          <p:nvPr/>
        </p:nvSpPr>
        <p:spPr>
          <a:xfrm>
            <a:off x="0" y="-793"/>
            <a:ext cx="9144000" cy="627062"/>
          </a:xfrm>
          <a:prstGeom prst="rect">
            <a:avLst/>
          </a:prstGeom>
          <a:solidFill>
            <a:srgbClr val="000000"/>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err="1" smtClean="0">
                <a:solidFill>
                  <a:srgbClr val="FFFFFF"/>
                </a:solidFill>
                <a:latin typeface="+mn-lt"/>
              </a:rPr>
              <a:t>RNAseq</a:t>
            </a:r>
            <a:r>
              <a:rPr lang="en-US" sz="2000" dirty="0" smtClean="0">
                <a:solidFill>
                  <a:srgbClr val="FFFFFF"/>
                </a:solidFill>
                <a:latin typeface="+mn-lt"/>
              </a:rPr>
              <a:t> steps and Quality Controls</a:t>
            </a:r>
            <a:endParaRPr lang="en-US" sz="2000" dirty="0">
              <a:solidFill>
                <a:srgbClr val="FFFFFF"/>
              </a:solidFill>
              <a:latin typeface="+mn-lt"/>
            </a:endParaRPr>
          </a:p>
        </p:txBody>
      </p:sp>
      <p:sp>
        <p:nvSpPr>
          <p:cNvPr id="23" name="Rectangle 22"/>
          <p:cNvSpPr/>
          <p:nvPr/>
        </p:nvSpPr>
        <p:spPr>
          <a:xfrm>
            <a:off x="152399" y="781048"/>
            <a:ext cx="8991601" cy="3838577"/>
          </a:xfrm>
          <a:prstGeom prst="rect">
            <a:avLst/>
          </a:prstGeom>
          <a:solidFill>
            <a:schemeClr val="bg1">
              <a:lumMod val="95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52400" y="5434965"/>
            <a:ext cx="3962400" cy="1308734"/>
          </a:xfrm>
          <a:prstGeom prst="rect">
            <a:avLst/>
          </a:prstGeom>
          <a:solidFill>
            <a:schemeClr val="bg1">
              <a:lumMod val="95000"/>
              <a:alpha val="7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8078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TotalTime>
  <Words>2559</Words>
  <Application>Microsoft Office PowerPoint</Application>
  <PresentationFormat>On-screen Show (4:3)</PresentationFormat>
  <Paragraphs>557</Paragraphs>
  <Slides>33</Slides>
  <Notes>16</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Tools for analyzing RNAseq data  in Differential Gene Expression (DGE)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30 genes (considering log FC values)</vt:lpstr>
      <vt:lpstr>PowerPoint Presentation</vt:lpstr>
      <vt:lpstr>Checking experiment data quality:  </vt:lpstr>
      <vt:lpstr>PowerPoint Presentation</vt:lpstr>
      <vt:lpstr>PowerPoint Presentation</vt:lpstr>
      <vt:lpstr>Heatmaps</vt:lpstr>
      <vt:lpstr>PowerPoint Presentation</vt:lpstr>
      <vt:lpstr>Info Gene Ontology</vt:lpstr>
      <vt:lpstr>1) Candidate gene approach Ensembl GO:</vt:lpstr>
      <vt:lpstr>1) Candidate gene approach: AmiGO</vt:lpstr>
      <vt:lpstr>2) Multiple genes approach - David</vt:lpstr>
      <vt:lpstr>2) Multiple genes approach - IPA</vt:lpstr>
      <vt:lpstr>PowerPoint Presentation</vt:lpstr>
      <vt:lpstr>1) Descriptive validation of RNAseq        (level + topography of expression)</vt:lpstr>
      <vt:lpstr>Thank you!</vt:lpstr>
      <vt:lpstr>Other tools of interest</vt:lpstr>
      <vt:lpstr>PowerPoint Presentation</vt:lpstr>
      <vt:lpstr>PowerPoint Presentation</vt:lpstr>
      <vt:lpstr>Info gene in other genome browsers</vt:lpstr>
      <vt:lpstr>PowerPoint Presentation</vt:lpstr>
      <vt:lpstr>Popular data browsers:</vt:lpstr>
      <vt:lpstr>PowerPoint Presentation</vt:lpstr>
      <vt:lpstr>RNAseq pipeline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Herrero Ramon, Maria Jesus</dc:creator>
  <cp:lastModifiedBy>Herrero Ramon, Maria Jesus</cp:lastModifiedBy>
  <cp:revision>225</cp:revision>
  <dcterms:created xsi:type="dcterms:W3CDTF">2006-08-16T00:00:00Z</dcterms:created>
  <dcterms:modified xsi:type="dcterms:W3CDTF">2018-12-04T21:20:24Z</dcterms:modified>
</cp:coreProperties>
</file>