
<file path=[Content_Types].xml><?xml version="1.0" encoding="utf-8"?>
<Types xmlns="http://schemas.openxmlformats.org/package/2006/content-types">
  <Override PartName="/ppt/slides/slide41.xml" ContentType="application/vnd.openxmlformats-officedocument.presentationml.slide+xml"/>
  <Override PartName="/ppt/notesSlides/notesSlide16.xml" ContentType="application/vnd.openxmlformats-officedocument.presentationml.notesSlide+xml"/>
  <Override PartName="/ppt/slides/slide50.xml" ContentType="application/vnd.openxmlformats-officedocument.presentationml.slide+xml"/>
  <Override PartName="/ppt/slides/slide18.xml" ContentType="application/vnd.openxmlformats-officedocument.presentationml.slide+xml"/>
  <Override PartName="/ppt/notesSlides/notesSlide26.xml" ContentType="application/vnd.openxmlformats-officedocument.presentationml.notesSlide+xml"/>
  <Override PartName="/ppt/slides/slide60.xml" ContentType="application/vnd.openxmlformats-officedocument.presentationml.slide+xml"/>
  <Override PartName="/ppt/slides/slide28.xml" ContentType="application/vnd.openxmlformats-officedocument.presentationml.slide+xml"/>
  <Override PartName="/ppt/slides/slide37.xml" ContentType="application/vnd.openxmlformats-officedocument.presentationml.slide+xml"/>
  <Override PartName="/ppt/slides/slide70.xml" ContentType="application/vnd.openxmlformats-officedocument.presentationml.slide+xml"/>
  <Override PartName="/ppt/slides/slide9.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slides/slide66.xml" ContentType="application/vnd.openxmlformats-officedocument.presentationml.slide+xml"/>
  <Override PartName="/ppt/theme/theme1.xml" ContentType="application/vnd.openxmlformats-officedocument.theme+xml"/>
  <Override PartName="/ppt/notesSlides/notesSlide2.xml" ContentType="application/vnd.openxmlformats-officedocument.presentationml.notesSlide+xml"/>
  <Override PartName="/ppt/slides/slide75.xml" ContentType="application/vnd.openxmlformats-officedocument.presentationml.slide+xml"/>
  <Override PartName="/ppt/slides/slide85.xml" ContentType="application/vnd.openxmlformats-officedocument.presentationml.slide+xml"/>
  <Override PartName="/ppt/slides/slide95.xml" ContentType="application/vnd.openxmlformats-officedocument.presentationml.slide+xml"/>
  <Default Extension="jpeg" ContentType="image/jpeg"/>
  <Override PartName="/ppt/notesSlides/notesSlide11.xml" ContentType="application/vnd.openxmlformats-officedocument.presentationml.notesSlide+xml"/>
  <Override PartName="/ppt/slides/slide13.xml" ContentType="application/vnd.openxmlformats-officedocument.presentationml.slide+xml"/>
  <Override PartName="/ppt/notesSlides/notesSlide21.xml" ContentType="application/vnd.openxmlformats-officedocument.presentationml.notesSlide+xml"/>
  <Override PartName="/ppt/slides/slide23.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Layouts/slideLayout5.xml" ContentType="application/vnd.openxmlformats-officedocument.presentationml.slideLayout+xml"/>
  <Override PartName="/ppt/slides/slide42.xml" ContentType="application/vnd.openxmlformats-officedocument.presentationml.slide+xml"/>
  <Override PartName="/ppt/notesSlides/notesSlide17.xml" ContentType="application/vnd.openxmlformats-officedocument.presentationml.notesSlide+xml"/>
  <Override PartName="/ppt/slides/slide51.xml" ContentType="application/vnd.openxmlformats-officedocument.presentationml.slide+xml"/>
  <Override PartName="/ppt/slides/slide19.xml" ContentType="application/vnd.openxmlformats-officedocument.presentationml.slide+xml"/>
  <Override PartName="/ppt/notesSlides/notesSlide27.xml" ContentType="application/vnd.openxmlformats-officedocument.presentationml.notesSlide+xml"/>
  <Override PartName="/ppt/slideLayouts/slideLayout10.xml" ContentType="application/vnd.openxmlformats-officedocument.presentationml.slideLayout+xml"/>
  <Override PartName="/ppt/slides/slide61.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90.xml" ContentType="application/vnd.openxmlformats-officedocument.presentationml.slide+xml"/>
  <Override PartName="/ppt/slides/slide67.xml" ContentType="application/vnd.openxmlformats-officedocument.presentationml.slide+xml"/>
  <Override PartName="/ppt/theme/theme2.xml" ContentType="application/vnd.openxmlformats-officedocument.theme+xml"/>
  <Override PartName="/ppt/notesSlides/notesSlide3.xml" ContentType="application/vnd.openxmlformats-officedocument.presentationml.notesSlide+xml"/>
  <Override PartName="/ppt/slides/slide76.xml" ContentType="application/vnd.openxmlformats-officedocument.presentationml.slide+xml"/>
  <Default Extension="emf" ContentType="image/x-emf"/>
  <Override PartName="/ppt/slides/slide86.xml" ContentType="application/vnd.openxmlformats-officedocument.presentationml.slide+xml"/>
  <Override PartName="/ppt/notesSlides/notesSlide8.xml" ContentType="application/vnd.openxmlformats-officedocument.presentationml.notesSlide+xml"/>
  <Override PartName="/ppt/notesSlides/notesSlide12.xml" ContentType="application/vnd.openxmlformats-officedocument.presentationml.notesSlide+xml"/>
  <Override PartName="/ppt/slides/slide14.xml" ContentType="application/vnd.openxmlformats-officedocument.presentationml.slide+xml"/>
  <Override PartName="/ppt/notesSlides/notesSlide22.xml" ContentType="application/vnd.openxmlformats-officedocument.presentationml.notesSlide+xml"/>
  <Override PartName="/ppt/slides/slide24.xml" ContentType="application/vnd.openxmlformats-officedocument.presentationml.slide+xml"/>
  <Default Extension="bin" ContentType="application/vnd.openxmlformats-officedocument.presentationml.printerSettings"/>
  <Override PartName="/ppt/slides/slide33.xml" ContentType="application/vnd.openxmlformats-officedocument.presentationml.slide+xml"/>
  <Override PartName="/ppt/slides/slide5.xml" ContentType="application/vnd.openxmlformats-officedocument.presentationml.slide+xml"/>
  <Default Extension="xml" ContentType="application/xml"/>
  <Override PartName="/ppt/slideLayouts/slideLayout6.xml" ContentType="application/vnd.openxmlformats-officedocument.presentationml.slideLayout+xml"/>
  <Override PartName="/ppt/tableStyles.xml" ContentType="application/vnd.openxmlformats-officedocument.presentationml.tableStyles+xml"/>
  <Override PartName="/ppt/slides/slide43.xml" ContentType="application/vnd.openxmlformats-officedocument.presentationml.slide+xml"/>
  <Override PartName="/ppt/notesSlides/notesSlide18.xml" ContentType="application/vnd.openxmlformats-officedocument.presentationml.notesSlide+xml"/>
  <Override PartName="/ppt/slides/slide52.xml" ContentType="application/vnd.openxmlformats-officedocument.presentationml.slide+xml"/>
  <Override PartName="/ppt/notesSlides/notesSlide28.xml" ContentType="application/vnd.openxmlformats-officedocument.presentationml.notesSlide+xml"/>
  <Override PartName="/ppt/slideLayouts/slideLayout11.xml" ContentType="application/vnd.openxmlformats-officedocument.presentationml.slideLayout+xml"/>
  <Override PartName="/ppt/slides/slide62.xml" ContentType="application/vnd.openxmlformats-officedocument.presentationml.slide+xml"/>
  <Override PartName="/docProps/app.xml" ContentType="application/vnd.openxmlformats-officedocument.extended-properties+xml"/>
  <Override PartName="/ppt/slides/slide39.xml" ContentType="application/vnd.openxmlformats-officedocument.presentationml.slide+xml"/>
  <Override PartName="/ppt/slides/slide81.xml" ContentType="application/vnd.openxmlformats-officedocument.presentationml.slide+xml"/>
  <Override PartName="/ppt/slides/slide49.xml" ContentType="application/vnd.openxmlformats-officedocument.presentationml.slide+xml"/>
  <Override PartName="/ppt/slides/slide58.xml" ContentType="application/vnd.openxmlformats-officedocument.presentationml.slide+xml"/>
  <Override PartName="/docProps/core.xml" ContentType="application/vnd.openxmlformats-package.core-properties+xml"/>
  <Override PartName="/ppt/slides/slide91.xml" ContentType="application/vnd.openxmlformats-officedocument.presentationml.slide+xml"/>
  <Override PartName="/ppt/slides/slide68.xml" ContentType="application/vnd.openxmlformats-officedocument.presentationml.slide+xml"/>
  <Override PartName="/ppt/notesSlides/notesSlide4.xml" ContentType="application/vnd.openxmlformats-officedocument.presentationml.notesSlide+xml"/>
  <Override PartName="/ppt/slides/slide77.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Layouts/slideLayout1.xml" ContentType="application/vnd.openxmlformats-officedocument.presentationml.slideLayout+xml"/>
  <Override PartName="/ppt/notesSlides/notesSlide9.xml" ContentType="application/vnd.openxmlformats-officedocument.presentationml.notesSlide+xml"/>
  <Override PartName="/ppt/notesSlides/notesSlide13.xml" ContentType="application/vnd.openxmlformats-officedocument.presentationml.notesSlide+xml"/>
  <Default Extension="gif" ContentType="image/gif"/>
  <Override PartName="/ppt/slides/slide15.xml" ContentType="application/vnd.openxmlformats-officedocument.presentationml.slide+xml"/>
  <Override PartName="/ppt/notesSlides/notesSlide23.xml" ContentType="application/vnd.openxmlformats-officedocument.presentationml.notesSlide+xml"/>
  <Override PartName="/ppt/slides/slide25.xml" ContentType="application/vnd.openxmlformats-officedocument.presentationml.slide+xml"/>
  <Override PartName="/ppt/slides/slide34.xml" ContentType="application/vnd.openxmlformats-officedocument.presentationml.slide+xml"/>
  <Override PartName="/ppt/slides/slide6.xml" ContentType="application/vnd.openxmlformats-officedocument.presentationml.slide+xml"/>
  <Default Extension="png" ContentType="image/png"/>
  <Override PartName="/ppt/slideLayouts/slideLayout7.xml" ContentType="application/vnd.openxmlformats-officedocument.presentationml.slideLayout+xml"/>
  <Override PartName="/ppt/slides/slide44.xml" ContentType="application/vnd.openxmlformats-officedocument.presentationml.slide+xml"/>
  <Override PartName="/ppt/notesSlides/notesSlide19.xml" ContentType="application/vnd.openxmlformats-officedocument.presentationml.notesSlide+xml"/>
  <Override PartName="/ppt/slides/slide53.xml" ContentType="application/vnd.openxmlformats-officedocument.presentationml.slide+xml"/>
  <Override PartName="/ppt/notesSlides/notesSlide29.xml" ContentType="application/vnd.openxmlformats-officedocument.presentationml.notesSlide+xml"/>
  <Override PartName="/ppt/slides/slide63.xml" ContentType="application/vnd.openxmlformats-officedocument.presentationml.slide+xml"/>
  <Override PartName="/ppt/slides/slide72.xml" ContentType="application/vnd.openxmlformats-officedocument.presentationml.slide+xml"/>
  <Override PartName="/ppt/slides/slide82.xml" ContentType="application/vnd.openxmlformats-officedocument.presentationml.slide+xml"/>
  <Override PartName="/ppt/slides/slide92.xml" ContentType="application/vnd.openxmlformats-officedocument.presentationml.slide+xml"/>
  <Override PartName="/ppt/slides/slide59.xml" ContentType="application/vnd.openxmlformats-officedocument.presentationml.slide+xml"/>
  <Override PartName="/ppt/slides/slide69.xml" ContentType="application/vnd.openxmlformats-officedocument.presentationml.slide+xml"/>
  <Override PartName="/ppt/notesSlides/notesSlide5.xml" ContentType="application/vnd.openxmlformats-officedocument.presentationml.notesSlide+xml"/>
  <Override PartName="/ppt/slides/slide78.xml" ContentType="application/vnd.openxmlformats-officedocument.presentationml.slide+xml"/>
  <Override PartName="/ppt/slides/slide10.xml" ContentType="application/vnd.openxmlformats-officedocument.presentationml.slide+xml"/>
  <Override PartName="/ppt/slides/slide88.xml" ContentType="application/vnd.openxmlformats-officedocument.presentationml.slide+xml"/>
  <Override PartName="/ppt/slides/slide20.xml" ContentType="application/vnd.openxmlformats-officedocument.presentationml.slide+xml"/>
  <Override PartName="/ppt/slides/slide97.xml" ContentType="application/vnd.openxmlformats-officedocument.presentationml.slide+xml"/>
  <Override PartName="/ppt/slides/slide1.xml" ContentType="application/vnd.openxmlformats-officedocument.presentationml.slide+xml"/>
  <Override PartName="/ppt/slideLayouts/slideLayout2.xml" ContentType="application/vnd.openxmlformats-officedocument.presentationml.slideLayout+xml"/>
  <Override PartName="/ppt/notesSlides/notesSlide14.xml" ContentType="application/vnd.openxmlformats-officedocument.presentationml.notesSlide+xml"/>
  <Override PartName="/ppt/slides/slide16.xml" ContentType="application/vnd.openxmlformats-officedocument.presentationml.slide+xml"/>
  <Override PartName="/ppt/notesSlides/notesSlide24.xml" ContentType="application/vnd.openxmlformats-officedocument.presentationml.notesSlide+xml"/>
  <Override PartName="/ppt/viewProps.xml" ContentType="application/vnd.openxmlformats-officedocument.presentationml.viewProps+xml"/>
  <Default Extension="rels" ContentType="application/vnd.openxmlformats-package.relationships+xml"/>
  <Override PartName="/ppt/slides/slide26.xml" ContentType="application/vnd.openxmlformats-officedocument.presentationml.slide+xml"/>
  <Override PartName="/ppt/slides/slide35.xml" ContentType="application/vnd.openxmlformats-officedocument.presentationml.slide+xml"/>
  <Override PartName="/ppt/slides/slide7.xml" ContentType="application/vnd.openxmlformats-officedocument.presentationml.slide+xml"/>
  <Override PartName="/ppt/slideLayouts/slideLayout8.xml" ContentType="application/vnd.openxmlformats-officedocument.presentationml.slideLayout+xml"/>
  <Override PartName="/ppt/slides/slide45.xml" ContentType="application/vnd.openxmlformats-officedocument.presentationml.slide+xml"/>
  <Override PartName="/ppt/slides/slide54.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s/slide73.xml" ContentType="application/vnd.openxmlformats-officedocument.presentationml.slide+xml"/>
  <Override PartName="/ppt/presentation.xml" ContentType="application/vnd.openxmlformats-officedocument.presentationml.presentation.main+xml"/>
  <Override PartName="/ppt/slides/slide83.xml" ContentType="application/vnd.openxmlformats-officedocument.presentationml.slide+xml"/>
  <Override PartName="/ppt/slides/slide93.xml" ContentType="application/vnd.openxmlformats-officedocument.presentationml.slide+xml"/>
  <Override PartName="/ppt/notesSlides/notesSlide6.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slides/slide89.xml" ContentType="application/vnd.openxmlformats-officedocument.presentationml.slide+xml"/>
  <Override PartName="/ppt/slides/slide21.xml" ContentType="application/vnd.openxmlformats-officedocument.presentationml.slide+xml"/>
  <Override PartName="/ppt/slides/slide98.xml" ContentType="application/vnd.openxmlformats-officedocument.presentationml.slide+xml"/>
  <Override PartName="/ppt/slides/slide30.xml" ContentType="application/vnd.openxmlformats-officedocument.presentationml.slide+xml"/>
  <Override PartName="/ppt/slides/slide2.xml" ContentType="application/vnd.openxmlformats-officedocument.presentationml.slide+xml"/>
  <Override PartName="/ppt/slideLayouts/slideLayout3.xml" ContentType="application/vnd.openxmlformats-officedocument.presentationml.slideLayout+xml"/>
  <Override PartName="/ppt/slides/slide40.xml" ContentType="application/vnd.openxmlformats-officedocument.presentationml.slide+xml"/>
  <Override PartName="/ppt/notesSlides/notesSlide15.xml" ContentType="application/vnd.openxmlformats-officedocument.presentationml.notesSlide+xml"/>
  <Override PartName="/ppt/slides/slide17.xml" ContentType="application/vnd.openxmlformats-officedocument.presentationml.slide+xml"/>
  <Override PartName="/ppt/notesSlides/notesSlide25.xml" ContentType="application/vnd.openxmlformats-officedocument.presentationml.notesSlide+xml"/>
  <Override PartName="/ppt/slides/slide27.xml" ContentType="application/vnd.openxmlformats-officedocument.presentationml.slide+xml"/>
  <Override PartName="/ppt/slides/slide36.xml" ContentType="application/vnd.openxmlformats-officedocument.presentationml.slide+xml"/>
  <Override PartName="/ppt/slides/slide8.xml" ContentType="application/vnd.openxmlformats-officedocument.presentationml.slide+xml"/>
  <Override PartName="/ppt/slideLayouts/slideLayout9.xml" ContentType="application/vnd.openxmlformats-officedocument.presentationml.slideLayout+xml"/>
  <Default Extension="pdf" ContentType="application/pdf"/>
  <Override PartName="/ppt/slides/slide46.xml" ContentType="application/vnd.openxmlformats-officedocument.presentationml.slide+xml"/>
  <Override PartName="/ppt/slides/slide55.xml" ContentType="application/vnd.openxmlformats-officedocument.presentationml.slide+xml"/>
  <Override PartName="/ppt/slides/slide65.xml" ContentType="application/vnd.openxmlformats-officedocument.presentationml.slide+xml"/>
  <Override PartName="/ppt/notesSlides/notesSlide1.xml" ContentType="application/vnd.openxmlformats-officedocument.presentationml.notesSlide+xml"/>
  <Override PartName="/ppt/slides/slide74.xml" ContentType="application/vnd.openxmlformats-officedocument.presentationml.slide+xml"/>
  <Override PartName="/ppt/slides/slide84.xml" ContentType="application/vnd.openxmlformats-officedocument.presentationml.slide+xml"/>
  <Override PartName="/ppt/slides/slide94.xml" ContentType="application/vnd.openxmlformats-officedocument.presentationml.slide+xml"/>
  <Override PartName="/ppt/notesSlides/notesSlide7.xml" ContentType="application/vnd.openxmlformats-officedocument.presentationml.notesSlide+xml"/>
  <Override PartName="/ppt/slides/slide12.xml" ContentType="application/vnd.openxmlformats-officedocument.presentationml.slide+xml"/>
  <Override PartName="/ppt/notesSlides/notesSlide20.xml" ContentType="application/vnd.openxmlformats-officedocument.presentationml.notesSlide+xml"/>
  <Override PartName="/ppt/slides/slide22.xml" ContentType="application/vnd.openxmlformats-officedocument.presentationml.slide+xml"/>
  <Override PartName="/ppt/notesSlides/notesSlide30.xml" ContentType="application/vnd.openxmlformats-officedocument.presentationml.notesSlide+xml"/>
  <Override PartName="/ppt/slides/slide31.xml" ContentType="application/vnd.openxmlformats-officedocument.presentationml.slide+xml"/>
  <Override PartName="/ppt/slides/slide3.xml" ContentType="application/vnd.openxmlformats-officedocument.presentationml.slide+xml"/>
  <Override PartName="/ppt/slideLayouts/slideLayout4.xml" ContentType="application/vnd.openxmlformats-officedocument.presentationml.slideLayout+xml"/>
  <Override PartName="/ppt/slideMasters/slideMaster1.xml" ContentType="application/vnd.openxmlformats-officedocument.presentationml.slideMaster+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r:id="rId1"/>
  </p:sldMasterIdLst>
  <p:notesMasterIdLst>
    <p:notesMasterId r:id="rId100"/>
  </p:notesMasterIdLst>
  <p:sldIdLst>
    <p:sldId id="256" r:id="rId2"/>
    <p:sldId id="379" r:id="rId3"/>
    <p:sldId id="356" r:id="rId4"/>
    <p:sldId id="460" r:id="rId5"/>
    <p:sldId id="461" r:id="rId6"/>
    <p:sldId id="462" r:id="rId7"/>
    <p:sldId id="259" r:id="rId8"/>
    <p:sldId id="428" r:id="rId9"/>
    <p:sldId id="289" r:id="rId10"/>
    <p:sldId id="261" r:id="rId11"/>
    <p:sldId id="438" r:id="rId12"/>
    <p:sldId id="285" r:id="rId13"/>
    <p:sldId id="439" r:id="rId14"/>
    <p:sldId id="318" r:id="rId15"/>
    <p:sldId id="317" r:id="rId16"/>
    <p:sldId id="463" r:id="rId17"/>
    <p:sldId id="464" r:id="rId18"/>
    <p:sldId id="319" r:id="rId19"/>
    <p:sldId id="271" r:id="rId20"/>
    <p:sldId id="471" r:id="rId21"/>
    <p:sldId id="272" r:id="rId22"/>
    <p:sldId id="466" r:id="rId23"/>
    <p:sldId id="467" r:id="rId24"/>
    <p:sldId id="323" r:id="rId25"/>
    <p:sldId id="440" r:id="rId26"/>
    <p:sldId id="263" r:id="rId27"/>
    <p:sldId id="468" r:id="rId28"/>
    <p:sldId id="469" r:id="rId29"/>
    <p:sldId id="441" r:id="rId30"/>
    <p:sldId id="472" r:id="rId31"/>
    <p:sldId id="326" r:id="rId32"/>
    <p:sldId id="443" r:id="rId33"/>
    <p:sldId id="361" r:id="rId34"/>
    <p:sldId id="363" r:id="rId35"/>
    <p:sldId id="442" r:id="rId36"/>
    <p:sldId id="444" r:id="rId37"/>
    <p:sldId id="267" r:id="rId38"/>
    <p:sldId id="270" r:id="rId39"/>
    <p:sldId id="273" r:id="rId40"/>
    <p:sldId id="291" r:id="rId41"/>
    <p:sldId id="358" r:id="rId42"/>
    <p:sldId id="324" r:id="rId43"/>
    <p:sldId id="260" r:id="rId44"/>
    <p:sldId id="294" r:id="rId45"/>
    <p:sldId id="295" r:id="rId46"/>
    <p:sldId id="431" r:id="rId47"/>
    <p:sldId id="298" r:id="rId48"/>
    <p:sldId id="293" r:id="rId49"/>
    <p:sldId id="447" r:id="rId50"/>
    <p:sldId id="430" r:id="rId51"/>
    <p:sldId id="475" r:id="rId52"/>
    <p:sldId id="476" r:id="rId53"/>
    <p:sldId id="477" r:id="rId54"/>
    <p:sldId id="459" r:id="rId55"/>
    <p:sldId id="432" r:id="rId56"/>
    <p:sldId id="433" r:id="rId57"/>
    <p:sldId id="458" r:id="rId58"/>
    <p:sldId id="446" r:id="rId59"/>
    <p:sldId id="299" r:id="rId60"/>
    <p:sldId id="350" r:id="rId61"/>
    <p:sldId id="367" r:id="rId62"/>
    <p:sldId id="457" r:id="rId63"/>
    <p:sldId id="450" r:id="rId64"/>
    <p:sldId id="451" r:id="rId65"/>
    <p:sldId id="452" r:id="rId66"/>
    <p:sldId id="453" r:id="rId67"/>
    <p:sldId id="454" r:id="rId68"/>
    <p:sldId id="455" r:id="rId69"/>
    <p:sldId id="456" r:id="rId70"/>
    <p:sldId id="445" r:id="rId71"/>
    <p:sldId id="381" r:id="rId72"/>
    <p:sldId id="383" r:id="rId73"/>
    <p:sldId id="396" r:id="rId74"/>
    <p:sldId id="408" r:id="rId75"/>
    <p:sldId id="391" r:id="rId76"/>
    <p:sldId id="398" r:id="rId77"/>
    <p:sldId id="404" r:id="rId78"/>
    <p:sldId id="400" r:id="rId79"/>
    <p:sldId id="403" r:id="rId80"/>
    <p:sldId id="405" r:id="rId81"/>
    <p:sldId id="414" r:id="rId82"/>
    <p:sldId id="417" r:id="rId83"/>
    <p:sldId id="448" r:id="rId84"/>
    <p:sldId id="366" r:id="rId85"/>
    <p:sldId id="352" r:id="rId86"/>
    <p:sldId id="385" r:id="rId87"/>
    <p:sldId id="301" r:id="rId88"/>
    <p:sldId id="449" r:id="rId89"/>
    <p:sldId id="371" r:id="rId90"/>
    <p:sldId id="421" r:id="rId91"/>
    <p:sldId id="310" r:id="rId92"/>
    <p:sldId id="473" r:id="rId93"/>
    <p:sldId id="373" r:id="rId94"/>
    <p:sldId id="474" r:id="rId95"/>
    <p:sldId id="312" r:id="rId96"/>
    <p:sldId id="377" r:id="rId97"/>
    <p:sldId id="429" r:id="rId98"/>
    <p:sldId id="478" r:id="rId9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clrMru>
    <a:srgbClr val="800040"/>
    <a:srgbClr val="000000"/>
    <a:srgbClr val="99CCFF"/>
    <a:srgbClr val="66CCFF"/>
    <a:srgbClr val="FFAE08"/>
    <a:srgbClr val="FFCC00"/>
    <a:srgbClr val="FFCC33"/>
    <a:srgbClr val="FFCC66"/>
    <a:srgbClr val="FF0000"/>
    <a:srgbClr val="253B86"/>
  </p:clrMru>
  <p:extLst>
    <p:ext uri="{E76CE94A-603C-4142-B9EB-6D1370010A27}">
      <p14:discardImageEditData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0"/>
    </p:ext>
    <p:ext uri="{D31A062A-798A-4329-ABDD-BBA856620510}">
      <p14:defaultImageDpi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p:restoredLeft sz="15620"/>
    <p:restoredTop sz="99582" autoAdjust="0"/>
  </p:normalViewPr>
  <p:slideViewPr>
    <p:cSldViewPr snapToGrid="0" snapToObjects="1">
      <p:cViewPr varScale="1">
        <p:scale>
          <a:sx n="127" d="100"/>
          <a:sy n="127" d="100"/>
        </p:scale>
        <p:origin x="-160" y="-11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01" Type="http://schemas.openxmlformats.org/officeDocument/2006/relationships/printerSettings" Target="printerSettings/printerSettings1.bin"/><Relationship Id="rId102" Type="http://schemas.openxmlformats.org/officeDocument/2006/relationships/presProps" Target="presProps.xml"/><Relationship Id="rId103" Type="http://schemas.openxmlformats.org/officeDocument/2006/relationships/viewProps" Target="viewProps.xml"/><Relationship Id="rId104" Type="http://schemas.openxmlformats.org/officeDocument/2006/relationships/theme" Target="theme/theme1.xml"/><Relationship Id="rId10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notesMaster" Target="notesMasters/notesMaster1.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428C6C-384F-5F4F-8AC7-205467378225}" type="datetimeFigureOut">
              <a:rPr lang="en-US" smtClean="0"/>
              <a:pPr/>
              <a:t>6/30/15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4632BB-8912-C84A-8F28-CAEB28B0E389}" type="slidenum">
              <a:rPr lang="en-US" smtClean="0"/>
              <a:pPr/>
              <a:t>‹#›</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45740642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 Id="rId3" Type="http://schemas.openxmlformats.org/officeDocument/2006/relationships/hyperlink" Target="mailto:ldorozco@hoffman2.idre.ucla.edu"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3.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4.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Insert new python script </a:t>
            </a:r>
            <a:r>
              <a:rPr lang="en-US" dirty="0" err="1" smtClean="0"/>
              <a:t>demultiplex</a:t>
            </a:r>
            <a:r>
              <a:rPr lang="en-US" dirty="0" smtClean="0"/>
              <a:t> script</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How to log in to </a:t>
            </a:r>
            <a:r>
              <a:rPr lang="en-US" dirty="0" err="1" smtClean="0"/>
              <a:t>hoffman</a:t>
            </a:r>
            <a:r>
              <a:rPr lang="en-US" dirty="0" smtClean="0"/>
              <a:t> tomorrow?</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How to </a:t>
            </a:r>
            <a:r>
              <a:rPr lang="en-US" dirty="0" err="1" smtClean="0"/>
              <a:t>scp</a:t>
            </a:r>
            <a:r>
              <a:rPr lang="en-US" dirty="0" smtClean="0"/>
              <a:t> to </a:t>
            </a:r>
            <a:r>
              <a:rPr lang="en-US" dirty="0" err="1" smtClean="0"/>
              <a:t>hoffman</a:t>
            </a:r>
            <a:r>
              <a:rPr lang="en-US" dirty="0" smtClean="0"/>
              <a:t> tomorrow?</a:t>
            </a:r>
          </a:p>
        </p:txBody>
      </p:sp>
      <p:sp>
        <p:nvSpPr>
          <p:cNvPr id="4" name="Slide Number Placeholder 3"/>
          <p:cNvSpPr>
            <a:spLocks noGrp="1"/>
          </p:cNvSpPr>
          <p:nvPr>
            <p:ph type="sldNum" sz="quarter" idx="10"/>
          </p:nvPr>
        </p:nvSpPr>
        <p:spPr/>
        <p:txBody>
          <a:bodyPr/>
          <a:lstStyle/>
          <a:p>
            <a:fld id="{DA4632BB-8912-C84A-8F28-CAEB28B0E389}" type="slidenum">
              <a:rPr lang="en-US" smtClean="0"/>
              <a:pPr/>
              <a:t>1</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878998808"/>
      </p:ext>
    </p:extLst>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4632BB-8912-C84A-8F28-CAEB28B0E389}" type="slidenum">
              <a:rPr lang="en-US" smtClean="0"/>
              <a:pPr/>
              <a:t>26</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280783422"/>
      </p:ext>
    </p:extLst>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4632BB-8912-C84A-8F28-CAEB28B0E389}" type="slidenum">
              <a:rPr lang="en-US" smtClean="0"/>
              <a:pPr/>
              <a:t>40</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Today</a:t>
            </a:r>
            <a:r>
              <a:rPr lang="en-US" baseline="0" dirty="0" smtClean="0"/>
              <a:t> we are going to discuss study design in depth and start sequence analysis. </a:t>
            </a:r>
          </a:p>
          <a:p>
            <a:r>
              <a:rPr lang="en-US" baseline="0" dirty="0" smtClean="0"/>
              <a:t>The first lecture will focus on the different considerations that affect study design. This is the most important part of your plan, and usually mistakes here are very difficult or impossible to fix in the after math.</a:t>
            </a:r>
            <a:endParaRPr lang="en-US" dirty="0"/>
          </a:p>
        </p:txBody>
      </p:sp>
      <p:sp>
        <p:nvSpPr>
          <p:cNvPr id="4" name="Slide Number Placeholder 3"/>
          <p:cNvSpPr>
            <a:spLocks noGrp="1"/>
          </p:cNvSpPr>
          <p:nvPr>
            <p:ph type="sldNum" sz="quarter" idx="10"/>
          </p:nvPr>
        </p:nvSpPr>
        <p:spPr/>
        <p:txBody>
          <a:bodyPr/>
          <a:lstStyle/>
          <a:p>
            <a:fld id="{DA4632BB-8912-C84A-8F28-CAEB28B0E389}" type="slidenum">
              <a:rPr lang="en-US" smtClean="0"/>
              <a:pPr/>
              <a:t>46</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645192474"/>
      </p:ext>
    </p:extLst>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4632BB-8912-C84A-8F28-CAEB28B0E389}" type="slidenum">
              <a:rPr lang="en-US" smtClean="0"/>
              <a:pPr/>
              <a:t>47</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18954630"/>
      </p:ext>
    </p:extLst>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3298" name="Rectangle 1"/>
          <p:cNvSpPr>
            <a:spLocks noGrp="1" noRot="1" noChangeAspect="1" noChangeArrowheads="1"/>
          </p:cNvSpPr>
          <p:nvPr>
            <p:ph type="sldImg"/>
          </p:nvPr>
        </p:nvSpPr>
        <p:spPr>
          <a:solidFill>
            <a:srgbClr val="FFFFFF"/>
          </a:solidFill>
          <a:ln/>
        </p:spPr>
      </p:sp>
      <p:sp>
        <p:nvSpPr>
          <p:cNvPr id="183299" name="Rectangle 2"/>
          <p:cNvSpPr>
            <a:spLocks noGrp="1" noChangeArrowheads="1"/>
          </p:cNvSpPr>
          <p:nvPr>
            <p:ph type="body" idx="1"/>
          </p:nvPr>
        </p:nvSpPr>
        <p:spPr>
          <a:noFill/>
          <a:ln/>
        </p:spPr>
        <p:txBody>
          <a:bodyPr/>
          <a:lstStyle/>
          <a:p>
            <a:pPr eaLnBrk="1" hangingPunct="1"/>
            <a:r>
              <a:rPr lang="en-US" sz="2400" smtClean="0">
                <a:ea typeface="Gill Sans" pitchFamily="-84" charset="0"/>
                <a:cs typeface="Gill Sans" pitchFamily="-84" charset="0"/>
              </a:rPr>
              <a:t>If you are ever in doubt about how to use a function:</a:t>
            </a:r>
          </a:p>
          <a:p>
            <a:pPr eaLnBrk="1" hangingPunct="1"/>
            <a:r>
              <a:rPr lang="en-US" sz="2400" smtClean="0">
                <a:ea typeface="Gill Sans" pitchFamily="-84" charset="0"/>
                <a:cs typeface="Gill Sans" pitchFamily="-84" charset="0"/>
              </a:rPr>
              <a:t>Google!</a:t>
            </a:r>
          </a:p>
          <a:p>
            <a:pPr eaLnBrk="1" hangingPunct="1"/>
            <a:r>
              <a:rPr lang="en-US" sz="2400" smtClean="0">
                <a:ea typeface="Gill Sans" pitchFamily="-84" charset="0"/>
                <a:cs typeface="Gill Sans" pitchFamily="-84" charset="0"/>
              </a:rPr>
              <a:t>Unix manual:      </a:t>
            </a:r>
            <a:r>
              <a:rPr lang="en-US" sz="2400" smtClean="0">
                <a:latin typeface="Courier" pitchFamily="-84" charset="0"/>
                <a:ea typeface="Courier" pitchFamily="-84" charset="0"/>
                <a:cs typeface="Courier" pitchFamily="-84" charset="0"/>
                <a:sym typeface="Courier" pitchFamily="-84" charset="0"/>
              </a:rPr>
              <a:t>man functionX </a:t>
            </a:r>
          </a:p>
          <a:p>
            <a:pPr eaLnBrk="1" hangingPunct="1"/>
            <a:endParaRPr lang="en-US" sz="2200" smtClean="0">
              <a:latin typeface="Lucida Grande" pitchFamily="-84" charset="0"/>
              <a:ea typeface="Lucida Grande" pitchFamily="-84" charset="0"/>
              <a:cs typeface="Lucida Grande" pitchFamily="-84" charset="0"/>
              <a:sym typeface="Lucida Grande" pitchFamily="-84" charset="0"/>
            </a:endParaRPr>
          </a:p>
          <a:p>
            <a:pPr eaLnBrk="1" hangingPunct="1"/>
            <a:r>
              <a:rPr lang="en-US" sz="2200" smtClean="0">
                <a:latin typeface="Lucida Grande" pitchFamily="-84" charset="0"/>
                <a:ea typeface="Lucida Grande" pitchFamily="-84" charset="0"/>
                <a:cs typeface="Lucida Grande" pitchFamily="-84" charset="0"/>
                <a:sym typeface="Lucida Grande" pitchFamily="-84" charset="0"/>
              </a:rPr>
              <a:t>- Note for gzip: the ‘-c’ option is to write to output. If you leave it out, it will simply compress the file in place, replacing the previously uncompressed file (and vice versa for uncompressing files)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3538" name="Rectangle 1"/>
          <p:cNvSpPr>
            <a:spLocks noGrp="1" noRot="1" noChangeAspect="1" noChangeArrowheads="1"/>
          </p:cNvSpPr>
          <p:nvPr>
            <p:ph type="sldImg"/>
          </p:nvPr>
        </p:nvSpPr>
        <p:spPr>
          <a:solidFill>
            <a:srgbClr val="FFFFFF"/>
          </a:solidFill>
          <a:ln/>
        </p:spPr>
      </p:sp>
      <p:sp>
        <p:nvSpPr>
          <p:cNvPr id="193539" name="Rectangle 2"/>
          <p:cNvSpPr>
            <a:spLocks noGrp="1" noChangeArrowheads="1"/>
          </p:cNvSpPr>
          <p:nvPr>
            <p:ph type="body" idx="1"/>
          </p:nvPr>
        </p:nvSpPr>
        <p:spPr>
          <a:noFill/>
          <a:ln/>
        </p:spPr>
        <p:txBody>
          <a:bodyPr/>
          <a:lstStyle/>
          <a:p>
            <a:pPr eaLnBrk="1" hangingPunct="1"/>
            <a:r>
              <a:rPr lang="en-US" sz="2200">
                <a:latin typeface="Lucida Grande" pitchFamily="-84" charset="0"/>
                <a:ea typeface="Lucida Grande" pitchFamily="-84" charset="0"/>
                <a:cs typeface="Lucida Grande" pitchFamily="-84" charset="0"/>
                <a:sym typeface="Lucida Grande" pitchFamily="-84" charset="0"/>
              </a:rPr>
              <a:t>Another example, to copy all gz files in the current direcotry:</a:t>
            </a:r>
          </a:p>
          <a:p>
            <a:pPr eaLnBrk="1" hangingPunct="1">
              <a:spcBef>
                <a:spcPts val="2400"/>
              </a:spcBef>
            </a:pPr>
            <a:r>
              <a:rPr lang="en-US" sz="2400">
                <a:solidFill>
                  <a:srgbClr val="000000"/>
                </a:solidFill>
                <a:latin typeface="Courier" pitchFamily="-84" charset="0"/>
                <a:ea typeface="Courier" pitchFamily="-84" charset="0"/>
                <a:cs typeface="Courier" pitchFamily="-84" charset="0"/>
                <a:sym typeface="Courier" pitchFamily="-84" charset="0"/>
              </a:rPr>
              <a:t>scp ./*gz </a:t>
            </a:r>
            <a:r>
              <a:rPr lang="en-US" sz="2400" u="sng">
                <a:solidFill>
                  <a:srgbClr val="000000"/>
                </a:solidFill>
                <a:latin typeface="Courier" pitchFamily="-84" charset="0"/>
                <a:ea typeface="Courier" pitchFamily="-84" charset="0"/>
                <a:cs typeface="Courier" pitchFamily="-84" charset="0"/>
                <a:sym typeface="Courier" pitchFamily="-84" charset="0"/>
                <a:hlinkClick r:id="rId3"/>
              </a:rPr>
              <a:t>ldorozco@hoffman2.idre.ucla.edu</a:t>
            </a:r>
            <a:r>
              <a:rPr lang="en-US" sz="2400">
                <a:solidFill>
                  <a:srgbClr val="000000"/>
                </a:solidFill>
                <a:latin typeface="Courier" pitchFamily="-84" charset="0"/>
                <a:ea typeface="Courier" pitchFamily="-84" charset="0"/>
                <a:cs typeface="Courier" pitchFamily="-84" charset="0"/>
                <a:sym typeface="Courier" pitchFamily="-84" charset="0"/>
                <a:hlinkClick r:id="rId3"/>
              </a:rPr>
              <a:t>:~/</a:t>
            </a:r>
            <a:r>
              <a:rPr lang="en-US" sz="2400">
                <a:solidFill>
                  <a:srgbClr val="000000"/>
                </a:solidFill>
                <a:latin typeface="Courier" pitchFamily="-84" charset="0"/>
                <a:ea typeface="Courier" pitchFamily="-84" charset="0"/>
                <a:cs typeface="Courier" pitchFamily="-84" charset="0"/>
                <a:sym typeface="Courier" pitchFamily="-84" charset="0"/>
              </a:rPr>
              <a:t>data/</a:t>
            </a:r>
          </a:p>
          <a:p>
            <a:pPr eaLnBrk="1" hangingPunct="1">
              <a:spcBef>
                <a:spcPts val="2400"/>
              </a:spcBef>
            </a:pPr>
            <a:endParaRPr lang="en-US" sz="2200">
              <a:latin typeface="Lucida Grande" pitchFamily="-84" charset="0"/>
              <a:ea typeface="Lucida Grande" pitchFamily="-84" charset="0"/>
              <a:cs typeface="Lucida Grande" pitchFamily="-84" charset="0"/>
              <a:sym typeface="Lucida Grande" pitchFamily="-8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4632BB-8912-C84A-8F28-CAEB28B0E389}" type="slidenum">
              <a:rPr lang="en-US" smtClean="0"/>
              <a:pPr/>
              <a:t>73</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4632BB-8912-C84A-8F28-CAEB28B0E389}" type="slidenum">
              <a:rPr lang="en-US" smtClean="0"/>
              <a:pPr/>
              <a:t>75</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18954630"/>
      </p:ext>
    </p:extLst>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4632BB-8912-C84A-8F28-CAEB28B0E389}" type="slidenum">
              <a:rPr lang="en-US" smtClean="0"/>
              <a:pPr/>
              <a:t>79</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18954630"/>
      </p:ext>
    </p:extLst>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4632BB-8912-C84A-8F28-CAEB28B0E389}" type="slidenum">
              <a:rPr lang="en-US" smtClean="0"/>
              <a:pPr/>
              <a:t>80</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18954630"/>
      </p:ext>
    </p:extLst>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Today</a:t>
            </a:r>
            <a:r>
              <a:rPr lang="en-US" baseline="0" dirty="0" smtClean="0"/>
              <a:t> we are going to discuss study design in depth and start sequence analysis. </a:t>
            </a:r>
          </a:p>
          <a:p>
            <a:r>
              <a:rPr lang="en-US" baseline="0" dirty="0" smtClean="0"/>
              <a:t>The first lecture will focus on the different considerations that affect study design. This is the most important part of your plan, and usually mistakes here are very difficult or impossible to fix in the after math.</a:t>
            </a:r>
            <a:endParaRPr lang="en-US" dirty="0"/>
          </a:p>
        </p:txBody>
      </p:sp>
      <p:sp>
        <p:nvSpPr>
          <p:cNvPr id="4" name="Slide Number Placeholder 3"/>
          <p:cNvSpPr>
            <a:spLocks noGrp="1"/>
          </p:cNvSpPr>
          <p:nvPr>
            <p:ph type="sldNum" sz="quarter" idx="10"/>
          </p:nvPr>
        </p:nvSpPr>
        <p:spPr/>
        <p:txBody>
          <a:bodyPr/>
          <a:lstStyle/>
          <a:p>
            <a:fld id="{DA4632BB-8912-C84A-8F28-CAEB28B0E389}" type="slidenum">
              <a:rPr lang="en-US" smtClean="0"/>
              <a:pPr/>
              <a:t>2</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645192474"/>
      </p:ext>
    </p:extLst>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i="0" dirty="0" smtClean="0"/>
              <a:t>To download toolkit: 	https://</a:t>
            </a:r>
            <a:r>
              <a:rPr lang="en-US" sz="1200" b="1" i="0" dirty="0" err="1" smtClean="0"/>
              <a:t>github.com/agordon/fastx_toolkit</a:t>
            </a:r>
            <a:endParaRPr lang="en-US" sz="1200" b="1" i="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1" i="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b="1" i="0" dirty="0" smtClean="0"/>
              <a:t>Tools: FASTX (http://</a:t>
            </a:r>
            <a:r>
              <a:rPr lang="en-US" sz="1200" b="1" i="0" dirty="0" err="1" smtClean="0"/>
              <a:t>hannonlab.cshl.edu/fastx_toolkit/commandline.html</a:t>
            </a:r>
            <a:r>
              <a:rPr lang="en-US" sz="1200" b="1" i="0" dirty="0" smtClean="0"/>
              <a:t>)</a:t>
            </a:r>
          </a:p>
          <a:p>
            <a:endParaRPr lang="en-US" i="0" dirty="0"/>
          </a:p>
        </p:txBody>
      </p:sp>
      <p:sp>
        <p:nvSpPr>
          <p:cNvPr id="4" name="Slide Number Placeholder 3"/>
          <p:cNvSpPr>
            <a:spLocks noGrp="1"/>
          </p:cNvSpPr>
          <p:nvPr>
            <p:ph type="sldNum" sz="quarter" idx="10"/>
          </p:nvPr>
        </p:nvSpPr>
        <p:spPr/>
        <p:txBody>
          <a:bodyPr/>
          <a:lstStyle/>
          <a:p>
            <a:fld id="{DA4632BB-8912-C84A-8F28-CAEB28B0E389}" type="slidenum">
              <a:rPr lang="en-US" smtClean="0"/>
              <a:pPr/>
              <a:t>81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i="0" dirty="0" smtClean="0"/>
              <a:t>To download toolkit: 	https://</a:t>
            </a:r>
            <a:r>
              <a:rPr lang="en-US" sz="1200" b="1" i="0" dirty="0" err="1" smtClean="0"/>
              <a:t>github.com/agordon/fastx_toolkit</a:t>
            </a:r>
            <a:endParaRPr lang="en-US" sz="1200" b="1" i="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1" i="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b="1" i="0" dirty="0" smtClean="0"/>
              <a:t>Tools: FASTX (http://</a:t>
            </a:r>
            <a:r>
              <a:rPr lang="en-US" sz="1200" b="1" i="0" dirty="0" err="1" smtClean="0"/>
              <a:t>hannonlab.cshl.edu/fastx_toolkit/commandline.html</a:t>
            </a:r>
            <a:r>
              <a:rPr lang="en-US" sz="1200" b="1" i="0" dirty="0" smtClean="0"/>
              <a:t>)</a:t>
            </a:r>
          </a:p>
          <a:p>
            <a:endParaRPr lang="en-US" i="0" dirty="0"/>
          </a:p>
        </p:txBody>
      </p:sp>
      <p:sp>
        <p:nvSpPr>
          <p:cNvPr id="4" name="Slide Number Placeholder 3"/>
          <p:cNvSpPr>
            <a:spLocks noGrp="1"/>
          </p:cNvSpPr>
          <p:nvPr>
            <p:ph type="sldNum" sz="quarter" idx="10"/>
          </p:nvPr>
        </p:nvSpPr>
        <p:spPr/>
        <p:txBody>
          <a:bodyPr/>
          <a:lstStyle/>
          <a:p>
            <a:fld id="{DA4632BB-8912-C84A-8F28-CAEB28B0E389}" type="slidenum">
              <a:rPr lang="en-US" smtClean="0"/>
              <a:pPr/>
              <a:t>82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err="1" smtClean="0">
                <a:solidFill>
                  <a:schemeClr val="tx1"/>
                </a:solidFill>
                <a:latin typeface="+mn-lt"/>
                <a:ea typeface="+mn-ea"/>
                <a:cs typeface="+mn-cs"/>
              </a:rPr>
              <a:t>Phred</a:t>
            </a:r>
            <a:r>
              <a:rPr lang="en-US" sz="1200" kern="1200" dirty="0" smtClean="0">
                <a:solidFill>
                  <a:schemeClr val="tx1"/>
                </a:solidFill>
                <a:latin typeface="+mn-lt"/>
                <a:ea typeface="+mn-ea"/>
                <a:cs typeface="+mn-cs"/>
              </a:rPr>
              <a:t> quality scores are used for:</a:t>
            </a:r>
          </a:p>
          <a:p>
            <a:r>
              <a:rPr lang="en-US" sz="1200" kern="1200" dirty="0" smtClean="0">
                <a:solidFill>
                  <a:schemeClr val="tx1"/>
                </a:solidFill>
                <a:latin typeface="+mn-lt"/>
                <a:ea typeface="+mn-ea"/>
                <a:cs typeface="+mn-cs"/>
              </a:rPr>
              <a:t>Assessment of sequence quality</a:t>
            </a:r>
          </a:p>
          <a:p>
            <a:r>
              <a:rPr lang="en-US" sz="1200" kern="1200" dirty="0" smtClean="0">
                <a:solidFill>
                  <a:schemeClr val="tx1"/>
                </a:solidFill>
                <a:latin typeface="+mn-lt"/>
                <a:ea typeface="+mn-ea"/>
                <a:cs typeface="+mn-cs"/>
              </a:rPr>
              <a:t>Recognition and removal of low-quality sequence (end clipping)</a:t>
            </a:r>
          </a:p>
          <a:p>
            <a:r>
              <a:rPr lang="en-US" sz="1200" kern="1200" dirty="0" smtClean="0">
                <a:solidFill>
                  <a:schemeClr val="tx1"/>
                </a:solidFill>
                <a:latin typeface="+mn-lt"/>
                <a:ea typeface="+mn-ea"/>
                <a:cs typeface="+mn-cs"/>
              </a:rPr>
              <a:t>Determination of accurate consensus sequences</a:t>
            </a:r>
            <a:endParaRPr lang="en-US" dirty="0" smtClean="0"/>
          </a:p>
          <a:p>
            <a:endParaRPr lang="en-US" dirty="0"/>
          </a:p>
        </p:txBody>
      </p:sp>
      <p:sp>
        <p:nvSpPr>
          <p:cNvPr id="4" name="Slide Number Placeholder 3"/>
          <p:cNvSpPr>
            <a:spLocks noGrp="1"/>
          </p:cNvSpPr>
          <p:nvPr>
            <p:ph type="sldNum" sz="quarter" idx="10"/>
          </p:nvPr>
        </p:nvSpPr>
        <p:spPr/>
        <p:txBody>
          <a:bodyPr/>
          <a:lstStyle/>
          <a:p>
            <a:fld id="{DA4632BB-8912-C84A-8F28-CAEB28B0E389}" type="slidenum">
              <a:rPr lang="en-US" smtClean="0"/>
              <a:pPr/>
              <a:t>84</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When people talk about </a:t>
            </a:r>
            <a:r>
              <a:rPr lang="en-US" sz="1200" kern="1200" dirty="0" err="1" smtClean="0">
                <a:solidFill>
                  <a:schemeClr val="tx1"/>
                </a:solidFill>
                <a:latin typeface="+mn-lt"/>
                <a:ea typeface="+mn-ea"/>
                <a:cs typeface="+mn-cs"/>
              </a:rPr>
              <a:t>Phred</a:t>
            </a:r>
            <a:r>
              <a:rPr lang="en-US" sz="1200" kern="1200" dirty="0" smtClean="0">
                <a:solidFill>
                  <a:schemeClr val="tx1"/>
                </a:solidFill>
                <a:latin typeface="+mn-lt"/>
                <a:ea typeface="+mn-ea"/>
                <a:cs typeface="+mn-cs"/>
              </a:rPr>
              <a:t> scales, they mean the range of ASCII numbers used to define the quality scores. The original </a:t>
            </a:r>
            <a:r>
              <a:rPr lang="en-US" sz="1200" kern="1200" dirty="0" err="1" smtClean="0">
                <a:solidFill>
                  <a:schemeClr val="tx1"/>
                </a:solidFill>
                <a:latin typeface="+mn-lt"/>
                <a:ea typeface="+mn-ea"/>
                <a:cs typeface="+mn-cs"/>
              </a:rPr>
              <a:t>Phred</a:t>
            </a:r>
            <a:r>
              <a:rPr lang="en-US" sz="1200" kern="1200" dirty="0" smtClean="0">
                <a:solidFill>
                  <a:schemeClr val="tx1"/>
                </a:solidFill>
                <a:latin typeface="+mn-lt"/>
                <a:ea typeface="+mn-ea"/>
                <a:cs typeface="+mn-cs"/>
              </a:rPr>
              <a:t> scale ranged from 33 to 126.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Why did they choose to start with 33? It is because ASCII characters before 33 were mostly non-displayed characters like 32 which is a blank space or 10 which is a line-break.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 original </a:t>
            </a:r>
            <a:r>
              <a:rPr lang="en-US" sz="1200" kern="1200" dirty="0" err="1" smtClean="0">
                <a:solidFill>
                  <a:schemeClr val="tx1"/>
                </a:solidFill>
                <a:latin typeface="+mn-lt"/>
                <a:ea typeface="+mn-ea"/>
                <a:cs typeface="+mn-cs"/>
              </a:rPr>
              <a:t>Phred</a:t>
            </a:r>
            <a:r>
              <a:rPr lang="en-US" sz="1200" kern="1200" dirty="0" smtClean="0">
                <a:solidFill>
                  <a:schemeClr val="tx1"/>
                </a:solidFill>
                <a:latin typeface="+mn-lt"/>
                <a:ea typeface="+mn-ea"/>
                <a:cs typeface="+mn-cs"/>
              </a:rPr>
              <a:t> scaling of 33-126 is also called the Sanger scale.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There are also 2 other scales used by Illumina that shifts the range up:</a:t>
            </a:r>
          </a:p>
          <a:p>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Solexa</a:t>
            </a:r>
            <a:r>
              <a:rPr lang="en-US" sz="1200" kern="1200" dirty="0" smtClean="0">
                <a:solidFill>
                  <a:schemeClr val="tx1"/>
                </a:solidFill>
                <a:latin typeface="+mn-lt"/>
                <a:ea typeface="+mn-ea"/>
                <a:cs typeface="+mn-cs"/>
              </a:rPr>
              <a:t>/Illumina 1.0 format uses ASCII 59 - 126 representing scores -5 - 62</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Illumina 1.3+ format uses ASCII 64 - 126 representing scores 0 - 62.</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To convert between these scores, one will have to be able to get the ASCII number representation of the character and subtract from it to account for the scale shifts. </a:t>
            </a:r>
            <a:endParaRPr lang="en-US" dirty="0"/>
          </a:p>
        </p:txBody>
      </p:sp>
      <p:sp>
        <p:nvSpPr>
          <p:cNvPr id="4" name="Slide Number Placeholder 3"/>
          <p:cNvSpPr>
            <a:spLocks noGrp="1"/>
          </p:cNvSpPr>
          <p:nvPr>
            <p:ph type="sldNum" sz="quarter" idx="10"/>
          </p:nvPr>
        </p:nvSpPr>
        <p:spPr/>
        <p:txBody>
          <a:bodyPr/>
          <a:lstStyle/>
          <a:p>
            <a:fld id="{DA4632BB-8912-C84A-8F28-CAEB28B0E389}" type="slidenum">
              <a:rPr lang="en-US" smtClean="0"/>
              <a:pPr/>
              <a:t>86</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i="0" dirty="0"/>
          </a:p>
        </p:txBody>
      </p:sp>
      <p:sp>
        <p:nvSpPr>
          <p:cNvPr id="4" name="Slide Number Placeholder 3"/>
          <p:cNvSpPr>
            <a:spLocks noGrp="1"/>
          </p:cNvSpPr>
          <p:nvPr>
            <p:ph type="sldNum" sz="quarter" idx="10"/>
          </p:nvPr>
        </p:nvSpPr>
        <p:spPr/>
        <p:txBody>
          <a:bodyPr/>
          <a:lstStyle/>
          <a:p>
            <a:fld id="{DA4632BB-8912-C84A-8F28-CAEB28B0E389}" type="slidenum">
              <a:rPr lang="en-US" smtClean="0"/>
              <a:pPr/>
              <a:t>90</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4632BB-8912-C84A-8F28-CAEB28B0E389}" type="slidenum">
              <a:rPr lang="en-US" smtClean="0"/>
              <a:pPr/>
              <a:t>91</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4632BB-8912-C84A-8F28-CAEB28B0E389}" type="slidenum">
              <a:rPr lang="en-US" smtClean="0"/>
              <a:pPr/>
              <a:t>92</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4632BB-8912-C84A-8F28-CAEB28B0E389}" type="slidenum">
              <a:rPr lang="en-US" smtClean="0"/>
              <a:pPr/>
              <a:t>93</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4632BB-8912-C84A-8F28-CAEB28B0E389}" type="slidenum">
              <a:rPr lang="en-US" smtClean="0"/>
              <a:pPr/>
              <a:t>94</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4632BB-8912-C84A-8F28-CAEB28B0E389}" type="slidenum">
              <a:rPr lang="en-US" smtClean="0"/>
              <a:pPr/>
              <a:t>95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4632BB-8912-C84A-8F28-CAEB28B0E389}" type="slidenum">
              <a:rPr lang="en-US" smtClean="0"/>
              <a:pPr/>
              <a:t>3</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627698014"/>
      </p:ext>
    </p:extLst>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4632BB-8912-C84A-8F28-CAEB28B0E389}" type="slidenum">
              <a:rPr lang="en-US" smtClean="0"/>
              <a:pPr/>
              <a:t>97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4632BB-8912-C84A-8F28-CAEB28B0E389}" type="slidenum">
              <a:rPr lang="en-US" smtClean="0"/>
              <a:pPr/>
              <a:t>4</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627698014"/>
      </p:ext>
    </p:extLst>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4632BB-8912-C84A-8F28-CAEB28B0E389}" type="slidenum">
              <a:rPr lang="en-US" smtClean="0"/>
              <a:pPr/>
              <a:t>5</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627698014"/>
      </p:ext>
    </p:extLst>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4632BB-8912-C84A-8F28-CAEB28B0E389}" type="slidenum">
              <a:rPr lang="en-US" smtClean="0"/>
              <a:pPr/>
              <a:t>6</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627698014"/>
      </p:ext>
    </p:extLst>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All</a:t>
            </a:r>
            <a:r>
              <a:rPr lang="en-US" baseline="0" dirty="0" smtClean="0"/>
              <a:t> this also depends on the specific instrument version. </a:t>
            </a:r>
          </a:p>
          <a:p>
            <a:endParaRPr lang="en-US" dirty="0"/>
          </a:p>
        </p:txBody>
      </p:sp>
      <p:sp>
        <p:nvSpPr>
          <p:cNvPr id="4" name="Slide Number Placeholder 3"/>
          <p:cNvSpPr>
            <a:spLocks noGrp="1"/>
          </p:cNvSpPr>
          <p:nvPr>
            <p:ph type="sldNum" sz="quarter" idx="10"/>
          </p:nvPr>
        </p:nvSpPr>
        <p:spPr/>
        <p:txBody>
          <a:bodyPr/>
          <a:lstStyle/>
          <a:p>
            <a:fld id="{DA4632BB-8912-C84A-8F28-CAEB28B0E389}"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4632BB-8912-C84A-8F28-CAEB28B0E389}" type="slidenum">
              <a:rPr lang="en-US" smtClean="0"/>
              <a:pPr/>
              <a:t>9</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368392446"/>
      </p:ext>
    </p:extLst>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4632BB-8912-C84A-8F28-CAEB28B0E389}" type="slidenum">
              <a:rPr lang="en-US" smtClean="0"/>
              <a:pPr/>
              <a:t>10</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18954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vert="horz"/>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vert="horz"/>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vert="horz"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vert="horz"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vert="horz"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vert="horz"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r:id="rId1"/>
    <p:sldLayoutId r:id="rId2"/>
    <p:sldLayoutId r:id="rId3"/>
    <p:sldLayoutId r:id="rId4"/>
    <p:sldLayoutId r:id="rId5"/>
    <p:sldLayoutId r:id="rId6"/>
    <p:sldLayoutId r:id="rId7"/>
    <p:sldLayoutId r:id="rId8"/>
    <p:sldLayoutId r:id="rId9"/>
    <p:sldLayoutId r:id="rId10"/>
    <p:sldLayoutId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jpeg"/><Relationship Id="rId3" Type="http://schemas.openxmlformats.org/officeDocument/2006/relationships/image" Target="../media/image5.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jpeg"/><Relationship Id="rId3" Type="http://schemas.openxmlformats.org/officeDocument/2006/relationships/image" Target="../media/image6.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df"/><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gi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gi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gi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gi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jpeg"/><Relationship Id="rId3" Type="http://schemas.openxmlformats.org/officeDocument/2006/relationships/image" Target="../media/image11.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jpeg"/><Relationship Id="rId3" Type="http://schemas.openxmlformats.org/officeDocument/2006/relationships/image" Target="../media/image11.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jpeg"/><Relationship Id="rId5" Type="http://schemas.openxmlformats.org/officeDocument/2006/relationships/image" Target="../media/image15.jpeg"/><Relationship Id="rId1" Type="http://schemas.openxmlformats.org/officeDocument/2006/relationships/slideLayout" Target="../slideLayouts/slideLayout6.xml"/><Relationship Id="rId2"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6.pdf"/><Relationship Id="rId3"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jpeg"/><Relationship Id="rId3" Type="http://schemas.openxmlformats.org/officeDocument/2006/relationships/image" Target="../media/image11.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jpeg"/><Relationship Id="rId3" Type="http://schemas.openxmlformats.org/officeDocument/2006/relationships/image" Target="../media/image1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8.png"/><Relationship Id="rId3" Type="http://schemas.openxmlformats.org/officeDocument/2006/relationships/image" Target="../media/image1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0.jpe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9.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userID@hoffman2.idre.ucla.edu"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jpeg"/><Relationship Id="rId1" Type="http://schemas.openxmlformats.org/officeDocument/2006/relationships/slideLayout" Target="../slideLayouts/slideLayout6.xml"/><Relationship Id="rId2" Type="http://schemas.openxmlformats.org/officeDocument/2006/relationships/image" Target="../media/image1.jpe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jpeg"/><Relationship Id="rId3" Type="http://schemas.openxmlformats.org/officeDocument/2006/relationships/image" Target="../media/image11.jpe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jpeg"/><Relationship Id="rId3" Type="http://schemas.openxmlformats.org/officeDocument/2006/relationships/image" Target="../media/image11.jpe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2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2.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2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hyperlink" Target="http://en.wikipedia.org/wiki/N50_statistic"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24.emf"/></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25.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91.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7.png"/><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93.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9.png"/><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a:xfrm>
            <a:off x="593762" y="596435"/>
            <a:ext cx="7749911" cy="3509843"/>
          </a:xfrm>
        </p:spPr>
        <p:txBody>
          <a:bodyPr anchor="t">
            <a:noAutofit/>
          </a:bodyPr>
          <a:lstStyle/>
          <a:p>
            <a:r>
              <a:rPr lang="en-US" sz="3200" b="1" dirty="0"/>
              <a:t> Institute for Quantitative &amp; Computational Biosciences Workshop4</a:t>
            </a:r>
            <a:r>
              <a:rPr lang="en-US" sz="3200" b="1" dirty="0" smtClean="0"/>
              <a:t>: </a:t>
            </a:r>
            <a:br>
              <a:rPr lang="en-US" sz="3200" b="1" dirty="0" smtClean="0"/>
            </a:br>
            <a:r>
              <a:rPr lang="en-US" sz="3200" b="1" dirty="0" smtClean="0"/>
              <a:t/>
            </a:r>
            <a:br>
              <a:rPr lang="en-US" sz="3200" b="1" dirty="0" smtClean="0"/>
            </a:br>
            <a:r>
              <a:rPr lang="en-US" sz="3200" b="1" dirty="0" smtClean="0"/>
              <a:t>NGS- study design and </a:t>
            </a:r>
            <a:r>
              <a:rPr lang="en-US" sz="3200" b="1" dirty="0"/>
              <a:t>s</a:t>
            </a:r>
            <a:r>
              <a:rPr lang="en-US" sz="3200" b="1" dirty="0" smtClean="0"/>
              <a:t>hort </a:t>
            </a:r>
            <a:r>
              <a:rPr lang="en-US" sz="3200" b="1" dirty="0"/>
              <a:t>read </a:t>
            </a:r>
            <a:r>
              <a:rPr lang="en-US" sz="3200" b="1" dirty="0" smtClean="0"/>
              <a:t>mapping</a:t>
            </a:r>
            <a:endParaRPr lang="en-US" sz="3200" dirty="0"/>
          </a:p>
        </p:txBody>
      </p:sp>
      <p:sp>
        <p:nvSpPr>
          <p:cNvPr id="4" name="Subtitle 3"/>
          <p:cNvSpPr>
            <a:spLocks noGrp="1"/>
          </p:cNvSpPr>
          <p:nvPr>
            <p:ph type="subTitle" idx="1"/>
          </p:nvPr>
        </p:nvSpPr>
        <p:spPr>
          <a:xfrm>
            <a:off x="1371600" y="3256280"/>
            <a:ext cx="6400800" cy="675640"/>
          </a:xfrm>
        </p:spPr>
        <p:txBody>
          <a:bodyPr/>
          <a:lstStyle/>
          <a:p>
            <a:r>
              <a:rPr lang="en-US" dirty="0" smtClean="0"/>
              <a:t>Luz Orozco</a:t>
            </a:r>
          </a:p>
        </p:txBody>
      </p:sp>
      <p:sp>
        <p:nvSpPr>
          <p:cNvPr id="5" name="TextBox 4"/>
          <p:cNvSpPr txBox="1"/>
          <p:nvPr/>
        </p:nvSpPr>
        <p:spPr>
          <a:xfrm>
            <a:off x="433816" y="4565749"/>
            <a:ext cx="8558753" cy="1785104"/>
          </a:xfrm>
          <a:prstGeom prst="rect">
            <a:avLst/>
          </a:prstGeom>
          <a:noFill/>
        </p:spPr>
        <p:txBody>
          <a:bodyPr wrap="none" rtlCol="0">
            <a:spAutoFit/>
          </a:bodyPr>
          <a:lstStyle/>
          <a:p>
            <a:r>
              <a:rPr lang="en-US" sz="2200" b="1" dirty="0" err="1" smtClean="0">
                <a:solidFill>
                  <a:srgbClr val="0000FF"/>
                </a:solidFill>
              </a:rPr>
              <a:t>Collaboratory</a:t>
            </a:r>
            <a:r>
              <a:rPr lang="en-US" sz="2200" b="1" dirty="0" smtClean="0">
                <a:solidFill>
                  <a:srgbClr val="0000FF"/>
                </a:solidFill>
              </a:rPr>
              <a:t> website</a:t>
            </a:r>
          </a:p>
          <a:p>
            <a:r>
              <a:rPr lang="en-US" sz="2200" dirty="0" smtClean="0"/>
              <a:t>http://</a:t>
            </a:r>
            <a:r>
              <a:rPr lang="en-US" sz="2200" dirty="0" err="1" smtClean="0"/>
              <a:t>qcb.ucla.edu/collaboratory</a:t>
            </a:r>
            <a:r>
              <a:rPr lang="en-US" sz="2200" dirty="0" smtClean="0"/>
              <a:t>/</a:t>
            </a:r>
            <a:endParaRPr lang="en-US" sz="2200" b="1" dirty="0" smtClean="0"/>
          </a:p>
          <a:p>
            <a:endParaRPr lang="en-US" sz="2200" b="1" dirty="0" smtClean="0"/>
          </a:p>
          <a:p>
            <a:r>
              <a:rPr lang="en-US" sz="2200" b="1" dirty="0" smtClean="0">
                <a:solidFill>
                  <a:srgbClr val="0000FF"/>
                </a:solidFill>
              </a:rPr>
              <a:t>Slides for Workshop4</a:t>
            </a:r>
          </a:p>
          <a:p>
            <a:r>
              <a:rPr lang="en-US" sz="2200" dirty="0" smtClean="0"/>
              <a:t>http://qcb.ucla.edu/collaboratory/workshops/collaboratory-workshop-4/ </a:t>
            </a:r>
          </a:p>
          <a:p>
            <a:endParaRPr lang="en-US" sz="2200"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932114403"/>
      </p:ext>
    </p:extLst>
  </p:cSld>
  <p:clrMapOvr>
    <a:masterClrMapping/>
  </p:clrMapOvr>
  <mc:AlternateContent>
    <mc:Choice xmlns="" xmlns:a="http://schemas.openxmlformats.org/drawingml/2006/main" xmlns:r="http://schemas.openxmlformats.org/officeDocument/2006/relationships" xmlns:p="http://schemas.openxmlformats.org/presentationml/2006/main" xmlns:p14="http://schemas.microsoft.com/office/powerpoint/2010/main" xmlns:mc="http://schemas.openxmlformats.org/markup-compatibility/2006" xmlns:mv="urn:schemas-microsoft-com:mac:vml" Requires="p14">
      <p:transition spd="slow" p14:dur="2000"/>
    </mc:Choice>
    <mc:Fallback>
      <mp:transition xmlns:mp="http://schemas.microsoft.com/office/mac/powerpoint/2008/mai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a:xfrm>
            <a:off x="136939" y="142117"/>
            <a:ext cx="7620000" cy="752405"/>
          </a:xfrm>
        </p:spPr>
        <p:txBody>
          <a:bodyPr/>
          <a:lstStyle/>
          <a:p>
            <a:r>
              <a:rPr lang="en-US" sz="3200" b="1" u="sng" dirty="0" smtClean="0"/>
              <a:t>General basis of all types of NGS analysis</a:t>
            </a:r>
            <a:endParaRPr lang="en-US" sz="3200" b="1" u="sng" dirty="0"/>
          </a:p>
        </p:txBody>
      </p:sp>
      <p:cxnSp>
        <p:nvCxnSpPr>
          <p:cNvPr id="19" name="Straight Connector 18"/>
          <p:cNvCxnSpPr/>
          <p:nvPr/>
        </p:nvCxnSpPr>
        <p:spPr>
          <a:xfrm>
            <a:off x="5424298" y="1359025"/>
            <a:ext cx="4572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522596" y="1455261"/>
            <a:ext cx="4572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5669474" y="1407143"/>
            <a:ext cx="4572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5596035" y="1214671"/>
            <a:ext cx="4572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5742913" y="1310907"/>
            <a:ext cx="4572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4280137" y="1540325"/>
            <a:ext cx="4572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4403824" y="1436041"/>
            <a:ext cx="4572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4550702" y="1387923"/>
            <a:ext cx="4572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4477263" y="1195451"/>
            <a:ext cx="4572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4624141" y="1291687"/>
            <a:ext cx="4572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2946961" y="1353427"/>
            <a:ext cx="457200" cy="0"/>
          </a:xfrm>
          <a:prstGeom prst="line">
            <a:avLst/>
          </a:pr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3020400" y="1449663"/>
            <a:ext cx="457200" cy="0"/>
          </a:xfrm>
          <a:prstGeom prst="line">
            <a:avLst/>
          </a:pr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3167278" y="1401545"/>
            <a:ext cx="457200" cy="0"/>
          </a:xfrm>
          <a:prstGeom prst="line">
            <a:avLst/>
          </a:pr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3093839" y="1209073"/>
            <a:ext cx="457200" cy="0"/>
          </a:xfrm>
          <a:prstGeom prst="line">
            <a:avLst/>
          </a:pr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3240717" y="1305309"/>
            <a:ext cx="457200" cy="0"/>
          </a:xfrm>
          <a:prstGeom prst="line">
            <a:avLst/>
          </a:pr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2881947" y="1564990"/>
            <a:ext cx="1044427" cy="369332"/>
          </a:xfrm>
          <a:prstGeom prst="rect">
            <a:avLst/>
          </a:prstGeom>
          <a:noFill/>
        </p:spPr>
        <p:txBody>
          <a:bodyPr wrap="none" rtlCol="0">
            <a:spAutoFit/>
          </a:bodyPr>
          <a:lstStyle/>
          <a:p>
            <a:r>
              <a:rPr lang="en-US" b="1" dirty="0" smtClean="0">
                <a:solidFill>
                  <a:srgbClr val="660066"/>
                </a:solidFill>
              </a:rPr>
              <a:t>sample 1</a:t>
            </a:r>
            <a:endParaRPr lang="en-US" b="1" dirty="0">
              <a:solidFill>
                <a:srgbClr val="660066"/>
              </a:solidFill>
            </a:endParaRPr>
          </a:p>
        </p:txBody>
      </p:sp>
      <p:sp>
        <p:nvSpPr>
          <p:cNvPr id="36" name="TextBox 35"/>
          <p:cNvSpPr txBox="1"/>
          <p:nvPr/>
        </p:nvSpPr>
        <p:spPr>
          <a:xfrm>
            <a:off x="4205038" y="1565414"/>
            <a:ext cx="1044427" cy="369332"/>
          </a:xfrm>
          <a:prstGeom prst="rect">
            <a:avLst/>
          </a:prstGeom>
          <a:noFill/>
        </p:spPr>
        <p:txBody>
          <a:bodyPr wrap="none" rtlCol="0">
            <a:spAutoFit/>
          </a:bodyPr>
          <a:lstStyle/>
          <a:p>
            <a:r>
              <a:rPr lang="en-US" b="1" dirty="0" smtClean="0">
                <a:solidFill>
                  <a:srgbClr val="008000"/>
                </a:solidFill>
              </a:rPr>
              <a:t>sample 2</a:t>
            </a:r>
            <a:endParaRPr lang="en-US" b="1" dirty="0">
              <a:solidFill>
                <a:srgbClr val="008000"/>
              </a:solidFill>
            </a:endParaRPr>
          </a:p>
        </p:txBody>
      </p:sp>
      <p:sp>
        <p:nvSpPr>
          <p:cNvPr id="37" name="TextBox 36"/>
          <p:cNvSpPr txBox="1"/>
          <p:nvPr/>
        </p:nvSpPr>
        <p:spPr>
          <a:xfrm>
            <a:off x="5448451" y="1571382"/>
            <a:ext cx="1044427" cy="369332"/>
          </a:xfrm>
          <a:prstGeom prst="rect">
            <a:avLst/>
          </a:prstGeom>
          <a:noFill/>
        </p:spPr>
        <p:txBody>
          <a:bodyPr wrap="none" rtlCol="0">
            <a:spAutoFit/>
          </a:bodyPr>
          <a:lstStyle/>
          <a:p>
            <a:r>
              <a:rPr lang="en-US" b="1" dirty="0" smtClean="0">
                <a:solidFill>
                  <a:srgbClr val="0000FF"/>
                </a:solidFill>
              </a:rPr>
              <a:t>sample 3</a:t>
            </a:r>
            <a:endParaRPr lang="en-US" b="1" dirty="0">
              <a:solidFill>
                <a:srgbClr val="0000FF"/>
              </a:solidFill>
            </a:endParaRPr>
          </a:p>
        </p:txBody>
      </p:sp>
      <p:sp>
        <p:nvSpPr>
          <p:cNvPr id="104" name="TextBox 103"/>
          <p:cNvSpPr txBox="1"/>
          <p:nvPr/>
        </p:nvSpPr>
        <p:spPr>
          <a:xfrm>
            <a:off x="136939" y="2119133"/>
            <a:ext cx="2454518" cy="369332"/>
          </a:xfrm>
          <a:prstGeom prst="rect">
            <a:avLst/>
          </a:prstGeom>
          <a:solidFill>
            <a:schemeClr val="accent1"/>
          </a:solidFill>
        </p:spPr>
        <p:txBody>
          <a:bodyPr wrap="none" rtlCol="0">
            <a:spAutoFit/>
          </a:bodyPr>
          <a:lstStyle/>
          <a:p>
            <a:r>
              <a:rPr lang="en-US" b="1" dirty="0">
                <a:solidFill>
                  <a:srgbClr val="FFFFFF"/>
                </a:solidFill>
              </a:rPr>
              <a:t>2</a:t>
            </a:r>
            <a:r>
              <a:rPr lang="en-US" b="1" dirty="0" smtClean="0">
                <a:solidFill>
                  <a:srgbClr val="FFFFFF"/>
                </a:solidFill>
              </a:rPr>
              <a:t>. Mapping to template</a:t>
            </a:r>
            <a:endParaRPr lang="en-US" b="1" dirty="0">
              <a:solidFill>
                <a:srgbClr val="FFFFFF"/>
              </a:solidFill>
            </a:endParaRPr>
          </a:p>
        </p:txBody>
      </p:sp>
      <p:sp>
        <p:nvSpPr>
          <p:cNvPr id="105" name="TextBox 104"/>
          <p:cNvSpPr txBox="1"/>
          <p:nvPr/>
        </p:nvSpPr>
        <p:spPr>
          <a:xfrm>
            <a:off x="109850" y="3939098"/>
            <a:ext cx="1107996" cy="369332"/>
          </a:xfrm>
          <a:prstGeom prst="rect">
            <a:avLst/>
          </a:prstGeom>
          <a:solidFill>
            <a:schemeClr val="accent1"/>
          </a:solidFill>
        </p:spPr>
        <p:txBody>
          <a:bodyPr wrap="none" rtlCol="0">
            <a:spAutoFit/>
          </a:bodyPr>
          <a:lstStyle/>
          <a:p>
            <a:r>
              <a:rPr lang="en-US" b="1" dirty="0">
                <a:solidFill>
                  <a:srgbClr val="FFFFFF"/>
                </a:solidFill>
              </a:rPr>
              <a:t>3</a:t>
            </a:r>
            <a:r>
              <a:rPr lang="en-US" b="1" dirty="0" smtClean="0">
                <a:solidFill>
                  <a:srgbClr val="FFFFFF"/>
                </a:solidFill>
              </a:rPr>
              <a:t>. Results</a:t>
            </a:r>
            <a:endParaRPr lang="en-US" b="1" dirty="0">
              <a:solidFill>
                <a:srgbClr val="FFFFFF"/>
              </a:solidFill>
            </a:endParaRPr>
          </a:p>
        </p:txBody>
      </p:sp>
      <p:graphicFrame>
        <p:nvGraphicFramePr>
          <p:cNvPr id="117" name="Table 116"/>
          <p:cNvGraphicFramePr>
            <a:graphicFrameLocks noGrp="1"/>
          </p:cNvGraphicFramePr>
          <p:nvPr>
            <p:extLst>
              <p:ext uri="{D42A27DB-BD31-4B8C-83A1-F6EECF244321}">
                <p14:mod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94037183"/>
              </p:ext>
            </p:extLst>
          </p:nvPr>
        </p:nvGraphicFramePr>
        <p:xfrm>
          <a:off x="149790" y="4489174"/>
          <a:ext cx="2696382" cy="1808480"/>
        </p:xfrm>
        <a:graphic>
          <a:graphicData uri="http://schemas.openxmlformats.org/drawingml/2006/table">
            <a:tbl>
              <a:tblPr firstRow="1" bandRow="1">
                <a:tableStyleId>{5DA37D80-6434-44D0-A028-1B22A696006F}</a:tableStyleId>
              </a:tblPr>
              <a:tblGrid>
                <a:gridCol w="1104978"/>
                <a:gridCol w="530468"/>
                <a:gridCol w="530468"/>
                <a:gridCol w="530468"/>
              </a:tblGrid>
              <a:tr h="370840">
                <a:tc>
                  <a:txBody>
                    <a:bodyPr/>
                    <a:lstStyle/>
                    <a:p>
                      <a:r>
                        <a:rPr lang="en-US" dirty="0" smtClean="0"/>
                        <a:t>region/sample</a:t>
                      </a:r>
                      <a:endParaRPr lang="en-US" dirty="0"/>
                    </a:p>
                  </a:txBody>
                  <a:tcPr/>
                </a:tc>
                <a:tc>
                  <a:txBody>
                    <a:bodyPr/>
                    <a:lstStyle/>
                    <a:p>
                      <a:r>
                        <a:rPr lang="en-US" dirty="0" smtClean="0"/>
                        <a:t>s1</a:t>
                      </a:r>
                      <a:endParaRPr lang="en-US" dirty="0"/>
                    </a:p>
                  </a:txBody>
                  <a:tcPr/>
                </a:tc>
                <a:tc>
                  <a:txBody>
                    <a:bodyPr/>
                    <a:lstStyle/>
                    <a:p>
                      <a:r>
                        <a:rPr lang="en-US" dirty="0" smtClean="0"/>
                        <a:t>s2</a:t>
                      </a:r>
                      <a:endParaRPr lang="en-US" dirty="0"/>
                    </a:p>
                  </a:txBody>
                  <a:tcPr/>
                </a:tc>
                <a:tc>
                  <a:txBody>
                    <a:bodyPr/>
                    <a:lstStyle/>
                    <a:p>
                      <a:r>
                        <a:rPr lang="en-US" dirty="0" smtClean="0"/>
                        <a:t>s3</a:t>
                      </a:r>
                      <a:endParaRPr lang="en-US" dirty="0"/>
                    </a:p>
                  </a:txBody>
                  <a:tcPr/>
                </a:tc>
              </a:tr>
              <a:tr h="370840">
                <a:tc>
                  <a:txBody>
                    <a:bodyPr/>
                    <a:lstStyle/>
                    <a:p>
                      <a:r>
                        <a:rPr lang="en-US" dirty="0" smtClean="0"/>
                        <a:t>region1</a:t>
                      </a:r>
                      <a:endParaRPr lang="en-US" dirty="0"/>
                    </a:p>
                  </a:txBody>
                  <a:tcPr/>
                </a:tc>
                <a:tc>
                  <a:txBody>
                    <a:bodyPr/>
                    <a:lstStyle/>
                    <a:p>
                      <a:r>
                        <a:rPr lang="en-US" dirty="0" smtClean="0"/>
                        <a:t>6</a:t>
                      </a:r>
                      <a:endParaRPr lang="en-US" dirty="0"/>
                    </a:p>
                  </a:txBody>
                  <a:tcPr/>
                </a:tc>
                <a:tc>
                  <a:txBody>
                    <a:bodyPr/>
                    <a:lstStyle/>
                    <a:p>
                      <a:r>
                        <a:rPr lang="en-US" dirty="0" smtClean="0"/>
                        <a:t>10</a:t>
                      </a:r>
                      <a:endParaRPr lang="en-US" dirty="0"/>
                    </a:p>
                  </a:txBody>
                  <a:tcPr/>
                </a:tc>
                <a:tc>
                  <a:txBody>
                    <a:bodyPr/>
                    <a:lstStyle/>
                    <a:p>
                      <a:r>
                        <a:rPr lang="en-US" dirty="0" smtClean="0"/>
                        <a:t>20</a:t>
                      </a:r>
                      <a:endParaRPr lang="en-US" dirty="0"/>
                    </a:p>
                  </a:txBody>
                  <a:tcPr/>
                </a:tc>
              </a:tr>
              <a:tr h="370840">
                <a:tc>
                  <a:txBody>
                    <a:bodyPr/>
                    <a:lstStyle/>
                    <a:p>
                      <a:r>
                        <a:rPr lang="en-US" dirty="0" smtClean="0"/>
                        <a:t>region2</a:t>
                      </a:r>
                      <a:endParaRPr lang="en-US" dirty="0"/>
                    </a:p>
                  </a:txBody>
                  <a:tcPr/>
                </a:tc>
                <a:tc>
                  <a:txBody>
                    <a:bodyPr/>
                    <a:lstStyle/>
                    <a:p>
                      <a:r>
                        <a:rPr lang="en-US" dirty="0" smtClean="0"/>
                        <a:t>150</a:t>
                      </a:r>
                      <a:endParaRPr lang="en-US" dirty="0"/>
                    </a:p>
                  </a:txBody>
                  <a:tcPr/>
                </a:tc>
                <a:tc>
                  <a:txBody>
                    <a:bodyPr/>
                    <a:lstStyle/>
                    <a:p>
                      <a:r>
                        <a:rPr lang="en-US" dirty="0" smtClean="0"/>
                        <a:t>100</a:t>
                      </a:r>
                      <a:endParaRPr lang="en-US" dirty="0"/>
                    </a:p>
                  </a:txBody>
                  <a:tcPr/>
                </a:tc>
                <a:tc>
                  <a:txBody>
                    <a:bodyPr/>
                    <a:lstStyle/>
                    <a:p>
                      <a:r>
                        <a:rPr lang="en-US" dirty="0" smtClean="0"/>
                        <a:t>255</a:t>
                      </a:r>
                      <a:endParaRPr lang="en-US" dirty="0"/>
                    </a:p>
                  </a:txBody>
                  <a:tcPr/>
                </a:tc>
              </a:tr>
              <a:tr h="370840">
                <a:tc>
                  <a:txBody>
                    <a:bodyPr/>
                    <a:lstStyle/>
                    <a:p>
                      <a:r>
                        <a:rPr lang="en-US" dirty="0" smtClean="0"/>
                        <a:t>……</a:t>
                      </a:r>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r>
            </a:tbl>
          </a:graphicData>
        </a:graphic>
      </p:graphicFrame>
      <p:sp>
        <p:nvSpPr>
          <p:cNvPr id="119" name="TextBox 118"/>
          <p:cNvSpPr txBox="1"/>
          <p:nvPr/>
        </p:nvSpPr>
        <p:spPr>
          <a:xfrm>
            <a:off x="4562223" y="3718749"/>
            <a:ext cx="2595783" cy="1384995"/>
          </a:xfrm>
          <a:prstGeom prst="rect">
            <a:avLst/>
          </a:prstGeom>
          <a:noFill/>
        </p:spPr>
        <p:txBody>
          <a:bodyPr wrap="none" rtlCol="0">
            <a:spAutoFit/>
          </a:bodyPr>
          <a:lstStyle/>
          <a:p>
            <a:r>
              <a:rPr lang="en-US" sz="2800" b="1" u="sng" dirty="0" smtClean="0"/>
              <a:t>Discovery</a:t>
            </a:r>
          </a:p>
          <a:p>
            <a:r>
              <a:rPr lang="en-US" sz="2800" dirty="0" smtClean="0"/>
              <a:t>DNA variants    </a:t>
            </a:r>
          </a:p>
          <a:p>
            <a:r>
              <a:rPr lang="en-US" sz="2800" dirty="0" smtClean="0"/>
              <a:t>splicing variants</a:t>
            </a:r>
            <a:endParaRPr lang="en-US" sz="2800" dirty="0"/>
          </a:p>
        </p:txBody>
      </p:sp>
      <p:sp>
        <p:nvSpPr>
          <p:cNvPr id="120" name="TextBox 119"/>
          <p:cNvSpPr txBox="1"/>
          <p:nvPr/>
        </p:nvSpPr>
        <p:spPr>
          <a:xfrm>
            <a:off x="4535858" y="4993489"/>
            <a:ext cx="3889181" cy="1815882"/>
          </a:xfrm>
          <a:prstGeom prst="rect">
            <a:avLst/>
          </a:prstGeom>
          <a:noFill/>
        </p:spPr>
        <p:txBody>
          <a:bodyPr wrap="none" rtlCol="0">
            <a:spAutoFit/>
          </a:bodyPr>
          <a:lstStyle/>
          <a:p>
            <a:r>
              <a:rPr lang="en-US" sz="2800" b="1" u="sng" dirty="0" smtClean="0"/>
              <a:t>Quantitative comparison</a:t>
            </a:r>
          </a:p>
          <a:p>
            <a:r>
              <a:rPr lang="en-US" sz="2800" dirty="0" smtClean="0"/>
              <a:t>Expression</a:t>
            </a:r>
          </a:p>
          <a:p>
            <a:r>
              <a:rPr lang="en-US" sz="2800" dirty="0" smtClean="0"/>
              <a:t>Binding</a:t>
            </a:r>
          </a:p>
          <a:p>
            <a:r>
              <a:rPr lang="en-US" sz="2800" dirty="0" smtClean="0"/>
              <a:t>Methylation</a:t>
            </a:r>
            <a:endParaRPr lang="en-US" sz="2800" dirty="0"/>
          </a:p>
        </p:txBody>
      </p:sp>
      <p:sp>
        <p:nvSpPr>
          <p:cNvPr id="124" name="Right Arrow 123"/>
          <p:cNvSpPr/>
          <p:nvPr/>
        </p:nvSpPr>
        <p:spPr>
          <a:xfrm>
            <a:off x="3235200" y="5039764"/>
            <a:ext cx="949740" cy="358128"/>
          </a:xfrm>
          <a:prstGeom prst="rightArrow">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 name="Group 2"/>
          <p:cNvGrpSpPr/>
          <p:nvPr/>
        </p:nvGrpSpPr>
        <p:grpSpPr>
          <a:xfrm>
            <a:off x="2711734" y="2539415"/>
            <a:ext cx="2067892" cy="1113528"/>
            <a:chOff x="2711734" y="2539415"/>
            <a:chExt cx="2067892" cy="1113528"/>
          </a:xfrm>
        </p:grpSpPr>
        <p:grpSp>
          <p:nvGrpSpPr>
            <p:cNvPr id="102" name="Group 101"/>
            <p:cNvGrpSpPr/>
            <p:nvPr/>
          </p:nvGrpSpPr>
          <p:grpSpPr>
            <a:xfrm>
              <a:off x="2711734" y="2603735"/>
              <a:ext cx="2067892" cy="1049208"/>
              <a:chOff x="2794001" y="3085473"/>
              <a:chExt cx="2067892" cy="1049208"/>
            </a:xfrm>
          </p:grpSpPr>
          <p:cxnSp>
            <p:nvCxnSpPr>
              <p:cNvPr id="60" name="Straight Connector 59"/>
              <p:cNvCxnSpPr/>
              <p:nvPr/>
            </p:nvCxnSpPr>
            <p:spPr>
              <a:xfrm>
                <a:off x="2794001" y="3476488"/>
                <a:ext cx="2067892" cy="0"/>
              </a:xfrm>
              <a:prstGeom prst="line">
                <a:avLst/>
              </a:prstGeom>
              <a:ln>
                <a:solidFill>
                  <a:srgbClr val="BE0204"/>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3626536" y="3408015"/>
                <a:ext cx="4572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2924315" y="3427899"/>
                <a:ext cx="4572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3176106" y="3374886"/>
                <a:ext cx="4572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3874054" y="3297583"/>
                <a:ext cx="4572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3335137" y="3297583"/>
                <a:ext cx="4572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sp>
            <p:nvSpPr>
              <p:cNvPr id="66" name="Rectangle 65"/>
              <p:cNvSpPr/>
              <p:nvPr/>
            </p:nvSpPr>
            <p:spPr>
              <a:xfrm>
                <a:off x="3162579" y="3543855"/>
                <a:ext cx="1220581" cy="590826"/>
              </a:xfrm>
              <a:prstGeom prst="rect">
                <a:avLst/>
              </a:prstGeom>
              <a:solidFill>
                <a:schemeClr val="accent4">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Template </a:t>
                </a:r>
                <a:r>
                  <a:rPr lang="en-US" dirty="0" smtClean="0"/>
                  <a:t>feature</a:t>
                </a:r>
                <a:endParaRPr lang="en-US" dirty="0"/>
              </a:p>
            </p:txBody>
          </p:sp>
          <p:cxnSp>
            <p:nvCxnSpPr>
              <p:cNvPr id="67" name="Straight Connector 66"/>
              <p:cNvCxnSpPr/>
              <p:nvPr/>
            </p:nvCxnSpPr>
            <p:spPr>
              <a:xfrm>
                <a:off x="3879576" y="3359745"/>
                <a:ext cx="4572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4026454" y="3311627"/>
                <a:ext cx="4572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3533381" y="3085473"/>
                <a:ext cx="4572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3194334" y="3237948"/>
                <a:ext cx="4572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grpSp>
        <p:sp>
          <p:nvSpPr>
            <p:cNvPr id="2" name="4-Point Star 1"/>
            <p:cNvSpPr/>
            <p:nvPr/>
          </p:nvSpPr>
          <p:spPr>
            <a:xfrm>
              <a:off x="3580664" y="2765217"/>
              <a:ext cx="91440" cy="91440"/>
            </a:xfrm>
            <a:prstGeom prst="star4">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4-Point Star 99"/>
            <p:cNvSpPr/>
            <p:nvPr/>
          </p:nvSpPr>
          <p:spPr>
            <a:xfrm>
              <a:off x="3589671" y="2539415"/>
              <a:ext cx="91440" cy="91440"/>
            </a:xfrm>
            <a:prstGeom prst="star4">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 name="Group 4"/>
          <p:cNvGrpSpPr/>
          <p:nvPr/>
        </p:nvGrpSpPr>
        <p:grpSpPr>
          <a:xfrm>
            <a:off x="260081" y="2742235"/>
            <a:ext cx="2067892" cy="910708"/>
            <a:chOff x="260081" y="2742235"/>
            <a:chExt cx="2067892" cy="910708"/>
          </a:xfrm>
        </p:grpSpPr>
        <p:grpSp>
          <p:nvGrpSpPr>
            <p:cNvPr id="103" name="Group 102"/>
            <p:cNvGrpSpPr/>
            <p:nvPr/>
          </p:nvGrpSpPr>
          <p:grpSpPr>
            <a:xfrm>
              <a:off x="260081" y="2815845"/>
              <a:ext cx="2067892" cy="837098"/>
              <a:chOff x="342348" y="3193772"/>
              <a:chExt cx="2067892" cy="837098"/>
            </a:xfrm>
          </p:grpSpPr>
          <p:cxnSp>
            <p:nvCxnSpPr>
              <p:cNvPr id="11" name="Straight Connector 10"/>
              <p:cNvCxnSpPr/>
              <p:nvPr/>
            </p:nvCxnSpPr>
            <p:spPr>
              <a:xfrm>
                <a:off x="342348" y="3372677"/>
                <a:ext cx="2067892" cy="0"/>
              </a:xfrm>
              <a:prstGeom prst="line">
                <a:avLst/>
              </a:prstGeom>
              <a:ln>
                <a:solidFill>
                  <a:srgbClr val="BE0204"/>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1174883" y="3304204"/>
                <a:ext cx="457200" cy="0"/>
              </a:xfrm>
              <a:prstGeom prst="line">
                <a:avLst/>
              </a:prstGeom>
              <a:ln>
                <a:solidFill>
                  <a:srgbClr val="660066"/>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472662" y="3324088"/>
                <a:ext cx="457200" cy="0"/>
              </a:xfrm>
              <a:prstGeom prst="line">
                <a:avLst/>
              </a:prstGeom>
              <a:ln>
                <a:solidFill>
                  <a:srgbClr val="660066"/>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724453" y="3271075"/>
                <a:ext cx="457200" cy="0"/>
              </a:xfrm>
              <a:prstGeom prst="line">
                <a:avLst/>
              </a:prstGeom>
              <a:ln>
                <a:solidFill>
                  <a:srgbClr val="660066"/>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1422401" y="3193772"/>
                <a:ext cx="457200" cy="0"/>
              </a:xfrm>
              <a:prstGeom prst="line">
                <a:avLst/>
              </a:prstGeom>
              <a:ln>
                <a:solidFill>
                  <a:srgbClr val="660066"/>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883484" y="3193772"/>
                <a:ext cx="457200" cy="0"/>
              </a:xfrm>
              <a:prstGeom prst="line">
                <a:avLst/>
              </a:prstGeom>
              <a:ln>
                <a:solidFill>
                  <a:srgbClr val="660066"/>
                </a:solidFill>
              </a:ln>
            </p:spPr>
            <p:style>
              <a:lnRef idx="2">
                <a:schemeClr val="accent1"/>
              </a:lnRef>
              <a:fillRef idx="0">
                <a:schemeClr val="accent1"/>
              </a:fillRef>
              <a:effectRef idx="1">
                <a:schemeClr val="accent1"/>
              </a:effectRef>
              <a:fontRef idx="minor">
                <a:schemeClr val="tx1"/>
              </a:fontRef>
            </p:style>
          </p:cxnSp>
          <p:sp>
            <p:nvSpPr>
              <p:cNvPr id="35" name="Rectangle 34"/>
              <p:cNvSpPr/>
              <p:nvPr/>
            </p:nvSpPr>
            <p:spPr>
              <a:xfrm>
                <a:off x="710926" y="3440044"/>
                <a:ext cx="1220581" cy="590826"/>
              </a:xfrm>
              <a:prstGeom prst="rect">
                <a:avLst/>
              </a:prstGeom>
              <a:solidFill>
                <a:schemeClr val="accent4">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Template feature</a:t>
                </a:r>
                <a:endParaRPr lang="en-US" dirty="0"/>
              </a:p>
            </p:txBody>
          </p:sp>
          <p:cxnSp>
            <p:nvCxnSpPr>
              <p:cNvPr id="39" name="Straight Connector 38"/>
              <p:cNvCxnSpPr/>
              <p:nvPr/>
            </p:nvCxnSpPr>
            <p:spPr>
              <a:xfrm>
                <a:off x="1574801" y="3207816"/>
                <a:ext cx="457200" cy="0"/>
              </a:xfrm>
              <a:prstGeom prst="line">
                <a:avLst/>
              </a:prstGeom>
              <a:ln>
                <a:solidFill>
                  <a:srgbClr val="660066"/>
                </a:solidFill>
              </a:ln>
            </p:spPr>
            <p:style>
              <a:lnRef idx="2">
                <a:schemeClr val="accent1"/>
              </a:lnRef>
              <a:fillRef idx="0">
                <a:schemeClr val="accent1"/>
              </a:fillRef>
              <a:effectRef idx="1">
                <a:schemeClr val="accent1"/>
              </a:effectRef>
              <a:fontRef idx="minor">
                <a:schemeClr val="tx1"/>
              </a:fontRef>
            </p:style>
          </p:cxnSp>
        </p:grpSp>
        <p:sp>
          <p:nvSpPr>
            <p:cNvPr id="106" name="4-Point Star 105"/>
            <p:cNvSpPr/>
            <p:nvPr/>
          </p:nvSpPr>
          <p:spPr>
            <a:xfrm flipH="1" flipV="1">
              <a:off x="1249410" y="2860515"/>
              <a:ext cx="143393" cy="101772"/>
            </a:xfrm>
            <a:prstGeom prst="star4">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4-Point Star 106"/>
            <p:cNvSpPr/>
            <p:nvPr/>
          </p:nvSpPr>
          <p:spPr>
            <a:xfrm flipH="1" flipV="1">
              <a:off x="933344" y="2742235"/>
              <a:ext cx="143393" cy="101772"/>
            </a:xfrm>
            <a:prstGeom prst="star4">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 name="Group 5"/>
          <p:cNvGrpSpPr/>
          <p:nvPr/>
        </p:nvGrpSpPr>
        <p:grpSpPr>
          <a:xfrm>
            <a:off x="5359960" y="2237638"/>
            <a:ext cx="2067892" cy="1415305"/>
            <a:chOff x="5359960" y="2237638"/>
            <a:chExt cx="2067892" cy="1415305"/>
          </a:xfrm>
        </p:grpSpPr>
        <p:grpSp>
          <p:nvGrpSpPr>
            <p:cNvPr id="101" name="Group 100"/>
            <p:cNvGrpSpPr/>
            <p:nvPr/>
          </p:nvGrpSpPr>
          <p:grpSpPr>
            <a:xfrm>
              <a:off x="5359960" y="2237638"/>
              <a:ext cx="2067892" cy="1415305"/>
              <a:chOff x="5442227" y="2767965"/>
              <a:chExt cx="2067892" cy="1415305"/>
            </a:xfrm>
          </p:grpSpPr>
          <p:cxnSp>
            <p:nvCxnSpPr>
              <p:cNvPr id="71" name="Straight Connector 70"/>
              <p:cNvCxnSpPr/>
              <p:nvPr/>
            </p:nvCxnSpPr>
            <p:spPr>
              <a:xfrm>
                <a:off x="5442227" y="3525077"/>
                <a:ext cx="2067892" cy="0"/>
              </a:xfrm>
              <a:prstGeom prst="line">
                <a:avLst/>
              </a:prstGeom>
              <a:ln>
                <a:solidFill>
                  <a:srgbClr val="BE0204"/>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6274762" y="3456604"/>
                <a:ext cx="4572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5572541" y="3476488"/>
                <a:ext cx="4572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5824332" y="3423475"/>
                <a:ext cx="4572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6522280" y="3346172"/>
                <a:ext cx="4572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5983363" y="3346172"/>
                <a:ext cx="4572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sp>
            <p:nvSpPr>
              <p:cNvPr id="77" name="Rectangle 76"/>
              <p:cNvSpPr/>
              <p:nvPr/>
            </p:nvSpPr>
            <p:spPr>
              <a:xfrm>
                <a:off x="5810805" y="3592444"/>
                <a:ext cx="1220581" cy="590826"/>
              </a:xfrm>
              <a:prstGeom prst="rect">
                <a:avLst/>
              </a:prstGeom>
              <a:solidFill>
                <a:schemeClr val="accent4">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Template </a:t>
                </a:r>
                <a:r>
                  <a:rPr lang="en-US" dirty="0" smtClean="0"/>
                  <a:t>feature</a:t>
                </a:r>
                <a:endParaRPr lang="en-US" dirty="0"/>
              </a:p>
            </p:txBody>
          </p:sp>
          <p:cxnSp>
            <p:nvCxnSpPr>
              <p:cNvPr id="78" name="Straight Connector 77"/>
              <p:cNvCxnSpPr/>
              <p:nvPr/>
            </p:nvCxnSpPr>
            <p:spPr>
              <a:xfrm>
                <a:off x="6527802" y="3408334"/>
                <a:ext cx="4572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6674680" y="3360216"/>
                <a:ext cx="4572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6181607" y="3278174"/>
                <a:ext cx="4572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5842560" y="3286537"/>
                <a:ext cx="4572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6503362" y="3200395"/>
                <a:ext cx="4572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5801141" y="3220279"/>
                <a:ext cx="4572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6052932" y="3167266"/>
                <a:ext cx="4572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6750880" y="3089963"/>
                <a:ext cx="4572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6211963" y="3089963"/>
                <a:ext cx="4572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a:off x="6756402" y="3152125"/>
                <a:ext cx="4572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a:off x="6903280" y="3104007"/>
                <a:ext cx="4572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6410207" y="3021965"/>
                <a:ext cx="4572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a:off x="6071160" y="3030328"/>
                <a:ext cx="4572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6508884" y="2946395"/>
                <a:ext cx="4572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a:off x="5806663" y="2966279"/>
                <a:ext cx="4572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6058454" y="2913266"/>
                <a:ext cx="4572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a:off x="6756402" y="2835963"/>
                <a:ext cx="4572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a:off x="6217485" y="2835963"/>
                <a:ext cx="4572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a:off x="6761924" y="2898125"/>
                <a:ext cx="4572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a:off x="6908802" y="2850007"/>
                <a:ext cx="4572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a:off x="6415729" y="2767965"/>
                <a:ext cx="4572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6076682" y="2776328"/>
                <a:ext cx="4572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grpSp>
        <p:sp>
          <p:nvSpPr>
            <p:cNvPr id="108" name="4-Point Star 107"/>
            <p:cNvSpPr/>
            <p:nvPr/>
          </p:nvSpPr>
          <p:spPr>
            <a:xfrm flipH="1" flipV="1">
              <a:off x="6302142" y="2847717"/>
              <a:ext cx="143393" cy="101772"/>
            </a:xfrm>
            <a:prstGeom prst="star4">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9" name="4-Point Star 108"/>
            <p:cNvSpPr/>
            <p:nvPr/>
          </p:nvSpPr>
          <p:spPr>
            <a:xfrm flipH="1" flipV="1">
              <a:off x="6289994" y="2691349"/>
              <a:ext cx="143393" cy="101772"/>
            </a:xfrm>
            <a:prstGeom prst="star4">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0" name="4-Point Star 109"/>
            <p:cNvSpPr/>
            <p:nvPr/>
          </p:nvSpPr>
          <p:spPr>
            <a:xfrm flipH="1" flipV="1">
              <a:off x="6281201" y="2508750"/>
              <a:ext cx="143393" cy="101772"/>
            </a:xfrm>
            <a:prstGeom prst="star4">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1" name="4-Point Star 110"/>
            <p:cNvSpPr/>
            <p:nvPr/>
          </p:nvSpPr>
          <p:spPr>
            <a:xfrm flipH="1" flipV="1">
              <a:off x="6272194" y="2251295"/>
              <a:ext cx="143393" cy="101772"/>
            </a:xfrm>
            <a:prstGeom prst="star4">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13" name="TextBox 112"/>
          <p:cNvSpPr txBox="1"/>
          <p:nvPr/>
        </p:nvSpPr>
        <p:spPr>
          <a:xfrm>
            <a:off x="83530" y="839741"/>
            <a:ext cx="1980029" cy="369332"/>
          </a:xfrm>
          <a:prstGeom prst="rect">
            <a:avLst/>
          </a:prstGeom>
          <a:solidFill>
            <a:schemeClr val="accent1"/>
          </a:solidFill>
        </p:spPr>
        <p:txBody>
          <a:bodyPr wrap="none" rtlCol="0">
            <a:spAutoFit/>
          </a:bodyPr>
          <a:lstStyle/>
          <a:p>
            <a:r>
              <a:rPr lang="en-US" b="1" dirty="0" smtClean="0">
                <a:solidFill>
                  <a:schemeClr val="bg1"/>
                </a:solidFill>
              </a:rPr>
              <a:t>1. Read processing</a:t>
            </a:r>
            <a:endParaRPr lang="en-US" b="1" dirty="0">
              <a:solidFill>
                <a:schemeClr val="bg1"/>
              </a:solidFill>
            </a:endParaRPr>
          </a:p>
        </p:txBody>
      </p:sp>
      <p:cxnSp>
        <p:nvCxnSpPr>
          <p:cNvPr id="114" name="Straight Connector 113"/>
          <p:cNvCxnSpPr/>
          <p:nvPr/>
        </p:nvCxnSpPr>
        <p:spPr>
          <a:xfrm>
            <a:off x="274735" y="1421063"/>
            <a:ext cx="4572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373033" y="1517299"/>
            <a:ext cx="4572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a:off x="519911" y="1469181"/>
            <a:ext cx="4572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118" name="Straight Connector 117"/>
          <p:cNvCxnSpPr/>
          <p:nvPr/>
        </p:nvCxnSpPr>
        <p:spPr>
          <a:xfrm flipV="1">
            <a:off x="321080" y="1348170"/>
            <a:ext cx="321106" cy="26781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121" name="Straight Connector 120"/>
          <p:cNvCxnSpPr/>
          <p:nvPr/>
        </p:nvCxnSpPr>
        <p:spPr>
          <a:xfrm>
            <a:off x="593350" y="1372945"/>
            <a:ext cx="4572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476144" y="1362664"/>
            <a:ext cx="375575" cy="46859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a:off x="184694" y="1507194"/>
            <a:ext cx="4572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331572" y="1459076"/>
            <a:ext cx="4572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465483" y="1231186"/>
            <a:ext cx="457200" cy="42644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405011" y="1362840"/>
            <a:ext cx="4572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321080" y="1492524"/>
            <a:ext cx="457200" cy="0"/>
          </a:xfrm>
          <a:prstGeom prst="line">
            <a:avLst/>
          </a:pr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a:off x="394519" y="1588760"/>
            <a:ext cx="457200" cy="0"/>
          </a:xfrm>
          <a:prstGeom prst="line">
            <a:avLst/>
          </a:pr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541397" y="1540642"/>
            <a:ext cx="457200" cy="0"/>
          </a:xfrm>
          <a:prstGeom prst="line">
            <a:avLst/>
          </a:pr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467958" y="1348170"/>
            <a:ext cx="457200" cy="0"/>
          </a:xfrm>
          <a:prstGeom prst="line">
            <a:avLst/>
          </a:pr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14836" y="1444406"/>
            <a:ext cx="457200" cy="0"/>
          </a:xfrm>
          <a:prstGeom prst="line">
            <a:avLst/>
          </a:pr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sp>
        <p:nvSpPr>
          <p:cNvPr id="133" name="Right Arrow 132"/>
          <p:cNvSpPr/>
          <p:nvPr/>
        </p:nvSpPr>
        <p:spPr>
          <a:xfrm>
            <a:off x="1474864" y="1372945"/>
            <a:ext cx="949740" cy="358128"/>
          </a:xfrm>
          <a:prstGeom prst="rightArrow">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1646952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b="1" dirty="0" smtClean="0">
                <a:solidFill>
                  <a:srgbClr val="800000"/>
                </a:solidFill>
              </a:rPr>
              <a:t>Study design</a:t>
            </a:r>
            <a:endParaRPr lang="en-US" b="1" dirty="0">
              <a:solidFill>
                <a:srgbClr val="800000"/>
              </a:solidFill>
            </a:endParaRPr>
          </a:p>
        </p:txBody>
      </p:sp>
      <p:sp>
        <p:nvSpPr>
          <p:cNvPr id="4" name="Subtitle 3"/>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3"/>
          <p:cNvSpPr>
            <a:spLocks noGrp="1"/>
          </p:cNvSpPr>
          <p:nvPr>
            <p:ph type="title"/>
          </p:nvPr>
        </p:nvSpPr>
        <p:spPr>
          <a:xfrm>
            <a:off x="0" y="0"/>
            <a:ext cx="7620000" cy="717796"/>
          </a:xfrm>
        </p:spPr>
        <p:txBody>
          <a:bodyPr/>
          <a:lstStyle/>
          <a:p>
            <a:r>
              <a:rPr lang="en-US" sz="3200" b="1" u="sng" dirty="0" smtClean="0"/>
              <a:t>Sequencing study design</a:t>
            </a:r>
            <a:endParaRPr lang="en-US" sz="3200" b="1" u="sng" dirty="0"/>
          </a:p>
        </p:txBody>
      </p:sp>
      <p:sp>
        <p:nvSpPr>
          <p:cNvPr id="4" name="TextBox 3"/>
          <p:cNvSpPr txBox="1"/>
          <p:nvPr/>
        </p:nvSpPr>
        <p:spPr>
          <a:xfrm>
            <a:off x="129285" y="883479"/>
            <a:ext cx="8318080" cy="5262979"/>
          </a:xfrm>
          <a:prstGeom prst="rect">
            <a:avLst/>
          </a:prstGeom>
          <a:noFill/>
        </p:spPr>
        <p:txBody>
          <a:bodyPr wrap="square" rtlCol="0">
            <a:spAutoFit/>
          </a:bodyPr>
          <a:lstStyle/>
          <a:p>
            <a:pPr marL="342900" indent="-342900">
              <a:buFont typeface="Arial"/>
              <a:buChar char="•"/>
            </a:pPr>
            <a:r>
              <a:rPr lang="en-US" sz="2400" dirty="0" smtClean="0"/>
              <a:t>What is the main question for your study?</a:t>
            </a:r>
          </a:p>
          <a:p>
            <a:pPr marL="800100" lvl="1" indent="-342900">
              <a:buFont typeface="Arial"/>
              <a:buChar char="•"/>
            </a:pPr>
            <a:endParaRPr lang="en-US" sz="2400" i="1" dirty="0" smtClean="0"/>
          </a:p>
          <a:p>
            <a:pPr marL="800100" lvl="1" indent="-342900">
              <a:buFont typeface="Arial"/>
              <a:buChar char="•"/>
            </a:pPr>
            <a:r>
              <a:rPr lang="en-US" sz="2400" dirty="0" smtClean="0"/>
              <a:t>Characterization / discovery? </a:t>
            </a:r>
          </a:p>
          <a:p>
            <a:pPr lvl="1"/>
            <a:r>
              <a:rPr lang="en-US" sz="2400" i="1" dirty="0" smtClean="0"/>
              <a:t>		</a:t>
            </a:r>
            <a:r>
              <a:rPr lang="en-US" i="1" dirty="0" smtClean="0"/>
              <a:t>(new or different sequence)</a:t>
            </a:r>
            <a:r>
              <a:rPr lang="en-US" dirty="0" smtClean="0"/>
              <a:t> </a:t>
            </a:r>
          </a:p>
          <a:p>
            <a:pPr marL="800100" lvl="1" indent="-342900">
              <a:buFont typeface="Arial"/>
              <a:buChar char="•"/>
            </a:pPr>
            <a:endParaRPr lang="en-US" sz="2400" dirty="0"/>
          </a:p>
          <a:p>
            <a:pPr marL="800100" lvl="1" indent="-342900">
              <a:buFont typeface="Arial"/>
              <a:buChar char="•"/>
            </a:pPr>
            <a:r>
              <a:rPr lang="en-US" sz="2400" dirty="0" smtClean="0"/>
              <a:t>Quantification / comparison?</a:t>
            </a:r>
          </a:p>
          <a:p>
            <a:pPr lvl="1"/>
            <a:r>
              <a:rPr lang="en-US" sz="2400" dirty="0" smtClean="0"/>
              <a:t>		</a:t>
            </a:r>
            <a:r>
              <a:rPr lang="en-US" dirty="0" smtClean="0"/>
              <a:t>(differential expression – RNA, </a:t>
            </a:r>
            <a:r>
              <a:rPr lang="en-US" dirty="0" err="1" smtClean="0"/>
              <a:t>miRNA</a:t>
            </a:r>
            <a:r>
              <a:rPr lang="en-US" dirty="0" smtClean="0"/>
              <a:t>, occupancy of binding sites)</a:t>
            </a:r>
            <a:r>
              <a:rPr lang="en-US" sz="2400" dirty="0" smtClean="0"/>
              <a:t> </a:t>
            </a:r>
          </a:p>
          <a:p>
            <a:pPr marL="800100" lvl="1" indent="-342900">
              <a:buFont typeface="Arial"/>
              <a:buChar char="•"/>
            </a:pPr>
            <a:endParaRPr lang="en-US" sz="2400" dirty="0"/>
          </a:p>
          <a:p>
            <a:pPr marL="342900" indent="-342900">
              <a:buFont typeface="Arial"/>
              <a:buChar char="•"/>
            </a:pPr>
            <a:r>
              <a:rPr lang="en-US" sz="2400" dirty="0" smtClean="0"/>
              <a:t>How many samples will you sequence?</a:t>
            </a:r>
          </a:p>
          <a:p>
            <a:pPr marL="342900" indent="-342900">
              <a:buFont typeface="Arial"/>
              <a:buChar char="•"/>
            </a:pPr>
            <a:endParaRPr lang="en-US" sz="2400" dirty="0" smtClean="0"/>
          </a:p>
          <a:p>
            <a:pPr marL="342900" indent="-342900">
              <a:buFont typeface="Arial"/>
              <a:buChar char="•"/>
            </a:pPr>
            <a:r>
              <a:rPr lang="en-US" sz="2400" dirty="0" smtClean="0"/>
              <a:t>How much data/samples do you need to answer your question?</a:t>
            </a:r>
          </a:p>
          <a:p>
            <a:pPr marL="342900" indent="-342900">
              <a:buFont typeface="Arial"/>
              <a:buChar char="•"/>
            </a:pPr>
            <a:endParaRPr lang="en-US" sz="2400" dirty="0" smtClean="0"/>
          </a:p>
          <a:p>
            <a:pPr marL="342900" indent="-342900">
              <a:buFont typeface="Arial"/>
              <a:buChar char="•"/>
            </a:pPr>
            <a:r>
              <a:rPr lang="en-US" sz="2400" dirty="0" smtClean="0"/>
              <a:t>What would be the most effective study design?</a:t>
            </a:r>
            <a:endParaRPr lang="en-US" sz="2400"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6648456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b="1" dirty="0" smtClean="0"/>
              <a:t>Coverage</a:t>
            </a:r>
            <a:endParaRPr lang="en-US" b="1" dirty="0"/>
          </a:p>
        </p:txBody>
      </p:sp>
      <p:sp>
        <p:nvSpPr>
          <p:cNvPr id="4" name="Subtitle 3"/>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3"/>
          <p:cNvSpPr>
            <a:spLocks noGrp="1"/>
          </p:cNvSpPr>
          <p:nvPr>
            <p:ph type="title"/>
          </p:nvPr>
        </p:nvSpPr>
        <p:spPr>
          <a:xfrm>
            <a:off x="340000" y="270027"/>
            <a:ext cx="7620000" cy="717796"/>
          </a:xfrm>
        </p:spPr>
        <p:txBody>
          <a:bodyPr/>
          <a:lstStyle/>
          <a:p>
            <a:r>
              <a:rPr lang="en-US" sz="3200" b="1" u="sng" dirty="0" smtClean="0"/>
              <a:t>Sequencing study design</a:t>
            </a:r>
            <a:endParaRPr lang="en-US" sz="3200" b="1" u="sng" dirty="0"/>
          </a:p>
        </p:txBody>
      </p:sp>
      <p:pic>
        <p:nvPicPr>
          <p:cNvPr id="2" name="Picture 1" descr="balance.jpg"/>
          <p:cNvPicPr>
            <a:picLocks noChangeAspect="1"/>
          </p:cNvPicPr>
          <p:nvPr/>
        </p:nvPicPr>
        <p:blipFill>
          <a:blip r:embed="rId2">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935811" y="985113"/>
            <a:ext cx="6066059" cy="4189508"/>
          </a:xfrm>
          <a:prstGeom prst="rect">
            <a:avLst/>
          </a:prstGeom>
        </p:spPr>
      </p:pic>
      <p:sp>
        <p:nvSpPr>
          <p:cNvPr id="5" name="TextBox 4"/>
          <p:cNvSpPr txBox="1"/>
          <p:nvPr/>
        </p:nvSpPr>
        <p:spPr>
          <a:xfrm>
            <a:off x="1453848" y="1896760"/>
            <a:ext cx="985945" cy="923330"/>
          </a:xfrm>
          <a:prstGeom prst="rect">
            <a:avLst/>
          </a:prstGeom>
          <a:noFill/>
        </p:spPr>
        <p:txBody>
          <a:bodyPr wrap="square" rtlCol="0">
            <a:spAutoFit/>
          </a:bodyPr>
          <a:lstStyle/>
          <a:p>
            <a:pPr algn="ctr"/>
            <a:r>
              <a:rPr lang="en-US" b="1" dirty="0" smtClean="0">
                <a:solidFill>
                  <a:srgbClr val="800000"/>
                </a:solidFill>
              </a:rPr>
              <a:t>Number of samples</a:t>
            </a:r>
            <a:endParaRPr lang="en-US" b="1" dirty="0">
              <a:solidFill>
                <a:srgbClr val="800000"/>
              </a:solidFill>
            </a:endParaRPr>
          </a:p>
        </p:txBody>
      </p:sp>
      <p:sp>
        <p:nvSpPr>
          <p:cNvPr id="6" name="TextBox 5"/>
          <p:cNvSpPr txBox="1"/>
          <p:nvPr/>
        </p:nvSpPr>
        <p:spPr>
          <a:xfrm>
            <a:off x="5391268" y="2032448"/>
            <a:ext cx="985945" cy="646331"/>
          </a:xfrm>
          <a:prstGeom prst="rect">
            <a:avLst/>
          </a:prstGeom>
          <a:noFill/>
        </p:spPr>
        <p:txBody>
          <a:bodyPr wrap="square" rtlCol="0">
            <a:spAutoFit/>
          </a:bodyPr>
          <a:lstStyle/>
          <a:p>
            <a:pPr algn="ctr"/>
            <a:r>
              <a:rPr lang="en-US" b="1" dirty="0" smtClean="0">
                <a:solidFill>
                  <a:schemeClr val="tx2">
                    <a:lumMod val="50000"/>
                  </a:schemeClr>
                </a:solidFill>
              </a:rPr>
              <a:t>Number of reads</a:t>
            </a:r>
            <a:endParaRPr lang="en-US" b="1" dirty="0">
              <a:solidFill>
                <a:schemeClr val="tx2">
                  <a:lumMod val="50000"/>
                </a:schemeClr>
              </a:solidFill>
            </a:endParaRPr>
          </a:p>
        </p:txBody>
      </p:sp>
      <p:sp>
        <p:nvSpPr>
          <p:cNvPr id="7" name="TextBox 6"/>
          <p:cNvSpPr txBox="1"/>
          <p:nvPr/>
        </p:nvSpPr>
        <p:spPr>
          <a:xfrm>
            <a:off x="3537650" y="2793068"/>
            <a:ext cx="704481" cy="1446550"/>
          </a:xfrm>
          <a:prstGeom prst="rect">
            <a:avLst/>
          </a:prstGeom>
          <a:noFill/>
        </p:spPr>
        <p:txBody>
          <a:bodyPr wrap="square" rtlCol="0">
            <a:spAutoFit/>
          </a:bodyPr>
          <a:lstStyle/>
          <a:p>
            <a:r>
              <a:rPr lang="en-US" sz="8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endParaRPr lang="en-US" sz="8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3310267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3"/>
          <p:cNvSpPr>
            <a:spLocks noGrp="1"/>
          </p:cNvSpPr>
          <p:nvPr>
            <p:ph type="title"/>
          </p:nvPr>
        </p:nvSpPr>
        <p:spPr>
          <a:xfrm>
            <a:off x="0" y="0"/>
            <a:ext cx="7620000" cy="717796"/>
          </a:xfrm>
        </p:spPr>
        <p:txBody>
          <a:bodyPr/>
          <a:lstStyle/>
          <a:p>
            <a:r>
              <a:rPr lang="en-US" sz="3200" b="1" u="sng" dirty="0" smtClean="0"/>
              <a:t>Discovery</a:t>
            </a:r>
            <a:endParaRPr lang="en-US" sz="3200" b="1" u="sng" dirty="0"/>
          </a:p>
        </p:txBody>
      </p:sp>
      <p:sp>
        <p:nvSpPr>
          <p:cNvPr id="4" name="TextBox 3"/>
          <p:cNvSpPr txBox="1"/>
          <p:nvPr/>
        </p:nvSpPr>
        <p:spPr>
          <a:xfrm>
            <a:off x="129285" y="883479"/>
            <a:ext cx="8318080" cy="1569660"/>
          </a:xfrm>
          <a:prstGeom prst="rect">
            <a:avLst/>
          </a:prstGeom>
          <a:noFill/>
        </p:spPr>
        <p:txBody>
          <a:bodyPr wrap="square" rtlCol="0">
            <a:spAutoFit/>
          </a:bodyPr>
          <a:lstStyle/>
          <a:p>
            <a:pPr marL="342900" indent="-342900">
              <a:buFont typeface="Arial"/>
              <a:buChar char="•"/>
            </a:pPr>
            <a:r>
              <a:rPr lang="en-US" sz="2400" dirty="0" smtClean="0">
                <a:solidFill>
                  <a:srgbClr val="000000"/>
                </a:solidFill>
              </a:rPr>
              <a:t>Do reads in a certain region differ from template?</a:t>
            </a:r>
            <a:endParaRPr lang="en-US" sz="2400" dirty="0">
              <a:solidFill>
                <a:srgbClr val="000000"/>
              </a:solidFill>
            </a:endParaRPr>
          </a:p>
          <a:p>
            <a:pPr marL="342900" indent="-342900">
              <a:buFont typeface="Arial"/>
              <a:buChar char="•"/>
            </a:pPr>
            <a:r>
              <a:rPr lang="en-US" sz="2400" dirty="0" smtClean="0">
                <a:solidFill>
                  <a:srgbClr val="000000"/>
                </a:solidFill>
              </a:rPr>
              <a:t>Is the difference specific to samples of interest?</a:t>
            </a:r>
          </a:p>
          <a:p>
            <a:endParaRPr lang="en-US" sz="2400" dirty="0" smtClean="0">
              <a:solidFill>
                <a:srgbClr val="000000"/>
              </a:solidFill>
            </a:endParaRPr>
          </a:p>
          <a:p>
            <a:r>
              <a:rPr lang="en-US" sz="2400" dirty="0" smtClean="0">
                <a:solidFill>
                  <a:srgbClr val="000000"/>
                </a:solidFill>
              </a:rPr>
              <a:t>Example: a family tree of inherited trait</a:t>
            </a:r>
            <a:endParaRPr lang="en-US" sz="2400" dirty="0">
              <a:solidFill>
                <a:srgbClr val="000000"/>
              </a:solidFill>
            </a:endParaRPr>
          </a:p>
        </p:txBody>
      </p:sp>
      <p:pic>
        <p:nvPicPr>
          <p:cNvPr id="5" name="Picture 4" descr="family-tree.jpg"/>
          <p:cNvPicPr>
            <a:picLocks noChangeAspect="1"/>
          </p:cNvPicPr>
          <p:nvPr/>
        </p:nvPicPr>
        <p:blipFill rotWithShape="1">
          <a:blip r:embed="rId2">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b="14834"/>
          <a:stretch/>
        </p:blipFill>
        <p:spPr>
          <a:xfrm>
            <a:off x="325863" y="3081548"/>
            <a:ext cx="4152660" cy="2993100"/>
          </a:xfrm>
          <a:prstGeom prst="rect">
            <a:avLst/>
          </a:prstGeom>
        </p:spPr>
      </p:pic>
      <p:sp>
        <p:nvSpPr>
          <p:cNvPr id="6" name="Rectangle 5"/>
          <p:cNvSpPr/>
          <p:nvPr/>
        </p:nvSpPr>
        <p:spPr>
          <a:xfrm>
            <a:off x="4711964" y="5340204"/>
            <a:ext cx="3759954" cy="830997"/>
          </a:xfrm>
          <a:prstGeom prst="rect">
            <a:avLst/>
          </a:prstGeom>
          <a:solidFill>
            <a:schemeClr val="tx2"/>
          </a:solidFill>
        </p:spPr>
        <p:txBody>
          <a:bodyPr wrap="square">
            <a:spAutoFit/>
          </a:bodyPr>
          <a:lstStyle/>
          <a:p>
            <a:r>
              <a:rPr lang="en-US" sz="2400" b="1" dirty="0" smtClean="0">
                <a:solidFill>
                  <a:schemeClr val="bg1"/>
                </a:solidFill>
              </a:rPr>
              <a:t>Do you need to sequence many samples?</a:t>
            </a:r>
          </a:p>
        </p:txBody>
      </p:sp>
      <p:grpSp>
        <p:nvGrpSpPr>
          <p:cNvPr id="8" name="Group 7"/>
          <p:cNvGrpSpPr/>
          <p:nvPr/>
        </p:nvGrpSpPr>
        <p:grpSpPr>
          <a:xfrm>
            <a:off x="5422735" y="2946161"/>
            <a:ext cx="2067892" cy="1113528"/>
            <a:chOff x="2711734" y="2539415"/>
            <a:chExt cx="2067892" cy="1113528"/>
          </a:xfrm>
        </p:grpSpPr>
        <p:grpSp>
          <p:nvGrpSpPr>
            <p:cNvPr id="9" name="Group 8"/>
            <p:cNvGrpSpPr/>
            <p:nvPr/>
          </p:nvGrpSpPr>
          <p:grpSpPr>
            <a:xfrm>
              <a:off x="2711734" y="2603735"/>
              <a:ext cx="2067892" cy="1049208"/>
              <a:chOff x="2794001" y="3085473"/>
              <a:chExt cx="2067892" cy="1049208"/>
            </a:xfrm>
          </p:grpSpPr>
          <p:cxnSp>
            <p:nvCxnSpPr>
              <p:cNvPr id="12" name="Straight Connector 11"/>
              <p:cNvCxnSpPr/>
              <p:nvPr/>
            </p:nvCxnSpPr>
            <p:spPr>
              <a:xfrm>
                <a:off x="2794001" y="3476488"/>
                <a:ext cx="2067892" cy="0"/>
              </a:xfrm>
              <a:prstGeom prst="line">
                <a:avLst/>
              </a:prstGeom>
              <a:ln>
                <a:solidFill>
                  <a:srgbClr val="BE0204"/>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3626536" y="3408015"/>
                <a:ext cx="4572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2924315" y="3427899"/>
                <a:ext cx="4572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3176106" y="3374886"/>
                <a:ext cx="4572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3874054" y="3297583"/>
                <a:ext cx="4572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3335137" y="3297583"/>
                <a:ext cx="4572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3162579" y="3543855"/>
                <a:ext cx="1220581" cy="590826"/>
              </a:xfrm>
              <a:prstGeom prst="rect">
                <a:avLst/>
              </a:prstGeom>
              <a:solidFill>
                <a:schemeClr val="accent4">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Template </a:t>
                </a:r>
                <a:r>
                  <a:rPr lang="en-US" dirty="0" smtClean="0"/>
                  <a:t>feature</a:t>
                </a:r>
                <a:endParaRPr lang="en-US" dirty="0"/>
              </a:p>
            </p:txBody>
          </p:sp>
          <p:cxnSp>
            <p:nvCxnSpPr>
              <p:cNvPr id="19" name="Straight Connector 18"/>
              <p:cNvCxnSpPr/>
              <p:nvPr/>
            </p:nvCxnSpPr>
            <p:spPr>
              <a:xfrm>
                <a:off x="3879576" y="3359745"/>
                <a:ext cx="4572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4026454" y="3311627"/>
                <a:ext cx="4572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3533381" y="3085473"/>
                <a:ext cx="4572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3194334" y="3237948"/>
                <a:ext cx="4572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grpSp>
        <p:sp>
          <p:nvSpPr>
            <p:cNvPr id="10" name="4-Point Star 9"/>
            <p:cNvSpPr/>
            <p:nvPr/>
          </p:nvSpPr>
          <p:spPr>
            <a:xfrm>
              <a:off x="3580664" y="2765217"/>
              <a:ext cx="91440" cy="91440"/>
            </a:xfrm>
            <a:prstGeom prst="star4">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4-Point Star 10"/>
            <p:cNvSpPr/>
            <p:nvPr/>
          </p:nvSpPr>
          <p:spPr>
            <a:xfrm>
              <a:off x="3589671" y="2539415"/>
              <a:ext cx="91440" cy="91440"/>
            </a:xfrm>
            <a:prstGeom prst="star4">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6464800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3"/>
          <p:cNvSpPr>
            <a:spLocks noGrp="1"/>
          </p:cNvSpPr>
          <p:nvPr>
            <p:ph type="title"/>
          </p:nvPr>
        </p:nvSpPr>
        <p:spPr>
          <a:xfrm>
            <a:off x="0" y="0"/>
            <a:ext cx="7620000" cy="717796"/>
          </a:xfrm>
        </p:spPr>
        <p:txBody>
          <a:bodyPr/>
          <a:lstStyle/>
          <a:p>
            <a:r>
              <a:rPr lang="en-US" sz="3200" b="1" u="sng" dirty="0" smtClean="0"/>
              <a:t>Discovery</a:t>
            </a:r>
            <a:endParaRPr lang="en-US" sz="3200" b="1" u="sng" dirty="0"/>
          </a:p>
        </p:txBody>
      </p:sp>
      <p:sp>
        <p:nvSpPr>
          <p:cNvPr id="4" name="TextBox 3"/>
          <p:cNvSpPr txBox="1"/>
          <p:nvPr/>
        </p:nvSpPr>
        <p:spPr>
          <a:xfrm>
            <a:off x="129284" y="883479"/>
            <a:ext cx="8750959" cy="2769989"/>
          </a:xfrm>
          <a:prstGeom prst="rect">
            <a:avLst/>
          </a:prstGeom>
          <a:noFill/>
        </p:spPr>
        <p:txBody>
          <a:bodyPr wrap="square" rtlCol="0">
            <a:spAutoFit/>
          </a:bodyPr>
          <a:lstStyle/>
          <a:p>
            <a:pPr marL="342900" indent="-342900">
              <a:buFont typeface="Arial"/>
              <a:buChar char="•"/>
            </a:pPr>
            <a:r>
              <a:rPr lang="en-US" sz="2400" dirty="0" smtClean="0">
                <a:solidFill>
                  <a:srgbClr val="000000"/>
                </a:solidFill>
              </a:rPr>
              <a:t>A common strategy is: </a:t>
            </a:r>
          </a:p>
          <a:p>
            <a:pPr marL="342900" indent="-342900">
              <a:buFont typeface="Arial"/>
              <a:buChar char="•"/>
            </a:pPr>
            <a:endParaRPr lang="en-US" sz="2400" dirty="0" smtClean="0">
              <a:solidFill>
                <a:srgbClr val="000000"/>
              </a:solidFill>
            </a:endParaRPr>
          </a:p>
          <a:p>
            <a:pPr marL="342900" indent="-342900">
              <a:buFont typeface="Arial"/>
              <a:buChar char="•"/>
            </a:pPr>
            <a:r>
              <a:rPr lang="en-US" sz="2400" dirty="0" smtClean="0">
                <a:solidFill>
                  <a:srgbClr val="000000"/>
                </a:solidFill>
              </a:rPr>
              <a:t>Sequence few samples, known to harbor a variant, </a:t>
            </a:r>
            <a:r>
              <a:rPr lang="en-US" sz="2400" b="1" dirty="0" smtClean="0">
                <a:solidFill>
                  <a:srgbClr val="FF0000"/>
                </a:solidFill>
              </a:rPr>
              <a:t>with high coverage</a:t>
            </a:r>
          </a:p>
          <a:p>
            <a:pPr marL="800100" lvl="1" indent="-342900">
              <a:buFont typeface="Arial"/>
              <a:buChar char="•"/>
            </a:pPr>
            <a:r>
              <a:rPr lang="en-US" i="1" dirty="0" smtClean="0">
                <a:solidFill>
                  <a:srgbClr val="000000"/>
                </a:solidFill>
              </a:rPr>
              <a:t>Careful selection of samples</a:t>
            </a:r>
          </a:p>
          <a:p>
            <a:pPr marL="800100" lvl="1" indent="-342900">
              <a:buFont typeface="Arial"/>
              <a:buChar char="•"/>
            </a:pPr>
            <a:r>
              <a:rPr lang="en-US" i="1" dirty="0" smtClean="0">
                <a:solidFill>
                  <a:srgbClr val="000000"/>
                </a:solidFill>
              </a:rPr>
              <a:t>Make sure you have enough to have power to detect a variant </a:t>
            </a:r>
            <a:endParaRPr lang="en-US" i="1" dirty="0" smtClean="0">
              <a:solidFill>
                <a:srgbClr val="000000"/>
              </a:solidFill>
            </a:endParaRPr>
          </a:p>
          <a:p>
            <a:pPr marL="800100" lvl="1" indent="-342900">
              <a:buFont typeface="Arial"/>
              <a:buChar char="•"/>
            </a:pPr>
            <a:r>
              <a:rPr lang="en-US" i="1" dirty="0" smtClean="0">
                <a:solidFill>
                  <a:srgbClr val="000000"/>
                </a:solidFill>
              </a:rPr>
              <a:t>You want to be certain the sample harbors the variant</a:t>
            </a:r>
            <a:endParaRPr lang="en-US" sz="2400" dirty="0" smtClean="0">
              <a:solidFill>
                <a:srgbClr val="000000"/>
              </a:solidFill>
            </a:endParaRPr>
          </a:p>
          <a:p>
            <a:pPr marL="342900" indent="-342900">
              <a:buFont typeface="Arial"/>
              <a:buChar char="•"/>
            </a:pPr>
            <a:r>
              <a:rPr lang="en-US" sz="2400" dirty="0" smtClean="0">
                <a:solidFill>
                  <a:srgbClr val="000000"/>
                </a:solidFill>
              </a:rPr>
              <a:t>Validate </a:t>
            </a:r>
            <a:r>
              <a:rPr lang="en-US" sz="2400" dirty="0" smtClean="0">
                <a:solidFill>
                  <a:srgbClr val="000000"/>
                </a:solidFill>
              </a:rPr>
              <a:t>the identified variants specifically in other samples</a:t>
            </a:r>
            <a:endParaRPr lang="en-US" sz="2400" dirty="0">
              <a:solidFill>
                <a:srgbClr val="000000"/>
              </a:solidFill>
            </a:endParaRPr>
          </a:p>
        </p:txBody>
      </p:sp>
      <p:pic>
        <p:nvPicPr>
          <p:cNvPr id="5" name="Picture 4" descr="family-tree.jpg"/>
          <p:cNvPicPr>
            <a:picLocks noChangeAspect="1"/>
          </p:cNvPicPr>
          <p:nvPr/>
        </p:nvPicPr>
        <p:blipFill rotWithShape="1">
          <a:blip r:embed="rId2">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b="14834"/>
          <a:stretch/>
        </p:blipFill>
        <p:spPr>
          <a:xfrm>
            <a:off x="267374" y="4713380"/>
            <a:ext cx="2446099" cy="1763067"/>
          </a:xfrm>
          <a:prstGeom prst="rect">
            <a:avLst/>
          </a:prstGeom>
        </p:spPr>
      </p:pic>
      <p:grpSp>
        <p:nvGrpSpPr>
          <p:cNvPr id="6" name="Group 19"/>
          <p:cNvGrpSpPr/>
          <p:nvPr/>
        </p:nvGrpSpPr>
        <p:grpSpPr>
          <a:xfrm>
            <a:off x="2863922" y="4077428"/>
            <a:ext cx="5297358" cy="2504734"/>
            <a:chOff x="2892991" y="3868539"/>
            <a:chExt cx="5297358" cy="2504734"/>
          </a:xfrm>
        </p:grpSpPr>
        <p:grpSp>
          <p:nvGrpSpPr>
            <p:cNvPr id="10" name="Group 18"/>
            <p:cNvGrpSpPr/>
            <p:nvPr/>
          </p:nvGrpSpPr>
          <p:grpSpPr>
            <a:xfrm>
              <a:off x="2892991" y="3868539"/>
              <a:ext cx="5297358" cy="2504734"/>
              <a:chOff x="2892991" y="4219827"/>
              <a:chExt cx="5297358" cy="2504734"/>
            </a:xfrm>
          </p:grpSpPr>
          <p:pic>
            <p:nvPicPr>
              <p:cNvPr id="14" name="Picture 13" descr="balance.jpg"/>
              <p:cNvPicPr>
                <a:picLocks noChangeAspect="1"/>
              </p:cNvPicPr>
              <p:nvPr/>
            </p:nvPicPr>
            <p:blipFill rotWithShape="1">
              <a:blip r:embed="rId3">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l="5923" t="49284" r="6749" b="22196"/>
              <a:stretch/>
            </p:blipFill>
            <p:spPr>
              <a:xfrm>
                <a:off x="2892991" y="5529685"/>
                <a:ext cx="5297358" cy="1194876"/>
              </a:xfrm>
              <a:prstGeom prst="rect">
                <a:avLst/>
              </a:prstGeom>
            </p:spPr>
          </p:pic>
          <p:pic>
            <p:nvPicPr>
              <p:cNvPr id="15" name="Picture 14" descr="balance.jpg"/>
              <p:cNvPicPr>
                <a:picLocks noChangeAspect="1"/>
              </p:cNvPicPr>
              <p:nvPr/>
            </p:nvPicPr>
            <p:blipFill rotWithShape="1">
              <a:blip r:embed="rId3">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l="5923" t="16176" r="6749" b="51562"/>
              <a:stretch/>
            </p:blipFill>
            <p:spPr>
              <a:xfrm>
                <a:off x="2892991" y="4219827"/>
                <a:ext cx="5297358" cy="1351640"/>
              </a:xfrm>
              <a:prstGeom prst="rect">
                <a:avLst/>
              </a:prstGeom>
            </p:spPr>
          </p:pic>
          <p:sp>
            <p:nvSpPr>
              <p:cNvPr id="16" name="TextBox 15"/>
              <p:cNvSpPr txBox="1"/>
              <p:nvPr/>
            </p:nvSpPr>
            <p:spPr>
              <a:xfrm>
                <a:off x="3016322" y="4453955"/>
                <a:ext cx="985945" cy="923330"/>
              </a:xfrm>
              <a:prstGeom prst="rect">
                <a:avLst/>
              </a:prstGeom>
              <a:noFill/>
            </p:spPr>
            <p:txBody>
              <a:bodyPr wrap="square" rtlCol="0">
                <a:spAutoFit/>
              </a:bodyPr>
              <a:lstStyle/>
              <a:p>
                <a:pPr algn="ctr"/>
                <a:r>
                  <a:rPr lang="en-US" b="1" dirty="0" smtClean="0">
                    <a:solidFill>
                      <a:srgbClr val="800000"/>
                    </a:solidFill>
                  </a:rPr>
                  <a:t>Number of samples</a:t>
                </a:r>
                <a:endParaRPr lang="en-US" b="1" dirty="0">
                  <a:solidFill>
                    <a:srgbClr val="800000"/>
                  </a:solidFill>
                </a:endParaRPr>
              </a:p>
            </p:txBody>
          </p:sp>
        </p:grpSp>
        <p:sp>
          <p:nvSpPr>
            <p:cNvPr id="17" name="TextBox 16"/>
            <p:cNvSpPr txBox="1"/>
            <p:nvPr/>
          </p:nvSpPr>
          <p:spPr>
            <a:xfrm>
              <a:off x="7052004" y="4290094"/>
              <a:ext cx="985945" cy="646331"/>
            </a:xfrm>
            <a:prstGeom prst="rect">
              <a:avLst/>
            </a:prstGeom>
            <a:noFill/>
          </p:spPr>
          <p:txBody>
            <a:bodyPr wrap="square" rtlCol="0">
              <a:spAutoFit/>
            </a:bodyPr>
            <a:lstStyle/>
            <a:p>
              <a:pPr algn="ctr"/>
              <a:r>
                <a:rPr lang="en-US" b="1" dirty="0" smtClean="0">
                  <a:solidFill>
                    <a:schemeClr val="tx2">
                      <a:lumMod val="50000"/>
                    </a:schemeClr>
                  </a:solidFill>
                </a:rPr>
                <a:t>Number of reads</a:t>
              </a:r>
              <a:endParaRPr lang="en-US" b="1" dirty="0">
                <a:solidFill>
                  <a:schemeClr val="tx2">
                    <a:lumMod val="50000"/>
                  </a:schemeClr>
                </a:solidFill>
              </a:endParaRPr>
            </a:p>
          </p:txBody>
        </p:sp>
      </p:gr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2641795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2" name="Group 11"/>
          <p:cNvGrpSpPr/>
          <p:nvPr/>
        </p:nvGrpSpPr>
        <p:grpSpPr>
          <a:xfrm>
            <a:off x="2740591" y="3739553"/>
            <a:ext cx="5297358" cy="2832608"/>
            <a:chOff x="2740591" y="3739553"/>
            <a:chExt cx="5297358" cy="2832608"/>
          </a:xfrm>
        </p:grpSpPr>
        <p:pic>
          <p:nvPicPr>
            <p:cNvPr id="7" name="Picture 6" descr="balance.jpg"/>
            <p:cNvPicPr>
              <a:picLocks noChangeAspect="1"/>
            </p:cNvPicPr>
            <p:nvPr/>
          </p:nvPicPr>
          <p:blipFill rotWithShape="1">
            <a:blip r:embed="rId2">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l="5923" t="49284" r="6749" b="22196"/>
            <a:stretch/>
          </p:blipFill>
          <p:spPr>
            <a:xfrm>
              <a:off x="2740591" y="5377285"/>
              <a:ext cx="5297358" cy="1194876"/>
            </a:xfrm>
            <a:prstGeom prst="rect">
              <a:avLst/>
            </a:prstGeom>
          </p:spPr>
        </p:pic>
        <p:pic>
          <p:nvPicPr>
            <p:cNvPr id="11" name="Picture 10" descr="balance.jpg"/>
            <p:cNvPicPr>
              <a:picLocks noChangeAspect="1"/>
            </p:cNvPicPr>
            <p:nvPr/>
          </p:nvPicPr>
          <p:blipFill rotWithShape="1">
            <a:blip r:embed="rId2">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l="5923" t="16176" r="6749" b="51562"/>
            <a:stretch/>
          </p:blipFill>
          <p:spPr>
            <a:xfrm rot="974843">
              <a:off x="2740591" y="4067427"/>
              <a:ext cx="5297358" cy="1351640"/>
            </a:xfrm>
            <a:prstGeom prst="rect">
              <a:avLst/>
            </a:prstGeom>
          </p:spPr>
        </p:pic>
        <p:sp>
          <p:nvSpPr>
            <p:cNvPr id="8" name="TextBox 7"/>
            <p:cNvSpPr txBox="1"/>
            <p:nvPr/>
          </p:nvSpPr>
          <p:spPr>
            <a:xfrm>
              <a:off x="3016322" y="3739553"/>
              <a:ext cx="985945" cy="923330"/>
            </a:xfrm>
            <a:prstGeom prst="rect">
              <a:avLst/>
            </a:prstGeom>
            <a:noFill/>
          </p:spPr>
          <p:txBody>
            <a:bodyPr wrap="square" rtlCol="0">
              <a:spAutoFit/>
            </a:bodyPr>
            <a:lstStyle/>
            <a:p>
              <a:pPr algn="ctr"/>
              <a:r>
                <a:rPr lang="en-US" b="1" dirty="0" smtClean="0">
                  <a:solidFill>
                    <a:srgbClr val="800000"/>
                  </a:solidFill>
                </a:rPr>
                <a:t>Number of samples</a:t>
              </a:r>
              <a:endParaRPr lang="en-US" b="1" dirty="0">
                <a:solidFill>
                  <a:srgbClr val="800000"/>
                </a:solidFill>
              </a:endParaRPr>
            </a:p>
          </p:txBody>
        </p:sp>
        <p:sp>
          <p:nvSpPr>
            <p:cNvPr id="9" name="TextBox 8"/>
            <p:cNvSpPr txBox="1"/>
            <p:nvPr/>
          </p:nvSpPr>
          <p:spPr>
            <a:xfrm>
              <a:off x="6769921" y="4936425"/>
              <a:ext cx="985945" cy="646331"/>
            </a:xfrm>
            <a:prstGeom prst="rect">
              <a:avLst/>
            </a:prstGeom>
            <a:noFill/>
          </p:spPr>
          <p:txBody>
            <a:bodyPr wrap="square" rtlCol="0">
              <a:spAutoFit/>
            </a:bodyPr>
            <a:lstStyle/>
            <a:p>
              <a:pPr algn="ctr"/>
              <a:r>
                <a:rPr lang="en-US" b="1" dirty="0" smtClean="0">
                  <a:solidFill>
                    <a:schemeClr val="tx2">
                      <a:lumMod val="50000"/>
                    </a:schemeClr>
                  </a:solidFill>
                </a:rPr>
                <a:t>Number of reads</a:t>
              </a:r>
              <a:endParaRPr lang="en-US" b="1" dirty="0">
                <a:solidFill>
                  <a:schemeClr val="tx2">
                    <a:lumMod val="50000"/>
                  </a:schemeClr>
                </a:solidFill>
              </a:endParaRPr>
            </a:p>
          </p:txBody>
        </p:sp>
      </p:grpSp>
      <p:sp>
        <p:nvSpPr>
          <p:cNvPr id="3" name="Title 3"/>
          <p:cNvSpPr>
            <a:spLocks noGrp="1"/>
          </p:cNvSpPr>
          <p:nvPr>
            <p:ph type="title"/>
          </p:nvPr>
        </p:nvSpPr>
        <p:spPr>
          <a:xfrm>
            <a:off x="0" y="0"/>
            <a:ext cx="7620000" cy="717796"/>
          </a:xfrm>
        </p:spPr>
        <p:txBody>
          <a:bodyPr/>
          <a:lstStyle/>
          <a:p>
            <a:r>
              <a:rPr lang="en-US" sz="3200" b="1" u="sng" dirty="0" smtClean="0"/>
              <a:t>Discovery</a:t>
            </a:r>
            <a:endParaRPr lang="en-US" sz="3200" b="1" u="sng" dirty="0"/>
          </a:p>
        </p:txBody>
      </p:sp>
      <p:sp>
        <p:nvSpPr>
          <p:cNvPr id="4" name="TextBox 3"/>
          <p:cNvSpPr txBox="1"/>
          <p:nvPr/>
        </p:nvSpPr>
        <p:spPr>
          <a:xfrm>
            <a:off x="129284" y="883479"/>
            <a:ext cx="8750959" cy="2769989"/>
          </a:xfrm>
          <a:prstGeom prst="rect">
            <a:avLst/>
          </a:prstGeom>
          <a:noFill/>
        </p:spPr>
        <p:txBody>
          <a:bodyPr wrap="square" rtlCol="0">
            <a:spAutoFit/>
          </a:bodyPr>
          <a:lstStyle/>
          <a:p>
            <a:pPr marL="342900" indent="-342900">
              <a:buFont typeface="Arial"/>
              <a:buChar char="•"/>
            </a:pPr>
            <a:r>
              <a:rPr lang="en-US" sz="2400" dirty="0" smtClean="0">
                <a:solidFill>
                  <a:srgbClr val="000000"/>
                </a:solidFill>
              </a:rPr>
              <a:t>A common strategy is: </a:t>
            </a:r>
          </a:p>
          <a:p>
            <a:pPr marL="342900" indent="-342900">
              <a:buFont typeface="Arial"/>
              <a:buChar char="•"/>
            </a:pPr>
            <a:endParaRPr lang="en-US" sz="2400" dirty="0" smtClean="0">
              <a:solidFill>
                <a:srgbClr val="000000"/>
              </a:solidFill>
            </a:endParaRPr>
          </a:p>
          <a:p>
            <a:pPr marL="342900" indent="-342900">
              <a:buFont typeface="Arial"/>
              <a:buChar char="•"/>
            </a:pPr>
            <a:r>
              <a:rPr lang="en-US" sz="2400" dirty="0" smtClean="0">
                <a:solidFill>
                  <a:srgbClr val="000000"/>
                </a:solidFill>
              </a:rPr>
              <a:t>Sequence few samples, known to harbor a variant, </a:t>
            </a:r>
            <a:r>
              <a:rPr lang="en-US" sz="2400" b="1" dirty="0" smtClean="0">
                <a:solidFill>
                  <a:srgbClr val="FF0000"/>
                </a:solidFill>
              </a:rPr>
              <a:t>with high coverage</a:t>
            </a:r>
          </a:p>
          <a:p>
            <a:pPr marL="800100" lvl="1" indent="-342900">
              <a:buFont typeface="Arial"/>
              <a:buChar char="•"/>
            </a:pPr>
            <a:r>
              <a:rPr lang="en-US" i="1" dirty="0" smtClean="0">
                <a:solidFill>
                  <a:srgbClr val="000000"/>
                </a:solidFill>
              </a:rPr>
              <a:t>Careful selection of samples</a:t>
            </a:r>
          </a:p>
          <a:p>
            <a:pPr marL="800100" lvl="1" indent="-342900">
              <a:buFont typeface="Arial"/>
              <a:buChar char="•"/>
            </a:pPr>
            <a:r>
              <a:rPr lang="en-US" i="1" dirty="0" smtClean="0">
                <a:solidFill>
                  <a:srgbClr val="000000"/>
                </a:solidFill>
              </a:rPr>
              <a:t>Make sure you have enough to have power to detect a variant </a:t>
            </a:r>
          </a:p>
          <a:p>
            <a:pPr marL="800100" lvl="1" indent="-342900">
              <a:buFont typeface="Arial"/>
              <a:buChar char="•"/>
            </a:pPr>
            <a:r>
              <a:rPr lang="en-US" i="1" dirty="0" smtClean="0">
                <a:solidFill>
                  <a:srgbClr val="000000"/>
                </a:solidFill>
              </a:rPr>
              <a:t>You want to be certain the sample harbors the variant</a:t>
            </a:r>
            <a:endParaRPr lang="en-US" sz="2400" dirty="0" smtClean="0">
              <a:solidFill>
                <a:srgbClr val="000000"/>
              </a:solidFill>
            </a:endParaRPr>
          </a:p>
          <a:p>
            <a:pPr marL="342900" indent="-342900">
              <a:buFont typeface="Arial"/>
              <a:buChar char="•"/>
            </a:pPr>
            <a:r>
              <a:rPr lang="en-US" sz="2400" dirty="0" smtClean="0">
                <a:solidFill>
                  <a:srgbClr val="000000"/>
                </a:solidFill>
              </a:rPr>
              <a:t>Validate the identified variants specifically in other samples</a:t>
            </a:r>
            <a:endParaRPr lang="en-US" sz="2400" dirty="0">
              <a:solidFill>
                <a:srgbClr val="000000"/>
              </a:solidFill>
            </a:endParaRPr>
          </a:p>
        </p:txBody>
      </p:sp>
      <p:pic>
        <p:nvPicPr>
          <p:cNvPr id="5" name="Picture 4" descr="family-tree.jpg"/>
          <p:cNvPicPr>
            <a:picLocks noChangeAspect="1"/>
          </p:cNvPicPr>
          <p:nvPr/>
        </p:nvPicPr>
        <p:blipFill rotWithShape="1">
          <a:blip r:embed="rId3">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b="14834"/>
          <a:stretch/>
        </p:blipFill>
        <p:spPr>
          <a:xfrm>
            <a:off x="267374" y="4713380"/>
            <a:ext cx="2446099" cy="1763067"/>
          </a:xfrm>
          <a:prstGeom prst="rect">
            <a:avLst/>
          </a:prstGeom>
        </p:spPr>
      </p:pic>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2641795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3"/>
          <p:cNvSpPr>
            <a:spLocks noGrp="1"/>
          </p:cNvSpPr>
          <p:nvPr>
            <p:ph type="title"/>
          </p:nvPr>
        </p:nvSpPr>
        <p:spPr>
          <a:xfrm>
            <a:off x="0" y="0"/>
            <a:ext cx="7620000" cy="717796"/>
          </a:xfrm>
        </p:spPr>
        <p:txBody>
          <a:bodyPr/>
          <a:lstStyle/>
          <a:p>
            <a:r>
              <a:rPr lang="en-US" sz="3200" b="1" u="sng" dirty="0" smtClean="0"/>
              <a:t>Quantification</a:t>
            </a:r>
            <a:endParaRPr lang="en-US" sz="3200" b="1" u="sng" dirty="0"/>
          </a:p>
        </p:txBody>
      </p:sp>
      <p:sp>
        <p:nvSpPr>
          <p:cNvPr id="4" name="TextBox 3"/>
          <p:cNvSpPr txBox="1"/>
          <p:nvPr/>
        </p:nvSpPr>
        <p:spPr>
          <a:xfrm>
            <a:off x="129285" y="883479"/>
            <a:ext cx="8318080" cy="830997"/>
          </a:xfrm>
          <a:prstGeom prst="rect">
            <a:avLst/>
          </a:prstGeom>
          <a:noFill/>
        </p:spPr>
        <p:txBody>
          <a:bodyPr wrap="square" rtlCol="0">
            <a:spAutoFit/>
          </a:bodyPr>
          <a:lstStyle/>
          <a:p>
            <a:pPr marL="342900" indent="-342900">
              <a:buFont typeface="Arial"/>
              <a:buChar char="•"/>
            </a:pPr>
            <a:r>
              <a:rPr lang="en-US" sz="2400" dirty="0" smtClean="0">
                <a:solidFill>
                  <a:srgbClr val="000000"/>
                </a:solidFill>
              </a:rPr>
              <a:t>Is the number of reads mapping to a certain feature (e.g. gene, binding site…) different between samples?</a:t>
            </a:r>
            <a:endParaRPr lang="en-US" sz="2400" dirty="0">
              <a:solidFill>
                <a:srgbClr val="000000"/>
              </a:solidFill>
            </a:endParaRPr>
          </a:p>
        </p:txBody>
      </p:sp>
      <p:pic>
        <p:nvPicPr>
          <p:cNvPr id="7" name="Picture 6" descr="balance.jpg"/>
          <p:cNvPicPr>
            <a:picLocks noChangeAspect="1"/>
          </p:cNvPicPr>
          <p:nvPr/>
        </p:nvPicPr>
        <p:blipFill rotWithShape="1">
          <a:blip r:embed="rId2">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l="5923" t="49284" r="6749" b="22196"/>
          <a:stretch/>
        </p:blipFill>
        <p:spPr>
          <a:xfrm>
            <a:off x="2740591" y="5377285"/>
            <a:ext cx="5297358" cy="1194876"/>
          </a:xfrm>
          <a:prstGeom prst="rect">
            <a:avLst/>
          </a:prstGeom>
        </p:spPr>
      </p:pic>
      <p:pic>
        <p:nvPicPr>
          <p:cNvPr id="8" name="Picture 7" descr="balance.jpg"/>
          <p:cNvPicPr>
            <a:picLocks noChangeAspect="1"/>
          </p:cNvPicPr>
          <p:nvPr/>
        </p:nvPicPr>
        <p:blipFill rotWithShape="1">
          <a:blip r:embed="rId2">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l="5923" t="16176" r="6749" b="51562"/>
          <a:stretch/>
        </p:blipFill>
        <p:spPr>
          <a:xfrm rot="21113650">
            <a:off x="2740591" y="4067427"/>
            <a:ext cx="5297358" cy="1351640"/>
          </a:xfrm>
          <a:prstGeom prst="rect">
            <a:avLst/>
          </a:prstGeom>
        </p:spPr>
      </p:pic>
      <p:sp>
        <p:nvSpPr>
          <p:cNvPr id="9" name="TextBox 8"/>
          <p:cNvSpPr txBox="1"/>
          <p:nvPr/>
        </p:nvSpPr>
        <p:spPr>
          <a:xfrm>
            <a:off x="2907701" y="4566774"/>
            <a:ext cx="985945" cy="923330"/>
          </a:xfrm>
          <a:prstGeom prst="rect">
            <a:avLst/>
          </a:prstGeom>
          <a:noFill/>
        </p:spPr>
        <p:txBody>
          <a:bodyPr wrap="square" rtlCol="0">
            <a:spAutoFit/>
          </a:bodyPr>
          <a:lstStyle/>
          <a:p>
            <a:pPr algn="ctr"/>
            <a:r>
              <a:rPr lang="en-US" b="1" dirty="0" smtClean="0">
                <a:solidFill>
                  <a:srgbClr val="800000"/>
                </a:solidFill>
              </a:rPr>
              <a:t>Number of samples</a:t>
            </a:r>
            <a:endParaRPr lang="en-US" b="1" dirty="0">
              <a:solidFill>
                <a:srgbClr val="800000"/>
              </a:solidFill>
            </a:endParaRPr>
          </a:p>
        </p:txBody>
      </p:sp>
      <p:sp>
        <p:nvSpPr>
          <p:cNvPr id="10" name="TextBox 9"/>
          <p:cNvSpPr txBox="1"/>
          <p:nvPr/>
        </p:nvSpPr>
        <p:spPr>
          <a:xfrm>
            <a:off x="6870187" y="4173230"/>
            <a:ext cx="985945" cy="646331"/>
          </a:xfrm>
          <a:prstGeom prst="rect">
            <a:avLst/>
          </a:prstGeom>
          <a:noFill/>
        </p:spPr>
        <p:txBody>
          <a:bodyPr wrap="square" rtlCol="0">
            <a:spAutoFit/>
          </a:bodyPr>
          <a:lstStyle/>
          <a:p>
            <a:pPr algn="ctr"/>
            <a:r>
              <a:rPr lang="en-US" b="1" dirty="0" smtClean="0">
                <a:solidFill>
                  <a:schemeClr val="tx2">
                    <a:lumMod val="50000"/>
                  </a:schemeClr>
                </a:solidFill>
              </a:rPr>
              <a:t>Number of reads</a:t>
            </a:r>
            <a:endParaRPr lang="en-US" b="1" dirty="0">
              <a:solidFill>
                <a:schemeClr val="tx2">
                  <a:lumMod val="50000"/>
                </a:schemeClr>
              </a:solidFill>
            </a:endParaRPr>
          </a:p>
        </p:txBody>
      </p:sp>
      <p:graphicFrame>
        <p:nvGraphicFramePr>
          <p:cNvPr id="11" name="Table 10"/>
          <p:cNvGraphicFramePr>
            <a:graphicFrameLocks noGrp="1"/>
          </p:cNvGraphicFramePr>
          <p:nvPr>
            <p:extLst>
              <p:ext uri="{D42A27DB-BD31-4B8C-83A1-F6EECF244321}">
                <p14:mod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816153733"/>
              </p:ext>
            </p:extLst>
          </p:nvPr>
        </p:nvGraphicFramePr>
        <p:xfrm>
          <a:off x="347971" y="2049790"/>
          <a:ext cx="4785239" cy="1917700"/>
        </p:xfrm>
        <a:graphic>
          <a:graphicData uri="http://schemas.openxmlformats.org/drawingml/2006/table">
            <a:tbl>
              <a:tblPr firstRow="1" bandRow="1">
                <a:tableStyleId>{D27102A9-8310-4765-A935-A1911B00CA55}</a:tableStyleId>
              </a:tblPr>
              <a:tblGrid>
                <a:gridCol w="1233173"/>
                <a:gridCol w="592011"/>
                <a:gridCol w="592011"/>
                <a:gridCol w="592011"/>
                <a:gridCol w="592011"/>
                <a:gridCol w="592011"/>
                <a:gridCol w="592011"/>
              </a:tblGrid>
              <a:tr h="370840">
                <a:tc>
                  <a:txBody>
                    <a:bodyPr/>
                    <a:lstStyle/>
                    <a:p>
                      <a:endParaRPr lang="en-US" dirty="0"/>
                    </a:p>
                  </a:txBody>
                  <a:tcPr/>
                </a:tc>
                <a:tc gridSpan="3">
                  <a:txBody>
                    <a:bodyPr/>
                    <a:lstStyle/>
                    <a:p>
                      <a:pPr algn="ctr"/>
                      <a:r>
                        <a:rPr lang="en-US" dirty="0" smtClean="0"/>
                        <a:t>Condition A</a:t>
                      </a:r>
                      <a:endParaRPr lang="en-US" dirty="0"/>
                    </a:p>
                  </a:txBody>
                  <a:tcPr/>
                </a:tc>
                <a:tc hMerge="1">
                  <a:txBody>
                    <a:bodyPr/>
                    <a:lstStyle/>
                    <a:p>
                      <a:endParaRPr lang="en-US" dirty="0"/>
                    </a:p>
                  </a:txBody>
                  <a:tcPr/>
                </a:tc>
                <a:tc hMerge="1">
                  <a:txBody>
                    <a:bodyPr/>
                    <a:lstStyle/>
                    <a:p>
                      <a:endParaRPr lang="en-US" dirty="0"/>
                    </a:p>
                  </a:txBody>
                  <a:tcPr/>
                </a:tc>
                <a:tc gridSpan="3">
                  <a:txBody>
                    <a:bodyPr/>
                    <a:lstStyle/>
                    <a:p>
                      <a:pPr algn="ctr"/>
                      <a:r>
                        <a:rPr lang="en-US" dirty="0" smtClean="0"/>
                        <a:t>Condition</a:t>
                      </a:r>
                      <a:r>
                        <a:rPr lang="en-US" baseline="0" dirty="0" smtClean="0"/>
                        <a:t> B</a:t>
                      </a:r>
                      <a:endParaRPr lang="en-US" dirty="0"/>
                    </a:p>
                  </a:txBody>
                  <a:tcPr/>
                </a:tc>
                <a:tc hMerge="1">
                  <a:txBody>
                    <a:bodyPr/>
                    <a:lstStyle/>
                    <a:p>
                      <a:endParaRPr lang="en-US" dirty="0"/>
                    </a:p>
                  </a:txBody>
                  <a:tcPr/>
                </a:tc>
                <a:tc hMerge="1">
                  <a:txBody>
                    <a:bodyPr/>
                    <a:lstStyle/>
                    <a:p>
                      <a:endParaRPr lang="en-US" dirty="0"/>
                    </a:p>
                  </a:txBody>
                  <a:tcPr/>
                </a:tc>
              </a:tr>
              <a:tr h="370840">
                <a:tc>
                  <a:txBody>
                    <a:bodyPr/>
                    <a:lstStyle/>
                    <a:p>
                      <a:endParaRPr lang="en-US" dirty="0"/>
                    </a:p>
                  </a:txBody>
                  <a:tcPr/>
                </a:tc>
                <a:tc>
                  <a:txBody>
                    <a:bodyPr/>
                    <a:lstStyle/>
                    <a:p>
                      <a:r>
                        <a:rPr lang="en-US" b="1" dirty="0" smtClean="0"/>
                        <a:t>s1 </a:t>
                      </a:r>
                      <a:endParaRPr lang="en-US" b="1" dirty="0"/>
                    </a:p>
                  </a:txBody>
                  <a:tcPr/>
                </a:tc>
                <a:tc>
                  <a:txBody>
                    <a:bodyPr/>
                    <a:lstStyle/>
                    <a:p>
                      <a:r>
                        <a:rPr lang="en-US" b="1" dirty="0" smtClean="0"/>
                        <a:t>s2</a:t>
                      </a:r>
                      <a:endParaRPr lang="en-US" b="1" dirty="0"/>
                    </a:p>
                  </a:txBody>
                  <a:tcPr/>
                </a:tc>
                <a:tc>
                  <a:txBody>
                    <a:bodyPr/>
                    <a:lstStyle/>
                    <a:p>
                      <a:r>
                        <a:rPr lang="en-US" b="1" dirty="0" smtClean="0"/>
                        <a:t>s3</a:t>
                      </a:r>
                      <a:endParaRPr lang="en-US" b="1" dirty="0"/>
                    </a:p>
                  </a:txBody>
                  <a:tcPr/>
                </a:tc>
                <a:tc>
                  <a:txBody>
                    <a:bodyPr/>
                    <a:lstStyle/>
                    <a:p>
                      <a:r>
                        <a:rPr lang="en-US" b="1" dirty="0" smtClean="0"/>
                        <a:t>s4</a:t>
                      </a:r>
                      <a:endParaRPr lang="en-US" b="1" dirty="0"/>
                    </a:p>
                  </a:txBody>
                  <a:tcPr/>
                </a:tc>
                <a:tc>
                  <a:txBody>
                    <a:bodyPr/>
                    <a:lstStyle/>
                    <a:p>
                      <a:r>
                        <a:rPr lang="en-US" b="1" dirty="0" smtClean="0"/>
                        <a:t>s5</a:t>
                      </a:r>
                      <a:endParaRPr lang="en-US" b="1" dirty="0"/>
                    </a:p>
                  </a:txBody>
                  <a:tcPr/>
                </a:tc>
                <a:tc>
                  <a:txBody>
                    <a:bodyPr/>
                    <a:lstStyle/>
                    <a:p>
                      <a:r>
                        <a:rPr lang="en-US" b="1" dirty="0" smtClean="0"/>
                        <a:t>s6</a:t>
                      </a:r>
                      <a:endParaRPr lang="en-US" b="1" dirty="0"/>
                    </a:p>
                  </a:txBody>
                  <a:tcPr/>
                </a:tc>
              </a:tr>
              <a:tr h="370840">
                <a:tc>
                  <a:txBody>
                    <a:bodyPr/>
                    <a:lstStyle/>
                    <a:p>
                      <a:r>
                        <a:rPr lang="en-US" dirty="0" smtClean="0"/>
                        <a:t>region1</a:t>
                      </a:r>
                      <a:endParaRPr lang="en-US" dirty="0"/>
                    </a:p>
                  </a:txBody>
                  <a:tcPr/>
                </a:tc>
                <a:tc>
                  <a:txBody>
                    <a:bodyPr/>
                    <a:lstStyle/>
                    <a:p>
                      <a:r>
                        <a:rPr lang="en-US" dirty="0" smtClean="0"/>
                        <a:t>6</a:t>
                      </a:r>
                      <a:endParaRPr lang="en-US" dirty="0"/>
                    </a:p>
                  </a:txBody>
                  <a:tcPr/>
                </a:tc>
                <a:tc>
                  <a:txBody>
                    <a:bodyPr/>
                    <a:lstStyle/>
                    <a:p>
                      <a:r>
                        <a:rPr lang="en-US" dirty="0" smtClean="0"/>
                        <a:t>10</a:t>
                      </a:r>
                      <a:endParaRPr lang="en-US" dirty="0"/>
                    </a:p>
                  </a:txBody>
                  <a:tcPr/>
                </a:tc>
                <a:tc>
                  <a:txBody>
                    <a:bodyPr/>
                    <a:lstStyle/>
                    <a:p>
                      <a:r>
                        <a:rPr lang="en-US" dirty="0" smtClean="0"/>
                        <a:t>20</a:t>
                      </a:r>
                      <a:endParaRPr lang="en-US" dirty="0"/>
                    </a:p>
                  </a:txBody>
                  <a:tcPr/>
                </a:tc>
                <a:tc>
                  <a:txBody>
                    <a:bodyPr/>
                    <a:lstStyle/>
                    <a:p>
                      <a:r>
                        <a:rPr lang="en-US" dirty="0" smtClean="0"/>
                        <a:t>100</a:t>
                      </a:r>
                      <a:endParaRPr lang="en-US" dirty="0"/>
                    </a:p>
                  </a:txBody>
                  <a:tcPr/>
                </a:tc>
                <a:tc>
                  <a:txBody>
                    <a:bodyPr/>
                    <a:lstStyle/>
                    <a:p>
                      <a:r>
                        <a:rPr lang="en-US" dirty="0" smtClean="0"/>
                        <a:t>60</a:t>
                      </a:r>
                      <a:endParaRPr lang="en-US" dirty="0"/>
                    </a:p>
                  </a:txBody>
                  <a:tcPr/>
                </a:tc>
                <a:tc>
                  <a:txBody>
                    <a:bodyPr/>
                    <a:lstStyle/>
                    <a:p>
                      <a:r>
                        <a:rPr lang="en-US" dirty="0" smtClean="0"/>
                        <a:t>70</a:t>
                      </a:r>
                      <a:endParaRPr lang="en-US" dirty="0"/>
                    </a:p>
                  </a:txBody>
                  <a:tcPr/>
                </a:tc>
              </a:tr>
              <a:tr h="370840">
                <a:tc>
                  <a:txBody>
                    <a:bodyPr/>
                    <a:lstStyle/>
                    <a:p>
                      <a:r>
                        <a:rPr lang="en-US" dirty="0" smtClean="0"/>
                        <a:t>region2</a:t>
                      </a:r>
                      <a:endParaRPr lang="en-US" dirty="0"/>
                    </a:p>
                  </a:txBody>
                  <a:tcPr/>
                </a:tc>
                <a:tc>
                  <a:txBody>
                    <a:bodyPr/>
                    <a:lstStyle/>
                    <a:p>
                      <a:r>
                        <a:rPr lang="en-US" dirty="0" smtClean="0"/>
                        <a:t>150</a:t>
                      </a:r>
                      <a:endParaRPr lang="en-US" dirty="0"/>
                    </a:p>
                  </a:txBody>
                  <a:tcPr/>
                </a:tc>
                <a:tc>
                  <a:txBody>
                    <a:bodyPr/>
                    <a:lstStyle/>
                    <a:p>
                      <a:r>
                        <a:rPr lang="en-US" dirty="0" smtClean="0"/>
                        <a:t>100</a:t>
                      </a:r>
                      <a:endParaRPr lang="en-US" dirty="0"/>
                    </a:p>
                  </a:txBody>
                  <a:tcPr/>
                </a:tc>
                <a:tc>
                  <a:txBody>
                    <a:bodyPr/>
                    <a:lstStyle/>
                    <a:p>
                      <a:r>
                        <a:rPr lang="en-US" dirty="0" smtClean="0"/>
                        <a:t>255</a:t>
                      </a:r>
                      <a:endParaRPr lang="en-US" dirty="0"/>
                    </a:p>
                  </a:txBody>
                  <a:tcPr/>
                </a:tc>
                <a:tc>
                  <a:txBody>
                    <a:bodyPr/>
                    <a:lstStyle/>
                    <a:p>
                      <a:r>
                        <a:rPr lang="en-US" dirty="0" smtClean="0"/>
                        <a:t>5</a:t>
                      </a:r>
                      <a:endParaRPr lang="en-US" dirty="0"/>
                    </a:p>
                  </a:txBody>
                  <a:tcPr/>
                </a:tc>
                <a:tc>
                  <a:txBody>
                    <a:bodyPr/>
                    <a:lstStyle/>
                    <a:p>
                      <a:r>
                        <a:rPr lang="en-US" dirty="0" smtClean="0"/>
                        <a:t>3</a:t>
                      </a:r>
                      <a:endParaRPr lang="en-US" dirty="0"/>
                    </a:p>
                  </a:txBody>
                  <a:tcPr/>
                </a:tc>
                <a:tc>
                  <a:txBody>
                    <a:bodyPr/>
                    <a:lstStyle/>
                    <a:p>
                      <a:r>
                        <a:rPr lang="en-US" dirty="0" smtClean="0"/>
                        <a:t>12</a:t>
                      </a:r>
                      <a:endParaRPr lang="en-US" dirty="0"/>
                    </a:p>
                  </a:txBody>
                  <a:tcPr/>
                </a:tc>
              </a:tr>
              <a:tr h="370840">
                <a:tc>
                  <a:txBody>
                    <a:bodyPr/>
                    <a:lstStyle/>
                    <a:p>
                      <a:r>
                        <a:rPr lang="en-US" dirty="0" smtClean="0"/>
                        <a:t>……</a:t>
                      </a:r>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790825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31684"/>
            <a:ext cx="8459304" cy="951186"/>
          </a:xfrm>
        </p:spPr>
        <p:txBody>
          <a:bodyPr/>
          <a:lstStyle/>
          <a:p>
            <a:r>
              <a:rPr lang="en-US" sz="3200" b="1" u="sng" dirty="0" smtClean="0"/>
              <a:t>Coverage</a:t>
            </a:r>
            <a:endParaRPr lang="en-US" sz="3200" b="1" u="sng" dirty="0"/>
          </a:p>
        </p:txBody>
      </p:sp>
      <p:grpSp>
        <p:nvGrpSpPr>
          <p:cNvPr id="10" name="Group 9"/>
          <p:cNvGrpSpPr/>
          <p:nvPr/>
        </p:nvGrpSpPr>
        <p:grpSpPr>
          <a:xfrm>
            <a:off x="286355" y="2093158"/>
            <a:ext cx="7693536" cy="1016000"/>
            <a:chOff x="640522" y="1457739"/>
            <a:chExt cx="6813826" cy="1016000"/>
          </a:xfrm>
        </p:grpSpPr>
        <p:sp>
          <p:nvSpPr>
            <p:cNvPr id="9" name="Rectangle 8"/>
            <p:cNvSpPr/>
            <p:nvPr/>
          </p:nvSpPr>
          <p:spPr>
            <a:xfrm>
              <a:off x="640522" y="1457739"/>
              <a:ext cx="6813826" cy="101600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 name="Group 7"/>
            <p:cNvGrpSpPr/>
            <p:nvPr/>
          </p:nvGrpSpPr>
          <p:grpSpPr>
            <a:xfrm>
              <a:off x="736404" y="1573474"/>
              <a:ext cx="6184047" cy="830997"/>
              <a:chOff x="173186" y="973310"/>
              <a:chExt cx="6184047" cy="830997"/>
            </a:xfrm>
          </p:grpSpPr>
          <p:sp>
            <p:nvSpPr>
              <p:cNvPr id="4" name="TextBox 3"/>
              <p:cNvSpPr txBox="1"/>
              <p:nvPr/>
            </p:nvSpPr>
            <p:spPr>
              <a:xfrm>
                <a:off x="173186" y="1134405"/>
                <a:ext cx="1987706" cy="461665"/>
              </a:xfrm>
              <a:prstGeom prst="rect">
                <a:avLst/>
              </a:prstGeom>
              <a:noFill/>
            </p:spPr>
            <p:txBody>
              <a:bodyPr wrap="square" rtlCol="0">
                <a:spAutoFit/>
              </a:bodyPr>
              <a:lstStyle/>
              <a:p>
                <a:r>
                  <a:rPr lang="en-US" sz="2400" dirty="0" smtClean="0"/>
                  <a:t>Coverage (X)  =</a:t>
                </a:r>
                <a:endParaRPr lang="en-US" sz="2400" dirty="0"/>
              </a:p>
            </p:txBody>
          </p:sp>
          <p:sp>
            <p:nvSpPr>
              <p:cNvPr id="5" name="TextBox 4"/>
              <p:cNvSpPr txBox="1"/>
              <p:nvPr/>
            </p:nvSpPr>
            <p:spPr>
              <a:xfrm>
                <a:off x="2085661" y="973310"/>
                <a:ext cx="4271572" cy="830997"/>
              </a:xfrm>
              <a:prstGeom prst="rect">
                <a:avLst/>
              </a:prstGeom>
              <a:noFill/>
            </p:spPr>
            <p:txBody>
              <a:bodyPr wrap="none" rtlCol="0">
                <a:spAutoFit/>
              </a:bodyPr>
              <a:lstStyle/>
              <a:p>
                <a:pPr algn="ctr"/>
                <a:r>
                  <a:rPr lang="en-US" sz="2400" dirty="0"/>
                  <a:t>N mapped </a:t>
                </a:r>
                <a:r>
                  <a:rPr lang="en-US" sz="2400" dirty="0" smtClean="0"/>
                  <a:t>bases in a sample</a:t>
                </a:r>
                <a:endParaRPr lang="en-US" sz="2400" dirty="0"/>
              </a:p>
              <a:p>
                <a:pPr algn="ctr"/>
                <a:r>
                  <a:rPr lang="en-US" sz="2400" dirty="0" smtClean="0"/>
                  <a:t>number of bases in the template </a:t>
                </a:r>
                <a:endParaRPr lang="en-US" sz="2400" dirty="0"/>
              </a:p>
            </p:txBody>
          </p:sp>
          <p:cxnSp>
            <p:nvCxnSpPr>
              <p:cNvPr id="7" name="Straight Connector 6"/>
              <p:cNvCxnSpPr/>
              <p:nvPr/>
            </p:nvCxnSpPr>
            <p:spPr>
              <a:xfrm>
                <a:off x="2085662" y="1388808"/>
                <a:ext cx="4139417" cy="0"/>
              </a:xfrm>
              <a:prstGeom prst="line">
                <a:avLst/>
              </a:prstGeom>
              <a:ln w="28575" cmpd="sng">
                <a:solidFill>
                  <a:schemeClr val="tx2"/>
                </a:solidFill>
              </a:ln>
            </p:spPr>
            <p:style>
              <a:lnRef idx="2">
                <a:schemeClr val="accent1"/>
              </a:lnRef>
              <a:fillRef idx="0">
                <a:schemeClr val="accent1"/>
              </a:fillRef>
              <a:effectRef idx="1">
                <a:schemeClr val="accent1"/>
              </a:effectRef>
              <a:fontRef idx="minor">
                <a:schemeClr val="tx1"/>
              </a:fontRef>
            </p:style>
          </p:cxnSp>
        </p:grpSp>
      </p:grpSp>
      <p:sp>
        <p:nvSpPr>
          <p:cNvPr id="11" name="TextBox 10"/>
          <p:cNvSpPr txBox="1"/>
          <p:nvPr/>
        </p:nvSpPr>
        <p:spPr>
          <a:xfrm>
            <a:off x="286355" y="1344455"/>
            <a:ext cx="2788143" cy="461665"/>
          </a:xfrm>
          <a:prstGeom prst="rect">
            <a:avLst/>
          </a:prstGeom>
          <a:noFill/>
        </p:spPr>
        <p:txBody>
          <a:bodyPr wrap="none" rtlCol="0">
            <a:spAutoFit/>
          </a:bodyPr>
          <a:lstStyle/>
          <a:p>
            <a:r>
              <a:rPr lang="en-US" sz="2400" dirty="0"/>
              <a:t>I</a:t>
            </a:r>
            <a:r>
              <a:rPr lang="en-US" sz="2400" dirty="0" smtClean="0"/>
              <a:t>n the simplest form:</a:t>
            </a:r>
            <a:endParaRPr lang="en-US" sz="2400" dirty="0"/>
          </a:p>
        </p:txBody>
      </p:sp>
      <p:sp>
        <p:nvSpPr>
          <p:cNvPr id="13" name="TextBox 12"/>
          <p:cNvSpPr txBox="1"/>
          <p:nvPr/>
        </p:nvSpPr>
        <p:spPr>
          <a:xfrm>
            <a:off x="286355" y="3590644"/>
            <a:ext cx="8006521" cy="2677656"/>
          </a:xfrm>
          <a:prstGeom prst="rect">
            <a:avLst/>
          </a:prstGeom>
          <a:noFill/>
        </p:spPr>
        <p:txBody>
          <a:bodyPr wrap="square" rtlCol="0">
            <a:spAutoFit/>
          </a:bodyPr>
          <a:lstStyle/>
          <a:p>
            <a:r>
              <a:rPr lang="en-US" sz="2400" dirty="0" smtClean="0"/>
              <a:t>This is the average number of times you will sequence a base of template in the sample, </a:t>
            </a:r>
            <a:r>
              <a:rPr lang="en-US" sz="2400" b="1" i="1" dirty="0" smtClean="0"/>
              <a:t>assuming all bases have the same abundance in your sample</a:t>
            </a:r>
            <a:r>
              <a:rPr lang="en-US" sz="2400" dirty="0" smtClean="0"/>
              <a:t>. This type of calculation is mostly used for variation discovery or new genome assembly studies (genomic DNA, exome sequencing, PCR products etc….), where each base from a template has equal probability to be sequenced.</a:t>
            </a: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7680990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245523" y="151170"/>
            <a:ext cx="7620000" cy="545544"/>
          </a:xfrm>
        </p:spPr>
        <p:txBody>
          <a:bodyPr/>
          <a:lstStyle/>
          <a:p>
            <a:r>
              <a:rPr lang="en-US" sz="3200" b="1" u="sng" dirty="0" smtClean="0"/>
              <a:t>Day1</a:t>
            </a:r>
            <a:endParaRPr lang="en-US" sz="3200" b="1" u="sng" dirty="0"/>
          </a:p>
        </p:txBody>
      </p:sp>
      <p:sp>
        <p:nvSpPr>
          <p:cNvPr id="3" name="Content Placeholder 2"/>
          <p:cNvSpPr>
            <a:spLocks noGrp="1"/>
          </p:cNvSpPr>
          <p:nvPr>
            <p:ph idx="1"/>
          </p:nvPr>
        </p:nvSpPr>
        <p:spPr>
          <a:xfrm>
            <a:off x="84970" y="569661"/>
            <a:ext cx="9059029" cy="6028999"/>
          </a:xfrm>
        </p:spPr>
        <p:txBody>
          <a:bodyPr>
            <a:noAutofit/>
          </a:bodyPr>
          <a:lstStyle/>
          <a:p>
            <a:r>
              <a:rPr lang="en-US" sz="2000" b="1" i="1" dirty="0" smtClean="0"/>
              <a:t>NGS study design</a:t>
            </a:r>
            <a:r>
              <a:rPr lang="en-US" sz="2000" i="1" dirty="0" smtClean="0"/>
              <a:t>:</a:t>
            </a:r>
            <a:endParaRPr lang="en-US" sz="2000" dirty="0" smtClean="0"/>
          </a:p>
          <a:p>
            <a:pPr lvl="1">
              <a:buFont typeface="Arial"/>
              <a:buChar char="•"/>
            </a:pPr>
            <a:r>
              <a:rPr lang="en-US" sz="2000" dirty="0" smtClean="0"/>
              <a:t>Types of studies</a:t>
            </a:r>
          </a:p>
          <a:p>
            <a:pPr lvl="1">
              <a:buFont typeface="Arial"/>
              <a:buChar char="•"/>
            </a:pPr>
            <a:r>
              <a:rPr lang="en-US" sz="2000" dirty="0" smtClean="0"/>
              <a:t>Types of library preparations </a:t>
            </a:r>
          </a:p>
          <a:p>
            <a:pPr lvl="1">
              <a:buFont typeface="Arial"/>
              <a:buChar char="•"/>
            </a:pPr>
            <a:r>
              <a:rPr lang="en-US" sz="2000" dirty="0" smtClean="0"/>
              <a:t>Types of sequencing runs - paired versus single end, read lengths and qualities</a:t>
            </a:r>
          </a:p>
          <a:p>
            <a:pPr lvl="1">
              <a:buFont typeface="Arial"/>
              <a:buChar char="•"/>
            </a:pPr>
            <a:r>
              <a:rPr lang="en-US" sz="2000" dirty="0" smtClean="0"/>
              <a:t>Biological replicates</a:t>
            </a:r>
            <a:endParaRPr lang="en-US" sz="2000" dirty="0"/>
          </a:p>
          <a:p>
            <a:pPr lvl="1">
              <a:buFont typeface="Arial"/>
              <a:buChar char="•"/>
            </a:pPr>
            <a:r>
              <a:rPr lang="en-US" sz="2000" dirty="0"/>
              <a:t>Costs, coverage and </a:t>
            </a:r>
            <a:r>
              <a:rPr lang="en-US" sz="2000" dirty="0" smtClean="0"/>
              <a:t>multiplexing</a:t>
            </a:r>
          </a:p>
          <a:p>
            <a:pPr lvl="1">
              <a:buFont typeface="Arial"/>
              <a:buChar char="•"/>
            </a:pPr>
            <a:r>
              <a:rPr lang="en-US" sz="2000" dirty="0" smtClean="0"/>
              <a:t>Potential </a:t>
            </a:r>
            <a:r>
              <a:rPr lang="en-US" sz="2000" dirty="0"/>
              <a:t>biases and batch </a:t>
            </a:r>
            <a:r>
              <a:rPr lang="en-US" sz="2000" dirty="0" smtClean="0"/>
              <a:t>effects</a:t>
            </a:r>
          </a:p>
          <a:p>
            <a:pPr lvl="1">
              <a:buFont typeface="Arial"/>
              <a:buChar char="•"/>
            </a:pPr>
            <a:r>
              <a:rPr lang="en-US" sz="2000" dirty="0" smtClean="0"/>
              <a:t>Computation requirements</a:t>
            </a:r>
            <a:endParaRPr lang="en-US" sz="2000" b="1" i="1" dirty="0" smtClean="0"/>
          </a:p>
          <a:p>
            <a:r>
              <a:rPr lang="en-US" sz="2000" b="1" i="1" dirty="0" smtClean="0"/>
              <a:t>NGS analysis – introduction and read QC</a:t>
            </a:r>
            <a:r>
              <a:rPr lang="en-US" sz="2000" dirty="0" smtClean="0"/>
              <a:t>:</a:t>
            </a:r>
          </a:p>
          <a:p>
            <a:pPr marL="994410" lvl="2" indent="-514350"/>
            <a:r>
              <a:rPr lang="en-US" sz="2000" dirty="0" smtClean="0"/>
              <a:t>Public resources</a:t>
            </a:r>
          </a:p>
          <a:p>
            <a:pPr marL="994410" lvl="2" indent="-514350"/>
            <a:r>
              <a:rPr lang="en-US" sz="2000" dirty="0" smtClean="0"/>
              <a:t>Crash Unix course (refresher)</a:t>
            </a:r>
          </a:p>
          <a:p>
            <a:pPr marL="994410" lvl="2" indent="-514350"/>
            <a:r>
              <a:rPr lang="en-US" sz="2000" dirty="0" smtClean="0"/>
              <a:t>Download your data (refresher)</a:t>
            </a:r>
            <a:r>
              <a:rPr lang="en-US" sz="2000" b="1" i="1" dirty="0" smtClean="0"/>
              <a:t> </a:t>
            </a:r>
          </a:p>
          <a:p>
            <a:pPr marL="971550" lvl="1" indent="-514350">
              <a:buFont typeface="Arial"/>
              <a:buChar char="•"/>
            </a:pPr>
            <a:r>
              <a:rPr lang="en-US" sz="2000" dirty="0" smtClean="0"/>
              <a:t>Read file formats – what do all these columns mean? </a:t>
            </a:r>
          </a:p>
          <a:p>
            <a:pPr marL="971550" lvl="1" indent="-514350">
              <a:buFont typeface="Arial"/>
              <a:buChar char="•"/>
            </a:pPr>
            <a:r>
              <a:rPr lang="en-US" sz="2000" dirty="0" smtClean="0"/>
              <a:t>Log-in to Hoffman2 cluster</a:t>
            </a:r>
          </a:p>
          <a:p>
            <a:pPr marL="971550" lvl="1" indent="-514350">
              <a:buFont typeface="Arial"/>
              <a:buChar char="•"/>
            </a:pPr>
            <a:r>
              <a:rPr lang="en-US" sz="2000" dirty="0" smtClean="0"/>
              <a:t>Conversion of “.</a:t>
            </a:r>
            <a:r>
              <a:rPr lang="en-US" sz="2000" dirty="0" err="1" smtClean="0"/>
              <a:t>qseq</a:t>
            </a:r>
            <a:r>
              <a:rPr lang="en-US" sz="2000" dirty="0" smtClean="0"/>
              <a:t>” read files to “</a:t>
            </a:r>
            <a:r>
              <a:rPr lang="en-US" sz="2000" dirty="0" err="1" smtClean="0"/>
              <a:t>fastq</a:t>
            </a:r>
            <a:r>
              <a:rPr lang="en-US" sz="2000" dirty="0" smtClean="0"/>
              <a:t>”</a:t>
            </a:r>
          </a:p>
          <a:p>
            <a:pPr marL="971550" lvl="1" indent="-514350">
              <a:buFont typeface="Arial"/>
              <a:buChar char="•"/>
            </a:pPr>
            <a:r>
              <a:rPr lang="en-US" sz="2000" dirty="0" err="1" smtClean="0"/>
              <a:t>Demultiplexing</a:t>
            </a:r>
            <a:endParaRPr lang="en-US" sz="2000" dirty="0" smtClean="0"/>
          </a:p>
          <a:p>
            <a:pPr marL="971550" lvl="1" indent="-514350">
              <a:buFont typeface="Arial"/>
              <a:buChar char="•"/>
            </a:pPr>
            <a:r>
              <a:rPr lang="en-US" sz="2000" dirty="0" smtClean="0"/>
              <a:t>Read QC</a:t>
            </a:r>
          </a:p>
          <a:p>
            <a:pPr>
              <a:buNone/>
            </a:pPr>
            <a:endParaRPr lang="en-US" sz="2000"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51584006"/>
      </p:ext>
    </p:extLst>
  </p:cSld>
  <p:clrMapOvr>
    <a:masterClrMapping/>
  </p:clrMapOvr>
  <mc:AlternateContent>
    <mc:Choice xmlns="" xmlns:a="http://schemas.openxmlformats.org/drawingml/2006/main" xmlns:r="http://schemas.openxmlformats.org/officeDocument/2006/relationships" xmlns:p="http://schemas.openxmlformats.org/presentationml/2006/main" xmlns:p14="http://schemas.microsoft.com/office/powerpoint/2010/main" xmlns:mc="http://schemas.openxmlformats.org/markup-compatibility/2006" xmlns:mv="urn:schemas-microsoft-com:mac:vml" Requires="p14">
      <p:transition spd="slow" p14:dur="2000"/>
    </mc:Choice>
    <mc:Fallback>
      <mp:transition xmlns:mp="http://schemas.microsoft.com/office/mac/powerpoint/2008/mai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descr="coverage.pdf"/>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134470" y="0"/>
            <a:ext cx="8875059" cy="6858000"/>
          </a:xfrm>
          <a:prstGeom prst="rect">
            <a:avLst/>
          </a:prstGeom>
        </p:spPr>
      </p:pic>
      <p:sp>
        <p:nvSpPr>
          <p:cNvPr id="2" name="Title 1"/>
          <p:cNvSpPr>
            <a:spLocks noGrp="1"/>
          </p:cNvSpPr>
          <p:nvPr>
            <p:ph type="title"/>
          </p:nvPr>
        </p:nvSpPr>
        <p:spPr>
          <a:xfrm>
            <a:off x="0" y="31684"/>
            <a:ext cx="8459304" cy="951186"/>
          </a:xfrm>
        </p:spPr>
        <p:txBody>
          <a:bodyPr/>
          <a:lstStyle/>
          <a:p>
            <a:r>
              <a:rPr lang="en-US" sz="3200" b="1" u="sng" dirty="0" smtClean="0"/>
              <a:t>Coverage</a:t>
            </a:r>
            <a:endParaRPr lang="en-US" sz="3200" b="1" u="sng"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7680990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1"/>
          <p:cNvSpPr txBox="1">
            <a:spLocks/>
          </p:cNvSpPr>
          <p:nvPr/>
        </p:nvSpPr>
        <p:spPr>
          <a:xfrm>
            <a:off x="0" y="31684"/>
            <a:ext cx="8459304" cy="630927"/>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3200" b="1" u="sng" smtClean="0"/>
              <a:t>Coverage - how much do you actually need?</a:t>
            </a:r>
            <a:endParaRPr lang="en-US" sz="3200" b="1" u="sng" dirty="0"/>
          </a:p>
        </p:txBody>
      </p:sp>
      <p:sp>
        <p:nvSpPr>
          <p:cNvPr id="4" name="TextBox 3"/>
          <p:cNvSpPr txBox="1"/>
          <p:nvPr/>
        </p:nvSpPr>
        <p:spPr>
          <a:xfrm>
            <a:off x="110435" y="704586"/>
            <a:ext cx="8006521" cy="830997"/>
          </a:xfrm>
          <a:prstGeom prst="rect">
            <a:avLst/>
          </a:prstGeom>
          <a:noFill/>
        </p:spPr>
        <p:txBody>
          <a:bodyPr wrap="square" rtlCol="0">
            <a:spAutoFit/>
          </a:bodyPr>
          <a:lstStyle/>
          <a:p>
            <a:r>
              <a:rPr lang="en-US" sz="2400" dirty="0" smtClean="0"/>
              <a:t>Quantification experiments – RNAseq, </a:t>
            </a:r>
            <a:r>
              <a:rPr lang="en-US" sz="2400" dirty="0" err="1" smtClean="0"/>
              <a:t>miRNAseq</a:t>
            </a:r>
            <a:r>
              <a:rPr lang="en-US" sz="2400" dirty="0" smtClean="0"/>
              <a:t>, Chip-</a:t>
            </a:r>
            <a:r>
              <a:rPr lang="en-US" sz="2400" dirty="0" err="1" smtClean="0"/>
              <a:t>seq</a:t>
            </a:r>
            <a:endParaRPr lang="en-US" sz="2400" dirty="0" smtClean="0"/>
          </a:p>
          <a:p>
            <a:endParaRPr lang="en-US" sz="2400" dirty="0" smtClean="0"/>
          </a:p>
          <a:p>
            <a:endParaRPr lang="en-US" sz="2400" dirty="0" smtClean="0"/>
          </a:p>
        </p:txBody>
      </p:sp>
      <p:sp>
        <p:nvSpPr>
          <p:cNvPr id="5" name="TextBox 4"/>
          <p:cNvSpPr txBox="1"/>
          <p:nvPr/>
        </p:nvSpPr>
        <p:spPr>
          <a:xfrm>
            <a:off x="115683" y="1497113"/>
            <a:ext cx="8006521" cy="1200328"/>
          </a:xfrm>
          <a:prstGeom prst="rect">
            <a:avLst/>
          </a:prstGeom>
          <a:noFill/>
        </p:spPr>
        <p:txBody>
          <a:bodyPr wrap="square" rtlCol="0">
            <a:spAutoFit/>
          </a:bodyPr>
          <a:lstStyle/>
          <a:p>
            <a:r>
              <a:rPr lang="en-US" sz="2400" dirty="0" smtClean="0"/>
              <a:t>Different parts of the template have different abundances (highly expressed genes versus low, bound versus unbound regions…etc). </a:t>
            </a:r>
          </a:p>
        </p:txBody>
      </p:sp>
      <p:pic>
        <p:nvPicPr>
          <p:cNvPr id="6" name="Picture 5" descr="powerlaw_zipf_graph.gif"/>
          <p:cNvPicPr>
            <a:picLocks noChangeAspect="1"/>
          </p:cNvPicPr>
          <p:nvPr/>
        </p:nvPicPr>
        <p:blipFill rotWithShape="1">
          <a:blip r:embed="rId2">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l="6622" b="5666"/>
          <a:stretch/>
        </p:blipFill>
        <p:spPr>
          <a:xfrm>
            <a:off x="1025356" y="2907745"/>
            <a:ext cx="5792677" cy="3008835"/>
          </a:xfrm>
          <a:prstGeom prst="rect">
            <a:avLst/>
          </a:prstGeom>
        </p:spPr>
      </p:pic>
      <p:sp>
        <p:nvSpPr>
          <p:cNvPr id="7" name="Right Arrow 6"/>
          <p:cNvSpPr/>
          <p:nvPr/>
        </p:nvSpPr>
        <p:spPr>
          <a:xfrm>
            <a:off x="1450069" y="5916580"/>
            <a:ext cx="5485049" cy="721865"/>
          </a:xfrm>
          <a:prstGeom prst="rightArrow">
            <a:avLst/>
          </a:prstGeom>
          <a:gradFill flip="none" rotWithShape="1">
            <a:gsLst>
              <a:gs pos="0">
                <a:schemeClr val="bg1"/>
              </a:gs>
              <a:gs pos="50000">
                <a:schemeClr val="accent1"/>
              </a:gs>
              <a:gs pos="89000">
                <a:schemeClr val="tx2"/>
              </a:gs>
            </a:gsLst>
            <a:lin ang="0" scaled="1"/>
            <a:tileRect/>
          </a:gra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2400" b="1" dirty="0" smtClean="0">
                <a:solidFill>
                  <a:srgbClr val="BE0204"/>
                </a:solidFill>
              </a:rPr>
              <a:t>Abundance </a:t>
            </a:r>
            <a:endParaRPr lang="en-US" sz="2400" b="1" dirty="0">
              <a:solidFill>
                <a:srgbClr val="BE0204"/>
              </a:solidFill>
            </a:endParaRPr>
          </a:p>
        </p:txBody>
      </p:sp>
      <p:sp>
        <p:nvSpPr>
          <p:cNvPr id="8" name="Right Arrow 7"/>
          <p:cNvSpPr/>
          <p:nvPr/>
        </p:nvSpPr>
        <p:spPr>
          <a:xfrm rot="16200000">
            <a:off x="-996253" y="3968305"/>
            <a:ext cx="3243030" cy="800190"/>
          </a:xfrm>
          <a:prstGeom prst="rightArrow">
            <a:avLst/>
          </a:prstGeom>
          <a:solidFill>
            <a:schemeClr val="tx2">
              <a:lumMod val="5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2400" b="1" dirty="0" smtClean="0">
                <a:solidFill>
                  <a:schemeClr val="bg1"/>
                </a:solidFill>
              </a:rPr>
              <a:t>Number f molecules</a:t>
            </a:r>
            <a:endParaRPr lang="en-US" sz="2400" b="1" dirty="0">
              <a:solidFill>
                <a:schemeClr val="bg1"/>
              </a:solidFill>
            </a:endParaRPr>
          </a:p>
        </p:txBody>
      </p:sp>
      <p:sp>
        <p:nvSpPr>
          <p:cNvPr id="9" name="TextBox 8"/>
          <p:cNvSpPr txBox="1"/>
          <p:nvPr/>
        </p:nvSpPr>
        <p:spPr>
          <a:xfrm>
            <a:off x="4125046" y="2980708"/>
            <a:ext cx="2584909" cy="707886"/>
          </a:xfrm>
          <a:prstGeom prst="rect">
            <a:avLst/>
          </a:prstGeom>
          <a:noFill/>
        </p:spPr>
        <p:txBody>
          <a:bodyPr wrap="square" rtlCol="0">
            <a:spAutoFit/>
          </a:bodyPr>
          <a:lstStyle/>
          <a:p>
            <a:r>
              <a:rPr lang="en-US" sz="2000" b="1" dirty="0" smtClean="0">
                <a:ln w="12700">
                  <a:solidFill>
                    <a:schemeClr val="tx1"/>
                  </a:solidFill>
                  <a:prstDash val="solid"/>
                </a:ln>
                <a:solidFill>
                  <a:srgbClr val="000090"/>
                </a:solidFill>
                <a:effectLst>
                  <a:outerShdw blurRad="41275" dist="20320" dir="1800000" algn="tl" rotWithShape="0">
                    <a:srgbClr val="000000">
                      <a:alpha val="40000"/>
                    </a:srgbClr>
                  </a:outerShdw>
                </a:effectLst>
              </a:rPr>
              <a:t>Few molecules are very abundant</a:t>
            </a:r>
            <a:endParaRPr lang="en-US" sz="2000" b="1" dirty="0">
              <a:ln w="12700">
                <a:solidFill>
                  <a:schemeClr val="tx1"/>
                </a:solidFill>
                <a:prstDash val="solid"/>
              </a:ln>
              <a:solidFill>
                <a:srgbClr val="000090"/>
              </a:solidFill>
              <a:effectLst>
                <a:outerShdw blurRad="41275" dist="20320" dir="1800000" algn="tl" rotWithShape="0">
                  <a:srgbClr val="000000">
                    <a:alpha val="40000"/>
                  </a:srgbClr>
                </a:outerShdw>
              </a:effectLst>
            </a:endParaRPr>
          </a:p>
        </p:txBody>
      </p:sp>
      <p:sp>
        <p:nvSpPr>
          <p:cNvPr id="10" name="TextBox 9"/>
          <p:cNvSpPr txBox="1"/>
          <p:nvPr/>
        </p:nvSpPr>
        <p:spPr>
          <a:xfrm>
            <a:off x="1227791" y="2990084"/>
            <a:ext cx="2059635" cy="707886"/>
          </a:xfrm>
          <a:prstGeom prst="rect">
            <a:avLst/>
          </a:prstGeom>
          <a:noFill/>
        </p:spPr>
        <p:txBody>
          <a:bodyPr wrap="square" rtlCol="0">
            <a:spAutoFit/>
          </a:bodyPr>
          <a:lstStyle/>
          <a:p>
            <a:r>
              <a:rPr lang="en-US" sz="2000" b="1" dirty="0" smtClean="0">
                <a:ln w="12700">
                  <a:solidFill>
                    <a:schemeClr val="tx1"/>
                  </a:solidFill>
                  <a:prstDash val="solid"/>
                </a:ln>
                <a:solidFill>
                  <a:srgbClr val="000090"/>
                </a:solidFill>
                <a:effectLst>
                  <a:outerShdw blurRad="41275" dist="20320" dir="1800000" algn="tl" rotWithShape="0">
                    <a:srgbClr val="000000">
                      <a:alpha val="40000"/>
                    </a:srgbClr>
                  </a:outerShdw>
                </a:effectLst>
              </a:rPr>
              <a:t>Many molecules are rare</a:t>
            </a:r>
            <a:endParaRPr lang="en-US" sz="2000" b="1" dirty="0">
              <a:ln w="12700">
                <a:solidFill>
                  <a:schemeClr val="tx1"/>
                </a:solidFill>
                <a:prstDash val="solid"/>
              </a:ln>
              <a:solidFill>
                <a:srgbClr val="000090"/>
              </a:solidFill>
              <a:effectLst>
                <a:outerShdw blurRad="41275" dist="20320" dir="1800000" algn="tl" rotWithShape="0">
                  <a:srgbClr val="000000">
                    <a:alpha val="40000"/>
                  </a:srgbClr>
                </a:outerShdw>
              </a:effectLst>
            </a:endParaRPr>
          </a:p>
        </p:txBody>
      </p:sp>
      <p:cxnSp>
        <p:nvCxnSpPr>
          <p:cNvPr id="16" name="Straight Arrow Connector 15"/>
          <p:cNvCxnSpPr/>
          <p:nvPr/>
        </p:nvCxnSpPr>
        <p:spPr>
          <a:xfrm flipH="1">
            <a:off x="1450069" y="3510841"/>
            <a:ext cx="981726" cy="1194862"/>
          </a:xfrm>
          <a:prstGeom prst="straightConnector1">
            <a:avLst/>
          </a:prstGeom>
          <a:ln>
            <a:solidFill>
              <a:schemeClr val="tx2">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flipH="1">
            <a:off x="5889635" y="3506269"/>
            <a:ext cx="1" cy="2097108"/>
          </a:xfrm>
          <a:prstGeom prst="straightConnector1">
            <a:avLst/>
          </a:prstGeom>
          <a:ln>
            <a:solidFill>
              <a:schemeClr val="tx2">
                <a:lumMod val="50000"/>
              </a:schemeClr>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1213148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1"/>
          <p:cNvSpPr txBox="1">
            <a:spLocks/>
          </p:cNvSpPr>
          <p:nvPr/>
        </p:nvSpPr>
        <p:spPr>
          <a:xfrm>
            <a:off x="0" y="31684"/>
            <a:ext cx="8459304" cy="630927"/>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3200" b="1" u="sng" smtClean="0"/>
              <a:t>Coverage - how much do you actually need?</a:t>
            </a:r>
            <a:endParaRPr lang="en-US" sz="3200" b="1" u="sng" dirty="0"/>
          </a:p>
        </p:txBody>
      </p:sp>
      <p:sp>
        <p:nvSpPr>
          <p:cNvPr id="4" name="TextBox 3"/>
          <p:cNvSpPr txBox="1"/>
          <p:nvPr/>
        </p:nvSpPr>
        <p:spPr>
          <a:xfrm>
            <a:off x="110435" y="704586"/>
            <a:ext cx="8006521" cy="830997"/>
          </a:xfrm>
          <a:prstGeom prst="rect">
            <a:avLst/>
          </a:prstGeom>
          <a:noFill/>
        </p:spPr>
        <p:txBody>
          <a:bodyPr wrap="square" rtlCol="0">
            <a:spAutoFit/>
          </a:bodyPr>
          <a:lstStyle/>
          <a:p>
            <a:r>
              <a:rPr lang="en-US" sz="2400" dirty="0" smtClean="0"/>
              <a:t>Quantification experiments – RNAseq, </a:t>
            </a:r>
            <a:r>
              <a:rPr lang="en-US" sz="2400" dirty="0" err="1" smtClean="0"/>
              <a:t>miRNAseq</a:t>
            </a:r>
            <a:r>
              <a:rPr lang="en-US" sz="2400" dirty="0" smtClean="0"/>
              <a:t>, Chip-</a:t>
            </a:r>
            <a:r>
              <a:rPr lang="en-US" sz="2400" dirty="0" err="1" smtClean="0"/>
              <a:t>seq</a:t>
            </a:r>
            <a:endParaRPr lang="en-US" sz="2400" dirty="0" smtClean="0"/>
          </a:p>
          <a:p>
            <a:endParaRPr lang="en-US" sz="2400" dirty="0" smtClean="0"/>
          </a:p>
          <a:p>
            <a:endParaRPr lang="en-US" sz="2400" dirty="0" smtClean="0"/>
          </a:p>
        </p:txBody>
      </p:sp>
      <p:sp>
        <p:nvSpPr>
          <p:cNvPr id="5" name="TextBox 4"/>
          <p:cNvSpPr txBox="1"/>
          <p:nvPr/>
        </p:nvSpPr>
        <p:spPr>
          <a:xfrm>
            <a:off x="115683" y="1497113"/>
            <a:ext cx="8006521" cy="1200328"/>
          </a:xfrm>
          <a:prstGeom prst="rect">
            <a:avLst/>
          </a:prstGeom>
          <a:noFill/>
        </p:spPr>
        <p:txBody>
          <a:bodyPr wrap="square" rtlCol="0">
            <a:spAutoFit/>
          </a:bodyPr>
          <a:lstStyle/>
          <a:p>
            <a:r>
              <a:rPr lang="en-US" sz="2400" dirty="0" smtClean="0"/>
              <a:t>Different parts of the template have different abundances (highly expressed genes versus low, bound versus unbound regions…etc). </a:t>
            </a:r>
          </a:p>
        </p:txBody>
      </p:sp>
      <p:pic>
        <p:nvPicPr>
          <p:cNvPr id="6" name="Picture 5" descr="powerlaw_zipf_graph.gif"/>
          <p:cNvPicPr>
            <a:picLocks noChangeAspect="1"/>
          </p:cNvPicPr>
          <p:nvPr/>
        </p:nvPicPr>
        <p:blipFill rotWithShape="1">
          <a:blip r:embed="rId2">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l="6622" b="5666"/>
          <a:stretch/>
        </p:blipFill>
        <p:spPr>
          <a:xfrm>
            <a:off x="1025356" y="2907745"/>
            <a:ext cx="5792677" cy="3008835"/>
          </a:xfrm>
          <a:prstGeom prst="rect">
            <a:avLst/>
          </a:prstGeom>
        </p:spPr>
      </p:pic>
      <p:sp>
        <p:nvSpPr>
          <p:cNvPr id="7" name="Right Arrow 6"/>
          <p:cNvSpPr/>
          <p:nvPr/>
        </p:nvSpPr>
        <p:spPr>
          <a:xfrm>
            <a:off x="1450069" y="5916580"/>
            <a:ext cx="5485049" cy="721865"/>
          </a:xfrm>
          <a:prstGeom prst="rightArrow">
            <a:avLst/>
          </a:prstGeom>
          <a:gradFill flip="none" rotWithShape="1">
            <a:gsLst>
              <a:gs pos="0">
                <a:schemeClr val="bg1"/>
              </a:gs>
              <a:gs pos="50000">
                <a:schemeClr val="accent1"/>
              </a:gs>
              <a:gs pos="89000">
                <a:schemeClr val="tx2"/>
              </a:gs>
            </a:gsLst>
            <a:lin ang="0" scaled="1"/>
            <a:tileRect/>
          </a:gra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2400" b="1" dirty="0" smtClean="0">
                <a:solidFill>
                  <a:srgbClr val="BE0204"/>
                </a:solidFill>
              </a:rPr>
              <a:t>Abundance </a:t>
            </a:r>
            <a:endParaRPr lang="en-US" sz="2400" b="1" dirty="0">
              <a:solidFill>
                <a:srgbClr val="BE0204"/>
              </a:solidFill>
            </a:endParaRPr>
          </a:p>
        </p:txBody>
      </p:sp>
      <p:sp>
        <p:nvSpPr>
          <p:cNvPr id="8" name="Right Arrow 7"/>
          <p:cNvSpPr/>
          <p:nvPr/>
        </p:nvSpPr>
        <p:spPr>
          <a:xfrm rot="16200000">
            <a:off x="-996253" y="3968305"/>
            <a:ext cx="3243030" cy="800190"/>
          </a:xfrm>
          <a:prstGeom prst="rightArrow">
            <a:avLst/>
          </a:prstGeom>
          <a:solidFill>
            <a:schemeClr val="tx2">
              <a:lumMod val="5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2400" b="1" dirty="0" smtClean="0">
                <a:solidFill>
                  <a:schemeClr val="bg1"/>
                </a:solidFill>
              </a:rPr>
              <a:t>Number f molecules</a:t>
            </a:r>
            <a:endParaRPr lang="en-US" sz="2400" b="1" dirty="0">
              <a:solidFill>
                <a:schemeClr val="bg1"/>
              </a:solidFill>
            </a:endParaRPr>
          </a:p>
        </p:txBody>
      </p:sp>
      <p:sp>
        <p:nvSpPr>
          <p:cNvPr id="9" name="TextBox 8"/>
          <p:cNvSpPr txBox="1"/>
          <p:nvPr/>
        </p:nvSpPr>
        <p:spPr>
          <a:xfrm>
            <a:off x="4125046" y="2980708"/>
            <a:ext cx="2584909" cy="707886"/>
          </a:xfrm>
          <a:prstGeom prst="rect">
            <a:avLst/>
          </a:prstGeom>
          <a:noFill/>
        </p:spPr>
        <p:txBody>
          <a:bodyPr wrap="square" rtlCol="0">
            <a:spAutoFit/>
          </a:bodyPr>
          <a:lstStyle/>
          <a:p>
            <a:r>
              <a:rPr lang="en-US" sz="2000" b="1" dirty="0" smtClean="0">
                <a:ln w="12700">
                  <a:solidFill>
                    <a:schemeClr val="tx1"/>
                  </a:solidFill>
                  <a:prstDash val="solid"/>
                </a:ln>
                <a:solidFill>
                  <a:srgbClr val="000090"/>
                </a:solidFill>
                <a:effectLst>
                  <a:outerShdw blurRad="41275" dist="20320" dir="1800000" algn="tl" rotWithShape="0">
                    <a:srgbClr val="000000">
                      <a:alpha val="40000"/>
                    </a:srgbClr>
                  </a:outerShdw>
                </a:effectLst>
              </a:rPr>
              <a:t>Few molecules are very abundant</a:t>
            </a:r>
            <a:endParaRPr lang="en-US" sz="2000" b="1" dirty="0">
              <a:ln w="12700">
                <a:solidFill>
                  <a:schemeClr val="tx1"/>
                </a:solidFill>
                <a:prstDash val="solid"/>
              </a:ln>
              <a:solidFill>
                <a:srgbClr val="000090"/>
              </a:solidFill>
              <a:effectLst>
                <a:outerShdw blurRad="41275" dist="20320" dir="1800000" algn="tl" rotWithShape="0">
                  <a:srgbClr val="000000">
                    <a:alpha val="40000"/>
                  </a:srgbClr>
                </a:outerShdw>
              </a:effectLst>
            </a:endParaRPr>
          </a:p>
        </p:txBody>
      </p:sp>
      <p:sp>
        <p:nvSpPr>
          <p:cNvPr id="10" name="TextBox 9"/>
          <p:cNvSpPr txBox="1"/>
          <p:nvPr/>
        </p:nvSpPr>
        <p:spPr>
          <a:xfrm>
            <a:off x="1227791" y="2990084"/>
            <a:ext cx="2059635" cy="707886"/>
          </a:xfrm>
          <a:prstGeom prst="rect">
            <a:avLst/>
          </a:prstGeom>
          <a:noFill/>
        </p:spPr>
        <p:txBody>
          <a:bodyPr wrap="square" rtlCol="0">
            <a:spAutoFit/>
          </a:bodyPr>
          <a:lstStyle/>
          <a:p>
            <a:r>
              <a:rPr lang="en-US" sz="2000" b="1" dirty="0" smtClean="0">
                <a:ln w="12700">
                  <a:solidFill>
                    <a:schemeClr val="tx1"/>
                  </a:solidFill>
                  <a:prstDash val="solid"/>
                </a:ln>
                <a:solidFill>
                  <a:srgbClr val="000090"/>
                </a:solidFill>
                <a:effectLst>
                  <a:outerShdw blurRad="41275" dist="20320" dir="1800000" algn="tl" rotWithShape="0">
                    <a:srgbClr val="000000">
                      <a:alpha val="40000"/>
                    </a:srgbClr>
                  </a:outerShdw>
                </a:effectLst>
              </a:rPr>
              <a:t>Many molecules are rare</a:t>
            </a:r>
            <a:endParaRPr lang="en-US" sz="2000" b="1" dirty="0">
              <a:ln w="12700">
                <a:solidFill>
                  <a:schemeClr val="tx1"/>
                </a:solidFill>
                <a:prstDash val="solid"/>
              </a:ln>
              <a:solidFill>
                <a:srgbClr val="000090"/>
              </a:solidFill>
              <a:effectLst>
                <a:outerShdw blurRad="41275" dist="20320" dir="1800000" algn="tl" rotWithShape="0">
                  <a:srgbClr val="000000">
                    <a:alpha val="40000"/>
                  </a:srgbClr>
                </a:outerShdw>
              </a:effectLst>
            </a:endParaRPr>
          </a:p>
        </p:txBody>
      </p:sp>
      <p:sp>
        <p:nvSpPr>
          <p:cNvPr id="11" name="Freeform 10"/>
          <p:cNvSpPr/>
          <p:nvPr/>
        </p:nvSpPr>
        <p:spPr>
          <a:xfrm>
            <a:off x="1215897" y="3242920"/>
            <a:ext cx="5349950" cy="2360457"/>
          </a:xfrm>
          <a:custGeom>
            <a:avLst/>
            <a:gdLst>
              <a:gd name="connsiteX0" fmla="*/ 0 w 2828087"/>
              <a:gd name="connsiteY0" fmla="*/ 2359935 h 2360457"/>
              <a:gd name="connsiteX1" fmla="*/ 2161595 w 2828087"/>
              <a:gd name="connsiteY1" fmla="*/ 1972618 h 2360457"/>
              <a:gd name="connsiteX2" fmla="*/ 2828087 w 2828087"/>
              <a:gd name="connsiteY2" fmla="*/ 0 h 2360457"/>
            </a:gdLst>
            <a:ahLst/>
            <a:cxnLst>
              <a:cxn ang="0">
                <a:pos x="connsiteX0" y="connsiteY0"/>
              </a:cxn>
              <a:cxn ang="0">
                <a:pos x="connsiteX1" y="connsiteY1"/>
              </a:cxn>
              <a:cxn ang="0">
                <a:pos x="connsiteX2" y="connsiteY2"/>
              </a:cxn>
            </a:cxnLst>
            <a:rect l="l" t="t" r="r" b="b"/>
            <a:pathLst>
              <a:path w="2828087" h="2360457">
                <a:moveTo>
                  <a:pt x="0" y="2359935"/>
                </a:moveTo>
                <a:cubicBezTo>
                  <a:pt x="845123" y="2362938"/>
                  <a:pt x="1690247" y="2365941"/>
                  <a:pt x="2161595" y="1972618"/>
                </a:cubicBezTo>
                <a:cubicBezTo>
                  <a:pt x="2632943" y="1579295"/>
                  <a:pt x="2828087" y="0"/>
                  <a:pt x="2828087" y="0"/>
                </a:cubicBezTo>
              </a:path>
            </a:pathLst>
          </a:custGeom>
          <a:ln>
            <a:solidFill>
              <a:schemeClr val="accent4"/>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Right Arrow 11"/>
          <p:cNvSpPr/>
          <p:nvPr/>
        </p:nvSpPr>
        <p:spPr>
          <a:xfrm rot="16200000">
            <a:off x="5861270" y="3966920"/>
            <a:ext cx="2870293" cy="916620"/>
          </a:xfrm>
          <a:prstGeom prst="rightArrow">
            <a:avLst/>
          </a:prstGeom>
          <a:solidFill>
            <a:schemeClr val="accent4">
              <a:lumMod val="7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2400" b="1" dirty="0" smtClean="0">
                <a:solidFill>
                  <a:schemeClr val="bg1"/>
                </a:solidFill>
              </a:rPr>
              <a:t>Number of reads</a:t>
            </a:r>
            <a:endParaRPr lang="en-US" sz="2400" b="1" dirty="0">
              <a:solidFill>
                <a:schemeClr val="bg1"/>
              </a:solidFill>
            </a:endParaRPr>
          </a:p>
        </p:txBody>
      </p:sp>
      <p:cxnSp>
        <p:nvCxnSpPr>
          <p:cNvPr id="16" name="Straight Arrow Connector 15"/>
          <p:cNvCxnSpPr/>
          <p:nvPr/>
        </p:nvCxnSpPr>
        <p:spPr>
          <a:xfrm flipH="1">
            <a:off x="1450069" y="3510841"/>
            <a:ext cx="981726" cy="1194862"/>
          </a:xfrm>
          <a:prstGeom prst="straightConnector1">
            <a:avLst/>
          </a:prstGeom>
          <a:ln>
            <a:solidFill>
              <a:schemeClr val="tx2">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flipH="1">
            <a:off x="5889635" y="3506269"/>
            <a:ext cx="1" cy="2097108"/>
          </a:xfrm>
          <a:prstGeom prst="straightConnector1">
            <a:avLst/>
          </a:prstGeom>
          <a:ln>
            <a:solidFill>
              <a:schemeClr val="tx2">
                <a:lumMod val="50000"/>
              </a:schemeClr>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1213148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1"/>
          <p:cNvSpPr txBox="1">
            <a:spLocks/>
          </p:cNvSpPr>
          <p:nvPr/>
        </p:nvSpPr>
        <p:spPr>
          <a:xfrm>
            <a:off x="0" y="31684"/>
            <a:ext cx="8459304" cy="630927"/>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3200" b="1" u="sng" smtClean="0"/>
              <a:t>Coverage - how much do you actually need?</a:t>
            </a:r>
            <a:endParaRPr lang="en-US" sz="3200" b="1" u="sng" dirty="0"/>
          </a:p>
        </p:txBody>
      </p:sp>
      <p:sp>
        <p:nvSpPr>
          <p:cNvPr id="4" name="TextBox 3"/>
          <p:cNvSpPr txBox="1"/>
          <p:nvPr/>
        </p:nvSpPr>
        <p:spPr>
          <a:xfrm>
            <a:off x="110435" y="704586"/>
            <a:ext cx="8006521" cy="830997"/>
          </a:xfrm>
          <a:prstGeom prst="rect">
            <a:avLst/>
          </a:prstGeom>
          <a:noFill/>
        </p:spPr>
        <p:txBody>
          <a:bodyPr wrap="square" rtlCol="0">
            <a:spAutoFit/>
          </a:bodyPr>
          <a:lstStyle/>
          <a:p>
            <a:r>
              <a:rPr lang="en-US" sz="2400" dirty="0" smtClean="0"/>
              <a:t>Quantification experiments – RNAseq, </a:t>
            </a:r>
            <a:r>
              <a:rPr lang="en-US" sz="2400" dirty="0" err="1" smtClean="0"/>
              <a:t>miRNAseq</a:t>
            </a:r>
            <a:r>
              <a:rPr lang="en-US" sz="2400" dirty="0" smtClean="0"/>
              <a:t>, Chip-</a:t>
            </a:r>
            <a:r>
              <a:rPr lang="en-US" sz="2400" dirty="0" err="1" smtClean="0"/>
              <a:t>seq</a:t>
            </a:r>
            <a:endParaRPr lang="en-US" sz="2400" dirty="0" smtClean="0"/>
          </a:p>
          <a:p>
            <a:endParaRPr lang="en-US" sz="2400" dirty="0" smtClean="0"/>
          </a:p>
          <a:p>
            <a:endParaRPr lang="en-US" sz="2400" dirty="0" smtClean="0"/>
          </a:p>
        </p:txBody>
      </p:sp>
      <p:sp>
        <p:nvSpPr>
          <p:cNvPr id="5" name="TextBox 4"/>
          <p:cNvSpPr txBox="1"/>
          <p:nvPr/>
        </p:nvSpPr>
        <p:spPr>
          <a:xfrm>
            <a:off x="115683" y="1497113"/>
            <a:ext cx="8006521" cy="1200328"/>
          </a:xfrm>
          <a:prstGeom prst="rect">
            <a:avLst/>
          </a:prstGeom>
          <a:noFill/>
        </p:spPr>
        <p:txBody>
          <a:bodyPr wrap="square" rtlCol="0">
            <a:spAutoFit/>
          </a:bodyPr>
          <a:lstStyle/>
          <a:p>
            <a:r>
              <a:rPr lang="en-US" sz="2400" dirty="0" smtClean="0"/>
              <a:t>Different parts of the template have different abundances (highly expressed genes versus low, bound versus unbound regions…etc). </a:t>
            </a:r>
          </a:p>
        </p:txBody>
      </p:sp>
      <p:pic>
        <p:nvPicPr>
          <p:cNvPr id="6" name="Picture 5" descr="powerlaw_zipf_graph.gif"/>
          <p:cNvPicPr>
            <a:picLocks noChangeAspect="1"/>
          </p:cNvPicPr>
          <p:nvPr/>
        </p:nvPicPr>
        <p:blipFill rotWithShape="1">
          <a:blip r:embed="rId2">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l="6622" b="5666"/>
          <a:stretch/>
        </p:blipFill>
        <p:spPr>
          <a:xfrm>
            <a:off x="1025356" y="2907745"/>
            <a:ext cx="5792677" cy="3008835"/>
          </a:xfrm>
          <a:prstGeom prst="rect">
            <a:avLst/>
          </a:prstGeom>
        </p:spPr>
      </p:pic>
      <p:sp>
        <p:nvSpPr>
          <p:cNvPr id="7" name="Right Arrow 6"/>
          <p:cNvSpPr/>
          <p:nvPr/>
        </p:nvSpPr>
        <p:spPr>
          <a:xfrm>
            <a:off x="1450069" y="5916580"/>
            <a:ext cx="5485049" cy="721865"/>
          </a:xfrm>
          <a:prstGeom prst="rightArrow">
            <a:avLst/>
          </a:prstGeom>
          <a:gradFill flip="none" rotWithShape="1">
            <a:gsLst>
              <a:gs pos="0">
                <a:schemeClr val="bg1"/>
              </a:gs>
              <a:gs pos="50000">
                <a:schemeClr val="accent1"/>
              </a:gs>
              <a:gs pos="89000">
                <a:schemeClr val="tx2"/>
              </a:gs>
            </a:gsLst>
            <a:lin ang="0" scaled="1"/>
            <a:tileRect/>
          </a:gra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2400" b="1" dirty="0" smtClean="0">
                <a:solidFill>
                  <a:srgbClr val="BE0204"/>
                </a:solidFill>
              </a:rPr>
              <a:t>Abundance </a:t>
            </a:r>
            <a:endParaRPr lang="en-US" sz="2400" b="1" dirty="0">
              <a:solidFill>
                <a:srgbClr val="BE0204"/>
              </a:solidFill>
            </a:endParaRPr>
          </a:p>
        </p:txBody>
      </p:sp>
      <p:sp>
        <p:nvSpPr>
          <p:cNvPr id="8" name="Right Arrow 7"/>
          <p:cNvSpPr/>
          <p:nvPr/>
        </p:nvSpPr>
        <p:spPr>
          <a:xfrm rot="16200000">
            <a:off x="-996253" y="3968305"/>
            <a:ext cx="3243030" cy="800190"/>
          </a:xfrm>
          <a:prstGeom prst="rightArrow">
            <a:avLst/>
          </a:prstGeom>
          <a:solidFill>
            <a:schemeClr val="tx2">
              <a:lumMod val="5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2400" b="1" dirty="0" smtClean="0">
                <a:solidFill>
                  <a:schemeClr val="bg1"/>
                </a:solidFill>
              </a:rPr>
              <a:t>Number f molecules</a:t>
            </a:r>
            <a:endParaRPr lang="en-US" sz="2400" b="1" dirty="0">
              <a:solidFill>
                <a:schemeClr val="bg1"/>
              </a:solidFill>
            </a:endParaRPr>
          </a:p>
        </p:txBody>
      </p:sp>
      <p:sp>
        <p:nvSpPr>
          <p:cNvPr id="9" name="TextBox 8"/>
          <p:cNvSpPr txBox="1"/>
          <p:nvPr/>
        </p:nvSpPr>
        <p:spPr>
          <a:xfrm>
            <a:off x="4125046" y="2980708"/>
            <a:ext cx="2584909" cy="707886"/>
          </a:xfrm>
          <a:prstGeom prst="rect">
            <a:avLst/>
          </a:prstGeom>
          <a:noFill/>
        </p:spPr>
        <p:txBody>
          <a:bodyPr wrap="square" rtlCol="0">
            <a:spAutoFit/>
          </a:bodyPr>
          <a:lstStyle/>
          <a:p>
            <a:r>
              <a:rPr lang="en-US" sz="2000" b="1" dirty="0" smtClean="0">
                <a:ln w="12700">
                  <a:solidFill>
                    <a:schemeClr val="tx1"/>
                  </a:solidFill>
                  <a:prstDash val="solid"/>
                </a:ln>
                <a:solidFill>
                  <a:srgbClr val="000090"/>
                </a:solidFill>
                <a:effectLst>
                  <a:outerShdw blurRad="41275" dist="20320" dir="1800000" algn="tl" rotWithShape="0">
                    <a:srgbClr val="000000">
                      <a:alpha val="40000"/>
                    </a:srgbClr>
                  </a:outerShdw>
                </a:effectLst>
              </a:rPr>
              <a:t>Few molecules are very abundant</a:t>
            </a:r>
            <a:endParaRPr lang="en-US" sz="2000" b="1" dirty="0">
              <a:ln w="12700">
                <a:solidFill>
                  <a:schemeClr val="tx1"/>
                </a:solidFill>
                <a:prstDash val="solid"/>
              </a:ln>
              <a:solidFill>
                <a:srgbClr val="000090"/>
              </a:solidFill>
              <a:effectLst>
                <a:outerShdw blurRad="41275" dist="20320" dir="1800000" algn="tl" rotWithShape="0">
                  <a:srgbClr val="000000">
                    <a:alpha val="40000"/>
                  </a:srgbClr>
                </a:outerShdw>
              </a:effectLst>
            </a:endParaRPr>
          </a:p>
        </p:txBody>
      </p:sp>
      <p:sp>
        <p:nvSpPr>
          <p:cNvPr id="10" name="TextBox 9"/>
          <p:cNvSpPr txBox="1"/>
          <p:nvPr/>
        </p:nvSpPr>
        <p:spPr>
          <a:xfrm>
            <a:off x="1227791" y="2990084"/>
            <a:ext cx="2059635" cy="707886"/>
          </a:xfrm>
          <a:prstGeom prst="rect">
            <a:avLst/>
          </a:prstGeom>
          <a:noFill/>
        </p:spPr>
        <p:txBody>
          <a:bodyPr wrap="square" rtlCol="0">
            <a:spAutoFit/>
          </a:bodyPr>
          <a:lstStyle/>
          <a:p>
            <a:r>
              <a:rPr lang="en-US" sz="2000" b="1" dirty="0" smtClean="0">
                <a:ln w="12700">
                  <a:solidFill>
                    <a:schemeClr val="tx1"/>
                  </a:solidFill>
                  <a:prstDash val="solid"/>
                </a:ln>
                <a:solidFill>
                  <a:srgbClr val="000090"/>
                </a:solidFill>
                <a:effectLst>
                  <a:outerShdw blurRad="41275" dist="20320" dir="1800000" algn="tl" rotWithShape="0">
                    <a:srgbClr val="000000">
                      <a:alpha val="40000"/>
                    </a:srgbClr>
                  </a:outerShdw>
                </a:effectLst>
              </a:rPr>
              <a:t>Many molecules are rare</a:t>
            </a:r>
            <a:endParaRPr lang="en-US" sz="2000" b="1" dirty="0">
              <a:ln w="12700">
                <a:solidFill>
                  <a:schemeClr val="tx1"/>
                </a:solidFill>
                <a:prstDash val="solid"/>
              </a:ln>
              <a:solidFill>
                <a:srgbClr val="000090"/>
              </a:solidFill>
              <a:effectLst>
                <a:outerShdw blurRad="41275" dist="20320" dir="1800000" algn="tl" rotWithShape="0">
                  <a:srgbClr val="000000">
                    <a:alpha val="40000"/>
                  </a:srgbClr>
                </a:outerShdw>
              </a:effectLst>
            </a:endParaRPr>
          </a:p>
        </p:txBody>
      </p:sp>
      <p:sp>
        <p:nvSpPr>
          <p:cNvPr id="11" name="Freeform 10"/>
          <p:cNvSpPr/>
          <p:nvPr/>
        </p:nvSpPr>
        <p:spPr>
          <a:xfrm>
            <a:off x="1215897" y="3242920"/>
            <a:ext cx="5349950" cy="2360457"/>
          </a:xfrm>
          <a:custGeom>
            <a:avLst/>
            <a:gdLst>
              <a:gd name="connsiteX0" fmla="*/ 0 w 2828087"/>
              <a:gd name="connsiteY0" fmla="*/ 2359935 h 2360457"/>
              <a:gd name="connsiteX1" fmla="*/ 2161595 w 2828087"/>
              <a:gd name="connsiteY1" fmla="*/ 1972618 h 2360457"/>
              <a:gd name="connsiteX2" fmla="*/ 2828087 w 2828087"/>
              <a:gd name="connsiteY2" fmla="*/ 0 h 2360457"/>
            </a:gdLst>
            <a:ahLst/>
            <a:cxnLst>
              <a:cxn ang="0">
                <a:pos x="connsiteX0" y="connsiteY0"/>
              </a:cxn>
              <a:cxn ang="0">
                <a:pos x="connsiteX1" y="connsiteY1"/>
              </a:cxn>
              <a:cxn ang="0">
                <a:pos x="connsiteX2" y="connsiteY2"/>
              </a:cxn>
            </a:cxnLst>
            <a:rect l="l" t="t" r="r" b="b"/>
            <a:pathLst>
              <a:path w="2828087" h="2360457">
                <a:moveTo>
                  <a:pt x="0" y="2359935"/>
                </a:moveTo>
                <a:cubicBezTo>
                  <a:pt x="845123" y="2362938"/>
                  <a:pt x="1690247" y="2365941"/>
                  <a:pt x="2161595" y="1972618"/>
                </a:cubicBezTo>
                <a:cubicBezTo>
                  <a:pt x="2632943" y="1579295"/>
                  <a:pt x="2828087" y="0"/>
                  <a:pt x="2828087" y="0"/>
                </a:cubicBezTo>
              </a:path>
            </a:pathLst>
          </a:custGeom>
          <a:ln>
            <a:solidFill>
              <a:schemeClr val="accent4"/>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Right Arrow 11"/>
          <p:cNvSpPr/>
          <p:nvPr/>
        </p:nvSpPr>
        <p:spPr>
          <a:xfrm rot="16200000">
            <a:off x="5861270" y="3966920"/>
            <a:ext cx="2870293" cy="916620"/>
          </a:xfrm>
          <a:prstGeom prst="rightArrow">
            <a:avLst/>
          </a:prstGeom>
          <a:solidFill>
            <a:schemeClr val="accent4">
              <a:lumMod val="7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2400" b="1" dirty="0" smtClean="0">
                <a:solidFill>
                  <a:schemeClr val="bg1"/>
                </a:solidFill>
              </a:rPr>
              <a:t>Number of reads</a:t>
            </a:r>
            <a:endParaRPr lang="en-US" sz="2400" b="1" dirty="0">
              <a:solidFill>
                <a:schemeClr val="bg1"/>
              </a:solidFill>
            </a:endParaRPr>
          </a:p>
        </p:txBody>
      </p:sp>
      <p:sp>
        <p:nvSpPr>
          <p:cNvPr id="13" name="TextBox 12"/>
          <p:cNvSpPr txBox="1"/>
          <p:nvPr/>
        </p:nvSpPr>
        <p:spPr>
          <a:xfrm>
            <a:off x="4125046" y="3597068"/>
            <a:ext cx="2215635" cy="1323439"/>
          </a:xfrm>
          <a:prstGeom prst="rect">
            <a:avLst/>
          </a:prstGeom>
          <a:noFill/>
        </p:spPr>
        <p:txBody>
          <a:bodyPr wrap="square" rtlCol="0">
            <a:spAutoFit/>
          </a:bodyPr>
          <a:lstStyle/>
          <a:p>
            <a:r>
              <a:rPr lang="en-US" sz="2000" b="1" dirty="0" smtClean="0">
                <a:ln w="12700">
                  <a:solidFill>
                    <a:schemeClr val="tx1"/>
                  </a:solidFill>
                  <a:prstDash val="solid"/>
                </a:ln>
                <a:solidFill>
                  <a:schemeClr val="accent4"/>
                </a:solidFill>
                <a:effectLst>
                  <a:outerShdw blurRad="41275" dist="20320" dir="1800000" algn="tl" rotWithShape="0">
                    <a:srgbClr val="000000">
                      <a:alpha val="40000"/>
                    </a:srgbClr>
                  </a:outerShdw>
                </a:effectLst>
              </a:rPr>
              <a:t>most reads are attributed to abundant molecules</a:t>
            </a:r>
            <a:endParaRPr lang="en-US" sz="2000" b="1" dirty="0">
              <a:ln w="12700">
                <a:solidFill>
                  <a:schemeClr val="tx1"/>
                </a:solidFill>
                <a:prstDash val="solid"/>
              </a:ln>
              <a:solidFill>
                <a:schemeClr val="accent4"/>
              </a:solidFill>
              <a:effectLst>
                <a:outerShdw blurRad="41275" dist="20320" dir="1800000" algn="tl" rotWithShape="0">
                  <a:srgbClr val="000000">
                    <a:alpha val="40000"/>
                  </a:srgbClr>
                </a:outerShdw>
              </a:effectLst>
            </a:endParaRPr>
          </a:p>
        </p:txBody>
      </p:sp>
      <p:sp>
        <p:nvSpPr>
          <p:cNvPr id="14" name="TextBox 13"/>
          <p:cNvSpPr txBox="1"/>
          <p:nvPr/>
        </p:nvSpPr>
        <p:spPr>
          <a:xfrm>
            <a:off x="1215897" y="3597068"/>
            <a:ext cx="1874095" cy="1015663"/>
          </a:xfrm>
          <a:prstGeom prst="rect">
            <a:avLst/>
          </a:prstGeom>
          <a:noFill/>
        </p:spPr>
        <p:txBody>
          <a:bodyPr wrap="square" rtlCol="0">
            <a:spAutoFit/>
          </a:bodyPr>
          <a:lstStyle/>
          <a:p>
            <a:r>
              <a:rPr lang="en-US" sz="2000" b="1" dirty="0" smtClean="0">
                <a:ln w="12700">
                  <a:solidFill>
                    <a:schemeClr val="tx1"/>
                  </a:solidFill>
                  <a:prstDash val="solid"/>
                </a:ln>
                <a:solidFill>
                  <a:schemeClr val="accent4"/>
                </a:solidFill>
                <a:effectLst>
                  <a:outerShdw blurRad="41275" dist="20320" dir="1800000" algn="tl" rotWithShape="0">
                    <a:srgbClr val="000000">
                      <a:alpha val="40000"/>
                    </a:srgbClr>
                  </a:outerShdw>
                </a:effectLst>
              </a:rPr>
              <a:t>most molecules</a:t>
            </a:r>
          </a:p>
          <a:p>
            <a:r>
              <a:rPr lang="en-US" sz="2000" b="1" dirty="0" smtClean="0">
                <a:ln w="12700">
                  <a:solidFill>
                    <a:schemeClr val="tx1"/>
                  </a:solidFill>
                  <a:prstDash val="solid"/>
                </a:ln>
                <a:solidFill>
                  <a:schemeClr val="accent4"/>
                </a:solidFill>
                <a:effectLst>
                  <a:outerShdw blurRad="41275" dist="20320" dir="1800000" algn="tl" rotWithShape="0">
                    <a:srgbClr val="000000">
                      <a:alpha val="40000"/>
                    </a:srgbClr>
                  </a:outerShdw>
                </a:effectLst>
              </a:rPr>
              <a:t>produce few reads </a:t>
            </a:r>
            <a:endParaRPr lang="en-US" sz="2000" b="1" dirty="0">
              <a:ln w="12700">
                <a:solidFill>
                  <a:schemeClr val="tx1"/>
                </a:solidFill>
                <a:prstDash val="solid"/>
              </a:ln>
              <a:solidFill>
                <a:schemeClr val="accent4"/>
              </a:solidFill>
              <a:effectLst>
                <a:outerShdw blurRad="41275" dist="20320" dir="1800000" algn="tl" rotWithShape="0">
                  <a:srgbClr val="000000">
                    <a:alpha val="40000"/>
                  </a:srgbClr>
                </a:outerShdw>
              </a:effectLst>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1213148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1"/>
          <p:cNvSpPr txBox="1">
            <a:spLocks/>
          </p:cNvSpPr>
          <p:nvPr/>
        </p:nvSpPr>
        <p:spPr>
          <a:xfrm>
            <a:off x="0" y="31684"/>
            <a:ext cx="8459304" cy="630927"/>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3200" b="1" u="sng" smtClean="0"/>
              <a:t>Coverage - how much do you actually need?</a:t>
            </a:r>
            <a:endParaRPr lang="en-US" sz="3200" b="1" u="sng" dirty="0"/>
          </a:p>
        </p:txBody>
      </p:sp>
      <p:sp>
        <p:nvSpPr>
          <p:cNvPr id="2" name="Rectangle 1"/>
          <p:cNvSpPr/>
          <p:nvPr/>
        </p:nvSpPr>
        <p:spPr>
          <a:xfrm>
            <a:off x="110435" y="833007"/>
            <a:ext cx="4431533" cy="4832093"/>
          </a:xfrm>
          <a:prstGeom prst="rect">
            <a:avLst/>
          </a:prstGeom>
        </p:spPr>
        <p:txBody>
          <a:bodyPr wrap="square">
            <a:spAutoFit/>
          </a:bodyPr>
          <a:lstStyle/>
          <a:p>
            <a:r>
              <a:rPr lang="en-US" sz="2800" dirty="0" smtClean="0"/>
              <a:t>For quantification experiments, you </a:t>
            </a:r>
            <a:r>
              <a:rPr lang="en-US" sz="2800" dirty="0"/>
              <a:t>need to</a:t>
            </a:r>
            <a:r>
              <a:rPr lang="en-US" sz="2800" dirty="0" smtClean="0"/>
              <a:t> decide </a:t>
            </a:r>
            <a:r>
              <a:rPr lang="en-US" sz="2800" dirty="0"/>
              <a:t>how </a:t>
            </a:r>
            <a:r>
              <a:rPr lang="en-US" sz="2800" dirty="0" smtClean="0"/>
              <a:t>deep you </a:t>
            </a:r>
            <a:r>
              <a:rPr lang="en-US" sz="2800" dirty="0"/>
              <a:t>want to</a:t>
            </a:r>
            <a:r>
              <a:rPr lang="en-US" sz="2800" dirty="0" smtClean="0"/>
              <a:t> sequence:</a:t>
            </a:r>
          </a:p>
          <a:p>
            <a:endParaRPr lang="en-US" sz="2800" dirty="0" smtClean="0"/>
          </a:p>
          <a:p>
            <a:pPr marL="457200" indent="-457200">
              <a:buAutoNum type="arabicParenBoth"/>
            </a:pPr>
            <a:r>
              <a:rPr lang="en-US" sz="2800" dirty="0" smtClean="0"/>
              <a:t>accurately </a:t>
            </a:r>
            <a:r>
              <a:rPr lang="en-US" sz="2800" dirty="0"/>
              <a:t>quantify only highly expressed </a:t>
            </a:r>
            <a:r>
              <a:rPr lang="en-US" sz="2800" dirty="0" smtClean="0"/>
              <a:t>genes, or</a:t>
            </a:r>
          </a:p>
          <a:p>
            <a:pPr marL="457200" indent="-457200"/>
            <a:endParaRPr lang="en-US" sz="2800" dirty="0" smtClean="0"/>
          </a:p>
          <a:p>
            <a:pPr marL="457200" indent="-457200">
              <a:buAutoNum type="arabicParenBoth"/>
            </a:pPr>
            <a:r>
              <a:rPr lang="en-US" sz="2800" dirty="0" smtClean="0"/>
              <a:t>look at the low expressed ones as well?</a:t>
            </a:r>
          </a:p>
          <a:p>
            <a:endParaRPr lang="en-US" sz="2800" dirty="0" smtClean="0"/>
          </a:p>
        </p:txBody>
      </p:sp>
      <p:grpSp>
        <p:nvGrpSpPr>
          <p:cNvPr id="15" name="Group 14"/>
          <p:cNvGrpSpPr/>
          <p:nvPr/>
        </p:nvGrpSpPr>
        <p:grpSpPr>
          <a:xfrm>
            <a:off x="4800544" y="1396144"/>
            <a:ext cx="4071005" cy="3473435"/>
            <a:chOff x="3998952" y="1447139"/>
            <a:chExt cx="4071005" cy="3473435"/>
          </a:xfrm>
        </p:grpSpPr>
        <p:pic>
          <p:nvPicPr>
            <p:cNvPr id="7" name="Picture 6" descr="powerlaw_zipf_graph.gif"/>
            <p:cNvPicPr>
              <a:picLocks noChangeAspect="1"/>
            </p:cNvPicPr>
            <p:nvPr/>
          </p:nvPicPr>
          <p:blipFill rotWithShape="1">
            <a:blip r:embed="rId2">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l="6622" b="5666"/>
            <a:stretch/>
          </p:blipFill>
          <p:spPr>
            <a:xfrm>
              <a:off x="3998952" y="1447139"/>
              <a:ext cx="4071005" cy="3473435"/>
            </a:xfrm>
            <a:prstGeom prst="rect">
              <a:avLst/>
            </a:prstGeom>
          </p:spPr>
        </p:pic>
        <p:sp>
          <p:nvSpPr>
            <p:cNvPr id="24" name="Rectangle 23"/>
            <p:cNvSpPr/>
            <p:nvPr/>
          </p:nvSpPr>
          <p:spPr>
            <a:xfrm>
              <a:off x="4071006" y="1540265"/>
              <a:ext cx="3919860" cy="3251666"/>
            </a:xfrm>
            <a:prstGeom prst="rect">
              <a:avLst/>
            </a:pr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4287166" y="1540265"/>
              <a:ext cx="3703699" cy="3251666"/>
            </a:xfrm>
            <a:prstGeom prst="rect">
              <a:avLst/>
            </a:pr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4800544" y="1540265"/>
              <a:ext cx="3190321" cy="3251666"/>
            </a:xfrm>
            <a:prstGeom prst="rect">
              <a:avLst/>
            </a:pr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5512072" y="1540265"/>
              <a:ext cx="2478794" cy="3251666"/>
            </a:xfrm>
            <a:prstGeom prst="rect">
              <a:avLst/>
            </a:pr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6088495" y="1540265"/>
              <a:ext cx="1902371" cy="3251666"/>
            </a:xfrm>
            <a:prstGeom prst="rect">
              <a:avLst/>
            </a:pr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610883" y="1540265"/>
              <a:ext cx="1379983" cy="3251666"/>
            </a:xfrm>
            <a:prstGeom prst="rect">
              <a:avLst/>
            </a:pr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Freeform 7"/>
            <p:cNvSpPr/>
            <p:nvPr/>
          </p:nvSpPr>
          <p:spPr>
            <a:xfrm>
              <a:off x="4185966" y="2000006"/>
              <a:ext cx="3759864" cy="2678094"/>
            </a:xfrm>
            <a:custGeom>
              <a:avLst/>
              <a:gdLst>
                <a:gd name="connsiteX0" fmla="*/ 0 w 2828087"/>
                <a:gd name="connsiteY0" fmla="*/ 2359935 h 2360457"/>
                <a:gd name="connsiteX1" fmla="*/ 2161595 w 2828087"/>
                <a:gd name="connsiteY1" fmla="*/ 1972618 h 2360457"/>
                <a:gd name="connsiteX2" fmla="*/ 2828087 w 2828087"/>
                <a:gd name="connsiteY2" fmla="*/ 0 h 2360457"/>
              </a:gdLst>
              <a:ahLst/>
              <a:cxnLst>
                <a:cxn ang="0">
                  <a:pos x="connsiteX0" y="connsiteY0"/>
                </a:cxn>
                <a:cxn ang="0">
                  <a:pos x="connsiteX1" y="connsiteY1"/>
                </a:cxn>
                <a:cxn ang="0">
                  <a:pos x="connsiteX2" y="connsiteY2"/>
                </a:cxn>
              </a:cxnLst>
              <a:rect l="l" t="t" r="r" b="b"/>
              <a:pathLst>
                <a:path w="2828087" h="2360457">
                  <a:moveTo>
                    <a:pt x="0" y="2359935"/>
                  </a:moveTo>
                  <a:cubicBezTo>
                    <a:pt x="845123" y="2362938"/>
                    <a:pt x="1690247" y="2365941"/>
                    <a:pt x="2161595" y="1972618"/>
                  </a:cubicBezTo>
                  <a:cubicBezTo>
                    <a:pt x="2632943" y="1579295"/>
                    <a:pt x="2828087" y="0"/>
                    <a:pt x="2828087" y="0"/>
                  </a:cubicBezTo>
                </a:path>
              </a:pathLst>
            </a:custGeom>
            <a:ln w="57150" cmpd="sng">
              <a:solidFill>
                <a:schemeClr val="accent4"/>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8" name="Freeform 27"/>
            <p:cNvSpPr/>
            <p:nvPr/>
          </p:nvSpPr>
          <p:spPr>
            <a:xfrm>
              <a:off x="4080012" y="1774455"/>
              <a:ext cx="3926899" cy="2963431"/>
            </a:xfrm>
            <a:custGeom>
              <a:avLst/>
              <a:gdLst>
                <a:gd name="connsiteX0" fmla="*/ 0 w 3926899"/>
                <a:gd name="connsiteY0" fmla="*/ 0 h 2963431"/>
                <a:gd name="connsiteX1" fmla="*/ 72053 w 3926899"/>
                <a:gd name="connsiteY1" fmla="*/ 1459197 h 2963431"/>
                <a:gd name="connsiteX2" fmla="*/ 297219 w 3926899"/>
                <a:gd name="connsiteY2" fmla="*/ 2368943 h 2963431"/>
                <a:gd name="connsiteX3" fmla="*/ 693512 w 3926899"/>
                <a:gd name="connsiteY3" fmla="*/ 2693209 h 2963431"/>
                <a:gd name="connsiteX4" fmla="*/ 1233911 w 3926899"/>
                <a:gd name="connsiteY4" fmla="*/ 2828320 h 2963431"/>
                <a:gd name="connsiteX5" fmla="*/ 2188615 w 3926899"/>
                <a:gd name="connsiteY5" fmla="*/ 2909387 h 2963431"/>
                <a:gd name="connsiteX6" fmla="*/ 3926899 w 3926899"/>
                <a:gd name="connsiteY6" fmla="*/ 2963431 h 2963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26899" h="2963431">
                  <a:moveTo>
                    <a:pt x="0" y="0"/>
                  </a:moveTo>
                  <a:cubicBezTo>
                    <a:pt x="11258" y="532186"/>
                    <a:pt x="22517" y="1064373"/>
                    <a:pt x="72053" y="1459197"/>
                  </a:cubicBezTo>
                  <a:cubicBezTo>
                    <a:pt x="121589" y="1854021"/>
                    <a:pt x="193643" y="2163274"/>
                    <a:pt x="297219" y="2368943"/>
                  </a:cubicBezTo>
                  <a:cubicBezTo>
                    <a:pt x="400795" y="2574612"/>
                    <a:pt x="537397" y="2616646"/>
                    <a:pt x="693512" y="2693209"/>
                  </a:cubicBezTo>
                  <a:cubicBezTo>
                    <a:pt x="849627" y="2769772"/>
                    <a:pt x="984727" y="2792290"/>
                    <a:pt x="1233911" y="2828320"/>
                  </a:cubicBezTo>
                  <a:cubicBezTo>
                    <a:pt x="1483095" y="2864350"/>
                    <a:pt x="1739784" y="2886869"/>
                    <a:pt x="2188615" y="2909387"/>
                  </a:cubicBezTo>
                  <a:cubicBezTo>
                    <a:pt x="2637446" y="2931905"/>
                    <a:pt x="3926899" y="2963431"/>
                    <a:pt x="3926899" y="2963431"/>
                  </a:cubicBezTo>
                </a:path>
              </a:pathLst>
            </a:custGeom>
            <a:ln w="57150" cmpd="sng">
              <a:solidFill>
                <a:srgbClr val="00009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0" name="Trapezoid 29"/>
            <p:cNvSpPr/>
            <p:nvPr/>
          </p:nvSpPr>
          <p:spPr>
            <a:xfrm rot="5400000">
              <a:off x="5344191" y="879556"/>
              <a:ext cx="1470608" cy="3260406"/>
            </a:xfrm>
            <a:prstGeom prst="trapezoid">
              <a:avLst>
                <a:gd name="adj" fmla="val 42150"/>
              </a:avLst>
            </a:prstGeom>
            <a:solidFill>
              <a:schemeClr val="bg1"/>
            </a:solidFill>
            <a:ln>
              <a:solidFill>
                <a:srgbClr val="000090"/>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r"/>
              <a:r>
                <a:rPr lang="en-US" sz="2400" b="1" dirty="0" smtClean="0">
                  <a:solidFill>
                    <a:srgbClr val="000090"/>
                  </a:solidFill>
                </a:rPr>
                <a:t>million reads</a:t>
              </a:r>
              <a:endParaRPr lang="en-US" sz="2400" b="1" dirty="0">
                <a:solidFill>
                  <a:srgbClr val="000090"/>
                </a:solidFill>
              </a:endParaRPr>
            </a:p>
          </p:txBody>
        </p:sp>
      </p:grpSp>
      <p:sp>
        <p:nvSpPr>
          <p:cNvPr id="16" name="TextBox 15"/>
          <p:cNvSpPr txBox="1"/>
          <p:nvPr/>
        </p:nvSpPr>
        <p:spPr>
          <a:xfrm>
            <a:off x="1070568" y="5801060"/>
            <a:ext cx="6846891" cy="830997"/>
          </a:xfrm>
          <a:prstGeom prst="rect">
            <a:avLst/>
          </a:prstGeom>
          <a:noFill/>
        </p:spPr>
        <p:txBody>
          <a:bodyPr wrap="square" rtlCol="0">
            <a:spAutoFit/>
          </a:bodyPr>
          <a:lstStyle/>
          <a:p>
            <a:pPr algn="ctr"/>
            <a:r>
              <a:rPr lang="en-US" sz="2400" b="1" dirty="0" smtClean="0">
                <a:solidFill>
                  <a:srgbClr val="800000"/>
                </a:solidFill>
              </a:rPr>
              <a:t>Bottom line: if you want high coverage in all/most features, you have  to sequence many lanes</a:t>
            </a:r>
            <a:endParaRPr lang="en-US" sz="2400" b="1" dirty="0">
              <a:solidFill>
                <a:srgbClr val="800000"/>
              </a:solidFill>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5525132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b="1" dirty="0" smtClean="0"/>
              <a:t>Replicates</a:t>
            </a:r>
            <a:endParaRPr lang="en-US" b="1" dirty="0"/>
          </a:p>
        </p:txBody>
      </p:sp>
      <p:sp>
        <p:nvSpPr>
          <p:cNvPr id="4" name="Subtitle 3"/>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a:xfrm>
            <a:off x="380773" y="153160"/>
            <a:ext cx="7620000" cy="730319"/>
          </a:xfrm>
        </p:spPr>
        <p:txBody>
          <a:bodyPr/>
          <a:lstStyle/>
          <a:p>
            <a:r>
              <a:rPr lang="en-US" sz="3200" b="1" u="sng" dirty="0" smtClean="0"/>
              <a:t>Replicates – why?</a:t>
            </a:r>
            <a:endParaRPr lang="en-US" sz="3200" b="1" u="sng" dirty="0"/>
          </a:p>
        </p:txBody>
      </p:sp>
      <p:sp>
        <p:nvSpPr>
          <p:cNvPr id="24" name="TextBox 23"/>
          <p:cNvSpPr txBox="1"/>
          <p:nvPr/>
        </p:nvSpPr>
        <p:spPr>
          <a:xfrm>
            <a:off x="719440" y="883479"/>
            <a:ext cx="7870596" cy="5509200"/>
          </a:xfrm>
          <a:prstGeom prst="rect">
            <a:avLst/>
          </a:prstGeom>
          <a:noFill/>
        </p:spPr>
        <p:txBody>
          <a:bodyPr wrap="square" rtlCol="0">
            <a:spAutoFit/>
          </a:bodyPr>
          <a:lstStyle/>
          <a:p>
            <a:r>
              <a:rPr lang="en-US" sz="3200" dirty="0" smtClean="0"/>
              <a:t>Our data is always based on sampling – we look at N individuals and try to infer about the population. We use statistics to tell us how likely we are to be wrong.</a:t>
            </a:r>
          </a:p>
          <a:p>
            <a:endParaRPr lang="en-US" sz="3200" dirty="0" smtClean="0"/>
          </a:p>
          <a:p>
            <a:r>
              <a:rPr lang="en-US" sz="3200" b="1" dirty="0" smtClean="0"/>
              <a:t>Without replicates, what do you miss?</a:t>
            </a:r>
          </a:p>
          <a:p>
            <a:pPr marL="342900" indent="-342900">
              <a:buFont typeface="Arial"/>
              <a:buChar char="•"/>
            </a:pPr>
            <a:r>
              <a:rPr lang="en-US" sz="3200" dirty="0" smtClean="0"/>
              <a:t>Variation within the groups (biological noise) </a:t>
            </a:r>
          </a:p>
          <a:p>
            <a:pPr marL="342900" indent="-342900">
              <a:buFont typeface="Arial"/>
              <a:buChar char="•"/>
            </a:pPr>
            <a:r>
              <a:rPr lang="en-US" sz="3200" dirty="0" smtClean="0"/>
              <a:t>Accuracy of measurement (technical noise) </a:t>
            </a:r>
          </a:p>
          <a:p>
            <a:pPr marL="342900" indent="-342900">
              <a:buFont typeface="Arial"/>
              <a:buChar char="•"/>
            </a:pPr>
            <a:r>
              <a:rPr lang="en-US" sz="3200" dirty="0" smtClean="0"/>
              <a:t>Sample size</a:t>
            </a:r>
          </a:p>
          <a:p>
            <a:endParaRPr lang="en-US" sz="3200" dirty="0" smtClean="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7359400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a:xfrm>
            <a:off x="380773" y="153160"/>
            <a:ext cx="7620000" cy="730319"/>
          </a:xfrm>
        </p:spPr>
        <p:txBody>
          <a:bodyPr/>
          <a:lstStyle/>
          <a:p>
            <a:r>
              <a:rPr lang="en-US" sz="3200" b="1" u="sng" dirty="0" smtClean="0"/>
              <a:t>Replicates</a:t>
            </a:r>
            <a:endParaRPr lang="en-US" sz="3200" b="1" u="sng" dirty="0"/>
          </a:p>
        </p:txBody>
      </p:sp>
      <p:sp>
        <p:nvSpPr>
          <p:cNvPr id="5" name="TextBox 4"/>
          <p:cNvSpPr txBox="1"/>
          <p:nvPr/>
        </p:nvSpPr>
        <p:spPr>
          <a:xfrm>
            <a:off x="4820252" y="2713745"/>
            <a:ext cx="3484444" cy="3046988"/>
          </a:xfrm>
          <a:prstGeom prst="rect">
            <a:avLst/>
          </a:prstGeom>
          <a:noFill/>
        </p:spPr>
        <p:txBody>
          <a:bodyPr wrap="square" rtlCol="0">
            <a:spAutoFit/>
          </a:bodyPr>
          <a:lstStyle/>
          <a:p>
            <a:r>
              <a:rPr lang="en-US" sz="2400" dirty="0" smtClean="0"/>
              <a:t>Sequencing is a measurement technique, with high technical reproducibility (R</a:t>
            </a:r>
            <a:r>
              <a:rPr lang="en-US" sz="2400" baseline="30000" dirty="0" smtClean="0"/>
              <a:t>2</a:t>
            </a:r>
            <a:r>
              <a:rPr lang="en-US" sz="2400" dirty="0" smtClean="0"/>
              <a:t> are typically &gt;0.97)</a:t>
            </a:r>
          </a:p>
          <a:p>
            <a:endParaRPr lang="en-US" sz="2400" dirty="0"/>
          </a:p>
          <a:p>
            <a:r>
              <a:rPr lang="en-US" sz="2400" i="1" u="sng" dirty="0" smtClean="0"/>
              <a:t>technical replicates are usually not </a:t>
            </a:r>
            <a:r>
              <a:rPr lang="en-US" sz="2400" i="1" u="sng" dirty="0" smtClean="0"/>
              <a:t>required</a:t>
            </a:r>
            <a:endParaRPr lang="en-US" sz="2400" dirty="0"/>
          </a:p>
        </p:txBody>
      </p:sp>
      <p:sp>
        <p:nvSpPr>
          <p:cNvPr id="7" name="TextBox 6"/>
          <p:cNvSpPr txBox="1"/>
          <p:nvPr/>
        </p:nvSpPr>
        <p:spPr>
          <a:xfrm>
            <a:off x="405295" y="941722"/>
            <a:ext cx="7361583" cy="1569660"/>
          </a:xfrm>
          <a:prstGeom prst="rect">
            <a:avLst/>
          </a:prstGeom>
          <a:noFill/>
        </p:spPr>
        <p:txBody>
          <a:bodyPr wrap="square" rtlCol="0">
            <a:spAutoFit/>
          </a:bodyPr>
          <a:lstStyle/>
          <a:p>
            <a:r>
              <a:rPr lang="en-US" sz="2400" dirty="0" smtClean="0"/>
              <a:t>Technical replicate = sequence the same sample twice</a:t>
            </a:r>
          </a:p>
          <a:p>
            <a:endParaRPr lang="en-US" sz="2400" dirty="0"/>
          </a:p>
          <a:p>
            <a:r>
              <a:rPr lang="en-US" sz="2400" dirty="0" smtClean="0"/>
              <a:t>Biological replicate = sequence several individuals that represent the same biological condition</a:t>
            </a:r>
            <a:endParaRPr lang="en-US" sz="2400" dirty="0"/>
          </a:p>
        </p:txBody>
      </p:sp>
      <p:sp>
        <p:nvSpPr>
          <p:cNvPr id="20" name="TextBox 19"/>
          <p:cNvSpPr txBox="1"/>
          <p:nvPr/>
        </p:nvSpPr>
        <p:spPr>
          <a:xfrm>
            <a:off x="127868" y="4773856"/>
            <a:ext cx="3958219" cy="1815882"/>
          </a:xfrm>
          <a:prstGeom prst="rect">
            <a:avLst/>
          </a:prstGeom>
          <a:noFill/>
        </p:spPr>
        <p:txBody>
          <a:bodyPr wrap="square" rtlCol="0">
            <a:spAutoFit/>
          </a:bodyPr>
          <a:lstStyle/>
          <a:p>
            <a:r>
              <a:rPr lang="en-US" sz="2800" b="1" dirty="0" smtClean="0">
                <a:solidFill>
                  <a:schemeClr val="accent4">
                    <a:lumMod val="60000"/>
                    <a:lumOff val="40000"/>
                  </a:schemeClr>
                </a:solidFill>
              </a:rPr>
              <a:t>Technical</a:t>
            </a:r>
            <a:r>
              <a:rPr lang="en-US" sz="2800" b="1" dirty="0" smtClean="0"/>
              <a:t> replicates are: S1 /S2  and S5 / S6</a:t>
            </a:r>
            <a:endParaRPr lang="en-US" sz="2800" b="1" dirty="0"/>
          </a:p>
          <a:p>
            <a:r>
              <a:rPr lang="en-US" sz="2800" b="1" dirty="0" smtClean="0">
                <a:solidFill>
                  <a:schemeClr val="bg2">
                    <a:lumMod val="75000"/>
                  </a:schemeClr>
                </a:solidFill>
              </a:rPr>
              <a:t>Biological</a:t>
            </a:r>
            <a:r>
              <a:rPr lang="en-US" sz="2800" b="1" dirty="0" smtClean="0"/>
              <a:t> replicates are: S1/S3 and S5/S4</a:t>
            </a:r>
            <a:endParaRPr lang="en-US" sz="2800" b="1" dirty="0"/>
          </a:p>
        </p:txBody>
      </p:sp>
      <p:grpSp>
        <p:nvGrpSpPr>
          <p:cNvPr id="2" name="Group 1"/>
          <p:cNvGrpSpPr/>
          <p:nvPr/>
        </p:nvGrpSpPr>
        <p:grpSpPr>
          <a:xfrm>
            <a:off x="253339" y="3039815"/>
            <a:ext cx="4463037" cy="1441010"/>
            <a:chOff x="253339" y="3039815"/>
            <a:chExt cx="4463037" cy="1441010"/>
          </a:xfrm>
        </p:grpSpPr>
        <p:pic>
          <p:nvPicPr>
            <p:cNvPr id="8" name="Picture 7" descr="c57bl6.jpeg"/>
            <p:cNvPicPr>
              <a:picLocks noChangeAspect="1"/>
            </p:cNvPicPr>
            <p:nvPr/>
          </p:nvPicPr>
          <p:blipFill>
            <a:blip r:embed="rId2">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394251" y="3039815"/>
              <a:ext cx="749449" cy="718587"/>
            </a:xfrm>
            <a:prstGeom prst="rect">
              <a:avLst/>
            </a:prstGeom>
          </p:spPr>
        </p:pic>
        <p:pic>
          <p:nvPicPr>
            <p:cNvPr id="11" name="Picture 10" descr="c57bl6.jpeg"/>
            <p:cNvPicPr>
              <a:picLocks noChangeAspect="1"/>
            </p:cNvPicPr>
            <p:nvPr/>
          </p:nvPicPr>
          <p:blipFill>
            <a:blip r:embed="rId2">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1359318" y="3067136"/>
              <a:ext cx="714896" cy="685457"/>
            </a:xfrm>
            <a:prstGeom prst="rect">
              <a:avLst/>
            </a:prstGeom>
          </p:spPr>
        </p:pic>
        <p:pic>
          <p:nvPicPr>
            <p:cNvPr id="12" name="Picture 11" descr="DBA.jpg"/>
            <p:cNvPicPr>
              <a:picLocks noChangeAspect="1"/>
            </p:cNvPicPr>
            <p:nvPr/>
          </p:nvPicPr>
          <p:blipFill rotWithShape="1">
            <a:blip r:embed="rId3">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l="8215" t="3496" b="9005"/>
            <a:stretch/>
          </p:blipFill>
          <p:spPr>
            <a:xfrm>
              <a:off x="2713517" y="3039815"/>
              <a:ext cx="898200" cy="629233"/>
            </a:xfrm>
            <a:prstGeom prst="rect">
              <a:avLst/>
            </a:prstGeom>
          </p:spPr>
        </p:pic>
        <p:pic>
          <p:nvPicPr>
            <p:cNvPr id="13" name="Picture 12" descr="DBA.jpg"/>
            <p:cNvPicPr>
              <a:picLocks noChangeAspect="1"/>
            </p:cNvPicPr>
            <p:nvPr/>
          </p:nvPicPr>
          <p:blipFill rotWithShape="1">
            <a:blip r:embed="rId3">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l="8215" t="3496" b="9005"/>
            <a:stretch/>
          </p:blipFill>
          <p:spPr>
            <a:xfrm>
              <a:off x="3818176" y="3067136"/>
              <a:ext cx="898200" cy="629233"/>
            </a:xfrm>
            <a:prstGeom prst="rect">
              <a:avLst/>
            </a:prstGeom>
          </p:spPr>
        </p:pic>
        <p:sp>
          <p:nvSpPr>
            <p:cNvPr id="14" name="TextBox 13"/>
            <p:cNvSpPr txBox="1"/>
            <p:nvPr/>
          </p:nvSpPr>
          <p:spPr>
            <a:xfrm>
              <a:off x="253339" y="4111493"/>
              <a:ext cx="407721" cy="369332"/>
            </a:xfrm>
            <a:prstGeom prst="rect">
              <a:avLst/>
            </a:prstGeom>
            <a:solidFill>
              <a:schemeClr val="tx1">
                <a:lumMod val="50000"/>
                <a:lumOff val="50000"/>
              </a:schemeClr>
            </a:solidFill>
          </p:spPr>
          <p:txBody>
            <a:bodyPr wrap="none" rtlCol="0">
              <a:spAutoFit/>
            </a:bodyPr>
            <a:lstStyle/>
            <a:p>
              <a:r>
                <a:rPr lang="en-US" b="1" dirty="0" smtClean="0">
                  <a:solidFill>
                    <a:srgbClr val="FFFFFF"/>
                  </a:solidFill>
                </a:rPr>
                <a:t>S1</a:t>
              </a:r>
              <a:endParaRPr lang="en-US" b="1" dirty="0">
                <a:solidFill>
                  <a:srgbClr val="FFFFFF"/>
                </a:solidFill>
              </a:endParaRPr>
            </a:p>
          </p:txBody>
        </p:sp>
        <p:sp>
          <p:nvSpPr>
            <p:cNvPr id="15" name="TextBox 14"/>
            <p:cNvSpPr txBox="1"/>
            <p:nvPr/>
          </p:nvSpPr>
          <p:spPr>
            <a:xfrm>
              <a:off x="1411572" y="4111493"/>
              <a:ext cx="415498" cy="369332"/>
            </a:xfrm>
            <a:prstGeom prst="rect">
              <a:avLst/>
            </a:prstGeom>
            <a:solidFill>
              <a:schemeClr val="tx1">
                <a:lumMod val="50000"/>
                <a:lumOff val="50000"/>
              </a:schemeClr>
            </a:solidFill>
          </p:spPr>
          <p:txBody>
            <a:bodyPr wrap="none" rtlCol="0">
              <a:spAutoFit/>
            </a:bodyPr>
            <a:lstStyle/>
            <a:p>
              <a:r>
                <a:rPr lang="en-US" b="1" dirty="0" smtClean="0">
                  <a:solidFill>
                    <a:srgbClr val="FFFFFF"/>
                  </a:solidFill>
                </a:rPr>
                <a:t>S3</a:t>
              </a:r>
              <a:endParaRPr lang="en-US" b="1" dirty="0">
                <a:solidFill>
                  <a:srgbClr val="FFFFFF"/>
                </a:solidFill>
              </a:endParaRPr>
            </a:p>
          </p:txBody>
        </p:sp>
        <p:sp>
          <p:nvSpPr>
            <p:cNvPr id="16" name="TextBox 15"/>
            <p:cNvSpPr txBox="1"/>
            <p:nvPr/>
          </p:nvSpPr>
          <p:spPr>
            <a:xfrm>
              <a:off x="699051" y="4111493"/>
              <a:ext cx="415498" cy="369332"/>
            </a:xfrm>
            <a:prstGeom prst="rect">
              <a:avLst/>
            </a:prstGeom>
            <a:solidFill>
              <a:schemeClr val="tx1">
                <a:lumMod val="50000"/>
                <a:lumOff val="50000"/>
              </a:schemeClr>
            </a:solidFill>
          </p:spPr>
          <p:txBody>
            <a:bodyPr wrap="none" rtlCol="0">
              <a:spAutoFit/>
            </a:bodyPr>
            <a:lstStyle/>
            <a:p>
              <a:r>
                <a:rPr lang="en-US" b="1" dirty="0" smtClean="0">
                  <a:solidFill>
                    <a:srgbClr val="FFFFFF"/>
                  </a:solidFill>
                </a:rPr>
                <a:t>S2</a:t>
              </a:r>
              <a:endParaRPr lang="en-US" b="1" dirty="0">
                <a:solidFill>
                  <a:srgbClr val="FFFFFF"/>
                </a:solidFill>
              </a:endParaRPr>
            </a:p>
          </p:txBody>
        </p:sp>
        <p:sp>
          <p:nvSpPr>
            <p:cNvPr id="17" name="TextBox 16"/>
            <p:cNvSpPr txBox="1"/>
            <p:nvPr/>
          </p:nvSpPr>
          <p:spPr>
            <a:xfrm>
              <a:off x="4190773" y="4111493"/>
              <a:ext cx="415498" cy="369332"/>
            </a:xfrm>
            <a:prstGeom prst="rect">
              <a:avLst/>
            </a:prstGeom>
            <a:solidFill>
              <a:schemeClr val="accent1"/>
            </a:solidFill>
          </p:spPr>
          <p:txBody>
            <a:bodyPr wrap="none" rtlCol="0">
              <a:spAutoFit/>
            </a:bodyPr>
            <a:lstStyle/>
            <a:p>
              <a:r>
                <a:rPr lang="en-US" b="1" dirty="0" smtClean="0">
                  <a:solidFill>
                    <a:srgbClr val="FFFFFF"/>
                  </a:solidFill>
                </a:rPr>
                <a:t>S6</a:t>
              </a:r>
              <a:endParaRPr lang="en-US" b="1" dirty="0">
                <a:solidFill>
                  <a:srgbClr val="FFFFFF"/>
                </a:solidFill>
              </a:endParaRPr>
            </a:p>
          </p:txBody>
        </p:sp>
        <p:sp>
          <p:nvSpPr>
            <p:cNvPr id="18" name="TextBox 17"/>
            <p:cNvSpPr txBox="1"/>
            <p:nvPr/>
          </p:nvSpPr>
          <p:spPr>
            <a:xfrm>
              <a:off x="2669559" y="4111493"/>
              <a:ext cx="407721" cy="369332"/>
            </a:xfrm>
            <a:prstGeom prst="rect">
              <a:avLst/>
            </a:prstGeom>
            <a:solidFill>
              <a:schemeClr val="accent1"/>
            </a:solidFill>
          </p:spPr>
          <p:txBody>
            <a:bodyPr wrap="none" rtlCol="0">
              <a:spAutoFit/>
            </a:bodyPr>
            <a:lstStyle/>
            <a:p>
              <a:r>
                <a:rPr lang="en-US" b="1" dirty="0" smtClean="0">
                  <a:solidFill>
                    <a:srgbClr val="FFFFFF"/>
                  </a:solidFill>
                </a:rPr>
                <a:t>S4</a:t>
              </a:r>
              <a:endParaRPr lang="en-US" b="1" dirty="0">
                <a:solidFill>
                  <a:srgbClr val="FFFFFF"/>
                </a:solidFill>
              </a:endParaRPr>
            </a:p>
          </p:txBody>
        </p:sp>
        <p:sp>
          <p:nvSpPr>
            <p:cNvPr id="19" name="TextBox 18"/>
            <p:cNvSpPr txBox="1"/>
            <p:nvPr/>
          </p:nvSpPr>
          <p:spPr>
            <a:xfrm>
              <a:off x="3743052" y="4111493"/>
              <a:ext cx="407721" cy="369332"/>
            </a:xfrm>
            <a:prstGeom prst="rect">
              <a:avLst/>
            </a:prstGeom>
            <a:solidFill>
              <a:schemeClr val="accent1"/>
            </a:solidFill>
          </p:spPr>
          <p:txBody>
            <a:bodyPr wrap="none" rtlCol="0">
              <a:spAutoFit/>
            </a:bodyPr>
            <a:lstStyle/>
            <a:p>
              <a:r>
                <a:rPr lang="en-US" b="1" dirty="0" smtClean="0">
                  <a:solidFill>
                    <a:srgbClr val="FFFFFF"/>
                  </a:solidFill>
                </a:rPr>
                <a:t>S5</a:t>
              </a:r>
              <a:endParaRPr lang="en-US" b="1" dirty="0">
                <a:solidFill>
                  <a:srgbClr val="FFFFFF"/>
                </a:solidFill>
              </a:endParaRPr>
            </a:p>
          </p:txBody>
        </p:sp>
        <p:cxnSp>
          <p:nvCxnSpPr>
            <p:cNvPr id="22" name="Straight Arrow Connector 21"/>
            <p:cNvCxnSpPr/>
            <p:nvPr/>
          </p:nvCxnSpPr>
          <p:spPr>
            <a:xfrm flipH="1">
              <a:off x="457200" y="3578952"/>
              <a:ext cx="452688" cy="429831"/>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a:off x="909888" y="3578952"/>
              <a:ext cx="0" cy="507532"/>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1686158" y="3578952"/>
              <a:ext cx="0" cy="507532"/>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a:off x="2876645" y="3603961"/>
              <a:ext cx="0" cy="507532"/>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a:off x="4003080" y="3613493"/>
              <a:ext cx="0" cy="507532"/>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4003080" y="3603961"/>
              <a:ext cx="408608" cy="517064"/>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9226225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a:xfrm>
            <a:off x="380773" y="153160"/>
            <a:ext cx="7620000" cy="730319"/>
          </a:xfrm>
        </p:spPr>
        <p:txBody>
          <a:bodyPr/>
          <a:lstStyle/>
          <a:p>
            <a:r>
              <a:rPr lang="en-US" sz="3200" b="1" u="sng" dirty="0" smtClean="0"/>
              <a:t>Replicates</a:t>
            </a:r>
            <a:endParaRPr lang="en-US" sz="3200" b="1" u="sng" dirty="0"/>
          </a:p>
        </p:txBody>
      </p:sp>
      <p:sp>
        <p:nvSpPr>
          <p:cNvPr id="7" name="TextBox 6"/>
          <p:cNvSpPr txBox="1"/>
          <p:nvPr/>
        </p:nvSpPr>
        <p:spPr>
          <a:xfrm>
            <a:off x="405295" y="941722"/>
            <a:ext cx="7361583" cy="1569660"/>
          </a:xfrm>
          <a:prstGeom prst="rect">
            <a:avLst/>
          </a:prstGeom>
          <a:noFill/>
        </p:spPr>
        <p:txBody>
          <a:bodyPr wrap="square" rtlCol="0">
            <a:spAutoFit/>
          </a:bodyPr>
          <a:lstStyle/>
          <a:p>
            <a:r>
              <a:rPr lang="en-US" sz="2400" dirty="0" smtClean="0"/>
              <a:t>Technical replicate = sequence the same sample twice</a:t>
            </a:r>
          </a:p>
          <a:p>
            <a:endParaRPr lang="en-US" sz="2400" dirty="0"/>
          </a:p>
          <a:p>
            <a:r>
              <a:rPr lang="en-US" sz="2400" dirty="0" smtClean="0"/>
              <a:t>Biological replicate = sequence several individuals that represent the same biological condition</a:t>
            </a:r>
            <a:endParaRPr lang="en-US" sz="2400" dirty="0"/>
          </a:p>
        </p:txBody>
      </p:sp>
      <p:sp>
        <p:nvSpPr>
          <p:cNvPr id="20" name="TextBox 19"/>
          <p:cNvSpPr txBox="1"/>
          <p:nvPr/>
        </p:nvSpPr>
        <p:spPr>
          <a:xfrm>
            <a:off x="127868" y="4773856"/>
            <a:ext cx="3958219" cy="1815882"/>
          </a:xfrm>
          <a:prstGeom prst="rect">
            <a:avLst/>
          </a:prstGeom>
          <a:noFill/>
        </p:spPr>
        <p:txBody>
          <a:bodyPr wrap="square" rtlCol="0">
            <a:spAutoFit/>
          </a:bodyPr>
          <a:lstStyle/>
          <a:p>
            <a:r>
              <a:rPr lang="en-US" sz="2800" b="1" dirty="0" smtClean="0">
                <a:solidFill>
                  <a:schemeClr val="accent4">
                    <a:lumMod val="60000"/>
                    <a:lumOff val="40000"/>
                  </a:schemeClr>
                </a:solidFill>
              </a:rPr>
              <a:t>Technical</a:t>
            </a:r>
            <a:r>
              <a:rPr lang="en-US" sz="2800" b="1" dirty="0" smtClean="0"/>
              <a:t> replicates are: S1 /S2  and S5 / S6</a:t>
            </a:r>
            <a:endParaRPr lang="en-US" sz="2800" b="1" dirty="0"/>
          </a:p>
          <a:p>
            <a:r>
              <a:rPr lang="en-US" sz="2800" b="1" dirty="0" smtClean="0">
                <a:solidFill>
                  <a:schemeClr val="bg2">
                    <a:lumMod val="75000"/>
                  </a:schemeClr>
                </a:solidFill>
              </a:rPr>
              <a:t>Biological</a:t>
            </a:r>
            <a:r>
              <a:rPr lang="en-US" sz="2800" b="1" dirty="0" smtClean="0"/>
              <a:t> replicates are: S1/S3 and S5/S4</a:t>
            </a:r>
            <a:endParaRPr lang="en-US" sz="2800" b="1" dirty="0"/>
          </a:p>
        </p:txBody>
      </p:sp>
      <p:grpSp>
        <p:nvGrpSpPr>
          <p:cNvPr id="2" name="Group 1"/>
          <p:cNvGrpSpPr/>
          <p:nvPr/>
        </p:nvGrpSpPr>
        <p:grpSpPr>
          <a:xfrm>
            <a:off x="253339" y="3039815"/>
            <a:ext cx="4463037" cy="1441010"/>
            <a:chOff x="253339" y="3039815"/>
            <a:chExt cx="4463037" cy="1441010"/>
          </a:xfrm>
        </p:grpSpPr>
        <p:pic>
          <p:nvPicPr>
            <p:cNvPr id="8" name="Picture 7" descr="c57bl6.jpeg"/>
            <p:cNvPicPr>
              <a:picLocks noChangeAspect="1"/>
            </p:cNvPicPr>
            <p:nvPr/>
          </p:nvPicPr>
          <p:blipFill>
            <a:blip r:embed="rId2">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394251" y="3039815"/>
              <a:ext cx="749449" cy="718587"/>
            </a:xfrm>
            <a:prstGeom prst="rect">
              <a:avLst/>
            </a:prstGeom>
          </p:spPr>
        </p:pic>
        <p:pic>
          <p:nvPicPr>
            <p:cNvPr id="11" name="Picture 10" descr="c57bl6.jpeg"/>
            <p:cNvPicPr>
              <a:picLocks noChangeAspect="1"/>
            </p:cNvPicPr>
            <p:nvPr/>
          </p:nvPicPr>
          <p:blipFill>
            <a:blip r:embed="rId2">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1359318" y="3067136"/>
              <a:ext cx="714896" cy="685457"/>
            </a:xfrm>
            <a:prstGeom prst="rect">
              <a:avLst/>
            </a:prstGeom>
          </p:spPr>
        </p:pic>
        <p:pic>
          <p:nvPicPr>
            <p:cNvPr id="12" name="Picture 11" descr="DBA.jpg"/>
            <p:cNvPicPr>
              <a:picLocks noChangeAspect="1"/>
            </p:cNvPicPr>
            <p:nvPr/>
          </p:nvPicPr>
          <p:blipFill rotWithShape="1">
            <a:blip r:embed="rId3">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l="8215" t="3496" b="9005"/>
            <a:stretch/>
          </p:blipFill>
          <p:spPr>
            <a:xfrm>
              <a:off x="2713517" y="3039815"/>
              <a:ext cx="898200" cy="629233"/>
            </a:xfrm>
            <a:prstGeom prst="rect">
              <a:avLst/>
            </a:prstGeom>
          </p:spPr>
        </p:pic>
        <p:pic>
          <p:nvPicPr>
            <p:cNvPr id="13" name="Picture 12" descr="DBA.jpg"/>
            <p:cNvPicPr>
              <a:picLocks noChangeAspect="1"/>
            </p:cNvPicPr>
            <p:nvPr/>
          </p:nvPicPr>
          <p:blipFill rotWithShape="1">
            <a:blip r:embed="rId3">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l="8215" t="3496" b="9005"/>
            <a:stretch/>
          </p:blipFill>
          <p:spPr>
            <a:xfrm>
              <a:off x="3818176" y="3067136"/>
              <a:ext cx="898200" cy="629233"/>
            </a:xfrm>
            <a:prstGeom prst="rect">
              <a:avLst/>
            </a:prstGeom>
          </p:spPr>
        </p:pic>
        <p:sp>
          <p:nvSpPr>
            <p:cNvPr id="14" name="TextBox 13"/>
            <p:cNvSpPr txBox="1"/>
            <p:nvPr/>
          </p:nvSpPr>
          <p:spPr>
            <a:xfrm>
              <a:off x="253339" y="4111493"/>
              <a:ext cx="407721" cy="369332"/>
            </a:xfrm>
            <a:prstGeom prst="rect">
              <a:avLst/>
            </a:prstGeom>
            <a:solidFill>
              <a:schemeClr val="tx1">
                <a:lumMod val="50000"/>
                <a:lumOff val="50000"/>
              </a:schemeClr>
            </a:solidFill>
          </p:spPr>
          <p:txBody>
            <a:bodyPr wrap="none" rtlCol="0">
              <a:spAutoFit/>
            </a:bodyPr>
            <a:lstStyle/>
            <a:p>
              <a:r>
                <a:rPr lang="en-US" b="1" dirty="0" smtClean="0">
                  <a:solidFill>
                    <a:srgbClr val="FFFFFF"/>
                  </a:solidFill>
                </a:rPr>
                <a:t>S1</a:t>
              </a:r>
              <a:endParaRPr lang="en-US" b="1" dirty="0">
                <a:solidFill>
                  <a:srgbClr val="FFFFFF"/>
                </a:solidFill>
              </a:endParaRPr>
            </a:p>
          </p:txBody>
        </p:sp>
        <p:sp>
          <p:nvSpPr>
            <p:cNvPr id="15" name="TextBox 14"/>
            <p:cNvSpPr txBox="1"/>
            <p:nvPr/>
          </p:nvSpPr>
          <p:spPr>
            <a:xfrm>
              <a:off x="1411572" y="4111493"/>
              <a:ext cx="415498" cy="369332"/>
            </a:xfrm>
            <a:prstGeom prst="rect">
              <a:avLst/>
            </a:prstGeom>
            <a:solidFill>
              <a:schemeClr val="tx1">
                <a:lumMod val="50000"/>
                <a:lumOff val="50000"/>
              </a:schemeClr>
            </a:solidFill>
          </p:spPr>
          <p:txBody>
            <a:bodyPr wrap="none" rtlCol="0">
              <a:spAutoFit/>
            </a:bodyPr>
            <a:lstStyle/>
            <a:p>
              <a:r>
                <a:rPr lang="en-US" b="1" dirty="0" smtClean="0">
                  <a:solidFill>
                    <a:srgbClr val="FFFFFF"/>
                  </a:solidFill>
                </a:rPr>
                <a:t>S3</a:t>
              </a:r>
              <a:endParaRPr lang="en-US" b="1" dirty="0">
                <a:solidFill>
                  <a:srgbClr val="FFFFFF"/>
                </a:solidFill>
              </a:endParaRPr>
            </a:p>
          </p:txBody>
        </p:sp>
        <p:sp>
          <p:nvSpPr>
            <p:cNvPr id="16" name="TextBox 15"/>
            <p:cNvSpPr txBox="1"/>
            <p:nvPr/>
          </p:nvSpPr>
          <p:spPr>
            <a:xfrm>
              <a:off x="699051" y="4111493"/>
              <a:ext cx="415498" cy="369332"/>
            </a:xfrm>
            <a:prstGeom prst="rect">
              <a:avLst/>
            </a:prstGeom>
            <a:solidFill>
              <a:schemeClr val="tx1">
                <a:lumMod val="50000"/>
                <a:lumOff val="50000"/>
              </a:schemeClr>
            </a:solidFill>
          </p:spPr>
          <p:txBody>
            <a:bodyPr wrap="none" rtlCol="0">
              <a:spAutoFit/>
            </a:bodyPr>
            <a:lstStyle/>
            <a:p>
              <a:r>
                <a:rPr lang="en-US" b="1" dirty="0" smtClean="0">
                  <a:solidFill>
                    <a:srgbClr val="FFFFFF"/>
                  </a:solidFill>
                </a:rPr>
                <a:t>S2</a:t>
              </a:r>
              <a:endParaRPr lang="en-US" b="1" dirty="0">
                <a:solidFill>
                  <a:srgbClr val="FFFFFF"/>
                </a:solidFill>
              </a:endParaRPr>
            </a:p>
          </p:txBody>
        </p:sp>
        <p:sp>
          <p:nvSpPr>
            <p:cNvPr id="17" name="TextBox 16"/>
            <p:cNvSpPr txBox="1"/>
            <p:nvPr/>
          </p:nvSpPr>
          <p:spPr>
            <a:xfrm>
              <a:off x="4190773" y="4111493"/>
              <a:ext cx="415498" cy="369332"/>
            </a:xfrm>
            <a:prstGeom prst="rect">
              <a:avLst/>
            </a:prstGeom>
            <a:solidFill>
              <a:schemeClr val="accent1"/>
            </a:solidFill>
          </p:spPr>
          <p:txBody>
            <a:bodyPr wrap="none" rtlCol="0">
              <a:spAutoFit/>
            </a:bodyPr>
            <a:lstStyle/>
            <a:p>
              <a:r>
                <a:rPr lang="en-US" b="1" dirty="0" smtClean="0">
                  <a:solidFill>
                    <a:srgbClr val="FFFFFF"/>
                  </a:solidFill>
                </a:rPr>
                <a:t>S6</a:t>
              </a:r>
              <a:endParaRPr lang="en-US" b="1" dirty="0">
                <a:solidFill>
                  <a:srgbClr val="FFFFFF"/>
                </a:solidFill>
              </a:endParaRPr>
            </a:p>
          </p:txBody>
        </p:sp>
        <p:sp>
          <p:nvSpPr>
            <p:cNvPr id="18" name="TextBox 17"/>
            <p:cNvSpPr txBox="1"/>
            <p:nvPr/>
          </p:nvSpPr>
          <p:spPr>
            <a:xfrm>
              <a:off x="2669559" y="4111493"/>
              <a:ext cx="407721" cy="369332"/>
            </a:xfrm>
            <a:prstGeom prst="rect">
              <a:avLst/>
            </a:prstGeom>
            <a:solidFill>
              <a:schemeClr val="accent1"/>
            </a:solidFill>
          </p:spPr>
          <p:txBody>
            <a:bodyPr wrap="none" rtlCol="0">
              <a:spAutoFit/>
            </a:bodyPr>
            <a:lstStyle/>
            <a:p>
              <a:r>
                <a:rPr lang="en-US" b="1" dirty="0" smtClean="0">
                  <a:solidFill>
                    <a:srgbClr val="FFFFFF"/>
                  </a:solidFill>
                </a:rPr>
                <a:t>S4</a:t>
              </a:r>
              <a:endParaRPr lang="en-US" b="1" dirty="0">
                <a:solidFill>
                  <a:srgbClr val="FFFFFF"/>
                </a:solidFill>
              </a:endParaRPr>
            </a:p>
          </p:txBody>
        </p:sp>
        <p:sp>
          <p:nvSpPr>
            <p:cNvPr id="19" name="TextBox 18"/>
            <p:cNvSpPr txBox="1"/>
            <p:nvPr/>
          </p:nvSpPr>
          <p:spPr>
            <a:xfrm>
              <a:off x="3743052" y="4111493"/>
              <a:ext cx="407721" cy="369332"/>
            </a:xfrm>
            <a:prstGeom prst="rect">
              <a:avLst/>
            </a:prstGeom>
            <a:solidFill>
              <a:schemeClr val="accent1"/>
            </a:solidFill>
          </p:spPr>
          <p:txBody>
            <a:bodyPr wrap="none" rtlCol="0">
              <a:spAutoFit/>
            </a:bodyPr>
            <a:lstStyle/>
            <a:p>
              <a:r>
                <a:rPr lang="en-US" b="1" dirty="0" smtClean="0">
                  <a:solidFill>
                    <a:srgbClr val="FFFFFF"/>
                  </a:solidFill>
                </a:rPr>
                <a:t>S5</a:t>
              </a:r>
              <a:endParaRPr lang="en-US" b="1" dirty="0">
                <a:solidFill>
                  <a:srgbClr val="FFFFFF"/>
                </a:solidFill>
              </a:endParaRPr>
            </a:p>
          </p:txBody>
        </p:sp>
        <p:cxnSp>
          <p:nvCxnSpPr>
            <p:cNvPr id="22" name="Straight Arrow Connector 21"/>
            <p:cNvCxnSpPr/>
            <p:nvPr/>
          </p:nvCxnSpPr>
          <p:spPr>
            <a:xfrm flipH="1">
              <a:off x="457200" y="3578952"/>
              <a:ext cx="452688" cy="429831"/>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a:off x="909888" y="3578952"/>
              <a:ext cx="0" cy="507532"/>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1686158" y="3578952"/>
              <a:ext cx="0" cy="507532"/>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a:off x="2876645" y="3603961"/>
              <a:ext cx="0" cy="507532"/>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a:off x="4003080" y="3613493"/>
              <a:ext cx="0" cy="507532"/>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4003080" y="3603961"/>
              <a:ext cx="408608" cy="517064"/>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sp>
        <p:nvSpPr>
          <p:cNvPr id="6" name="TextBox 5"/>
          <p:cNvSpPr txBox="1"/>
          <p:nvPr/>
        </p:nvSpPr>
        <p:spPr>
          <a:xfrm>
            <a:off x="4820252" y="3039287"/>
            <a:ext cx="3484444" cy="1569660"/>
          </a:xfrm>
          <a:prstGeom prst="rect">
            <a:avLst/>
          </a:prstGeom>
          <a:noFill/>
        </p:spPr>
        <p:txBody>
          <a:bodyPr wrap="square" rtlCol="0">
            <a:spAutoFit/>
          </a:bodyPr>
          <a:lstStyle/>
          <a:p>
            <a:r>
              <a:rPr lang="en-US" sz="2400" dirty="0"/>
              <a:t>HOWEVER to make </a:t>
            </a:r>
            <a:r>
              <a:rPr lang="en-US" sz="2400" dirty="0" smtClean="0"/>
              <a:t>inferences </a:t>
            </a:r>
            <a:r>
              <a:rPr lang="en-US" sz="2400" dirty="0"/>
              <a:t>about</a:t>
            </a:r>
            <a:r>
              <a:rPr lang="en-US" sz="2400" dirty="0" smtClean="0"/>
              <a:t>  the population </a:t>
            </a:r>
            <a:r>
              <a:rPr lang="en-US" sz="2400" dirty="0"/>
              <a:t>you still need </a:t>
            </a:r>
            <a:r>
              <a:rPr lang="en-US" sz="2400" b="1" i="1" dirty="0"/>
              <a:t>biological </a:t>
            </a:r>
            <a:r>
              <a:rPr lang="en-US" sz="2400" b="1" i="1" dirty="0" smtClean="0"/>
              <a:t>replicates</a:t>
            </a:r>
            <a:endParaRPr lang="en-US" sz="2400" dirty="0" smtClean="0"/>
          </a:p>
          <a:p>
            <a:endParaRPr lang="en-US" sz="2400"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9226225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b="1" dirty="0" smtClean="0"/>
              <a:t>Libraries</a:t>
            </a:r>
            <a:endParaRPr lang="en-US" b="1" dirty="0"/>
          </a:p>
        </p:txBody>
      </p:sp>
      <p:sp>
        <p:nvSpPr>
          <p:cNvPr id="4" name="Subtitle 3"/>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a:xfrm>
            <a:off x="43998" y="164203"/>
            <a:ext cx="7955722" cy="542579"/>
          </a:xfrm>
        </p:spPr>
        <p:txBody>
          <a:bodyPr/>
          <a:lstStyle/>
          <a:p>
            <a:r>
              <a:rPr lang="en-US" sz="2800" b="1" u="sng" dirty="0" smtClean="0"/>
              <a:t>Choose the right application for your question</a:t>
            </a:r>
            <a:endParaRPr lang="en-US" sz="2800" b="1" u="sng" dirty="0"/>
          </a:p>
        </p:txBody>
      </p:sp>
      <p:sp>
        <p:nvSpPr>
          <p:cNvPr id="5" name="TextBox 4"/>
          <p:cNvSpPr txBox="1"/>
          <p:nvPr/>
        </p:nvSpPr>
        <p:spPr>
          <a:xfrm>
            <a:off x="5183447" y="1165653"/>
            <a:ext cx="3121067" cy="4401205"/>
          </a:xfrm>
          <a:prstGeom prst="rect">
            <a:avLst/>
          </a:prstGeom>
          <a:noFill/>
        </p:spPr>
        <p:txBody>
          <a:bodyPr wrap="none" rtlCol="0">
            <a:spAutoFit/>
          </a:bodyPr>
          <a:lstStyle/>
          <a:p>
            <a:r>
              <a:rPr lang="en-US" sz="2800" dirty="0" err="1" smtClean="0"/>
              <a:t>DNAseq</a:t>
            </a:r>
            <a:endParaRPr lang="en-US" sz="2800" dirty="0"/>
          </a:p>
          <a:p>
            <a:endParaRPr lang="en-US" sz="2800" dirty="0" smtClean="0"/>
          </a:p>
          <a:p>
            <a:r>
              <a:rPr lang="en-US" sz="2800" dirty="0" smtClean="0"/>
              <a:t>Exome</a:t>
            </a:r>
            <a:endParaRPr lang="en-US" sz="2800" dirty="0"/>
          </a:p>
          <a:p>
            <a:endParaRPr lang="en-US" sz="2800" dirty="0" smtClean="0"/>
          </a:p>
          <a:p>
            <a:endParaRPr lang="en-US" sz="2800" dirty="0" smtClean="0"/>
          </a:p>
          <a:p>
            <a:endParaRPr lang="en-US" sz="2800" dirty="0" smtClean="0"/>
          </a:p>
          <a:p>
            <a:r>
              <a:rPr lang="en-US" sz="2800" dirty="0" err="1" smtClean="0"/>
              <a:t>RNAseq</a:t>
            </a:r>
            <a:r>
              <a:rPr lang="en-US" sz="2800" dirty="0" smtClean="0"/>
              <a:t>, </a:t>
            </a:r>
            <a:r>
              <a:rPr lang="en-US" sz="2800" dirty="0" err="1" smtClean="0"/>
              <a:t>miRNA</a:t>
            </a:r>
            <a:endParaRPr lang="en-US" sz="2800" dirty="0" smtClean="0"/>
          </a:p>
          <a:p>
            <a:endParaRPr lang="en-US" sz="2800" dirty="0"/>
          </a:p>
          <a:p>
            <a:r>
              <a:rPr lang="en-US" sz="2800" dirty="0" err="1" smtClean="0"/>
              <a:t>ChIPseq</a:t>
            </a:r>
            <a:r>
              <a:rPr lang="en-US" sz="2800" dirty="0" smtClean="0"/>
              <a:t> </a:t>
            </a:r>
          </a:p>
          <a:p>
            <a:r>
              <a:rPr lang="en-US" sz="2800" dirty="0" err="1" smtClean="0"/>
              <a:t>BSseq</a:t>
            </a:r>
            <a:r>
              <a:rPr lang="en-US" sz="2800" dirty="0" smtClean="0"/>
              <a:t> </a:t>
            </a:r>
            <a:r>
              <a:rPr lang="en-US" sz="2800" dirty="0"/>
              <a:t>(methylation</a:t>
            </a:r>
            <a:r>
              <a:rPr lang="en-US" sz="2800" dirty="0" smtClean="0"/>
              <a:t>)</a:t>
            </a:r>
            <a:endParaRPr lang="en-US" sz="2800" dirty="0"/>
          </a:p>
        </p:txBody>
      </p:sp>
      <p:sp>
        <p:nvSpPr>
          <p:cNvPr id="6" name="TextBox 5"/>
          <p:cNvSpPr txBox="1"/>
          <p:nvPr/>
        </p:nvSpPr>
        <p:spPr>
          <a:xfrm>
            <a:off x="230199" y="1165653"/>
            <a:ext cx="3801867" cy="4832093"/>
          </a:xfrm>
          <a:prstGeom prst="rect">
            <a:avLst/>
          </a:prstGeom>
          <a:noFill/>
        </p:spPr>
        <p:txBody>
          <a:bodyPr wrap="none" rtlCol="0">
            <a:spAutoFit/>
          </a:bodyPr>
          <a:lstStyle/>
          <a:p>
            <a:r>
              <a:rPr lang="en-US" sz="2800" b="1" dirty="0" smtClean="0"/>
              <a:t>Genetic</a:t>
            </a:r>
          </a:p>
          <a:p>
            <a:r>
              <a:rPr lang="en-US" sz="2800" b="1" dirty="0" smtClean="0"/>
              <a:t>variation</a:t>
            </a:r>
          </a:p>
          <a:p>
            <a:endParaRPr lang="en-US" sz="2800" dirty="0" smtClean="0"/>
          </a:p>
          <a:p>
            <a:endParaRPr lang="en-US" sz="2800" dirty="0" smtClean="0"/>
          </a:p>
          <a:p>
            <a:endParaRPr lang="en-US" sz="2800" dirty="0" smtClean="0"/>
          </a:p>
          <a:p>
            <a:endParaRPr lang="en-US" sz="2800" dirty="0" smtClean="0"/>
          </a:p>
          <a:p>
            <a:endParaRPr lang="en-US" sz="2800" dirty="0" smtClean="0"/>
          </a:p>
          <a:p>
            <a:r>
              <a:rPr lang="en-US" sz="2600" b="1" dirty="0" smtClean="0"/>
              <a:t>Quantification</a:t>
            </a:r>
          </a:p>
          <a:p>
            <a:r>
              <a:rPr lang="en-US" sz="2800" dirty="0" smtClean="0"/>
              <a:t>(expression,</a:t>
            </a:r>
          </a:p>
          <a:p>
            <a:r>
              <a:rPr lang="en-US" sz="2800" dirty="0" smtClean="0"/>
              <a:t>protein-DNA binding,</a:t>
            </a:r>
          </a:p>
          <a:p>
            <a:r>
              <a:rPr lang="en-US" sz="2800" dirty="0" smtClean="0"/>
              <a:t>regulation of expression)  </a:t>
            </a:r>
          </a:p>
          <a:p>
            <a:endParaRPr lang="en-US" sz="2800" dirty="0"/>
          </a:p>
        </p:txBody>
      </p:sp>
      <p:cxnSp>
        <p:nvCxnSpPr>
          <p:cNvPr id="71" name="Straight Arrow Connector 70"/>
          <p:cNvCxnSpPr/>
          <p:nvPr/>
        </p:nvCxnSpPr>
        <p:spPr>
          <a:xfrm flipH="1">
            <a:off x="2326296" y="1491931"/>
            <a:ext cx="2857151" cy="0"/>
          </a:xfrm>
          <a:prstGeom prst="straightConnector1">
            <a:avLst/>
          </a:prstGeom>
          <a:ln w="38100" cmpd="sng">
            <a:solidFill>
              <a:srgbClr val="80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H="1" flipV="1">
            <a:off x="2326296" y="1571856"/>
            <a:ext cx="2895426" cy="738516"/>
          </a:xfrm>
          <a:prstGeom prst="straightConnector1">
            <a:avLst/>
          </a:prstGeom>
          <a:ln w="38100" cmpd="sng">
            <a:solidFill>
              <a:srgbClr val="80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77" name="Straight Arrow Connector 76"/>
          <p:cNvCxnSpPr/>
          <p:nvPr/>
        </p:nvCxnSpPr>
        <p:spPr>
          <a:xfrm flipH="1">
            <a:off x="2326296" y="3937000"/>
            <a:ext cx="2895426" cy="525325"/>
          </a:xfrm>
          <a:prstGeom prst="straightConnector1">
            <a:avLst/>
          </a:prstGeom>
          <a:ln w="38100" cmpd="sng">
            <a:solidFill>
              <a:srgbClr val="80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78" name="Straight Arrow Connector 77"/>
          <p:cNvCxnSpPr/>
          <p:nvPr/>
        </p:nvCxnSpPr>
        <p:spPr>
          <a:xfrm flipH="1" flipV="1">
            <a:off x="2326296" y="4462325"/>
            <a:ext cx="2857151" cy="604975"/>
          </a:xfrm>
          <a:prstGeom prst="straightConnector1">
            <a:avLst/>
          </a:prstGeom>
          <a:ln w="38100" cmpd="sng">
            <a:solidFill>
              <a:srgbClr val="800000"/>
            </a:solidFill>
            <a:prstDash val="solid"/>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2613945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72" name="TextBox 471"/>
          <p:cNvSpPr txBox="1"/>
          <p:nvPr/>
        </p:nvSpPr>
        <p:spPr>
          <a:xfrm>
            <a:off x="295519" y="5280317"/>
            <a:ext cx="1920192" cy="369332"/>
          </a:xfrm>
          <a:prstGeom prst="rect">
            <a:avLst/>
          </a:prstGeom>
          <a:solidFill>
            <a:schemeClr val="tx2"/>
          </a:solidFill>
        </p:spPr>
        <p:txBody>
          <a:bodyPr wrap="none" rtlCol="0">
            <a:spAutoFit/>
          </a:bodyPr>
          <a:lstStyle/>
          <a:p>
            <a:r>
              <a:rPr lang="en-US" dirty="0" smtClean="0">
                <a:solidFill>
                  <a:srgbClr val="FFFFFF"/>
                </a:solidFill>
              </a:rPr>
              <a:t>Sequencing library</a:t>
            </a:r>
            <a:endParaRPr lang="en-US" dirty="0">
              <a:solidFill>
                <a:srgbClr val="FFFFFF"/>
              </a:solidFill>
            </a:endParaRPr>
          </a:p>
        </p:txBody>
      </p:sp>
      <p:sp>
        <p:nvSpPr>
          <p:cNvPr id="473" name="Title 3"/>
          <p:cNvSpPr txBox="1">
            <a:spLocks/>
          </p:cNvSpPr>
          <p:nvPr/>
        </p:nvSpPr>
        <p:spPr>
          <a:xfrm>
            <a:off x="380773" y="153160"/>
            <a:ext cx="7620000" cy="730319"/>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3200" b="1" u="sng" dirty="0" smtClean="0"/>
              <a:t>Sample preparation: quality and quantity</a:t>
            </a:r>
            <a:endParaRPr lang="en-US" sz="3200" b="1" u="sng" dirty="0"/>
          </a:p>
        </p:txBody>
      </p:sp>
      <p:grpSp>
        <p:nvGrpSpPr>
          <p:cNvPr id="40" name="Group 39"/>
          <p:cNvGrpSpPr/>
          <p:nvPr/>
        </p:nvGrpSpPr>
        <p:grpSpPr>
          <a:xfrm>
            <a:off x="2411959" y="5095863"/>
            <a:ext cx="1522058" cy="985078"/>
            <a:chOff x="5479757" y="5163743"/>
            <a:chExt cx="1522058" cy="985078"/>
          </a:xfrm>
        </p:grpSpPr>
        <p:cxnSp>
          <p:nvCxnSpPr>
            <p:cNvPr id="315" name="Straight Arrow Connector 314"/>
            <p:cNvCxnSpPr/>
            <p:nvPr/>
          </p:nvCxnSpPr>
          <p:spPr>
            <a:xfrm>
              <a:off x="5807137" y="5253599"/>
              <a:ext cx="274320"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2" name="Group 546"/>
            <p:cNvGrpSpPr/>
            <p:nvPr/>
          </p:nvGrpSpPr>
          <p:grpSpPr>
            <a:xfrm>
              <a:off x="5479757" y="5163743"/>
              <a:ext cx="1522058" cy="985078"/>
              <a:chOff x="3072350" y="1500429"/>
              <a:chExt cx="1335067" cy="985078"/>
            </a:xfrm>
          </p:grpSpPr>
          <p:grpSp>
            <p:nvGrpSpPr>
              <p:cNvPr id="3" name="Group 547"/>
              <p:cNvGrpSpPr/>
              <p:nvPr/>
            </p:nvGrpSpPr>
            <p:grpSpPr>
              <a:xfrm>
                <a:off x="3072350" y="1500429"/>
                <a:ext cx="1335067" cy="375478"/>
                <a:chOff x="2618498" y="1580323"/>
                <a:chExt cx="1335067" cy="375478"/>
              </a:xfrm>
            </p:grpSpPr>
            <p:cxnSp>
              <p:nvCxnSpPr>
                <p:cNvPr id="565" name="Straight Connector 564"/>
                <p:cNvCxnSpPr/>
                <p:nvPr/>
              </p:nvCxnSpPr>
              <p:spPr>
                <a:xfrm>
                  <a:off x="3580134" y="1768060"/>
                  <a:ext cx="373431" cy="3"/>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566" name="Curved Connector 565"/>
                <p:cNvCxnSpPr/>
                <p:nvPr/>
              </p:nvCxnSpPr>
              <p:spPr>
                <a:xfrm rot="19200000" flipH="1" flipV="1">
                  <a:off x="3059640" y="1580323"/>
                  <a:ext cx="452783" cy="375478"/>
                </a:xfrm>
                <a:prstGeom prst="curvedConnector3">
                  <a:avLst>
                    <a:gd name="adj1" fmla="val 50000"/>
                  </a:avLst>
                </a:prstGeom>
                <a:ln>
                  <a:solidFill>
                    <a:srgbClr val="000090"/>
                  </a:solidFill>
                </a:ln>
              </p:spPr>
              <p:style>
                <a:lnRef idx="2">
                  <a:schemeClr val="accent1"/>
                </a:lnRef>
                <a:fillRef idx="0">
                  <a:schemeClr val="accent1"/>
                </a:fillRef>
                <a:effectRef idx="1">
                  <a:schemeClr val="accent1"/>
                </a:effectRef>
                <a:fontRef idx="minor">
                  <a:schemeClr val="tx1"/>
                </a:fontRef>
              </p:style>
            </p:cxnSp>
            <p:cxnSp>
              <p:nvCxnSpPr>
                <p:cNvPr id="567" name="Straight Connector 566"/>
                <p:cNvCxnSpPr/>
                <p:nvPr/>
              </p:nvCxnSpPr>
              <p:spPr>
                <a:xfrm>
                  <a:off x="2618498" y="1761426"/>
                  <a:ext cx="373431" cy="3"/>
                </a:xfrm>
                <a:prstGeom prst="line">
                  <a:avLst/>
                </a:prstGeom>
                <a:ln>
                  <a:solidFill>
                    <a:srgbClr val="800000"/>
                  </a:solidFill>
                </a:ln>
              </p:spPr>
              <p:style>
                <a:lnRef idx="2">
                  <a:schemeClr val="accent1"/>
                </a:lnRef>
                <a:fillRef idx="0">
                  <a:schemeClr val="accent1"/>
                </a:fillRef>
                <a:effectRef idx="1">
                  <a:schemeClr val="accent1"/>
                </a:effectRef>
                <a:fontRef idx="minor">
                  <a:schemeClr val="tx1"/>
                </a:fontRef>
              </p:style>
            </p:cxnSp>
          </p:grpSp>
          <p:grpSp>
            <p:nvGrpSpPr>
              <p:cNvPr id="4" name="Group 548"/>
              <p:cNvGrpSpPr/>
              <p:nvPr/>
            </p:nvGrpSpPr>
            <p:grpSpPr>
              <a:xfrm>
                <a:off x="3072350" y="1652829"/>
                <a:ext cx="1335067" cy="375478"/>
                <a:chOff x="2618498" y="1580323"/>
                <a:chExt cx="1335067" cy="375478"/>
              </a:xfrm>
            </p:grpSpPr>
            <p:cxnSp>
              <p:nvCxnSpPr>
                <p:cNvPr id="562" name="Straight Connector 561"/>
                <p:cNvCxnSpPr/>
                <p:nvPr/>
              </p:nvCxnSpPr>
              <p:spPr>
                <a:xfrm>
                  <a:off x="3580134" y="1768060"/>
                  <a:ext cx="373431" cy="3"/>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563" name="Curved Connector 562"/>
                <p:cNvCxnSpPr/>
                <p:nvPr/>
              </p:nvCxnSpPr>
              <p:spPr>
                <a:xfrm rot="19200000" flipH="1" flipV="1">
                  <a:off x="3059640" y="1580323"/>
                  <a:ext cx="452783" cy="375478"/>
                </a:xfrm>
                <a:prstGeom prst="curvedConnector3">
                  <a:avLst>
                    <a:gd name="adj1" fmla="val 50000"/>
                  </a:avLst>
                </a:prstGeom>
                <a:ln>
                  <a:solidFill>
                    <a:srgbClr val="000090"/>
                  </a:solidFill>
                </a:ln>
              </p:spPr>
              <p:style>
                <a:lnRef idx="2">
                  <a:schemeClr val="accent1"/>
                </a:lnRef>
                <a:fillRef idx="0">
                  <a:schemeClr val="accent1"/>
                </a:fillRef>
                <a:effectRef idx="1">
                  <a:schemeClr val="accent1"/>
                </a:effectRef>
                <a:fontRef idx="minor">
                  <a:schemeClr val="tx1"/>
                </a:fontRef>
              </p:style>
            </p:cxnSp>
            <p:cxnSp>
              <p:nvCxnSpPr>
                <p:cNvPr id="564" name="Straight Connector 563"/>
                <p:cNvCxnSpPr/>
                <p:nvPr/>
              </p:nvCxnSpPr>
              <p:spPr>
                <a:xfrm>
                  <a:off x="2618498" y="1761426"/>
                  <a:ext cx="373431" cy="3"/>
                </a:xfrm>
                <a:prstGeom prst="line">
                  <a:avLst/>
                </a:prstGeom>
                <a:ln>
                  <a:solidFill>
                    <a:srgbClr val="800000"/>
                  </a:solidFill>
                </a:ln>
              </p:spPr>
              <p:style>
                <a:lnRef idx="2">
                  <a:schemeClr val="accent1"/>
                </a:lnRef>
                <a:fillRef idx="0">
                  <a:schemeClr val="accent1"/>
                </a:fillRef>
                <a:effectRef idx="1">
                  <a:schemeClr val="accent1"/>
                </a:effectRef>
                <a:fontRef idx="minor">
                  <a:schemeClr val="tx1"/>
                </a:fontRef>
              </p:style>
            </p:cxnSp>
          </p:grpSp>
          <p:grpSp>
            <p:nvGrpSpPr>
              <p:cNvPr id="5" name="Group 549"/>
              <p:cNvGrpSpPr/>
              <p:nvPr/>
            </p:nvGrpSpPr>
            <p:grpSpPr>
              <a:xfrm>
                <a:off x="3072350" y="1805229"/>
                <a:ext cx="1335067" cy="375478"/>
                <a:chOff x="2618498" y="1580323"/>
                <a:chExt cx="1335067" cy="375478"/>
              </a:xfrm>
            </p:grpSpPr>
            <p:cxnSp>
              <p:nvCxnSpPr>
                <p:cNvPr id="559" name="Straight Connector 558"/>
                <p:cNvCxnSpPr/>
                <p:nvPr/>
              </p:nvCxnSpPr>
              <p:spPr>
                <a:xfrm>
                  <a:off x="3580134" y="1768060"/>
                  <a:ext cx="373431" cy="3"/>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560" name="Curved Connector 559"/>
                <p:cNvCxnSpPr/>
                <p:nvPr/>
              </p:nvCxnSpPr>
              <p:spPr>
                <a:xfrm rot="19200000" flipH="1" flipV="1">
                  <a:off x="3059640" y="1580323"/>
                  <a:ext cx="452783" cy="375478"/>
                </a:xfrm>
                <a:prstGeom prst="curvedConnector3">
                  <a:avLst>
                    <a:gd name="adj1" fmla="val 50000"/>
                  </a:avLst>
                </a:prstGeom>
                <a:ln>
                  <a:solidFill>
                    <a:srgbClr val="000090"/>
                  </a:solidFill>
                </a:ln>
              </p:spPr>
              <p:style>
                <a:lnRef idx="2">
                  <a:schemeClr val="accent1"/>
                </a:lnRef>
                <a:fillRef idx="0">
                  <a:schemeClr val="accent1"/>
                </a:fillRef>
                <a:effectRef idx="1">
                  <a:schemeClr val="accent1"/>
                </a:effectRef>
                <a:fontRef idx="minor">
                  <a:schemeClr val="tx1"/>
                </a:fontRef>
              </p:style>
            </p:cxnSp>
            <p:cxnSp>
              <p:nvCxnSpPr>
                <p:cNvPr id="561" name="Straight Connector 560"/>
                <p:cNvCxnSpPr/>
                <p:nvPr/>
              </p:nvCxnSpPr>
              <p:spPr>
                <a:xfrm>
                  <a:off x="2618498" y="1761426"/>
                  <a:ext cx="373431" cy="3"/>
                </a:xfrm>
                <a:prstGeom prst="line">
                  <a:avLst/>
                </a:prstGeom>
                <a:ln>
                  <a:solidFill>
                    <a:srgbClr val="800000"/>
                  </a:solidFill>
                </a:ln>
              </p:spPr>
              <p:style>
                <a:lnRef idx="2">
                  <a:schemeClr val="accent1"/>
                </a:lnRef>
                <a:fillRef idx="0">
                  <a:schemeClr val="accent1"/>
                </a:fillRef>
                <a:effectRef idx="1">
                  <a:schemeClr val="accent1"/>
                </a:effectRef>
                <a:fontRef idx="minor">
                  <a:schemeClr val="tx1"/>
                </a:fontRef>
              </p:style>
            </p:cxnSp>
          </p:grpSp>
          <p:grpSp>
            <p:nvGrpSpPr>
              <p:cNvPr id="6" name="Group 550"/>
              <p:cNvGrpSpPr/>
              <p:nvPr/>
            </p:nvGrpSpPr>
            <p:grpSpPr>
              <a:xfrm>
                <a:off x="3072350" y="1957629"/>
                <a:ext cx="1335067" cy="375478"/>
                <a:chOff x="2618498" y="1580323"/>
                <a:chExt cx="1335067" cy="375478"/>
              </a:xfrm>
            </p:grpSpPr>
            <p:cxnSp>
              <p:nvCxnSpPr>
                <p:cNvPr id="556" name="Straight Connector 555"/>
                <p:cNvCxnSpPr/>
                <p:nvPr/>
              </p:nvCxnSpPr>
              <p:spPr>
                <a:xfrm>
                  <a:off x="3580134" y="1768060"/>
                  <a:ext cx="373431" cy="3"/>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557" name="Curved Connector 556"/>
                <p:cNvCxnSpPr/>
                <p:nvPr/>
              </p:nvCxnSpPr>
              <p:spPr>
                <a:xfrm rot="19200000" flipH="1" flipV="1">
                  <a:off x="3059640" y="1580323"/>
                  <a:ext cx="452783" cy="375478"/>
                </a:xfrm>
                <a:prstGeom prst="curvedConnector3">
                  <a:avLst>
                    <a:gd name="adj1" fmla="val 50000"/>
                  </a:avLst>
                </a:prstGeom>
                <a:ln>
                  <a:solidFill>
                    <a:srgbClr val="000090"/>
                  </a:solidFill>
                </a:ln>
              </p:spPr>
              <p:style>
                <a:lnRef idx="2">
                  <a:schemeClr val="accent1"/>
                </a:lnRef>
                <a:fillRef idx="0">
                  <a:schemeClr val="accent1"/>
                </a:fillRef>
                <a:effectRef idx="1">
                  <a:schemeClr val="accent1"/>
                </a:effectRef>
                <a:fontRef idx="minor">
                  <a:schemeClr val="tx1"/>
                </a:fontRef>
              </p:style>
            </p:cxnSp>
            <p:cxnSp>
              <p:nvCxnSpPr>
                <p:cNvPr id="558" name="Straight Connector 557"/>
                <p:cNvCxnSpPr/>
                <p:nvPr/>
              </p:nvCxnSpPr>
              <p:spPr>
                <a:xfrm>
                  <a:off x="2618498" y="1761426"/>
                  <a:ext cx="373431" cy="3"/>
                </a:xfrm>
                <a:prstGeom prst="line">
                  <a:avLst/>
                </a:prstGeom>
                <a:ln>
                  <a:solidFill>
                    <a:srgbClr val="800000"/>
                  </a:solidFill>
                </a:ln>
              </p:spPr>
              <p:style>
                <a:lnRef idx="2">
                  <a:schemeClr val="accent1"/>
                </a:lnRef>
                <a:fillRef idx="0">
                  <a:schemeClr val="accent1"/>
                </a:fillRef>
                <a:effectRef idx="1">
                  <a:schemeClr val="accent1"/>
                </a:effectRef>
                <a:fontRef idx="minor">
                  <a:schemeClr val="tx1"/>
                </a:fontRef>
              </p:style>
            </p:cxnSp>
          </p:grpSp>
          <p:grpSp>
            <p:nvGrpSpPr>
              <p:cNvPr id="7" name="Group 551"/>
              <p:cNvGrpSpPr/>
              <p:nvPr/>
            </p:nvGrpSpPr>
            <p:grpSpPr>
              <a:xfrm>
                <a:off x="3072350" y="2110029"/>
                <a:ext cx="1335067" cy="375478"/>
                <a:chOff x="2618498" y="1580323"/>
                <a:chExt cx="1335067" cy="375478"/>
              </a:xfrm>
            </p:grpSpPr>
            <p:cxnSp>
              <p:nvCxnSpPr>
                <p:cNvPr id="553" name="Straight Connector 552"/>
                <p:cNvCxnSpPr/>
                <p:nvPr/>
              </p:nvCxnSpPr>
              <p:spPr>
                <a:xfrm>
                  <a:off x="3580134" y="1768060"/>
                  <a:ext cx="373431" cy="3"/>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554" name="Curved Connector 553"/>
                <p:cNvCxnSpPr/>
                <p:nvPr/>
              </p:nvCxnSpPr>
              <p:spPr>
                <a:xfrm rot="19200000" flipH="1" flipV="1">
                  <a:off x="3059640" y="1580323"/>
                  <a:ext cx="452783" cy="375478"/>
                </a:xfrm>
                <a:prstGeom prst="curvedConnector3">
                  <a:avLst>
                    <a:gd name="adj1" fmla="val 50000"/>
                  </a:avLst>
                </a:prstGeom>
                <a:ln>
                  <a:solidFill>
                    <a:srgbClr val="000090"/>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2618498" y="1761426"/>
                  <a:ext cx="373431" cy="3"/>
                </a:xfrm>
                <a:prstGeom prst="line">
                  <a:avLst/>
                </a:prstGeom>
                <a:ln>
                  <a:solidFill>
                    <a:srgbClr val="800000"/>
                  </a:solidFill>
                </a:ln>
              </p:spPr>
              <p:style>
                <a:lnRef idx="2">
                  <a:schemeClr val="accent1"/>
                </a:lnRef>
                <a:fillRef idx="0">
                  <a:schemeClr val="accent1"/>
                </a:fillRef>
                <a:effectRef idx="1">
                  <a:schemeClr val="accent1"/>
                </a:effectRef>
                <a:fontRef idx="minor">
                  <a:schemeClr val="tx1"/>
                </a:fontRef>
              </p:style>
            </p:cxnSp>
          </p:grpSp>
        </p:grpSp>
        <p:cxnSp>
          <p:nvCxnSpPr>
            <p:cNvPr id="568" name="Straight Arrow Connector 567"/>
            <p:cNvCxnSpPr/>
            <p:nvPr/>
          </p:nvCxnSpPr>
          <p:spPr>
            <a:xfrm>
              <a:off x="5807137" y="5405999"/>
              <a:ext cx="274320"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569" name="Straight Arrow Connector 568"/>
            <p:cNvCxnSpPr/>
            <p:nvPr/>
          </p:nvCxnSpPr>
          <p:spPr>
            <a:xfrm>
              <a:off x="5807137" y="5558399"/>
              <a:ext cx="274320"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570" name="Straight Arrow Connector 569"/>
            <p:cNvCxnSpPr/>
            <p:nvPr/>
          </p:nvCxnSpPr>
          <p:spPr>
            <a:xfrm>
              <a:off x="5807137" y="5710799"/>
              <a:ext cx="274320"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571" name="Straight Arrow Connector 570"/>
            <p:cNvCxnSpPr/>
            <p:nvPr/>
          </p:nvCxnSpPr>
          <p:spPr>
            <a:xfrm>
              <a:off x="5807137" y="5863199"/>
              <a:ext cx="274320"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sp>
        <p:nvSpPr>
          <p:cNvPr id="596" name="Right Arrow 595"/>
          <p:cNvSpPr/>
          <p:nvPr/>
        </p:nvSpPr>
        <p:spPr>
          <a:xfrm rot="5400000">
            <a:off x="2938403" y="4672898"/>
            <a:ext cx="548640" cy="358128"/>
          </a:xfrm>
          <a:prstGeom prst="rightArrow">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9" name="Picture 158"/>
          <p:cNvPicPr>
            <a:picLocks noChangeAspect="1"/>
          </p:cNvPicPr>
          <p:nvPr/>
        </p:nvPicPr>
        <p:blipFill>
          <a:blip r:embed="rId2"/>
          <a:stretch>
            <a:fillRect/>
          </a:stretch>
        </p:blipFill>
        <p:spPr>
          <a:xfrm>
            <a:off x="110773" y="1140509"/>
            <a:ext cx="5209143" cy="3049798"/>
          </a:xfrm>
          <a:prstGeom prst="rect">
            <a:avLst/>
          </a:prstGeom>
          <a:ln w="38100" cap="flat" cmpd="sng" algn="ctr">
            <a:solidFill>
              <a:schemeClr val="tx1"/>
            </a:solidFill>
            <a:prstDash val="solid"/>
            <a:round/>
            <a:headEnd type="none" w="med" len="med"/>
            <a:tailEnd type="none" w="med" len="med"/>
          </a:ln>
        </p:spPr>
      </p:pic>
      <p:pic>
        <p:nvPicPr>
          <p:cNvPr id="39" name="Picture 38"/>
          <p:cNvPicPr>
            <a:picLocks noChangeAspect="1"/>
          </p:cNvPicPr>
          <p:nvPr/>
        </p:nvPicPr>
        <p:blipFill>
          <a:blip r:embed="rId3"/>
          <a:stretch>
            <a:fillRect/>
          </a:stretch>
        </p:blipFill>
        <p:spPr>
          <a:xfrm>
            <a:off x="158111" y="6519989"/>
            <a:ext cx="2387600" cy="190500"/>
          </a:xfrm>
          <a:prstGeom prst="rect">
            <a:avLst/>
          </a:prstGeom>
        </p:spPr>
      </p:pic>
      <p:grpSp>
        <p:nvGrpSpPr>
          <p:cNvPr id="41" name="Group 40"/>
          <p:cNvGrpSpPr/>
          <p:nvPr/>
        </p:nvGrpSpPr>
        <p:grpSpPr>
          <a:xfrm>
            <a:off x="4127418" y="1564856"/>
            <a:ext cx="2233960" cy="4028466"/>
            <a:chOff x="2229036" y="1584683"/>
            <a:chExt cx="2591716" cy="4260466"/>
          </a:xfrm>
        </p:grpSpPr>
        <p:cxnSp>
          <p:nvCxnSpPr>
            <p:cNvPr id="42" name="Straight Connector 41"/>
            <p:cNvCxnSpPr/>
            <p:nvPr/>
          </p:nvCxnSpPr>
          <p:spPr>
            <a:xfrm>
              <a:off x="2229036" y="5837699"/>
              <a:ext cx="187620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4105241" y="1584683"/>
              <a:ext cx="0" cy="4260466"/>
            </a:xfrm>
            <a:prstGeom prst="line">
              <a:avLst/>
            </a:prstGeom>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a:off x="4105241" y="1584683"/>
              <a:ext cx="71551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5" name="TextBox 44"/>
          <p:cNvSpPr txBox="1"/>
          <p:nvPr/>
        </p:nvSpPr>
        <p:spPr>
          <a:xfrm>
            <a:off x="6501379" y="4488664"/>
            <a:ext cx="2284382" cy="1477328"/>
          </a:xfrm>
          <a:prstGeom prst="rect">
            <a:avLst/>
          </a:prstGeom>
          <a:noFill/>
        </p:spPr>
        <p:txBody>
          <a:bodyPr wrap="square" rtlCol="0">
            <a:spAutoFit/>
          </a:bodyPr>
          <a:lstStyle/>
          <a:p>
            <a:r>
              <a:rPr lang="en-US" dirty="0" smtClean="0"/>
              <a:t>QC and quantification</a:t>
            </a:r>
          </a:p>
          <a:p>
            <a:endParaRPr lang="en-US" dirty="0"/>
          </a:p>
          <a:p>
            <a:r>
              <a:rPr lang="en-US" dirty="0" smtClean="0"/>
              <a:t>Depends on sequencing facility preference.</a:t>
            </a:r>
            <a:endParaRPr lang="en-US" dirty="0"/>
          </a:p>
        </p:txBody>
      </p:sp>
      <p:pic>
        <p:nvPicPr>
          <p:cNvPr id="46" name="Picture 45" descr="bioanalyzer.jpg"/>
          <p:cNvPicPr>
            <a:picLocks noChangeAspect="1"/>
          </p:cNvPicPr>
          <p:nvPr/>
        </p:nvPicPr>
        <p:blipFill>
          <a:blip r:embed="rId4">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6591318" y="1140509"/>
            <a:ext cx="1824505" cy="1301480"/>
          </a:xfrm>
          <a:prstGeom prst="rect">
            <a:avLst/>
          </a:prstGeom>
        </p:spPr>
      </p:pic>
      <p:pic>
        <p:nvPicPr>
          <p:cNvPr id="47" name="Picture 46" descr="qPCRcurves.jpg"/>
          <p:cNvPicPr>
            <a:picLocks noChangeAspect="1"/>
          </p:cNvPicPr>
          <p:nvPr/>
        </p:nvPicPr>
        <p:blipFill rotWithShape="1">
          <a:blip r:embed="rId5">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t="10828"/>
          <a:stretch/>
        </p:blipFill>
        <p:spPr>
          <a:xfrm>
            <a:off x="6501234" y="2680506"/>
            <a:ext cx="2004673" cy="1223404"/>
          </a:xfrm>
          <a:prstGeom prst="rect">
            <a:avLst/>
          </a:prstGeom>
        </p:spPr>
      </p:pic>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0084805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73" name="Title 3"/>
          <p:cNvSpPr txBox="1">
            <a:spLocks/>
          </p:cNvSpPr>
          <p:nvPr/>
        </p:nvSpPr>
        <p:spPr>
          <a:xfrm>
            <a:off x="380773" y="153160"/>
            <a:ext cx="7620000" cy="730319"/>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3200" b="1" u="sng" dirty="0" smtClean="0"/>
              <a:t>Sample preparation: types of libraries</a:t>
            </a:r>
            <a:endParaRPr lang="en-US" sz="3200" b="1" u="sng" dirty="0"/>
          </a:p>
        </p:txBody>
      </p:sp>
      <p:sp>
        <p:nvSpPr>
          <p:cNvPr id="287" name="TextBox 286"/>
          <p:cNvSpPr txBox="1"/>
          <p:nvPr/>
        </p:nvSpPr>
        <p:spPr>
          <a:xfrm>
            <a:off x="161075" y="1000445"/>
            <a:ext cx="7361583" cy="5262979"/>
          </a:xfrm>
          <a:prstGeom prst="rect">
            <a:avLst/>
          </a:prstGeom>
          <a:noFill/>
        </p:spPr>
        <p:txBody>
          <a:bodyPr wrap="square" rtlCol="0">
            <a:spAutoFit/>
          </a:bodyPr>
          <a:lstStyle/>
          <a:p>
            <a:r>
              <a:rPr lang="en-US" sz="2400" b="1" i="1" dirty="0" smtClean="0"/>
              <a:t>Single sample per lane or multiplexed?</a:t>
            </a:r>
          </a:p>
          <a:p>
            <a:r>
              <a:rPr lang="en-US" sz="2000" dirty="0" smtClean="0"/>
              <a:t>Multiplexed libraries distribute the samples across lanes. This allows you to use sequencing more efficiently and minimize technical artifacts associated with lane-specificity.</a:t>
            </a:r>
            <a:r>
              <a:rPr lang="en-US" sz="2000" b="1" i="1" dirty="0"/>
              <a:t>	</a:t>
            </a:r>
            <a:endParaRPr lang="en-US" sz="2000" b="1" i="1" dirty="0" smtClean="0"/>
          </a:p>
          <a:p>
            <a:endParaRPr lang="en-US" sz="2000" dirty="0" smtClean="0"/>
          </a:p>
          <a:p>
            <a:r>
              <a:rPr lang="en-US" sz="2400" b="1" i="1" dirty="0" smtClean="0"/>
              <a:t>Stranded or unstranded?</a:t>
            </a:r>
          </a:p>
          <a:p>
            <a:r>
              <a:rPr lang="en-US" sz="2000" dirty="0"/>
              <a:t>S</a:t>
            </a:r>
            <a:r>
              <a:rPr lang="en-US" sz="2000" dirty="0" smtClean="0"/>
              <a:t>tranded libraries provide information on the strand that the original molecule came from, therefore allowing you to disentangle transcription of overlapping genes, and more accurate sample QC. </a:t>
            </a:r>
            <a:endParaRPr lang="en-US" sz="2000" dirty="0"/>
          </a:p>
          <a:p>
            <a:endParaRPr lang="en-US" sz="2400" b="1" i="1" dirty="0" smtClean="0"/>
          </a:p>
          <a:p>
            <a:r>
              <a:rPr lang="en-US" sz="2400" b="1" i="1" dirty="0" smtClean="0"/>
              <a:t>PolyA or RiboDepletion?</a:t>
            </a:r>
            <a:endParaRPr lang="en-US" sz="2400" b="1" i="1" dirty="0"/>
          </a:p>
          <a:p>
            <a:r>
              <a:rPr lang="en-US" sz="2000" dirty="0" smtClean="0"/>
              <a:t>Ribosomal RNA constitutes &gt;70% of the purified total cell RNA. RiboDepletion removes specifically ribosomal RNA, leaving all other RNA transcripts, however it is not 100% efficient. PolyA selection is very efficient, but it will only select </a:t>
            </a:r>
            <a:r>
              <a:rPr lang="en-US" sz="2000" dirty="0" err="1" smtClean="0"/>
              <a:t>polyadenylated</a:t>
            </a:r>
            <a:r>
              <a:rPr lang="en-US" sz="2000" dirty="0" smtClean="0"/>
              <a:t>  RNA, therefore many long, non coding RNAs will be lost.</a:t>
            </a: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1934324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Stranded and </a:t>
            </a:r>
            <a:r>
              <a:rPr lang="en-US" b="1" dirty="0" err="1" smtClean="0"/>
              <a:t>Unstranded</a:t>
            </a:r>
            <a:r>
              <a:rPr lang="en-US" b="1" dirty="0" smtClean="0"/>
              <a:t> libraries</a:t>
            </a:r>
            <a:endParaRPr lang="en-US" b="1" dirty="0"/>
          </a:p>
        </p:txBody>
      </p:sp>
      <p:pic>
        <p:nvPicPr>
          <p:cNvPr id="16" name="Picture 15"/>
          <p:cNvPicPr>
            <a:picLocks noChangeAspect="1"/>
          </p:cNvPicPr>
          <p:nvPr/>
        </p:nvPicPr>
        <mc:AlternateContent>
          <mc:Choice xmlns:ma="http://schemas.microsoft.com/office/mac/drawingml/2008/main" Requires="ma">
            <p:blipFill>
              <a:blip r:embed="rId2"/>
              <a:srcRect t="47041"/>
              <a:stretch>
                <a:fillRect/>
              </a:stretch>
            </p:blipFill>
          </mc:Choice>
          <mc:Fallback>
            <p:blipFill>
              <a:blip r:embed="rId3"/>
              <a:srcRect t="47041"/>
              <a:stretch>
                <a:fillRect/>
              </a:stretch>
            </p:blipFill>
          </mc:Fallback>
        </mc:AlternateContent>
        <p:spPr>
          <a:xfrm>
            <a:off x="1940560" y="2064656"/>
            <a:ext cx="6055360" cy="961319"/>
          </a:xfrm>
          <a:prstGeom prst="rect">
            <a:avLst/>
          </a:prstGeom>
        </p:spPr>
      </p:pic>
      <p:grpSp>
        <p:nvGrpSpPr>
          <p:cNvPr id="24" name="Group 23"/>
          <p:cNvGrpSpPr/>
          <p:nvPr/>
        </p:nvGrpSpPr>
        <p:grpSpPr>
          <a:xfrm>
            <a:off x="1940560" y="5009381"/>
            <a:ext cx="6055360" cy="961319"/>
            <a:chOff x="1605280" y="4840041"/>
            <a:chExt cx="6055360" cy="961319"/>
          </a:xfrm>
        </p:grpSpPr>
        <p:pic>
          <p:nvPicPr>
            <p:cNvPr id="17" name="Picture 16"/>
            <p:cNvPicPr>
              <a:picLocks noChangeAspect="1"/>
            </p:cNvPicPr>
            <p:nvPr/>
          </p:nvPicPr>
          <mc:AlternateContent>
            <mc:Choice xmlns:ma="http://schemas.microsoft.com/office/mac/drawingml/2008/main" Requires="ma">
              <p:blipFill>
                <a:blip r:embed="rId2"/>
                <a:srcRect t="47041"/>
                <a:stretch>
                  <a:fillRect/>
                </a:stretch>
              </p:blipFill>
            </mc:Choice>
            <mc:Fallback>
              <p:blipFill>
                <a:blip r:embed="rId3"/>
                <a:srcRect t="47041"/>
                <a:stretch>
                  <a:fillRect/>
                </a:stretch>
              </p:blipFill>
            </mc:Fallback>
          </mc:AlternateContent>
          <p:spPr>
            <a:xfrm>
              <a:off x="1605280" y="4840041"/>
              <a:ext cx="6055360" cy="961319"/>
            </a:xfrm>
            <a:prstGeom prst="rect">
              <a:avLst/>
            </a:prstGeom>
          </p:spPr>
        </p:pic>
        <p:grpSp>
          <p:nvGrpSpPr>
            <p:cNvPr id="20" name="Group 19"/>
            <p:cNvGrpSpPr/>
            <p:nvPr/>
          </p:nvGrpSpPr>
          <p:grpSpPr>
            <a:xfrm>
              <a:off x="1659462" y="4882377"/>
              <a:ext cx="1396999" cy="376771"/>
              <a:chOff x="1659462" y="4882377"/>
              <a:chExt cx="1396999" cy="376771"/>
            </a:xfrm>
          </p:grpSpPr>
          <p:sp>
            <p:nvSpPr>
              <p:cNvPr id="18" name="Rectangle 17"/>
              <p:cNvSpPr/>
              <p:nvPr/>
            </p:nvSpPr>
            <p:spPr>
              <a:xfrm flipV="1">
                <a:off x="1659462" y="4882377"/>
                <a:ext cx="1371604" cy="114300"/>
              </a:xfrm>
              <a:prstGeom prst="rect">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flipV="1">
                <a:off x="1684857" y="5144848"/>
                <a:ext cx="1371604" cy="114300"/>
              </a:xfrm>
              <a:prstGeom prst="rect">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2" name="Rectangle 21"/>
            <p:cNvSpPr/>
            <p:nvPr/>
          </p:nvSpPr>
          <p:spPr>
            <a:xfrm flipV="1">
              <a:off x="5681122" y="4882377"/>
              <a:ext cx="1920239" cy="114300"/>
            </a:xfrm>
            <a:prstGeom prst="rect">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flipV="1">
              <a:off x="5681122" y="5144848"/>
              <a:ext cx="1920239" cy="114300"/>
            </a:xfrm>
            <a:prstGeom prst="rect">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28" name="Straight Arrow Connector 27"/>
          <p:cNvCxnSpPr/>
          <p:nvPr/>
        </p:nvCxnSpPr>
        <p:spPr>
          <a:xfrm>
            <a:off x="2841414" y="1827200"/>
            <a:ext cx="1591733" cy="1588"/>
          </a:xfrm>
          <a:prstGeom prst="straightConnector1">
            <a:avLst/>
          </a:prstGeom>
          <a:ln w="50800" cap="flat" cmpd="sng" algn="ctr">
            <a:solidFill>
              <a:srgbClr val="FFAE08"/>
            </a:solidFill>
            <a:prstDash val="solid"/>
            <a:round/>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flipH="1">
            <a:off x="4919093" y="3181867"/>
            <a:ext cx="1591733" cy="1588"/>
          </a:xfrm>
          <a:prstGeom prst="straightConnector1">
            <a:avLst/>
          </a:prstGeom>
          <a:ln w="50800" cap="flat" cmpd="sng" algn="ctr">
            <a:solidFill>
              <a:srgbClr val="99CCFF"/>
            </a:solidFill>
            <a:prstDash val="solid"/>
            <a:round/>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2841414" y="1356256"/>
            <a:ext cx="1971363" cy="369332"/>
          </a:xfrm>
          <a:prstGeom prst="rect">
            <a:avLst/>
          </a:prstGeom>
          <a:noFill/>
        </p:spPr>
        <p:txBody>
          <a:bodyPr wrap="none" rtlCol="0">
            <a:spAutoFit/>
          </a:bodyPr>
          <a:lstStyle/>
          <a:p>
            <a:r>
              <a:rPr lang="en-US" dirty="0" smtClean="0"/>
              <a:t>Read from + strand</a:t>
            </a:r>
            <a:endParaRPr lang="en-US" dirty="0"/>
          </a:p>
        </p:txBody>
      </p:sp>
      <p:sp>
        <p:nvSpPr>
          <p:cNvPr id="32" name="TextBox 31"/>
          <p:cNvSpPr txBox="1"/>
          <p:nvPr/>
        </p:nvSpPr>
        <p:spPr>
          <a:xfrm>
            <a:off x="4919093" y="3327388"/>
            <a:ext cx="1927068" cy="369332"/>
          </a:xfrm>
          <a:prstGeom prst="rect">
            <a:avLst/>
          </a:prstGeom>
          <a:noFill/>
        </p:spPr>
        <p:txBody>
          <a:bodyPr wrap="none" rtlCol="0">
            <a:spAutoFit/>
          </a:bodyPr>
          <a:lstStyle/>
          <a:p>
            <a:r>
              <a:rPr lang="en-US" dirty="0" smtClean="0"/>
              <a:t>Read from - strand</a:t>
            </a:r>
            <a:endParaRPr lang="en-US" dirty="0"/>
          </a:p>
        </p:txBody>
      </p:sp>
      <p:cxnSp>
        <p:nvCxnSpPr>
          <p:cNvPr id="33" name="Straight Arrow Connector 32"/>
          <p:cNvCxnSpPr/>
          <p:nvPr/>
        </p:nvCxnSpPr>
        <p:spPr>
          <a:xfrm>
            <a:off x="2841414" y="4831284"/>
            <a:ext cx="1591733" cy="1588"/>
          </a:xfrm>
          <a:prstGeom prst="straightConnector1">
            <a:avLst/>
          </a:prstGeom>
          <a:ln w="50800" cap="flat" cmpd="sng" algn="ctr">
            <a:solidFill>
              <a:srgbClr val="FF0000"/>
            </a:solidFill>
            <a:prstDash val="solid"/>
            <a:round/>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2841414" y="4360340"/>
            <a:ext cx="1971363" cy="369332"/>
          </a:xfrm>
          <a:prstGeom prst="rect">
            <a:avLst/>
          </a:prstGeom>
          <a:noFill/>
        </p:spPr>
        <p:txBody>
          <a:bodyPr wrap="none" rtlCol="0">
            <a:spAutoFit/>
          </a:bodyPr>
          <a:lstStyle/>
          <a:p>
            <a:r>
              <a:rPr lang="en-US" dirty="0" smtClean="0"/>
              <a:t>Read from + strand</a:t>
            </a:r>
            <a:endParaRPr lang="en-US" dirty="0"/>
          </a:p>
        </p:txBody>
      </p:sp>
      <p:cxnSp>
        <p:nvCxnSpPr>
          <p:cNvPr id="35" name="Straight Arrow Connector 34"/>
          <p:cNvCxnSpPr/>
          <p:nvPr/>
        </p:nvCxnSpPr>
        <p:spPr>
          <a:xfrm flipH="1">
            <a:off x="4919093" y="6089238"/>
            <a:ext cx="1591733" cy="1588"/>
          </a:xfrm>
          <a:prstGeom prst="straightConnector1">
            <a:avLst/>
          </a:prstGeom>
          <a:ln w="50800" cap="flat" cmpd="sng" algn="ctr">
            <a:solidFill>
              <a:srgbClr val="FF0000"/>
            </a:solidFill>
            <a:prstDash val="solid"/>
            <a:round/>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4919093" y="6234759"/>
            <a:ext cx="1927068" cy="369332"/>
          </a:xfrm>
          <a:prstGeom prst="rect">
            <a:avLst/>
          </a:prstGeom>
          <a:noFill/>
        </p:spPr>
        <p:txBody>
          <a:bodyPr wrap="none" rtlCol="0">
            <a:spAutoFit/>
          </a:bodyPr>
          <a:lstStyle/>
          <a:p>
            <a:r>
              <a:rPr lang="en-US" dirty="0" smtClean="0"/>
              <a:t>Read from - strand</a:t>
            </a:r>
            <a:endParaRPr lang="en-US" dirty="0"/>
          </a:p>
        </p:txBody>
      </p:sp>
      <p:sp>
        <p:nvSpPr>
          <p:cNvPr id="37" name="TextBox 36"/>
          <p:cNvSpPr txBox="1"/>
          <p:nvPr/>
        </p:nvSpPr>
        <p:spPr>
          <a:xfrm>
            <a:off x="372530" y="1962834"/>
            <a:ext cx="1052542" cy="646331"/>
          </a:xfrm>
          <a:prstGeom prst="rect">
            <a:avLst/>
          </a:prstGeom>
          <a:noFill/>
        </p:spPr>
        <p:txBody>
          <a:bodyPr wrap="none" rtlCol="0">
            <a:spAutoFit/>
          </a:bodyPr>
          <a:lstStyle/>
          <a:p>
            <a:r>
              <a:rPr lang="en-US" b="1" dirty="0" smtClean="0"/>
              <a:t>Stranded</a:t>
            </a:r>
          </a:p>
          <a:p>
            <a:r>
              <a:rPr lang="en-US" b="1" dirty="0" smtClean="0"/>
              <a:t>Library</a:t>
            </a:r>
            <a:endParaRPr lang="en-US" b="1" dirty="0"/>
          </a:p>
        </p:txBody>
      </p:sp>
      <p:sp>
        <p:nvSpPr>
          <p:cNvPr id="38" name="TextBox 37"/>
          <p:cNvSpPr txBox="1"/>
          <p:nvPr/>
        </p:nvSpPr>
        <p:spPr>
          <a:xfrm>
            <a:off x="372530" y="4940222"/>
            <a:ext cx="1307494" cy="646331"/>
          </a:xfrm>
          <a:prstGeom prst="rect">
            <a:avLst/>
          </a:prstGeom>
          <a:noFill/>
        </p:spPr>
        <p:txBody>
          <a:bodyPr wrap="none" rtlCol="0">
            <a:spAutoFit/>
          </a:bodyPr>
          <a:lstStyle/>
          <a:p>
            <a:r>
              <a:rPr lang="en-US" b="1" dirty="0" err="1" smtClean="0"/>
              <a:t>Unstranded</a:t>
            </a:r>
            <a:endParaRPr lang="en-US" b="1" dirty="0" smtClean="0"/>
          </a:p>
          <a:p>
            <a:r>
              <a:rPr lang="en-US" b="1" dirty="0" smtClean="0"/>
              <a:t>Library</a:t>
            </a:r>
            <a:endParaRPr lang="en-US" b="1"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Rectangle 4"/>
          <p:cNvSpPr/>
          <p:nvPr/>
        </p:nvSpPr>
        <p:spPr>
          <a:xfrm>
            <a:off x="236050" y="164121"/>
            <a:ext cx="8008311" cy="2062103"/>
          </a:xfrm>
          <a:prstGeom prst="rect">
            <a:avLst/>
          </a:prstGeom>
        </p:spPr>
        <p:txBody>
          <a:bodyPr wrap="square">
            <a:spAutoFit/>
          </a:bodyPr>
          <a:lstStyle/>
          <a:p>
            <a:r>
              <a:rPr lang="en-US" sz="3200" b="1" dirty="0" smtClean="0"/>
              <a:t>Paired-end (PE)  and Single-end (SE) libraries</a:t>
            </a:r>
          </a:p>
          <a:p>
            <a:endParaRPr lang="en-US" sz="3200" dirty="0"/>
          </a:p>
          <a:p>
            <a:r>
              <a:rPr lang="en-US" sz="3200" dirty="0" smtClean="0"/>
              <a:t>More bases is not always more information. </a:t>
            </a:r>
            <a:endParaRPr lang="en-US" sz="3200" dirty="0"/>
          </a:p>
          <a:p>
            <a:r>
              <a:rPr lang="en-US" sz="3200" dirty="0"/>
              <a:t>Types of runs:</a:t>
            </a:r>
          </a:p>
        </p:txBody>
      </p:sp>
      <p:grpSp>
        <p:nvGrpSpPr>
          <p:cNvPr id="64" name="Group 63"/>
          <p:cNvGrpSpPr/>
          <p:nvPr/>
        </p:nvGrpSpPr>
        <p:grpSpPr>
          <a:xfrm>
            <a:off x="1457735" y="3983725"/>
            <a:ext cx="1944667" cy="985078"/>
            <a:chOff x="1457735" y="3983725"/>
            <a:chExt cx="1944667" cy="985078"/>
          </a:xfrm>
        </p:grpSpPr>
        <p:cxnSp>
          <p:nvCxnSpPr>
            <p:cNvPr id="36" name="Straight Connector 35"/>
            <p:cNvCxnSpPr/>
            <p:nvPr/>
          </p:nvCxnSpPr>
          <p:spPr>
            <a:xfrm>
              <a:off x="2419371" y="4171462"/>
              <a:ext cx="373431" cy="3"/>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37" name="Curved Connector 36"/>
            <p:cNvCxnSpPr/>
            <p:nvPr/>
          </p:nvCxnSpPr>
          <p:spPr>
            <a:xfrm rot="19200000" flipH="1" flipV="1">
              <a:off x="1898877" y="3983725"/>
              <a:ext cx="452783" cy="375478"/>
            </a:xfrm>
            <a:prstGeom prst="curvedConnector3">
              <a:avLst>
                <a:gd name="adj1" fmla="val 50000"/>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1457735" y="4164828"/>
              <a:ext cx="373431" cy="3"/>
            </a:xfrm>
            <a:prstGeom prst="line">
              <a:avLst/>
            </a:prstGeom>
            <a:ln>
              <a:solidFill>
                <a:srgbClr val="800000"/>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2571771" y="4323862"/>
              <a:ext cx="373431" cy="3"/>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34" name="Curved Connector 33"/>
            <p:cNvCxnSpPr/>
            <p:nvPr/>
          </p:nvCxnSpPr>
          <p:spPr>
            <a:xfrm rot="19200000" flipH="1" flipV="1">
              <a:off x="2051277" y="4136125"/>
              <a:ext cx="452783" cy="375478"/>
            </a:xfrm>
            <a:prstGeom prst="curvedConnector3">
              <a:avLst>
                <a:gd name="adj1" fmla="val 50000"/>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1610135" y="4317228"/>
              <a:ext cx="373431" cy="3"/>
            </a:xfrm>
            <a:prstGeom prst="line">
              <a:avLst/>
            </a:prstGeom>
            <a:ln>
              <a:solidFill>
                <a:srgbClr val="800000"/>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2724171" y="4476262"/>
              <a:ext cx="373431" cy="3"/>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31" name="Curved Connector 30"/>
            <p:cNvCxnSpPr/>
            <p:nvPr/>
          </p:nvCxnSpPr>
          <p:spPr>
            <a:xfrm rot="19200000" flipH="1" flipV="1">
              <a:off x="2203677" y="4288525"/>
              <a:ext cx="452783" cy="375478"/>
            </a:xfrm>
            <a:prstGeom prst="curvedConnector3">
              <a:avLst>
                <a:gd name="adj1" fmla="val 50000"/>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1762535" y="4469628"/>
              <a:ext cx="373431" cy="3"/>
            </a:xfrm>
            <a:prstGeom prst="line">
              <a:avLst/>
            </a:prstGeom>
            <a:ln>
              <a:solidFill>
                <a:srgbClr val="800000"/>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2876571" y="4628662"/>
              <a:ext cx="373431" cy="3"/>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28" name="Curved Connector 27"/>
            <p:cNvCxnSpPr/>
            <p:nvPr/>
          </p:nvCxnSpPr>
          <p:spPr>
            <a:xfrm rot="19200000" flipH="1" flipV="1">
              <a:off x="2356077" y="4440925"/>
              <a:ext cx="452783" cy="375478"/>
            </a:xfrm>
            <a:prstGeom prst="curvedConnector3">
              <a:avLst>
                <a:gd name="adj1" fmla="val 50000"/>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1914935" y="4622028"/>
              <a:ext cx="373431" cy="3"/>
            </a:xfrm>
            <a:prstGeom prst="line">
              <a:avLst/>
            </a:prstGeom>
            <a:ln>
              <a:solidFill>
                <a:srgbClr val="800000"/>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3028971" y="4781062"/>
              <a:ext cx="373431" cy="3"/>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25" name="Curved Connector 24"/>
            <p:cNvCxnSpPr/>
            <p:nvPr/>
          </p:nvCxnSpPr>
          <p:spPr>
            <a:xfrm rot="19200000" flipH="1" flipV="1">
              <a:off x="2508477" y="4593325"/>
              <a:ext cx="452783" cy="375478"/>
            </a:xfrm>
            <a:prstGeom prst="curvedConnector3">
              <a:avLst>
                <a:gd name="adj1" fmla="val 50000"/>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2067335" y="4774428"/>
              <a:ext cx="373431" cy="3"/>
            </a:xfrm>
            <a:prstGeom prst="line">
              <a:avLst/>
            </a:prstGeom>
            <a:ln>
              <a:solidFill>
                <a:srgbClr val="800000"/>
              </a:solidFill>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a:off x="2419371" y="4067654"/>
              <a:ext cx="304800" cy="0"/>
            </a:xfrm>
            <a:prstGeom prst="straightConnector1">
              <a:avLst/>
            </a:prstGeom>
            <a:ln>
              <a:solidFill>
                <a:schemeClr val="accent6">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H="1">
              <a:off x="2571771" y="4253183"/>
              <a:ext cx="304800" cy="0"/>
            </a:xfrm>
            <a:prstGeom prst="straightConnector1">
              <a:avLst/>
            </a:prstGeom>
            <a:ln>
              <a:solidFill>
                <a:schemeClr val="accent6">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H="1">
              <a:off x="2724171" y="4405583"/>
              <a:ext cx="304800" cy="0"/>
            </a:xfrm>
            <a:prstGeom prst="straightConnector1">
              <a:avLst/>
            </a:prstGeom>
            <a:ln>
              <a:solidFill>
                <a:schemeClr val="accent6">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H="1">
              <a:off x="2876571" y="4557983"/>
              <a:ext cx="304800" cy="0"/>
            </a:xfrm>
            <a:prstGeom prst="straightConnector1">
              <a:avLst/>
            </a:prstGeom>
            <a:ln>
              <a:solidFill>
                <a:schemeClr val="accent6">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H="1">
              <a:off x="3028971" y="4710383"/>
              <a:ext cx="304800" cy="0"/>
            </a:xfrm>
            <a:prstGeom prst="straightConnector1">
              <a:avLst/>
            </a:prstGeom>
            <a:ln>
              <a:solidFill>
                <a:schemeClr val="accent6">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1504971" y="4052193"/>
              <a:ext cx="304800"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1657371" y="4237722"/>
              <a:ext cx="304800"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1809771" y="4390122"/>
              <a:ext cx="304800"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1962171" y="4542522"/>
              <a:ext cx="304800"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2114571" y="4694922"/>
              <a:ext cx="304800"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sp>
        <p:nvSpPr>
          <p:cNvPr id="46" name="TextBox 45"/>
          <p:cNvSpPr txBox="1"/>
          <p:nvPr/>
        </p:nvSpPr>
        <p:spPr>
          <a:xfrm>
            <a:off x="4911468" y="2649918"/>
            <a:ext cx="2381356" cy="523220"/>
          </a:xfrm>
          <a:prstGeom prst="rect">
            <a:avLst/>
          </a:prstGeom>
          <a:noFill/>
        </p:spPr>
        <p:txBody>
          <a:bodyPr wrap="none" rtlCol="0">
            <a:spAutoFit/>
          </a:bodyPr>
          <a:lstStyle/>
          <a:p>
            <a:r>
              <a:rPr lang="en-US" sz="2800" b="1" dirty="0" smtClean="0"/>
              <a:t>SE = single end</a:t>
            </a:r>
            <a:endParaRPr lang="en-US" sz="2800" b="1" dirty="0"/>
          </a:p>
        </p:txBody>
      </p:sp>
      <p:sp>
        <p:nvSpPr>
          <p:cNvPr id="67" name="TextBox 66"/>
          <p:cNvSpPr txBox="1"/>
          <p:nvPr/>
        </p:nvSpPr>
        <p:spPr>
          <a:xfrm>
            <a:off x="1096974" y="2523831"/>
            <a:ext cx="2498651" cy="954107"/>
          </a:xfrm>
          <a:prstGeom prst="rect">
            <a:avLst/>
          </a:prstGeom>
          <a:noFill/>
        </p:spPr>
        <p:txBody>
          <a:bodyPr wrap="none" rtlCol="0">
            <a:spAutoFit/>
          </a:bodyPr>
          <a:lstStyle/>
          <a:p>
            <a:r>
              <a:rPr lang="en-US" sz="2800" b="1" dirty="0" smtClean="0"/>
              <a:t>PE = paired end </a:t>
            </a:r>
          </a:p>
          <a:p>
            <a:r>
              <a:rPr lang="en-US" sz="2800" b="1" dirty="0" smtClean="0"/>
              <a:t>(mate pairs)</a:t>
            </a:r>
            <a:endParaRPr lang="en-US" sz="2800" b="1" dirty="0"/>
          </a:p>
        </p:txBody>
      </p:sp>
      <p:cxnSp>
        <p:nvCxnSpPr>
          <p:cNvPr id="98" name="Straight Connector 97"/>
          <p:cNvCxnSpPr/>
          <p:nvPr/>
        </p:nvCxnSpPr>
        <p:spPr>
          <a:xfrm>
            <a:off x="6096072" y="4034520"/>
            <a:ext cx="373431" cy="3"/>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99" name="Curved Connector 98"/>
          <p:cNvCxnSpPr/>
          <p:nvPr/>
        </p:nvCxnSpPr>
        <p:spPr>
          <a:xfrm rot="19200000" flipH="1" flipV="1">
            <a:off x="5575578" y="3846783"/>
            <a:ext cx="452783" cy="375478"/>
          </a:xfrm>
          <a:prstGeom prst="curvedConnector3">
            <a:avLst>
              <a:gd name="adj1" fmla="val 50000"/>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5134436" y="4027886"/>
            <a:ext cx="373431" cy="3"/>
          </a:xfrm>
          <a:prstGeom prst="line">
            <a:avLst/>
          </a:prstGeom>
          <a:ln>
            <a:solidFill>
              <a:srgbClr val="800000"/>
            </a:solidFill>
          </a:ln>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a:off x="6248472" y="4186920"/>
            <a:ext cx="373431" cy="3"/>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96" name="Curved Connector 95"/>
          <p:cNvCxnSpPr/>
          <p:nvPr/>
        </p:nvCxnSpPr>
        <p:spPr>
          <a:xfrm rot="19200000" flipH="1" flipV="1">
            <a:off x="5727978" y="3999183"/>
            <a:ext cx="452783" cy="375478"/>
          </a:xfrm>
          <a:prstGeom prst="curvedConnector3">
            <a:avLst>
              <a:gd name="adj1" fmla="val 50000"/>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a:off x="5286836" y="4180286"/>
            <a:ext cx="373431" cy="3"/>
          </a:xfrm>
          <a:prstGeom prst="line">
            <a:avLst/>
          </a:prstGeom>
          <a:ln>
            <a:solidFill>
              <a:srgbClr val="800000"/>
            </a:solidFill>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a:off x="6400872" y="4339320"/>
            <a:ext cx="373431" cy="3"/>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93" name="Curved Connector 92"/>
          <p:cNvCxnSpPr/>
          <p:nvPr/>
        </p:nvCxnSpPr>
        <p:spPr>
          <a:xfrm rot="19200000" flipH="1" flipV="1">
            <a:off x="5880378" y="4151583"/>
            <a:ext cx="452783" cy="375478"/>
          </a:xfrm>
          <a:prstGeom prst="curvedConnector3">
            <a:avLst>
              <a:gd name="adj1" fmla="val 50000"/>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a:off x="5439236" y="4332686"/>
            <a:ext cx="373431" cy="3"/>
          </a:xfrm>
          <a:prstGeom prst="line">
            <a:avLst/>
          </a:prstGeom>
          <a:ln>
            <a:solidFill>
              <a:srgbClr val="800000"/>
            </a:solidFill>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6553272" y="4491720"/>
            <a:ext cx="373431" cy="3"/>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90" name="Curved Connector 89"/>
          <p:cNvCxnSpPr/>
          <p:nvPr/>
        </p:nvCxnSpPr>
        <p:spPr>
          <a:xfrm rot="19200000" flipH="1" flipV="1">
            <a:off x="6032778" y="4303983"/>
            <a:ext cx="452783" cy="375478"/>
          </a:xfrm>
          <a:prstGeom prst="curvedConnector3">
            <a:avLst>
              <a:gd name="adj1" fmla="val 50000"/>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5591636" y="4485086"/>
            <a:ext cx="373431" cy="3"/>
          </a:xfrm>
          <a:prstGeom prst="line">
            <a:avLst/>
          </a:prstGeom>
          <a:ln>
            <a:solidFill>
              <a:srgbClr val="800000"/>
            </a:solidFill>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6705672" y="4644120"/>
            <a:ext cx="373431" cy="3"/>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87" name="Curved Connector 86"/>
          <p:cNvCxnSpPr/>
          <p:nvPr/>
        </p:nvCxnSpPr>
        <p:spPr>
          <a:xfrm rot="19200000" flipH="1" flipV="1">
            <a:off x="6185178" y="4456383"/>
            <a:ext cx="452783" cy="375478"/>
          </a:xfrm>
          <a:prstGeom prst="curvedConnector3">
            <a:avLst>
              <a:gd name="adj1" fmla="val 50000"/>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a:off x="5744036" y="4637486"/>
            <a:ext cx="373431" cy="3"/>
          </a:xfrm>
          <a:prstGeom prst="line">
            <a:avLst/>
          </a:prstGeom>
          <a:ln>
            <a:solidFill>
              <a:srgbClr val="800000"/>
            </a:solidFill>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a:off x="5181672" y="3915251"/>
            <a:ext cx="304800"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77" name="Straight Arrow Connector 76"/>
          <p:cNvCxnSpPr/>
          <p:nvPr/>
        </p:nvCxnSpPr>
        <p:spPr>
          <a:xfrm>
            <a:off x="5334072" y="4100780"/>
            <a:ext cx="304800"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78" name="Straight Arrow Connector 77"/>
          <p:cNvCxnSpPr/>
          <p:nvPr/>
        </p:nvCxnSpPr>
        <p:spPr>
          <a:xfrm>
            <a:off x="5486472" y="4253180"/>
            <a:ext cx="304800"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p:nvPr/>
        </p:nvCxnSpPr>
        <p:spPr>
          <a:xfrm>
            <a:off x="5638872" y="4405580"/>
            <a:ext cx="304800"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a:off x="5791272" y="4557980"/>
            <a:ext cx="304800"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0099213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7" name="TextBox 66"/>
          <p:cNvSpPr txBox="1"/>
          <p:nvPr/>
        </p:nvSpPr>
        <p:spPr>
          <a:xfrm>
            <a:off x="138848" y="290206"/>
            <a:ext cx="4595937" cy="523220"/>
          </a:xfrm>
          <a:prstGeom prst="rect">
            <a:avLst/>
          </a:prstGeom>
          <a:noFill/>
        </p:spPr>
        <p:txBody>
          <a:bodyPr wrap="square" rtlCol="0">
            <a:spAutoFit/>
          </a:bodyPr>
          <a:lstStyle/>
          <a:p>
            <a:r>
              <a:rPr lang="en-US" sz="2800" b="1" dirty="0" smtClean="0"/>
              <a:t>PE = paired end (mate pairs)</a:t>
            </a:r>
            <a:endParaRPr lang="en-US" sz="2800" b="1" dirty="0"/>
          </a:p>
        </p:txBody>
      </p:sp>
      <p:sp>
        <p:nvSpPr>
          <p:cNvPr id="69" name="TextBox 68"/>
          <p:cNvSpPr txBox="1"/>
          <p:nvPr/>
        </p:nvSpPr>
        <p:spPr>
          <a:xfrm>
            <a:off x="0" y="2121652"/>
            <a:ext cx="8456121" cy="461665"/>
          </a:xfrm>
          <a:prstGeom prst="rect">
            <a:avLst/>
          </a:prstGeom>
          <a:solidFill>
            <a:schemeClr val="accent1"/>
          </a:solidFill>
        </p:spPr>
        <p:txBody>
          <a:bodyPr wrap="square" rtlCol="0">
            <a:spAutoFit/>
          </a:bodyPr>
          <a:lstStyle/>
          <a:p>
            <a:pPr algn="ctr">
              <a:buClr>
                <a:schemeClr val="accent1"/>
              </a:buClr>
            </a:pPr>
            <a:r>
              <a:rPr lang="en-US" sz="2400" b="1" i="1" dirty="0" smtClean="0"/>
              <a:t>Is 2*50,000,000 = 100,000,000?</a:t>
            </a:r>
          </a:p>
        </p:txBody>
      </p:sp>
      <p:sp>
        <p:nvSpPr>
          <p:cNvPr id="70" name="TextBox 69"/>
          <p:cNvSpPr txBox="1"/>
          <p:nvPr/>
        </p:nvSpPr>
        <p:spPr>
          <a:xfrm>
            <a:off x="128161" y="3150329"/>
            <a:ext cx="4104940" cy="3046988"/>
          </a:xfrm>
          <a:prstGeom prst="rect">
            <a:avLst/>
          </a:prstGeom>
          <a:noFill/>
        </p:spPr>
        <p:txBody>
          <a:bodyPr wrap="square" rtlCol="0">
            <a:spAutoFit/>
          </a:bodyPr>
          <a:lstStyle/>
          <a:p>
            <a:pPr algn="ctr">
              <a:buClr>
                <a:schemeClr val="accent1"/>
              </a:buClr>
            </a:pPr>
            <a:r>
              <a:rPr lang="en-US" sz="2400" b="1" dirty="0" smtClean="0"/>
              <a:t>More information on discovery:</a:t>
            </a:r>
          </a:p>
          <a:p>
            <a:pPr algn="ctr">
              <a:buClr>
                <a:schemeClr val="accent1"/>
              </a:buClr>
            </a:pPr>
            <a:endParaRPr lang="en-US" sz="2400" b="1" dirty="0" smtClean="0"/>
          </a:p>
          <a:p>
            <a:pPr algn="ctr">
              <a:buClr>
                <a:schemeClr val="accent1"/>
              </a:buClr>
            </a:pPr>
            <a:r>
              <a:rPr lang="en-US" sz="2400" dirty="0" smtClean="0"/>
              <a:t>New splice variants</a:t>
            </a:r>
          </a:p>
          <a:p>
            <a:pPr algn="ctr">
              <a:buClr>
                <a:schemeClr val="accent1"/>
              </a:buClr>
            </a:pPr>
            <a:r>
              <a:rPr lang="en-US" sz="2400" dirty="0" smtClean="0"/>
              <a:t>New structural variation</a:t>
            </a:r>
            <a:endParaRPr lang="en-US" sz="2400" dirty="0"/>
          </a:p>
          <a:p>
            <a:pPr algn="ctr">
              <a:buClr>
                <a:schemeClr val="accent1"/>
              </a:buClr>
            </a:pPr>
            <a:r>
              <a:rPr lang="en-US" sz="2400" dirty="0" smtClean="0"/>
              <a:t>More per base coverage</a:t>
            </a:r>
          </a:p>
          <a:p>
            <a:pPr algn="ctr">
              <a:buClr>
                <a:schemeClr val="accent1"/>
              </a:buClr>
            </a:pPr>
            <a:r>
              <a:rPr lang="en-US" sz="2400" dirty="0" smtClean="0"/>
              <a:t>Typically better mapping </a:t>
            </a:r>
          </a:p>
          <a:p>
            <a:pPr algn="ctr">
              <a:buClr>
                <a:schemeClr val="accent1"/>
              </a:buClr>
            </a:pPr>
            <a:r>
              <a:rPr lang="en-US" sz="2400" dirty="0" smtClean="0"/>
              <a:t>(by ~5%)</a:t>
            </a:r>
          </a:p>
        </p:txBody>
      </p:sp>
      <p:sp>
        <p:nvSpPr>
          <p:cNvPr id="71" name="TextBox 70"/>
          <p:cNvSpPr txBox="1"/>
          <p:nvPr/>
        </p:nvSpPr>
        <p:spPr>
          <a:xfrm>
            <a:off x="4654584" y="3155781"/>
            <a:ext cx="3739239" cy="2308324"/>
          </a:xfrm>
          <a:prstGeom prst="rect">
            <a:avLst/>
          </a:prstGeom>
          <a:noFill/>
        </p:spPr>
        <p:txBody>
          <a:bodyPr wrap="square" rtlCol="0">
            <a:spAutoFit/>
          </a:bodyPr>
          <a:lstStyle/>
          <a:p>
            <a:pPr algn="ctr">
              <a:buClr>
                <a:schemeClr val="accent1"/>
              </a:buClr>
            </a:pPr>
            <a:r>
              <a:rPr lang="en-US" sz="2400" b="1" dirty="0" smtClean="0"/>
              <a:t>Less information on quantification:</a:t>
            </a:r>
          </a:p>
          <a:p>
            <a:pPr algn="ctr">
              <a:buClr>
                <a:schemeClr val="accent1"/>
              </a:buClr>
            </a:pPr>
            <a:r>
              <a:rPr lang="en-US" sz="2400" b="1" dirty="0"/>
              <a:t> </a:t>
            </a:r>
            <a:endParaRPr lang="en-US" sz="2400" b="1" dirty="0" smtClean="0"/>
          </a:p>
          <a:p>
            <a:pPr algn="ctr">
              <a:buClr>
                <a:schemeClr val="accent1"/>
              </a:buClr>
            </a:pPr>
            <a:r>
              <a:rPr lang="en-US" sz="2400" dirty="0" smtClean="0"/>
              <a:t>The 2</a:t>
            </a:r>
            <a:r>
              <a:rPr lang="en-US" sz="2400" baseline="30000" dirty="0" smtClean="0"/>
              <a:t>nd</a:t>
            </a:r>
            <a:r>
              <a:rPr lang="en-US" sz="2400" dirty="0" smtClean="0"/>
              <a:t> fragment is redundant information for coverage purposes.</a:t>
            </a:r>
          </a:p>
        </p:txBody>
      </p:sp>
      <p:grpSp>
        <p:nvGrpSpPr>
          <p:cNvPr id="39" name="Group 38"/>
          <p:cNvGrpSpPr/>
          <p:nvPr/>
        </p:nvGrpSpPr>
        <p:grpSpPr>
          <a:xfrm>
            <a:off x="858832" y="1000635"/>
            <a:ext cx="1944667" cy="985078"/>
            <a:chOff x="1457735" y="3983725"/>
            <a:chExt cx="1944667" cy="985078"/>
          </a:xfrm>
        </p:grpSpPr>
        <p:cxnSp>
          <p:nvCxnSpPr>
            <p:cNvPr id="40" name="Straight Connector 39"/>
            <p:cNvCxnSpPr/>
            <p:nvPr/>
          </p:nvCxnSpPr>
          <p:spPr>
            <a:xfrm>
              <a:off x="2419371" y="4171462"/>
              <a:ext cx="373431" cy="3"/>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41" name="Curved Connector 40"/>
            <p:cNvCxnSpPr/>
            <p:nvPr/>
          </p:nvCxnSpPr>
          <p:spPr>
            <a:xfrm rot="19200000" flipH="1" flipV="1">
              <a:off x="1898877" y="3983725"/>
              <a:ext cx="452783" cy="375478"/>
            </a:xfrm>
            <a:prstGeom prst="curvedConnector3">
              <a:avLst>
                <a:gd name="adj1" fmla="val 50000"/>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1457735" y="4164828"/>
              <a:ext cx="373431" cy="3"/>
            </a:xfrm>
            <a:prstGeom prst="line">
              <a:avLst/>
            </a:prstGeom>
            <a:ln>
              <a:solidFill>
                <a:srgbClr val="800000"/>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2571771" y="4323862"/>
              <a:ext cx="373431" cy="3"/>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44" name="Curved Connector 43"/>
            <p:cNvCxnSpPr/>
            <p:nvPr/>
          </p:nvCxnSpPr>
          <p:spPr>
            <a:xfrm rot="19200000" flipH="1" flipV="1">
              <a:off x="2051277" y="4136125"/>
              <a:ext cx="452783" cy="375478"/>
            </a:xfrm>
            <a:prstGeom prst="curvedConnector3">
              <a:avLst>
                <a:gd name="adj1" fmla="val 50000"/>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a:off x="1610135" y="4317228"/>
              <a:ext cx="373431" cy="3"/>
            </a:xfrm>
            <a:prstGeom prst="line">
              <a:avLst/>
            </a:prstGeom>
            <a:ln>
              <a:solidFill>
                <a:srgbClr val="800000"/>
              </a:solidFill>
            </a:ln>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a:off x="2724171" y="4476262"/>
              <a:ext cx="373431" cy="3"/>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47" name="Curved Connector 46"/>
            <p:cNvCxnSpPr/>
            <p:nvPr/>
          </p:nvCxnSpPr>
          <p:spPr>
            <a:xfrm rot="19200000" flipH="1" flipV="1">
              <a:off x="2203677" y="4288525"/>
              <a:ext cx="452783" cy="375478"/>
            </a:xfrm>
            <a:prstGeom prst="curvedConnector3">
              <a:avLst>
                <a:gd name="adj1" fmla="val 50000"/>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1762535" y="4469628"/>
              <a:ext cx="373431" cy="3"/>
            </a:xfrm>
            <a:prstGeom prst="line">
              <a:avLst/>
            </a:prstGeom>
            <a:ln>
              <a:solidFill>
                <a:srgbClr val="800000"/>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2876571" y="4628662"/>
              <a:ext cx="373431" cy="3"/>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50" name="Curved Connector 49"/>
            <p:cNvCxnSpPr/>
            <p:nvPr/>
          </p:nvCxnSpPr>
          <p:spPr>
            <a:xfrm rot="19200000" flipH="1" flipV="1">
              <a:off x="2356077" y="4440925"/>
              <a:ext cx="452783" cy="375478"/>
            </a:xfrm>
            <a:prstGeom prst="curvedConnector3">
              <a:avLst>
                <a:gd name="adj1" fmla="val 50000"/>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1914935" y="4622028"/>
              <a:ext cx="373431" cy="3"/>
            </a:xfrm>
            <a:prstGeom prst="line">
              <a:avLst/>
            </a:prstGeom>
            <a:ln>
              <a:solidFill>
                <a:srgbClr val="800000"/>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3028971" y="4781062"/>
              <a:ext cx="373431" cy="3"/>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53" name="Curved Connector 52"/>
            <p:cNvCxnSpPr/>
            <p:nvPr/>
          </p:nvCxnSpPr>
          <p:spPr>
            <a:xfrm rot="19200000" flipH="1" flipV="1">
              <a:off x="2508477" y="4593325"/>
              <a:ext cx="452783" cy="375478"/>
            </a:xfrm>
            <a:prstGeom prst="curvedConnector3">
              <a:avLst>
                <a:gd name="adj1" fmla="val 50000"/>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2067335" y="4774428"/>
              <a:ext cx="373431" cy="3"/>
            </a:xfrm>
            <a:prstGeom prst="line">
              <a:avLst/>
            </a:prstGeom>
            <a:ln>
              <a:solidFill>
                <a:srgbClr val="800000"/>
              </a:solidFill>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flipH="1">
              <a:off x="2419371" y="4067654"/>
              <a:ext cx="304800" cy="0"/>
            </a:xfrm>
            <a:prstGeom prst="straightConnector1">
              <a:avLst/>
            </a:prstGeom>
            <a:ln>
              <a:solidFill>
                <a:schemeClr val="accent6">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H="1">
              <a:off x="2571771" y="4253183"/>
              <a:ext cx="304800" cy="0"/>
            </a:xfrm>
            <a:prstGeom prst="straightConnector1">
              <a:avLst/>
            </a:prstGeom>
            <a:ln>
              <a:solidFill>
                <a:schemeClr val="accent6">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H="1">
              <a:off x="2724171" y="4405583"/>
              <a:ext cx="304800" cy="0"/>
            </a:xfrm>
            <a:prstGeom prst="straightConnector1">
              <a:avLst/>
            </a:prstGeom>
            <a:ln>
              <a:solidFill>
                <a:schemeClr val="accent6">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p:nvPr/>
          </p:nvCxnSpPr>
          <p:spPr>
            <a:xfrm flipH="1">
              <a:off x="2876571" y="4557983"/>
              <a:ext cx="304800" cy="0"/>
            </a:xfrm>
            <a:prstGeom prst="straightConnector1">
              <a:avLst/>
            </a:prstGeom>
            <a:ln>
              <a:solidFill>
                <a:schemeClr val="accent6">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p:nvPr/>
          </p:nvCxnSpPr>
          <p:spPr>
            <a:xfrm flipH="1">
              <a:off x="3028971" y="4710383"/>
              <a:ext cx="304800" cy="0"/>
            </a:xfrm>
            <a:prstGeom prst="straightConnector1">
              <a:avLst/>
            </a:prstGeom>
            <a:ln>
              <a:solidFill>
                <a:schemeClr val="accent6">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p:nvPr/>
          </p:nvCxnSpPr>
          <p:spPr>
            <a:xfrm>
              <a:off x="1504971" y="4052193"/>
              <a:ext cx="304800"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61" name="Straight Arrow Connector 60"/>
            <p:cNvCxnSpPr/>
            <p:nvPr/>
          </p:nvCxnSpPr>
          <p:spPr>
            <a:xfrm>
              <a:off x="1657371" y="4237722"/>
              <a:ext cx="304800"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62" name="Straight Arrow Connector 61"/>
            <p:cNvCxnSpPr/>
            <p:nvPr/>
          </p:nvCxnSpPr>
          <p:spPr>
            <a:xfrm>
              <a:off x="1809771" y="4390122"/>
              <a:ext cx="304800"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p:nvPr/>
          </p:nvCxnSpPr>
          <p:spPr>
            <a:xfrm>
              <a:off x="1962171" y="4542522"/>
              <a:ext cx="304800"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64" name="Straight Arrow Connector 63"/>
            <p:cNvCxnSpPr/>
            <p:nvPr/>
          </p:nvCxnSpPr>
          <p:spPr>
            <a:xfrm>
              <a:off x="2114571" y="4694922"/>
              <a:ext cx="304800"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95233091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b="1" dirty="0" smtClean="0"/>
              <a:t>Multiplexing</a:t>
            </a:r>
            <a:endParaRPr lang="en-US" b="1" dirty="0"/>
          </a:p>
        </p:txBody>
      </p:sp>
      <p:sp>
        <p:nvSpPr>
          <p:cNvPr id="4" name="Subtitle 3"/>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2" name="Group 405"/>
          <p:cNvGrpSpPr/>
          <p:nvPr/>
        </p:nvGrpSpPr>
        <p:grpSpPr>
          <a:xfrm>
            <a:off x="6268102" y="4530583"/>
            <a:ext cx="2143557" cy="2368603"/>
            <a:chOff x="6067202" y="3826787"/>
            <a:chExt cx="2143557" cy="2368603"/>
          </a:xfrm>
        </p:grpSpPr>
        <p:grpSp>
          <p:nvGrpSpPr>
            <p:cNvPr id="4" name="Group 247"/>
            <p:cNvGrpSpPr/>
            <p:nvPr/>
          </p:nvGrpSpPr>
          <p:grpSpPr>
            <a:xfrm>
              <a:off x="6067204" y="4119789"/>
              <a:ext cx="2138103" cy="610591"/>
              <a:chOff x="2618498" y="1580323"/>
              <a:chExt cx="1335067" cy="375478"/>
            </a:xfrm>
          </p:grpSpPr>
          <p:cxnSp>
            <p:nvCxnSpPr>
              <p:cNvPr id="261" name="Straight Connector 260"/>
              <p:cNvCxnSpPr/>
              <p:nvPr/>
            </p:nvCxnSpPr>
            <p:spPr>
              <a:xfrm>
                <a:off x="3580134" y="1768060"/>
                <a:ext cx="373431" cy="3"/>
              </a:xfrm>
              <a:prstGeom prst="line">
                <a:avLst/>
              </a:prstGeom>
            </p:spPr>
            <p:style>
              <a:lnRef idx="2">
                <a:schemeClr val="accent1"/>
              </a:lnRef>
              <a:fillRef idx="0">
                <a:schemeClr val="accent1"/>
              </a:fillRef>
              <a:effectRef idx="1">
                <a:schemeClr val="accent1"/>
              </a:effectRef>
              <a:fontRef idx="minor">
                <a:schemeClr val="tx1"/>
              </a:fontRef>
            </p:style>
          </p:cxnSp>
          <p:cxnSp>
            <p:nvCxnSpPr>
              <p:cNvPr id="262" name="Curved Connector 261"/>
              <p:cNvCxnSpPr/>
              <p:nvPr/>
            </p:nvCxnSpPr>
            <p:spPr>
              <a:xfrm rot="19200000" flipH="1" flipV="1">
                <a:off x="3059640" y="1580323"/>
                <a:ext cx="452783" cy="375478"/>
              </a:xfrm>
              <a:prstGeom prst="curvedConnector3">
                <a:avLst>
                  <a:gd name="adj1" fmla="val 50000"/>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263" name="Straight Connector 262"/>
              <p:cNvCxnSpPr/>
              <p:nvPr/>
            </p:nvCxnSpPr>
            <p:spPr>
              <a:xfrm>
                <a:off x="2618498" y="1761426"/>
                <a:ext cx="373431" cy="3"/>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5" name="Group 249"/>
            <p:cNvGrpSpPr/>
            <p:nvPr/>
          </p:nvGrpSpPr>
          <p:grpSpPr>
            <a:xfrm>
              <a:off x="6067202" y="5584799"/>
              <a:ext cx="2138102" cy="610591"/>
              <a:chOff x="2618498" y="1580323"/>
              <a:chExt cx="1335067" cy="375478"/>
            </a:xfrm>
          </p:grpSpPr>
          <p:cxnSp>
            <p:nvCxnSpPr>
              <p:cNvPr id="255" name="Straight Connector 254"/>
              <p:cNvCxnSpPr/>
              <p:nvPr/>
            </p:nvCxnSpPr>
            <p:spPr>
              <a:xfrm>
                <a:off x="3580134" y="1768060"/>
                <a:ext cx="373431" cy="3"/>
              </a:xfrm>
              <a:prstGeom prst="line">
                <a:avLst/>
              </a:prstGeom>
            </p:spPr>
            <p:style>
              <a:lnRef idx="2">
                <a:schemeClr val="accent1"/>
              </a:lnRef>
              <a:fillRef idx="0">
                <a:schemeClr val="accent1"/>
              </a:fillRef>
              <a:effectRef idx="1">
                <a:schemeClr val="accent1"/>
              </a:effectRef>
              <a:fontRef idx="minor">
                <a:schemeClr val="tx1"/>
              </a:fontRef>
            </p:style>
          </p:cxnSp>
          <p:cxnSp>
            <p:nvCxnSpPr>
              <p:cNvPr id="256" name="Curved Connector 255"/>
              <p:cNvCxnSpPr/>
              <p:nvPr/>
            </p:nvCxnSpPr>
            <p:spPr>
              <a:xfrm rot="19200000" flipH="1" flipV="1">
                <a:off x="3059640" y="1580323"/>
                <a:ext cx="452783" cy="375478"/>
              </a:xfrm>
              <a:prstGeom prst="curvedConnector3">
                <a:avLst>
                  <a:gd name="adj1" fmla="val 50000"/>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257" name="Straight Connector 256"/>
              <p:cNvCxnSpPr/>
              <p:nvPr/>
            </p:nvCxnSpPr>
            <p:spPr>
              <a:xfrm>
                <a:off x="2618498" y="1761426"/>
                <a:ext cx="373431" cy="3"/>
              </a:xfrm>
              <a:prstGeom prst="line">
                <a:avLst/>
              </a:prstGeom>
            </p:spPr>
            <p:style>
              <a:lnRef idx="2">
                <a:schemeClr val="accent1"/>
              </a:lnRef>
              <a:fillRef idx="0">
                <a:schemeClr val="accent1"/>
              </a:fillRef>
              <a:effectRef idx="1">
                <a:schemeClr val="accent1"/>
              </a:effectRef>
              <a:fontRef idx="minor">
                <a:schemeClr val="tx1"/>
              </a:fontRef>
            </p:style>
          </p:cxnSp>
        </p:grpSp>
        <p:cxnSp>
          <p:nvCxnSpPr>
            <p:cNvPr id="268" name="Straight Arrow Connector 267"/>
            <p:cNvCxnSpPr/>
            <p:nvPr/>
          </p:nvCxnSpPr>
          <p:spPr>
            <a:xfrm flipH="1">
              <a:off x="7910009" y="4278683"/>
              <a:ext cx="274320" cy="0"/>
            </a:xfrm>
            <a:prstGeom prst="straightConnector1">
              <a:avLst/>
            </a:prstGeom>
            <a:ln>
              <a:solidFill>
                <a:schemeClr val="accent4"/>
              </a:solidFill>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flipH="1">
              <a:off x="7910009" y="4574716"/>
              <a:ext cx="274320" cy="0"/>
            </a:xfrm>
            <a:prstGeom prst="straightConnector1">
              <a:avLst/>
            </a:prstGeom>
            <a:ln>
              <a:solidFill>
                <a:schemeClr val="accent4"/>
              </a:solidFill>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H="1">
              <a:off x="7910009" y="4870748"/>
              <a:ext cx="274320" cy="0"/>
            </a:xfrm>
            <a:prstGeom prst="straightConnector1">
              <a:avLst/>
            </a:prstGeom>
            <a:ln>
              <a:solidFill>
                <a:schemeClr val="accent4"/>
              </a:solidFill>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flipH="1">
              <a:off x="7910009" y="5166781"/>
              <a:ext cx="274320" cy="0"/>
            </a:xfrm>
            <a:prstGeom prst="straightConnector1">
              <a:avLst/>
            </a:prstGeom>
            <a:ln>
              <a:solidFill>
                <a:schemeClr val="accent4"/>
              </a:solidFill>
              <a:tailEnd type="arrow"/>
            </a:ln>
          </p:spPr>
          <p:style>
            <a:lnRef idx="2">
              <a:schemeClr val="accent1"/>
            </a:lnRef>
            <a:fillRef idx="0">
              <a:schemeClr val="accent1"/>
            </a:fillRef>
            <a:effectRef idx="1">
              <a:schemeClr val="accent1"/>
            </a:effectRef>
            <a:fontRef idx="minor">
              <a:schemeClr val="tx1"/>
            </a:fontRef>
          </p:style>
        </p:cxnSp>
        <p:grpSp>
          <p:nvGrpSpPr>
            <p:cNvPr id="6" name="Group 275"/>
            <p:cNvGrpSpPr/>
            <p:nvPr/>
          </p:nvGrpSpPr>
          <p:grpSpPr>
            <a:xfrm>
              <a:off x="6067203" y="4412790"/>
              <a:ext cx="1431616" cy="610591"/>
              <a:chOff x="3587170" y="3091304"/>
              <a:chExt cx="893925" cy="375478"/>
            </a:xfrm>
          </p:grpSpPr>
          <p:cxnSp>
            <p:nvCxnSpPr>
              <p:cNvPr id="278" name="Curved Connector 277"/>
              <p:cNvCxnSpPr/>
              <p:nvPr/>
            </p:nvCxnSpPr>
            <p:spPr>
              <a:xfrm rot="19200000" flipH="1" flipV="1">
                <a:off x="4028312" y="3091304"/>
                <a:ext cx="452783" cy="375478"/>
              </a:xfrm>
              <a:prstGeom prst="curvedConnector3">
                <a:avLst>
                  <a:gd name="adj1" fmla="val 50000"/>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279" name="Straight Connector 278"/>
              <p:cNvCxnSpPr/>
              <p:nvPr/>
            </p:nvCxnSpPr>
            <p:spPr>
              <a:xfrm>
                <a:off x="3587170" y="3272407"/>
                <a:ext cx="373431" cy="3"/>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35" name="Group 279"/>
            <p:cNvGrpSpPr/>
            <p:nvPr/>
          </p:nvGrpSpPr>
          <p:grpSpPr>
            <a:xfrm>
              <a:off x="6067203" y="4998793"/>
              <a:ext cx="1431616" cy="610591"/>
              <a:chOff x="3739570" y="3243704"/>
              <a:chExt cx="893925" cy="375478"/>
            </a:xfrm>
          </p:grpSpPr>
          <p:cxnSp>
            <p:nvCxnSpPr>
              <p:cNvPr id="282" name="Curved Connector 281"/>
              <p:cNvCxnSpPr/>
              <p:nvPr/>
            </p:nvCxnSpPr>
            <p:spPr>
              <a:xfrm rot="19200000" flipH="1" flipV="1">
                <a:off x="4180712" y="3243704"/>
                <a:ext cx="452783" cy="375478"/>
              </a:xfrm>
              <a:prstGeom prst="curvedConnector3">
                <a:avLst>
                  <a:gd name="adj1" fmla="val 50000"/>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283" name="Straight Connector 282"/>
              <p:cNvCxnSpPr/>
              <p:nvPr/>
            </p:nvCxnSpPr>
            <p:spPr>
              <a:xfrm>
                <a:off x="3739570" y="3424807"/>
                <a:ext cx="373431" cy="3"/>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36" name="Group 287"/>
            <p:cNvGrpSpPr/>
            <p:nvPr/>
          </p:nvGrpSpPr>
          <p:grpSpPr>
            <a:xfrm>
              <a:off x="6067204" y="5291795"/>
              <a:ext cx="1431616" cy="610591"/>
              <a:chOff x="4044370" y="3548504"/>
              <a:chExt cx="893925" cy="375478"/>
            </a:xfrm>
          </p:grpSpPr>
          <p:cxnSp>
            <p:nvCxnSpPr>
              <p:cNvPr id="290" name="Curved Connector 289"/>
              <p:cNvCxnSpPr/>
              <p:nvPr/>
            </p:nvCxnSpPr>
            <p:spPr>
              <a:xfrm rot="19200000" flipH="1" flipV="1">
                <a:off x="4485512" y="3548504"/>
                <a:ext cx="452783" cy="375478"/>
              </a:xfrm>
              <a:prstGeom prst="curvedConnector3">
                <a:avLst>
                  <a:gd name="adj1" fmla="val 50000"/>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291" name="Straight Connector 290"/>
              <p:cNvCxnSpPr/>
              <p:nvPr/>
            </p:nvCxnSpPr>
            <p:spPr>
              <a:xfrm>
                <a:off x="4044370" y="3729607"/>
                <a:ext cx="373431" cy="3"/>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37" name="Group 297"/>
            <p:cNvGrpSpPr/>
            <p:nvPr/>
          </p:nvGrpSpPr>
          <p:grpSpPr>
            <a:xfrm>
              <a:off x="6067203" y="3826787"/>
              <a:ext cx="1431616" cy="610591"/>
              <a:chOff x="3468814" y="4547506"/>
              <a:chExt cx="893925" cy="375478"/>
            </a:xfrm>
          </p:grpSpPr>
          <p:cxnSp>
            <p:nvCxnSpPr>
              <p:cNvPr id="316" name="Curved Connector 315"/>
              <p:cNvCxnSpPr/>
              <p:nvPr/>
            </p:nvCxnSpPr>
            <p:spPr>
              <a:xfrm rot="19200000" flipH="1" flipV="1">
                <a:off x="3909956" y="4547506"/>
                <a:ext cx="452783" cy="375478"/>
              </a:xfrm>
              <a:prstGeom prst="curvedConnector3">
                <a:avLst>
                  <a:gd name="adj1" fmla="val 50000"/>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3468814" y="4728609"/>
                <a:ext cx="373431" cy="3"/>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38" name="Group 300"/>
            <p:cNvGrpSpPr/>
            <p:nvPr/>
          </p:nvGrpSpPr>
          <p:grpSpPr>
            <a:xfrm>
              <a:off x="6067203" y="4705792"/>
              <a:ext cx="1431616" cy="610591"/>
              <a:chOff x="3926014" y="5004706"/>
              <a:chExt cx="893925" cy="375478"/>
            </a:xfrm>
          </p:grpSpPr>
          <p:cxnSp>
            <p:nvCxnSpPr>
              <p:cNvPr id="307" name="Curved Connector 306"/>
              <p:cNvCxnSpPr/>
              <p:nvPr/>
            </p:nvCxnSpPr>
            <p:spPr>
              <a:xfrm rot="19200000" flipH="1" flipV="1">
                <a:off x="4367156" y="5004706"/>
                <a:ext cx="452783" cy="375478"/>
              </a:xfrm>
              <a:prstGeom prst="curvedConnector3">
                <a:avLst>
                  <a:gd name="adj1" fmla="val 50000"/>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3926014" y="5185809"/>
                <a:ext cx="373431" cy="3"/>
              </a:xfrm>
              <a:prstGeom prst="line">
                <a:avLst/>
              </a:prstGeom>
            </p:spPr>
            <p:style>
              <a:lnRef idx="2">
                <a:schemeClr val="accent1"/>
              </a:lnRef>
              <a:fillRef idx="0">
                <a:schemeClr val="accent1"/>
              </a:fillRef>
              <a:effectRef idx="1">
                <a:schemeClr val="accent1"/>
              </a:effectRef>
              <a:fontRef idx="minor">
                <a:schemeClr val="tx1"/>
              </a:fontRef>
            </p:style>
          </p:cxnSp>
        </p:grpSp>
        <p:cxnSp>
          <p:nvCxnSpPr>
            <p:cNvPr id="318" name="Straight Arrow Connector 317"/>
            <p:cNvCxnSpPr/>
            <p:nvPr/>
          </p:nvCxnSpPr>
          <p:spPr>
            <a:xfrm flipH="1">
              <a:off x="7910009" y="5462814"/>
              <a:ext cx="274320" cy="0"/>
            </a:xfrm>
            <a:prstGeom prst="straightConnector1">
              <a:avLst/>
            </a:prstGeom>
            <a:ln>
              <a:solidFill>
                <a:schemeClr val="accent4"/>
              </a:solidFill>
              <a:tailEnd type="arrow"/>
            </a:ln>
          </p:spPr>
          <p:style>
            <a:lnRef idx="2">
              <a:schemeClr val="accent1"/>
            </a:lnRef>
            <a:fillRef idx="0">
              <a:schemeClr val="accent1"/>
            </a:fillRef>
            <a:effectRef idx="1">
              <a:schemeClr val="accent1"/>
            </a:effectRef>
            <a:fontRef idx="minor">
              <a:schemeClr val="tx1"/>
            </a:fontRef>
          </p:style>
        </p:cxnSp>
        <p:cxnSp>
          <p:nvCxnSpPr>
            <p:cNvPr id="319" name="Straight Arrow Connector 318"/>
            <p:cNvCxnSpPr/>
            <p:nvPr/>
          </p:nvCxnSpPr>
          <p:spPr>
            <a:xfrm flipH="1">
              <a:off x="7910009" y="5758845"/>
              <a:ext cx="273877" cy="0"/>
            </a:xfrm>
            <a:prstGeom prst="straightConnector1">
              <a:avLst/>
            </a:prstGeom>
            <a:ln>
              <a:solidFill>
                <a:schemeClr val="accent4"/>
              </a:solidFill>
              <a:tailEnd type="arrow"/>
            </a:ln>
          </p:spPr>
          <p:style>
            <a:lnRef idx="2">
              <a:schemeClr val="accent1"/>
            </a:lnRef>
            <a:fillRef idx="0">
              <a:schemeClr val="accent1"/>
            </a:fillRef>
            <a:effectRef idx="1">
              <a:schemeClr val="accent1"/>
            </a:effectRef>
            <a:fontRef idx="minor">
              <a:schemeClr val="tx1"/>
            </a:fontRef>
          </p:style>
        </p:cxnSp>
        <p:grpSp>
          <p:nvGrpSpPr>
            <p:cNvPr id="39" name="Group 372"/>
            <p:cNvGrpSpPr/>
            <p:nvPr/>
          </p:nvGrpSpPr>
          <p:grpSpPr>
            <a:xfrm>
              <a:off x="7607255" y="4719999"/>
              <a:ext cx="603504" cy="3"/>
              <a:chOff x="4033986" y="3126641"/>
              <a:chExt cx="367081" cy="3"/>
            </a:xfrm>
          </p:grpSpPr>
          <p:cxnSp>
            <p:nvCxnSpPr>
              <p:cNvPr id="374" name="Straight Connector 373"/>
              <p:cNvCxnSpPr/>
              <p:nvPr/>
            </p:nvCxnSpPr>
            <p:spPr>
              <a:xfrm>
                <a:off x="4033986" y="3126641"/>
                <a:ext cx="184623"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75" name="Straight Connector 374"/>
              <p:cNvCxnSpPr/>
              <p:nvPr/>
            </p:nvCxnSpPr>
            <p:spPr>
              <a:xfrm>
                <a:off x="4218136" y="3126641"/>
                <a:ext cx="182931" cy="3"/>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40" name="Group 375"/>
            <p:cNvGrpSpPr/>
            <p:nvPr/>
          </p:nvGrpSpPr>
          <p:grpSpPr>
            <a:xfrm>
              <a:off x="7607255" y="4133817"/>
              <a:ext cx="603504" cy="3"/>
              <a:chOff x="4033986" y="3126641"/>
              <a:chExt cx="367081" cy="3"/>
            </a:xfrm>
          </p:grpSpPr>
          <p:cxnSp>
            <p:nvCxnSpPr>
              <p:cNvPr id="377" name="Straight Connector 376"/>
              <p:cNvCxnSpPr/>
              <p:nvPr/>
            </p:nvCxnSpPr>
            <p:spPr>
              <a:xfrm>
                <a:off x="4033986" y="3126641"/>
                <a:ext cx="184623"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4218136" y="3126641"/>
                <a:ext cx="182931" cy="3"/>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56" name="Group 378"/>
            <p:cNvGrpSpPr/>
            <p:nvPr/>
          </p:nvGrpSpPr>
          <p:grpSpPr>
            <a:xfrm>
              <a:off x="7607255" y="5595978"/>
              <a:ext cx="603504" cy="3"/>
              <a:chOff x="4033986" y="3126641"/>
              <a:chExt cx="367081" cy="3"/>
            </a:xfrm>
          </p:grpSpPr>
          <p:cxnSp>
            <p:nvCxnSpPr>
              <p:cNvPr id="380" name="Straight Connector 379"/>
              <p:cNvCxnSpPr/>
              <p:nvPr/>
            </p:nvCxnSpPr>
            <p:spPr>
              <a:xfrm>
                <a:off x="4033986" y="3126641"/>
                <a:ext cx="184623" cy="0"/>
              </a:xfrm>
              <a:prstGeom prst="line">
                <a:avLst/>
              </a:pr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4218136" y="3126641"/>
                <a:ext cx="182931" cy="3"/>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58" name="Group 381"/>
            <p:cNvGrpSpPr/>
            <p:nvPr/>
          </p:nvGrpSpPr>
          <p:grpSpPr>
            <a:xfrm>
              <a:off x="7607255" y="5009796"/>
              <a:ext cx="603504" cy="3"/>
              <a:chOff x="4033986" y="3126641"/>
              <a:chExt cx="367081" cy="3"/>
            </a:xfrm>
          </p:grpSpPr>
          <p:cxnSp>
            <p:nvCxnSpPr>
              <p:cNvPr id="383" name="Straight Connector 382"/>
              <p:cNvCxnSpPr/>
              <p:nvPr/>
            </p:nvCxnSpPr>
            <p:spPr>
              <a:xfrm>
                <a:off x="4033986" y="3126641"/>
                <a:ext cx="184623" cy="0"/>
              </a:xfrm>
              <a:prstGeom prst="line">
                <a:avLst/>
              </a:prstGeom>
              <a:ln>
                <a:solidFill>
                  <a:srgbClr val="E46C0A"/>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a:off x="4218136" y="3126641"/>
                <a:ext cx="182931" cy="3"/>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59" name="Group 384"/>
            <p:cNvGrpSpPr/>
            <p:nvPr/>
          </p:nvGrpSpPr>
          <p:grpSpPr>
            <a:xfrm>
              <a:off x="7607255" y="5299652"/>
              <a:ext cx="603504" cy="3"/>
              <a:chOff x="4033986" y="3126641"/>
              <a:chExt cx="367081" cy="3"/>
            </a:xfrm>
          </p:grpSpPr>
          <p:cxnSp>
            <p:nvCxnSpPr>
              <p:cNvPr id="386" name="Straight Connector 385"/>
              <p:cNvCxnSpPr/>
              <p:nvPr/>
            </p:nvCxnSpPr>
            <p:spPr>
              <a:xfrm>
                <a:off x="4033986" y="3126641"/>
                <a:ext cx="184623" cy="0"/>
              </a:xfrm>
              <a:prstGeom prst="line">
                <a:avLst/>
              </a:prstGeom>
              <a:ln>
                <a:solidFill>
                  <a:srgbClr val="800000"/>
                </a:solidFill>
              </a:ln>
            </p:spPr>
            <p:style>
              <a:lnRef idx="2">
                <a:schemeClr val="accent1"/>
              </a:lnRef>
              <a:fillRef idx="0">
                <a:schemeClr val="accent1"/>
              </a:fillRef>
              <a:effectRef idx="1">
                <a:schemeClr val="accent1"/>
              </a:effectRef>
              <a:fontRef idx="minor">
                <a:schemeClr val="tx1"/>
              </a:fontRef>
            </p:style>
          </p:cxnSp>
          <p:cxnSp>
            <p:nvCxnSpPr>
              <p:cNvPr id="387" name="Straight Connector 386"/>
              <p:cNvCxnSpPr/>
              <p:nvPr/>
            </p:nvCxnSpPr>
            <p:spPr>
              <a:xfrm>
                <a:off x="4218136" y="3126641"/>
                <a:ext cx="182931" cy="3"/>
              </a:xfrm>
              <a:prstGeom prst="line">
                <a:avLst/>
              </a:prstGeom>
            </p:spPr>
            <p:style>
              <a:lnRef idx="2">
                <a:schemeClr val="accent1"/>
              </a:lnRef>
              <a:fillRef idx="0">
                <a:schemeClr val="accent1"/>
              </a:fillRef>
              <a:effectRef idx="1">
                <a:schemeClr val="accent1"/>
              </a:effectRef>
              <a:fontRef idx="minor">
                <a:schemeClr val="tx1"/>
              </a:fontRef>
            </p:style>
          </p:cxnSp>
        </p:grpSp>
        <p:cxnSp>
          <p:nvCxnSpPr>
            <p:cNvPr id="402" name="Straight Arrow Connector 401"/>
            <p:cNvCxnSpPr/>
            <p:nvPr/>
          </p:nvCxnSpPr>
          <p:spPr>
            <a:xfrm flipH="1">
              <a:off x="7917443" y="4025582"/>
              <a:ext cx="274320" cy="0"/>
            </a:xfrm>
            <a:prstGeom prst="straightConnector1">
              <a:avLst/>
            </a:prstGeom>
            <a:ln>
              <a:solidFill>
                <a:schemeClr val="accent4"/>
              </a:solidFill>
              <a:tailEnd type="arrow"/>
            </a:ln>
          </p:spPr>
          <p:style>
            <a:lnRef idx="2">
              <a:schemeClr val="accent1"/>
            </a:lnRef>
            <a:fillRef idx="0">
              <a:schemeClr val="accent1"/>
            </a:fillRef>
            <a:effectRef idx="1">
              <a:schemeClr val="accent1"/>
            </a:effectRef>
            <a:fontRef idx="minor">
              <a:schemeClr val="tx1"/>
            </a:fontRef>
          </p:style>
        </p:cxnSp>
      </p:grpSp>
      <p:grpSp>
        <p:nvGrpSpPr>
          <p:cNvPr id="60" name="Group 57"/>
          <p:cNvGrpSpPr/>
          <p:nvPr/>
        </p:nvGrpSpPr>
        <p:grpSpPr>
          <a:xfrm>
            <a:off x="242982" y="2691133"/>
            <a:ext cx="8251238" cy="3558272"/>
            <a:chOff x="242982" y="2691133"/>
            <a:chExt cx="8251238" cy="3558272"/>
          </a:xfrm>
        </p:grpSpPr>
        <p:grpSp>
          <p:nvGrpSpPr>
            <p:cNvPr id="62" name="Group 5"/>
            <p:cNvGrpSpPr/>
            <p:nvPr/>
          </p:nvGrpSpPr>
          <p:grpSpPr>
            <a:xfrm>
              <a:off x="1684466" y="2882152"/>
              <a:ext cx="587622" cy="694827"/>
              <a:chOff x="4145742" y="2041924"/>
              <a:chExt cx="1461052" cy="1373809"/>
            </a:xfrm>
          </p:grpSpPr>
          <p:cxnSp>
            <p:nvCxnSpPr>
              <p:cNvPr id="7" name="Curved Connector 6"/>
              <p:cNvCxnSpPr/>
              <p:nvPr/>
            </p:nvCxnSpPr>
            <p:spPr>
              <a:xfrm rot="5400000">
                <a:off x="4241820" y="2580848"/>
                <a:ext cx="452782" cy="375478"/>
              </a:xfrm>
              <a:prstGeom prst="curvedConnector3">
                <a:avLst>
                  <a:gd name="adj1" fmla="val 50000"/>
                </a:avLst>
              </a:prstGeom>
              <a:ln>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8" name="Curved Connector 7"/>
              <p:cNvCxnSpPr/>
              <p:nvPr/>
            </p:nvCxnSpPr>
            <p:spPr>
              <a:xfrm rot="5400000">
                <a:off x="4101568" y="2396422"/>
                <a:ext cx="885687" cy="527878"/>
              </a:xfrm>
              <a:prstGeom prst="curvedConnector3">
                <a:avLst>
                  <a:gd name="adj1" fmla="val 50000"/>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9" name="Curved Connector 8"/>
              <p:cNvCxnSpPr/>
              <p:nvPr/>
            </p:nvCxnSpPr>
            <p:spPr>
              <a:xfrm flipV="1">
                <a:off x="4820500" y="2701226"/>
                <a:ext cx="452783" cy="37547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0" name="Curved Connector 9"/>
              <p:cNvCxnSpPr/>
              <p:nvPr/>
            </p:nvCxnSpPr>
            <p:spPr>
              <a:xfrm rot="5400000">
                <a:off x="4365505" y="2122544"/>
                <a:ext cx="885690" cy="750958"/>
              </a:xfrm>
              <a:prstGeom prst="curvedConnector3">
                <a:avLst>
                  <a:gd name="adj1" fmla="val 50000"/>
                </a:avLst>
              </a:prstGeom>
              <a:ln>
                <a:solidFill>
                  <a:srgbClr val="000090"/>
                </a:solidFill>
              </a:ln>
            </p:spPr>
            <p:style>
              <a:lnRef idx="2">
                <a:schemeClr val="accent1"/>
              </a:lnRef>
              <a:fillRef idx="0">
                <a:schemeClr val="accent1"/>
              </a:fillRef>
              <a:effectRef idx="1">
                <a:schemeClr val="accent1"/>
              </a:effectRef>
              <a:fontRef idx="minor">
                <a:schemeClr val="tx1"/>
              </a:fontRef>
            </p:style>
          </p:cxnSp>
          <p:cxnSp>
            <p:nvCxnSpPr>
              <p:cNvPr id="11" name="Curved Connector 10"/>
              <p:cNvCxnSpPr/>
              <p:nvPr/>
            </p:nvCxnSpPr>
            <p:spPr>
              <a:xfrm rot="5400000" flipH="1" flipV="1">
                <a:off x="4109297" y="2109290"/>
                <a:ext cx="885690" cy="750958"/>
              </a:xfrm>
              <a:prstGeom prst="curvedConnector3">
                <a:avLst>
                  <a:gd name="adj1" fmla="val 50000"/>
                </a:avLst>
              </a:prstGeom>
              <a:ln>
                <a:solidFill>
                  <a:srgbClr val="000090"/>
                </a:solidFill>
              </a:ln>
            </p:spPr>
            <p:style>
              <a:lnRef idx="2">
                <a:schemeClr val="accent1"/>
              </a:lnRef>
              <a:fillRef idx="0">
                <a:schemeClr val="accent1"/>
              </a:fillRef>
              <a:effectRef idx="1">
                <a:schemeClr val="accent1"/>
              </a:effectRef>
              <a:fontRef idx="minor">
                <a:schemeClr val="tx1"/>
              </a:fontRef>
            </p:style>
          </p:cxnSp>
          <p:cxnSp>
            <p:nvCxnSpPr>
              <p:cNvPr id="12" name="Curved Connector 11"/>
              <p:cNvCxnSpPr/>
              <p:nvPr/>
            </p:nvCxnSpPr>
            <p:spPr>
              <a:xfrm rot="5400000" flipH="1" flipV="1">
                <a:off x="4261697" y="2261690"/>
                <a:ext cx="885690" cy="75095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3" name="Curved Connector 12"/>
              <p:cNvCxnSpPr/>
              <p:nvPr/>
            </p:nvCxnSpPr>
            <p:spPr>
              <a:xfrm rot="5400000" flipH="1" flipV="1">
                <a:off x="4414097" y="2414090"/>
                <a:ext cx="885690" cy="750958"/>
              </a:xfrm>
              <a:prstGeom prst="curvedConnector3">
                <a:avLst>
                  <a:gd name="adj1" fmla="val 50000"/>
                </a:avLst>
              </a:prstGeom>
              <a:ln>
                <a:solidFill>
                  <a:srgbClr val="000090"/>
                </a:solidFill>
              </a:ln>
            </p:spPr>
            <p:style>
              <a:lnRef idx="2">
                <a:schemeClr val="accent1"/>
              </a:lnRef>
              <a:fillRef idx="0">
                <a:schemeClr val="accent1"/>
              </a:fillRef>
              <a:effectRef idx="1">
                <a:schemeClr val="accent1"/>
              </a:effectRef>
              <a:fontRef idx="minor">
                <a:schemeClr val="tx1"/>
              </a:fontRef>
            </p:style>
          </p:cxnSp>
          <p:cxnSp>
            <p:nvCxnSpPr>
              <p:cNvPr id="14" name="Curved Connector 13"/>
              <p:cNvCxnSpPr/>
              <p:nvPr/>
            </p:nvCxnSpPr>
            <p:spPr>
              <a:xfrm rot="16200000" flipH="1">
                <a:off x="4421830" y="2111502"/>
                <a:ext cx="885690" cy="750958"/>
              </a:xfrm>
              <a:prstGeom prst="curvedConnector3">
                <a:avLst>
                  <a:gd name="adj1" fmla="val 50000"/>
                </a:avLst>
              </a:prstGeom>
              <a:ln>
                <a:solidFill>
                  <a:srgbClr val="000090"/>
                </a:solidFill>
              </a:ln>
            </p:spPr>
            <p:style>
              <a:lnRef idx="2">
                <a:schemeClr val="accent1"/>
              </a:lnRef>
              <a:fillRef idx="0">
                <a:schemeClr val="accent1"/>
              </a:fillRef>
              <a:effectRef idx="1">
                <a:schemeClr val="accent1"/>
              </a:effectRef>
              <a:fontRef idx="minor">
                <a:schemeClr val="tx1"/>
              </a:fontRef>
            </p:style>
          </p:cxnSp>
          <p:cxnSp>
            <p:nvCxnSpPr>
              <p:cNvPr id="15" name="Curved Connector 14"/>
              <p:cNvCxnSpPr/>
              <p:nvPr/>
            </p:nvCxnSpPr>
            <p:spPr>
              <a:xfrm rot="16200000" flipH="1">
                <a:off x="4574230" y="2263902"/>
                <a:ext cx="885690" cy="75095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6" name="Curved Connector 15"/>
              <p:cNvCxnSpPr/>
              <p:nvPr/>
            </p:nvCxnSpPr>
            <p:spPr>
              <a:xfrm rot="16200000" flipH="1">
                <a:off x="4189914" y="2295923"/>
                <a:ext cx="885690" cy="75095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7" name="Curved Connector 16"/>
              <p:cNvCxnSpPr/>
              <p:nvPr/>
            </p:nvCxnSpPr>
            <p:spPr>
              <a:xfrm rot="5400000">
                <a:off x="4253968" y="2548822"/>
                <a:ext cx="885687" cy="527878"/>
              </a:xfrm>
              <a:prstGeom prst="curvedConnector3">
                <a:avLst>
                  <a:gd name="adj1" fmla="val 50000"/>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8" name="Curved Connector 17"/>
              <p:cNvCxnSpPr/>
              <p:nvPr/>
            </p:nvCxnSpPr>
            <p:spPr>
              <a:xfrm rot="5400000">
                <a:off x="4406368" y="2701222"/>
                <a:ext cx="885687" cy="527878"/>
              </a:xfrm>
              <a:prstGeom prst="curvedConnector3">
                <a:avLst>
                  <a:gd name="adj1" fmla="val 50000"/>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9" name="Curved Connector 18"/>
              <p:cNvCxnSpPr/>
              <p:nvPr/>
            </p:nvCxnSpPr>
            <p:spPr>
              <a:xfrm rot="10800000" flipV="1">
                <a:off x="4568708" y="2513485"/>
                <a:ext cx="885686" cy="527879"/>
              </a:xfrm>
              <a:prstGeom prst="curvedConnector3">
                <a:avLst>
                  <a:gd name="adj1" fmla="val 50000"/>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20" name="Curved Connector 19"/>
              <p:cNvCxnSpPr/>
              <p:nvPr/>
            </p:nvCxnSpPr>
            <p:spPr>
              <a:xfrm rot="10800000" flipV="1">
                <a:off x="4721108" y="2665885"/>
                <a:ext cx="885686" cy="527879"/>
              </a:xfrm>
              <a:prstGeom prst="curvedConnector3">
                <a:avLst>
                  <a:gd name="adj1" fmla="val 50000"/>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21" name="Curved Connector 20"/>
              <p:cNvCxnSpPr/>
              <p:nvPr/>
            </p:nvCxnSpPr>
            <p:spPr>
              <a:xfrm rot="16200000" flipH="1">
                <a:off x="4310292" y="2537779"/>
                <a:ext cx="885687" cy="527879"/>
              </a:xfrm>
              <a:prstGeom prst="curvedConnector3">
                <a:avLst>
                  <a:gd name="adj1" fmla="val 50000"/>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22" name="Curved Connector 21"/>
              <p:cNvCxnSpPr/>
              <p:nvPr/>
            </p:nvCxnSpPr>
            <p:spPr>
              <a:xfrm rot="10800000" flipV="1">
                <a:off x="4404160" y="2393112"/>
                <a:ext cx="452782" cy="375478"/>
              </a:xfrm>
              <a:prstGeom prst="curvedConnector3">
                <a:avLst>
                  <a:gd name="adj1" fmla="val 50000"/>
                </a:avLst>
              </a:prstGeom>
              <a:ln>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23" name="Curved Connector 22"/>
              <p:cNvCxnSpPr/>
              <p:nvPr/>
            </p:nvCxnSpPr>
            <p:spPr>
              <a:xfrm rot="10800000" flipV="1">
                <a:off x="4680247" y="2724393"/>
                <a:ext cx="452782" cy="375478"/>
              </a:xfrm>
              <a:prstGeom prst="curvedConnector3">
                <a:avLst>
                  <a:gd name="adj1" fmla="val 50000"/>
                </a:avLst>
              </a:prstGeom>
              <a:ln>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24" name="Curved Connector 23"/>
              <p:cNvCxnSpPr/>
              <p:nvPr/>
            </p:nvCxnSpPr>
            <p:spPr>
              <a:xfrm rot="16200000" flipH="1">
                <a:off x="4969588" y="2849203"/>
                <a:ext cx="452782" cy="375478"/>
              </a:xfrm>
              <a:prstGeom prst="curvedConnector3">
                <a:avLst>
                  <a:gd name="adj1" fmla="val 50000"/>
                </a:avLst>
              </a:prstGeom>
              <a:ln>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25" name="Curved Connector 24"/>
              <p:cNvCxnSpPr/>
              <p:nvPr/>
            </p:nvCxnSpPr>
            <p:spPr>
              <a:xfrm rot="16200000" flipH="1">
                <a:off x="5121988" y="3001603"/>
                <a:ext cx="452782" cy="375478"/>
              </a:xfrm>
              <a:prstGeom prst="curvedConnector3">
                <a:avLst>
                  <a:gd name="adj1" fmla="val 50000"/>
                </a:avLst>
              </a:prstGeom>
              <a:ln>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26" name="Curved Connector 25"/>
              <p:cNvCxnSpPr/>
              <p:nvPr/>
            </p:nvCxnSpPr>
            <p:spPr>
              <a:xfrm rot="16200000" flipH="1">
                <a:off x="4450545" y="2722206"/>
                <a:ext cx="452782" cy="375478"/>
              </a:xfrm>
              <a:prstGeom prst="curvedConnector3">
                <a:avLst>
                  <a:gd name="adj1" fmla="val 50000"/>
                </a:avLst>
              </a:prstGeom>
              <a:ln>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27" name="Curved Connector 26"/>
              <p:cNvCxnSpPr/>
              <p:nvPr/>
            </p:nvCxnSpPr>
            <p:spPr>
              <a:xfrm flipV="1">
                <a:off x="4972900" y="2853626"/>
                <a:ext cx="452783" cy="37547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28" name="Curved Connector 27"/>
              <p:cNvCxnSpPr/>
              <p:nvPr/>
            </p:nvCxnSpPr>
            <p:spPr>
              <a:xfrm flipV="1">
                <a:off x="5125300" y="3006026"/>
                <a:ext cx="452783" cy="37547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29" name="Curved Connector 28"/>
              <p:cNvCxnSpPr/>
              <p:nvPr/>
            </p:nvCxnSpPr>
            <p:spPr>
              <a:xfrm rot="10800000" flipV="1">
                <a:off x="4145742" y="2362192"/>
                <a:ext cx="452782" cy="37547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30" name="Curved Connector 29"/>
              <p:cNvCxnSpPr/>
              <p:nvPr/>
            </p:nvCxnSpPr>
            <p:spPr>
              <a:xfrm rot="10800000" flipV="1">
                <a:off x="4298142" y="2514592"/>
                <a:ext cx="452782" cy="37547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31" name="Curved Connector 30"/>
              <p:cNvCxnSpPr/>
              <p:nvPr/>
            </p:nvCxnSpPr>
            <p:spPr>
              <a:xfrm rot="5400000">
                <a:off x="5058487" y="2907180"/>
                <a:ext cx="392046" cy="258420"/>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32" name="Curved Connector 31"/>
              <p:cNvCxnSpPr/>
              <p:nvPr/>
            </p:nvCxnSpPr>
            <p:spPr>
              <a:xfrm rot="19200000" flipH="1" flipV="1">
                <a:off x="4556907" y="2898902"/>
                <a:ext cx="452783" cy="37547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33" name="Curved Connector 32"/>
              <p:cNvCxnSpPr/>
              <p:nvPr/>
            </p:nvCxnSpPr>
            <p:spPr>
              <a:xfrm rot="10800000" flipV="1">
                <a:off x="4384694" y="2975599"/>
                <a:ext cx="588204" cy="3410"/>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34" name="Curved Connector 33"/>
              <p:cNvCxnSpPr/>
              <p:nvPr/>
            </p:nvCxnSpPr>
            <p:spPr>
              <a:xfrm rot="10800000" flipV="1">
                <a:off x="4537094" y="3127999"/>
                <a:ext cx="588204" cy="3410"/>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grpSp>
        <p:grpSp>
          <p:nvGrpSpPr>
            <p:cNvPr id="91" name="Group 402"/>
            <p:cNvGrpSpPr/>
            <p:nvPr/>
          </p:nvGrpSpPr>
          <p:grpSpPr>
            <a:xfrm>
              <a:off x="3245768" y="2737026"/>
              <a:ext cx="1335067" cy="985078"/>
              <a:chOff x="3072350" y="1500429"/>
              <a:chExt cx="1335067" cy="985078"/>
            </a:xfrm>
          </p:grpSpPr>
          <p:grpSp>
            <p:nvGrpSpPr>
              <p:cNvPr id="92" name="Group 35"/>
              <p:cNvGrpSpPr/>
              <p:nvPr/>
            </p:nvGrpSpPr>
            <p:grpSpPr>
              <a:xfrm>
                <a:off x="3072350" y="1500429"/>
                <a:ext cx="1335067" cy="375478"/>
                <a:chOff x="2618498" y="1580323"/>
                <a:chExt cx="1335067" cy="375478"/>
              </a:xfrm>
            </p:grpSpPr>
            <p:cxnSp>
              <p:nvCxnSpPr>
                <p:cNvPr id="53" name="Straight Connector 52"/>
                <p:cNvCxnSpPr/>
                <p:nvPr/>
              </p:nvCxnSpPr>
              <p:spPr>
                <a:xfrm>
                  <a:off x="3580134" y="1768060"/>
                  <a:ext cx="373431" cy="3"/>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Curved Connector 53"/>
                <p:cNvCxnSpPr/>
                <p:nvPr/>
              </p:nvCxnSpPr>
              <p:spPr>
                <a:xfrm rot="19200000" flipH="1" flipV="1">
                  <a:off x="3059640" y="1580323"/>
                  <a:ext cx="452783" cy="375478"/>
                </a:xfrm>
                <a:prstGeom prst="curvedConnector3">
                  <a:avLst>
                    <a:gd name="adj1" fmla="val 50000"/>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2618498" y="1761426"/>
                  <a:ext cx="373431" cy="3"/>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93" name="Group 36"/>
              <p:cNvGrpSpPr/>
              <p:nvPr/>
            </p:nvGrpSpPr>
            <p:grpSpPr>
              <a:xfrm>
                <a:off x="3072350" y="1652829"/>
                <a:ext cx="1335067" cy="375478"/>
                <a:chOff x="2618498" y="1580323"/>
                <a:chExt cx="1335067" cy="375478"/>
              </a:xfrm>
            </p:grpSpPr>
            <p:cxnSp>
              <p:nvCxnSpPr>
                <p:cNvPr id="50" name="Straight Connector 49"/>
                <p:cNvCxnSpPr/>
                <p:nvPr/>
              </p:nvCxnSpPr>
              <p:spPr>
                <a:xfrm>
                  <a:off x="3580134" y="1768060"/>
                  <a:ext cx="373431" cy="3"/>
                </a:xfrm>
                <a:prstGeom prst="line">
                  <a:avLst/>
                </a:prstGeom>
              </p:spPr>
              <p:style>
                <a:lnRef idx="2">
                  <a:schemeClr val="accent1"/>
                </a:lnRef>
                <a:fillRef idx="0">
                  <a:schemeClr val="accent1"/>
                </a:fillRef>
                <a:effectRef idx="1">
                  <a:schemeClr val="accent1"/>
                </a:effectRef>
                <a:fontRef idx="minor">
                  <a:schemeClr val="tx1"/>
                </a:fontRef>
              </p:style>
            </p:cxnSp>
            <p:cxnSp>
              <p:nvCxnSpPr>
                <p:cNvPr id="51" name="Curved Connector 50"/>
                <p:cNvCxnSpPr/>
                <p:nvPr/>
              </p:nvCxnSpPr>
              <p:spPr>
                <a:xfrm rot="19200000" flipH="1" flipV="1">
                  <a:off x="3059640" y="1580323"/>
                  <a:ext cx="452783" cy="375478"/>
                </a:xfrm>
                <a:prstGeom prst="curvedConnector3">
                  <a:avLst>
                    <a:gd name="adj1" fmla="val 50000"/>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2618498" y="1761426"/>
                  <a:ext cx="373431" cy="3"/>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94" name="Group 37"/>
              <p:cNvGrpSpPr/>
              <p:nvPr/>
            </p:nvGrpSpPr>
            <p:grpSpPr>
              <a:xfrm>
                <a:off x="3072350" y="1805229"/>
                <a:ext cx="1335067" cy="375478"/>
                <a:chOff x="2618498" y="1580323"/>
                <a:chExt cx="1335067" cy="375478"/>
              </a:xfrm>
            </p:grpSpPr>
            <p:cxnSp>
              <p:nvCxnSpPr>
                <p:cNvPr id="47" name="Straight Connector 46"/>
                <p:cNvCxnSpPr/>
                <p:nvPr/>
              </p:nvCxnSpPr>
              <p:spPr>
                <a:xfrm>
                  <a:off x="3580134" y="1768060"/>
                  <a:ext cx="373431" cy="3"/>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Curved Connector 47"/>
                <p:cNvCxnSpPr/>
                <p:nvPr/>
              </p:nvCxnSpPr>
              <p:spPr>
                <a:xfrm rot="19200000" flipH="1" flipV="1">
                  <a:off x="3059640" y="1580323"/>
                  <a:ext cx="452783" cy="375478"/>
                </a:xfrm>
                <a:prstGeom prst="curvedConnector3">
                  <a:avLst>
                    <a:gd name="adj1" fmla="val 50000"/>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2618498" y="1761426"/>
                  <a:ext cx="373431" cy="3"/>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95" name="Group 38"/>
              <p:cNvGrpSpPr/>
              <p:nvPr/>
            </p:nvGrpSpPr>
            <p:grpSpPr>
              <a:xfrm>
                <a:off x="3072350" y="1957629"/>
                <a:ext cx="1335067" cy="375478"/>
                <a:chOff x="2618498" y="1580323"/>
                <a:chExt cx="1335067" cy="375478"/>
              </a:xfrm>
            </p:grpSpPr>
            <p:cxnSp>
              <p:nvCxnSpPr>
                <p:cNvPr id="44" name="Straight Connector 43"/>
                <p:cNvCxnSpPr/>
                <p:nvPr/>
              </p:nvCxnSpPr>
              <p:spPr>
                <a:xfrm>
                  <a:off x="3580134" y="1768060"/>
                  <a:ext cx="373431" cy="3"/>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Curved Connector 44"/>
                <p:cNvCxnSpPr/>
                <p:nvPr/>
              </p:nvCxnSpPr>
              <p:spPr>
                <a:xfrm rot="19200000" flipH="1" flipV="1">
                  <a:off x="3059640" y="1580323"/>
                  <a:ext cx="452783" cy="375478"/>
                </a:xfrm>
                <a:prstGeom prst="curvedConnector3">
                  <a:avLst>
                    <a:gd name="adj1" fmla="val 50000"/>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a:off x="2618498" y="1761426"/>
                  <a:ext cx="373431" cy="3"/>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96" name="Group 39"/>
              <p:cNvGrpSpPr/>
              <p:nvPr/>
            </p:nvGrpSpPr>
            <p:grpSpPr>
              <a:xfrm>
                <a:off x="3072350" y="2110029"/>
                <a:ext cx="1335067" cy="375478"/>
                <a:chOff x="2618498" y="1580323"/>
                <a:chExt cx="1335067" cy="375478"/>
              </a:xfrm>
            </p:grpSpPr>
            <p:cxnSp>
              <p:nvCxnSpPr>
                <p:cNvPr id="41" name="Straight Connector 40"/>
                <p:cNvCxnSpPr/>
                <p:nvPr/>
              </p:nvCxnSpPr>
              <p:spPr>
                <a:xfrm>
                  <a:off x="3580134" y="1768060"/>
                  <a:ext cx="373431" cy="3"/>
                </a:xfrm>
                <a:prstGeom prst="line">
                  <a:avLst/>
                </a:prstGeom>
              </p:spPr>
              <p:style>
                <a:lnRef idx="2">
                  <a:schemeClr val="accent1"/>
                </a:lnRef>
                <a:fillRef idx="0">
                  <a:schemeClr val="accent1"/>
                </a:fillRef>
                <a:effectRef idx="1">
                  <a:schemeClr val="accent1"/>
                </a:effectRef>
                <a:fontRef idx="minor">
                  <a:schemeClr val="tx1"/>
                </a:fontRef>
              </p:style>
            </p:cxnSp>
            <p:cxnSp>
              <p:nvCxnSpPr>
                <p:cNvPr id="42" name="Curved Connector 41"/>
                <p:cNvCxnSpPr/>
                <p:nvPr/>
              </p:nvCxnSpPr>
              <p:spPr>
                <a:xfrm rot="19200000" flipH="1" flipV="1">
                  <a:off x="3059640" y="1580323"/>
                  <a:ext cx="452783" cy="375478"/>
                </a:xfrm>
                <a:prstGeom prst="curvedConnector3">
                  <a:avLst>
                    <a:gd name="adj1" fmla="val 50000"/>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2618498" y="1761426"/>
                  <a:ext cx="373431" cy="3"/>
                </a:xfrm>
                <a:prstGeom prst="line">
                  <a:avLst/>
                </a:prstGeom>
              </p:spPr>
              <p:style>
                <a:lnRef idx="2">
                  <a:schemeClr val="accent1"/>
                </a:lnRef>
                <a:fillRef idx="0">
                  <a:schemeClr val="accent1"/>
                </a:fillRef>
                <a:effectRef idx="1">
                  <a:schemeClr val="accent1"/>
                </a:effectRef>
                <a:fontRef idx="minor">
                  <a:schemeClr val="tx1"/>
                </a:fontRef>
              </p:style>
            </p:cxnSp>
          </p:grpSp>
        </p:grpSp>
        <p:sp>
          <p:nvSpPr>
            <p:cNvPr id="61" name="Right Arrow 60"/>
            <p:cNvSpPr/>
            <p:nvPr/>
          </p:nvSpPr>
          <p:spPr>
            <a:xfrm>
              <a:off x="2575560" y="3050501"/>
              <a:ext cx="548640" cy="358128"/>
            </a:xfrm>
            <a:prstGeom prst="rightArrow">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7" name="Group 61"/>
            <p:cNvGrpSpPr/>
            <p:nvPr/>
          </p:nvGrpSpPr>
          <p:grpSpPr>
            <a:xfrm>
              <a:off x="1760540" y="4250589"/>
              <a:ext cx="511548" cy="607135"/>
              <a:chOff x="4145742" y="2041924"/>
              <a:chExt cx="1461052" cy="1373809"/>
            </a:xfrm>
          </p:grpSpPr>
          <p:cxnSp>
            <p:nvCxnSpPr>
              <p:cNvPr id="63" name="Curved Connector 62"/>
              <p:cNvCxnSpPr/>
              <p:nvPr/>
            </p:nvCxnSpPr>
            <p:spPr>
              <a:xfrm rot="5400000">
                <a:off x="4241820" y="2580848"/>
                <a:ext cx="452782" cy="375478"/>
              </a:xfrm>
              <a:prstGeom prst="curvedConnector3">
                <a:avLst>
                  <a:gd name="adj1" fmla="val 50000"/>
                </a:avLst>
              </a:prstGeom>
              <a:ln>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64" name="Curved Connector 63"/>
              <p:cNvCxnSpPr/>
              <p:nvPr/>
            </p:nvCxnSpPr>
            <p:spPr>
              <a:xfrm rot="5400000">
                <a:off x="4101568" y="2396422"/>
                <a:ext cx="885687" cy="527878"/>
              </a:xfrm>
              <a:prstGeom prst="curvedConnector3">
                <a:avLst>
                  <a:gd name="adj1" fmla="val 50000"/>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65" name="Curved Connector 64"/>
              <p:cNvCxnSpPr/>
              <p:nvPr/>
            </p:nvCxnSpPr>
            <p:spPr>
              <a:xfrm flipV="1">
                <a:off x="4820500" y="2701226"/>
                <a:ext cx="452783" cy="37547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66" name="Curved Connector 65"/>
              <p:cNvCxnSpPr/>
              <p:nvPr/>
            </p:nvCxnSpPr>
            <p:spPr>
              <a:xfrm rot="5400000">
                <a:off x="4365505" y="2122544"/>
                <a:ext cx="885690" cy="750958"/>
              </a:xfrm>
              <a:prstGeom prst="curvedConnector3">
                <a:avLst>
                  <a:gd name="adj1" fmla="val 50000"/>
                </a:avLst>
              </a:prstGeom>
              <a:ln>
                <a:solidFill>
                  <a:srgbClr val="000090"/>
                </a:solidFill>
              </a:ln>
            </p:spPr>
            <p:style>
              <a:lnRef idx="2">
                <a:schemeClr val="accent1"/>
              </a:lnRef>
              <a:fillRef idx="0">
                <a:schemeClr val="accent1"/>
              </a:fillRef>
              <a:effectRef idx="1">
                <a:schemeClr val="accent1"/>
              </a:effectRef>
              <a:fontRef idx="minor">
                <a:schemeClr val="tx1"/>
              </a:fontRef>
            </p:style>
          </p:cxnSp>
          <p:cxnSp>
            <p:nvCxnSpPr>
              <p:cNvPr id="67" name="Curved Connector 66"/>
              <p:cNvCxnSpPr/>
              <p:nvPr/>
            </p:nvCxnSpPr>
            <p:spPr>
              <a:xfrm rot="5400000" flipH="1" flipV="1">
                <a:off x="4109297" y="2109290"/>
                <a:ext cx="885690" cy="750958"/>
              </a:xfrm>
              <a:prstGeom prst="curvedConnector3">
                <a:avLst>
                  <a:gd name="adj1" fmla="val 50000"/>
                </a:avLst>
              </a:prstGeom>
              <a:ln>
                <a:solidFill>
                  <a:srgbClr val="000090"/>
                </a:solidFill>
              </a:ln>
            </p:spPr>
            <p:style>
              <a:lnRef idx="2">
                <a:schemeClr val="accent1"/>
              </a:lnRef>
              <a:fillRef idx="0">
                <a:schemeClr val="accent1"/>
              </a:fillRef>
              <a:effectRef idx="1">
                <a:schemeClr val="accent1"/>
              </a:effectRef>
              <a:fontRef idx="minor">
                <a:schemeClr val="tx1"/>
              </a:fontRef>
            </p:style>
          </p:cxnSp>
          <p:cxnSp>
            <p:nvCxnSpPr>
              <p:cNvPr id="68" name="Curved Connector 67"/>
              <p:cNvCxnSpPr/>
              <p:nvPr/>
            </p:nvCxnSpPr>
            <p:spPr>
              <a:xfrm rot="5400000" flipH="1" flipV="1">
                <a:off x="4261697" y="2261690"/>
                <a:ext cx="885690" cy="75095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69" name="Curved Connector 68"/>
              <p:cNvCxnSpPr/>
              <p:nvPr/>
            </p:nvCxnSpPr>
            <p:spPr>
              <a:xfrm rot="5400000" flipH="1" flipV="1">
                <a:off x="4414097" y="2414090"/>
                <a:ext cx="885690" cy="750958"/>
              </a:xfrm>
              <a:prstGeom prst="curvedConnector3">
                <a:avLst>
                  <a:gd name="adj1" fmla="val 50000"/>
                </a:avLst>
              </a:prstGeom>
              <a:ln>
                <a:solidFill>
                  <a:srgbClr val="000090"/>
                </a:solidFill>
              </a:ln>
            </p:spPr>
            <p:style>
              <a:lnRef idx="2">
                <a:schemeClr val="accent1"/>
              </a:lnRef>
              <a:fillRef idx="0">
                <a:schemeClr val="accent1"/>
              </a:fillRef>
              <a:effectRef idx="1">
                <a:schemeClr val="accent1"/>
              </a:effectRef>
              <a:fontRef idx="minor">
                <a:schemeClr val="tx1"/>
              </a:fontRef>
            </p:style>
          </p:cxnSp>
          <p:cxnSp>
            <p:nvCxnSpPr>
              <p:cNvPr id="70" name="Curved Connector 69"/>
              <p:cNvCxnSpPr/>
              <p:nvPr/>
            </p:nvCxnSpPr>
            <p:spPr>
              <a:xfrm rot="16200000" flipH="1">
                <a:off x="4421830" y="2111502"/>
                <a:ext cx="885690" cy="750958"/>
              </a:xfrm>
              <a:prstGeom prst="curvedConnector3">
                <a:avLst>
                  <a:gd name="adj1" fmla="val 50000"/>
                </a:avLst>
              </a:prstGeom>
              <a:ln>
                <a:solidFill>
                  <a:srgbClr val="000090"/>
                </a:solidFill>
              </a:ln>
            </p:spPr>
            <p:style>
              <a:lnRef idx="2">
                <a:schemeClr val="accent1"/>
              </a:lnRef>
              <a:fillRef idx="0">
                <a:schemeClr val="accent1"/>
              </a:fillRef>
              <a:effectRef idx="1">
                <a:schemeClr val="accent1"/>
              </a:effectRef>
              <a:fontRef idx="minor">
                <a:schemeClr val="tx1"/>
              </a:fontRef>
            </p:style>
          </p:cxnSp>
          <p:cxnSp>
            <p:nvCxnSpPr>
              <p:cNvPr id="71" name="Curved Connector 70"/>
              <p:cNvCxnSpPr/>
              <p:nvPr/>
            </p:nvCxnSpPr>
            <p:spPr>
              <a:xfrm rot="16200000" flipH="1">
                <a:off x="4574230" y="2263902"/>
                <a:ext cx="885690" cy="75095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72" name="Curved Connector 71"/>
              <p:cNvCxnSpPr/>
              <p:nvPr/>
            </p:nvCxnSpPr>
            <p:spPr>
              <a:xfrm rot="16200000" flipH="1">
                <a:off x="4189914" y="2295923"/>
                <a:ext cx="885690" cy="75095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73" name="Curved Connector 72"/>
              <p:cNvCxnSpPr/>
              <p:nvPr/>
            </p:nvCxnSpPr>
            <p:spPr>
              <a:xfrm rot="5400000">
                <a:off x="4253968" y="2548822"/>
                <a:ext cx="885687" cy="527878"/>
              </a:xfrm>
              <a:prstGeom prst="curvedConnector3">
                <a:avLst>
                  <a:gd name="adj1" fmla="val 50000"/>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74" name="Curved Connector 73"/>
              <p:cNvCxnSpPr/>
              <p:nvPr/>
            </p:nvCxnSpPr>
            <p:spPr>
              <a:xfrm rot="5400000">
                <a:off x="4406368" y="2701222"/>
                <a:ext cx="885687" cy="527878"/>
              </a:xfrm>
              <a:prstGeom prst="curvedConnector3">
                <a:avLst>
                  <a:gd name="adj1" fmla="val 50000"/>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75" name="Curved Connector 74"/>
              <p:cNvCxnSpPr/>
              <p:nvPr/>
            </p:nvCxnSpPr>
            <p:spPr>
              <a:xfrm rot="10800000" flipV="1">
                <a:off x="4568708" y="2513485"/>
                <a:ext cx="885686" cy="527879"/>
              </a:xfrm>
              <a:prstGeom prst="curvedConnector3">
                <a:avLst>
                  <a:gd name="adj1" fmla="val 50000"/>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76" name="Curved Connector 75"/>
              <p:cNvCxnSpPr/>
              <p:nvPr/>
            </p:nvCxnSpPr>
            <p:spPr>
              <a:xfrm rot="10800000" flipV="1">
                <a:off x="4721108" y="2665885"/>
                <a:ext cx="885686" cy="527879"/>
              </a:xfrm>
              <a:prstGeom prst="curvedConnector3">
                <a:avLst>
                  <a:gd name="adj1" fmla="val 50000"/>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77" name="Curved Connector 76"/>
              <p:cNvCxnSpPr/>
              <p:nvPr/>
            </p:nvCxnSpPr>
            <p:spPr>
              <a:xfrm rot="16200000" flipH="1">
                <a:off x="4310292" y="2537779"/>
                <a:ext cx="885687" cy="527879"/>
              </a:xfrm>
              <a:prstGeom prst="curvedConnector3">
                <a:avLst>
                  <a:gd name="adj1" fmla="val 50000"/>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78" name="Curved Connector 77"/>
              <p:cNvCxnSpPr/>
              <p:nvPr/>
            </p:nvCxnSpPr>
            <p:spPr>
              <a:xfrm rot="10800000" flipV="1">
                <a:off x="4404160" y="2393112"/>
                <a:ext cx="452782" cy="375478"/>
              </a:xfrm>
              <a:prstGeom prst="curvedConnector3">
                <a:avLst>
                  <a:gd name="adj1" fmla="val 50000"/>
                </a:avLst>
              </a:prstGeom>
              <a:ln>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79" name="Curved Connector 78"/>
              <p:cNvCxnSpPr/>
              <p:nvPr/>
            </p:nvCxnSpPr>
            <p:spPr>
              <a:xfrm rot="10800000" flipV="1">
                <a:off x="4680247" y="2724393"/>
                <a:ext cx="452782" cy="375478"/>
              </a:xfrm>
              <a:prstGeom prst="curvedConnector3">
                <a:avLst>
                  <a:gd name="adj1" fmla="val 50000"/>
                </a:avLst>
              </a:prstGeom>
              <a:ln>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80" name="Curved Connector 79"/>
              <p:cNvCxnSpPr/>
              <p:nvPr/>
            </p:nvCxnSpPr>
            <p:spPr>
              <a:xfrm rot="16200000" flipH="1">
                <a:off x="4969588" y="2849203"/>
                <a:ext cx="452782" cy="375478"/>
              </a:xfrm>
              <a:prstGeom prst="curvedConnector3">
                <a:avLst>
                  <a:gd name="adj1" fmla="val 50000"/>
                </a:avLst>
              </a:prstGeom>
              <a:ln>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81" name="Curved Connector 80"/>
              <p:cNvCxnSpPr/>
              <p:nvPr/>
            </p:nvCxnSpPr>
            <p:spPr>
              <a:xfrm rot="16200000" flipH="1">
                <a:off x="5121988" y="3001603"/>
                <a:ext cx="452782" cy="375478"/>
              </a:xfrm>
              <a:prstGeom prst="curvedConnector3">
                <a:avLst>
                  <a:gd name="adj1" fmla="val 50000"/>
                </a:avLst>
              </a:prstGeom>
              <a:ln>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82" name="Curved Connector 81"/>
              <p:cNvCxnSpPr/>
              <p:nvPr/>
            </p:nvCxnSpPr>
            <p:spPr>
              <a:xfrm rot="16200000" flipH="1">
                <a:off x="4450545" y="2722206"/>
                <a:ext cx="452782" cy="375478"/>
              </a:xfrm>
              <a:prstGeom prst="curvedConnector3">
                <a:avLst>
                  <a:gd name="adj1" fmla="val 50000"/>
                </a:avLst>
              </a:prstGeom>
              <a:ln>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83" name="Curved Connector 82"/>
              <p:cNvCxnSpPr/>
              <p:nvPr/>
            </p:nvCxnSpPr>
            <p:spPr>
              <a:xfrm flipV="1">
                <a:off x="4972900" y="2853626"/>
                <a:ext cx="452783" cy="37547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84" name="Curved Connector 83"/>
              <p:cNvCxnSpPr/>
              <p:nvPr/>
            </p:nvCxnSpPr>
            <p:spPr>
              <a:xfrm flipV="1">
                <a:off x="5125300" y="3006026"/>
                <a:ext cx="452783" cy="37547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85" name="Curved Connector 84"/>
              <p:cNvCxnSpPr/>
              <p:nvPr/>
            </p:nvCxnSpPr>
            <p:spPr>
              <a:xfrm rot="10800000" flipV="1">
                <a:off x="4145742" y="2362192"/>
                <a:ext cx="452782" cy="37547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86" name="Curved Connector 85"/>
              <p:cNvCxnSpPr/>
              <p:nvPr/>
            </p:nvCxnSpPr>
            <p:spPr>
              <a:xfrm rot="10800000" flipV="1">
                <a:off x="4298142" y="2514592"/>
                <a:ext cx="452782" cy="37547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87" name="Curved Connector 86"/>
              <p:cNvCxnSpPr/>
              <p:nvPr/>
            </p:nvCxnSpPr>
            <p:spPr>
              <a:xfrm rot="5400000">
                <a:off x="5058487" y="2907180"/>
                <a:ext cx="392046" cy="258420"/>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88" name="Curved Connector 87"/>
              <p:cNvCxnSpPr/>
              <p:nvPr/>
            </p:nvCxnSpPr>
            <p:spPr>
              <a:xfrm rot="19200000" flipH="1" flipV="1">
                <a:off x="4556907" y="2898902"/>
                <a:ext cx="452783" cy="37547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89" name="Curved Connector 88"/>
              <p:cNvCxnSpPr/>
              <p:nvPr/>
            </p:nvCxnSpPr>
            <p:spPr>
              <a:xfrm rot="10800000" flipV="1">
                <a:off x="4384694" y="2975599"/>
                <a:ext cx="588204" cy="3410"/>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90" name="Curved Connector 89"/>
              <p:cNvCxnSpPr/>
              <p:nvPr/>
            </p:nvCxnSpPr>
            <p:spPr>
              <a:xfrm rot="10800000" flipV="1">
                <a:off x="4537094" y="3127999"/>
                <a:ext cx="588204" cy="3410"/>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grpSp>
        <p:sp>
          <p:nvSpPr>
            <p:cNvPr id="117" name="Right Arrow 116"/>
            <p:cNvSpPr/>
            <p:nvPr/>
          </p:nvSpPr>
          <p:spPr>
            <a:xfrm>
              <a:off x="2575560" y="4375092"/>
              <a:ext cx="548640" cy="358128"/>
            </a:xfrm>
            <a:prstGeom prst="rightArrow">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00" name="Group 117"/>
            <p:cNvGrpSpPr/>
            <p:nvPr/>
          </p:nvGrpSpPr>
          <p:grpSpPr>
            <a:xfrm>
              <a:off x="1678186" y="5416741"/>
              <a:ext cx="619105" cy="680251"/>
              <a:chOff x="4145742" y="2041924"/>
              <a:chExt cx="1461052" cy="1373809"/>
            </a:xfrm>
          </p:grpSpPr>
          <p:cxnSp>
            <p:nvCxnSpPr>
              <p:cNvPr id="119" name="Curved Connector 118"/>
              <p:cNvCxnSpPr/>
              <p:nvPr/>
            </p:nvCxnSpPr>
            <p:spPr>
              <a:xfrm rot="5400000">
                <a:off x="4241820" y="2580848"/>
                <a:ext cx="452782" cy="375478"/>
              </a:xfrm>
              <a:prstGeom prst="curvedConnector3">
                <a:avLst>
                  <a:gd name="adj1" fmla="val 50000"/>
                </a:avLst>
              </a:prstGeom>
              <a:ln>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120" name="Curved Connector 119"/>
              <p:cNvCxnSpPr/>
              <p:nvPr/>
            </p:nvCxnSpPr>
            <p:spPr>
              <a:xfrm rot="5400000">
                <a:off x="4101568" y="2396422"/>
                <a:ext cx="885687" cy="527878"/>
              </a:xfrm>
              <a:prstGeom prst="curvedConnector3">
                <a:avLst>
                  <a:gd name="adj1" fmla="val 50000"/>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21" name="Curved Connector 120"/>
              <p:cNvCxnSpPr/>
              <p:nvPr/>
            </p:nvCxnSpPr>
            <p:spPr>
              <a:xfrm flipV="1">
                <a:off x="4820500" y="2701226"/>
                <a:ext cx="452783" cy="37547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22" name="Curved Connector 121"/>
              <p:cNvCxnSpPr/>
              <p:nvPr/>
            </p:nvCxnSpPr>
            <p:spPr>
              <a:xfrm rot="5400000">
                <a:off x="4365505" y="2122544"/>
                <a:ext cx="885690" cy="750958"/>
              </a:xfrm>
              <a:prstGeom prst="curvedConnector3">
                <a:avLst>
                  <a:gd name="adj1" fmla="val 50000"/>
                </a:avLst>
              </a:prstGeom>
              <a:ln>
                <a:solidFill>
                  <a:srgbClr val="000090"/>
                </a:solidFill>
              </a:ln>
            </p:spPr>
            <p:style>
              <a:lnRef idx="2">
                <a:schemeClr val="accent1"/>
              </a:lnRef>
              <a:fillRef idx="0">
                <a:schemeClr val="accent1"/>
              </a:fillRef>
              <a:effectRef idx="1">
                <a:schemeClr val="accent1"/>
              </a:effectRef>
              <a:fontRef idx="minor">
                <a:schemeClr val="tx1"/>
              </a:fontRef>
            </p:style>
          </p:cxnSp>
          <p:cxnSp>
            <p:nvCxnSpPr>
              <p:cNvPr id="123" name="Curved Connector 122"/>
              <p:cNvCxnSpPr/>
              <p:nvPr/>
            </p:nvCxnSpPr>
            <p:spPr>
              <a:xfrm rot="5400000" flipH="1" flipV="1">
                <a:off x="4109297" y="2109290"/>
                <a:ext cx="885690" cy="750958"/>
              </a:xfrm>
              <a:prstGeom prst="curvedConnector3">
                <a:avLst>
                  <a:gd name="adj1" fmla="val 50000"/>
                </a:avLst>
              </a:prstGeom>
              <a:ln>
                <a:solidFill>
                  <a:srgbClr val="000090"/>
                </a:solidFill>
              </a:ln>
            </p:spPr>
            <p:style>
              <a:lnRef idx="2">
                <a:schemeClr val="accent1"/>
              </a:lnRef>
              <a:fillRef idx="0">
                <a:schemeClr val="accent1"/>
              </a:fillRef>
              <a:effectRef idx="1">
                <a:schemeClr val="accent1"/>
              </a:effectRef>
              <a:fontRef idx="minor">
                <a:schemeClr val="tx1"/>
              </a:fontRef>
            </p:style>
          </p:cxnSp>
          <p:cxnSp>
            <p:nvCxnSpPr>
              <p:cNvPr id="124" name="Curved Connector 123"/>
              <p:cNvCxnSpPr/>
              <p:nvPr/>
            </p:nvCxnSpPr>
            <p:spPr>
              <a:xfrm rot="5400000" flipH="1" flipV="1">
                <a:off x="4261697" y="2261690"/>
                <a:ext cx="885690" cy="75095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25" name="Curved Connector 124"/>
              <p:cNvCxnSpPr/>
              <p:nvPr/>
            </p:nvCxnSpPr>
            <p:spPr>
              <a:xfrm rot="5400000" flipH="1" flipV="1">
                <a:off x="4414097" y="2414090"/>
                <a:ext cx="885690" cy="750958"/>
              </a:xfrm>
              <a:prstGeom prst="curvedConnector3">
                <a:avLst>
                  <a:gd name="adj1" fmla="val 50000"/>
                </a:avLst>
              </a:prstGeom>
              <a:ln>
                <a:solidFill>
                  <a:srgbClr val="000090"/>
                </a:solidFill>
              </a:ln>
            </p:spPr>
            <p:style>
              <a:lnRef idx="2">
                <a:schemeClr val="accent1"/>
              </a:lnRef>
              <a:fillRef idx="0">
                <a:schemeClr val="accent1"/>
              </a:fillRef>
              <a:effectRef idx="1">
                <a:schemeClr val="accent1"/>
              </a:effectRef>
              <a:fontRef idx="minor">
                <a:schemeClr val="tx1"/>
              </a:fontRef>
            </p:style>
          </p:cxnSp>
          <p:cxnSp>
            <p:nvCxnSpPr>
              <p:cNvPr id="126" name="Curved Connector 125"/>
              <p:cNvCxnSpPr/>
              <p:nvPr/>
            </p:nvCxnSpPr>
            <p:spPr>
              <a:xfrm rot="16200000" flipH="1">
                <a:off x="4421830" y="2111502"/>
                <a:ext cx="885690" cy="750958"/>
              </a:xfrm>
              <a:prstGeom prst="curvedConnector3">
                <a:avLst>
                  <a:gd name="adj1" fmla="val 50000"/>
                </a:avLst>
              </a:prstGeom>
              <a:ln>
                <a:solidFill>
                  <a:srgbClr val="000090"/>
                </a:solidFill>
              </a:ln>
            </p:spPr>
            <p:style>
              <a:lnRef idx="2">
                <a:schemeClr val="accent1"/>
              </a:lnRef>
              <a:fillRef idx="0">
                <a:schemeClr val="accent1"/>
              </a:fillRef>
              <a:effectRef idx="1">
                <a:schemeClr val="accent1"/>
              </a:effectRef>
              <a:fontRef idx="minor">
                <a:schemeClr val="tx1"/>
              </a:fontRef>
            </p:style>
          </p:cxnSp>
          <p:cxnSp>
            <p:nvCxnSpPr>
              <p:cNvPr id="127" name="Curved Connector 126"/>
              <p:cNvCxnSpPr/>
              <p:nvPr/>
            </p:nvCxnSpPr>
            <p:spPr>
              <a:xfrm rot="16200000" flipH="1">
                <a:off x="4574230" y="2263902"/>
                <a:ext cx="885690" cy="75095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28" name="Curved Connector 127"/>
              <p:cNvCxnSpPr/>
              <p:nvPr/>
            </p:nvCxnSpPr>
            <p:spPr>
              <a:xfrm rot="16200000" flipH="1">
                <a:off x="4189914" y="2295923"/>
                <a:ext cx="885690" cy="75095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29" name="Curved Connector 128"/>
              <p:cNvCxnSpPr/>
              <p:nvPr/>
            </p:nvCxnSpPr>
            <p:spPr>
              <a:xfrm rot="5400000">
                <a:off x="4253968" y="2548822"/>
                <a:ext cx="885687" cy="527878"/>
              </a:xfrm>
              <a:prstGeom prst="curvedConnector3">
                <a:avLst>
                  <a:gd name="adj1" fmla="val 50000"/>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30" name="Curved Connector 129"/>
              <p:cNvCxnSpPr/>
              <p:nvPr/>
            </p:nvCxnSpPr>
            <p:spPr>
              <a:xfrm rot="5400000">
                <a:off x="4406368" y="2701222"/>
                <a:ext cx="885687" cy="527878"/>
              </a:xfrm>
              <a:prstGeom prst="curvedConnector3">
                <a:avLst>
                  <a:gd name="adj1" fmla="val 50000"/>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31" name="Curved Connector 130"/>
              <p:cNvCxnSpPr/>
              <p:nvPr/>
            </p:nvCxnSpPr>
            <p:spPr>
              <a:xfrm rot="10800000" flipV="1">
                <a:off x="4568708" y="2513485"/>
                <a:ext cx="885686" cy="527879"/>
              </a:xfrm>
              <a:prstGeom prst="curvedConnector3">
                <a:avLst>
                  <a:gd name="adj1" fmla="val 50000"/>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32" name="Curved Connector 131"/>
              <p:cNvCxnSpPr/>
              <p:nvPr/>
            </p:nvCxnSpPr>
            <p:spPr>
              <a:xfrm rot="10800000" flipV="1">
                <a:off x="4721108" y="2665885"/>
                <a:ext cx="885686" cy="527879"/>
              </a:xfrm>
              <a:prstGeom prst="curvedConnector3">
                <a:avLst>
                  <a:gd name="adj1" fmla="val 50000"/>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33" name="Curved Connector 132"/>
              <p:cNvCxnSpPr/>
              <p:nvPr/>
            </p:nvCxnSpPr>
            <p:spPr>
              <a:xfrm rot="16200000" flipH="1">
                <a:off x="4310292" y="2537779"/>
                <a:ext cx="885687" cy="527879"/>
              </a:xfrm>
              <a:prstGeom prst="curvedConnector3">
                <a:avLst>
                  <a:gd name="adj1" fmla="val 50000"/>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34" name="Curved Connector 133"/>
              <p:cNvCxnSpPr/>
              <p:nvPr/>
            </p:nvCxnSpPr>
            <p:spPr>
              <a:xfrm rot="10800000" flipV="1">
                <a:off x="4404160" y="2393112"/>
                <a:ext cx="452782" cy="375478"/>
              </a:xfrm>
              <a:prstGeom prst="curvedConnector3">
                <a:avLst>
                  <a:gd name="adj1" fmla="val 50000"/>
                </a:avLst>
              </a:prstGeom>
              <a:ln>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135" name="Curved Connector 134"/>
              <p:cNvCxnSpPr/>
              <p:nvPr/>
            </p:nvCxnSpPr>
            <p:spPr>
              <a:xfrm rot="10800000" flipV="1">
                <a:off x="4680247" y="2724393"/>
                <a:ext cx="452782" cy="375478"/>
              </a:xfrm>
              <a:prstGeom prst="curvedConnector3">
                <a:avLst>
                  <a:gd name="adj1" fmla="val 50000"/>
                </a:avLst>
              </a:prstGeom>
              <a:ln>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136" name="Curved Connector 135"/>
              <p:cNvCxnSpPr/>
              <p:nvPr/>
            </p:nvCxnSpPr>
            <p:spPr>
              <a:xfrm rot="16200000" flipH="1">
                <a:off x="4969588" y="2849203"/>
                <a:ext cx="452782" cy="375478"/>
              </a:xfrm>
              <a:prstGeom prst="curvedConnector3">
                <a:avLst>
                  <a:gd name="adj1" fmla="val 50000"/>
                </a:avLst>
              </a:prstGeom>
              <a:ln>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137" name="Curved Connector 136"/>
              <p:cNvCxnSpPr/>
              <p:nvPr/>
            </p:nvCxnSpPr>
            <p:spPr>
              <a:xfrm rot="16200000" flipH="1">
                <a:off x="5121988" y="3001603"/>
                <a:ext cx="452782" cy="375478"/>
              </a:xfrm>
              <a:prstGeom prst="curvedConnector3">
                <a:avLst>
                  <a:gd name="adj1" fmla="val 50000"/>
                </a:avLst>
              </a:prstGeom>
              <a:ln>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138" name="Curved Connector 137"/>
              <p:cNvCxnSpPr/>
              <p:nvPr/>
            </p:nvCxnSpPr>
            <p:spPr>
              <a:xfrm rot="16200000" flipH="1">
                <a:off x="4450545" y="2722206"/>
                <a:ext cx="452782" cy="375478"/>
              </a:xfrm>
              <a:prstGeom prst="curvedConnector3">
                <a:avLst>
                  <a:gd name="adj1" fmla="val 50000"/>
                </a:avLst>
              </a:prstGeom>
              <a:ln>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139" name="Curved Connector 138"/>
              <p:cNvCxnSpPr/>
              <p:nvPr/>
            </p:nvCxnSpPr>
            <p:spPr>
              <a:xfrm flipV="1">
                <a:off x="4972900" y="2853626"/>
                <a:ext cx="452783" cy="37547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40" name="Curved Connector 139"/>
              <p:cNvCxnSpPr/>
              <p:nvPr/>
            </p:nvCxnSpPr>
            <p:spPr>
              <a:xfrm flipV="1">
                <a:off x="5125300" y="3006026"/>
                <a:ext cx="452783" cy="37547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41" name="Curved Connector 140"/>
              <p:cNvCxnSpPr/>
              <p:nvPr/>
            </p:nvCxnSpPr>
            <p:spPr>
              <a:xfrm rot="10800000" flipV="1">
                <a:off x="4145742" y="2362192"/>
                <a:ext cx="452782" cy="37547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42" name="Curved Connector 141"/>
              <p:cNvCxnSpPr/>
              <p:nvPr/>
            </p:nvCxnSpPr>
            <p:spPr>
              <a:xfrm rot="10800000" flipV="1">
                <a:off x="4298142" y="2514592"/>
                <a:ext cx="452782" cy="37547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43" name="Curved Connector 142"/>
              <p:cNvCxnSpPr/>
              <p:nvPr/>
            </p:nvCxnSpPr>
            <p:spPr>
              <a:xfrm rot="5400000">
                <a:off x="5058487" y="2907180"/>
                <a:ext cx="392046" cy="258420"/>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44" name="Curved Connector 143"/>
              <p:cNvCxnSpPr/>
              <p:nvPr/>
            </p:nvCxnSpPr>
            <p:spPr>
              <a:xfrm rot="19200000" flipH="1" flipV="1">
                <a:off x="4556907" y="2898902"/>
                <a:ext cx="452783" cy="37547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45" name="Curved Connector 144"/>
              <p:cNvCxnSpPr/>
              <p:nvPr/>
            </p:nvCxnSpPr>
            <p:spPr>
              <a:xfrm rot="10800000" flipV="1">
                <a:off x="4384694" y="2975599"/>
                <a:ext cx="588204" cy="3410"/>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46" name="Curved Connector 145"/>
              <p:cNvCxnSpPr/>
              <p:nvPr/>
            </p:nvCxnSpPr>
            <p:spPr>
              <a:xfrm rot="10800000" flipV="1">
                <a:off x="4537094" y="3127999"/>
                <a:ext cx="588204" cy="3410"/>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grpSp>
        <p:sp>
          <p:nvSpPr>
            <p:cNvPr id="173" name="Right Arrow 172"/>
            <p:cNvSpPr/>
            <p:nvPr/>
          </p:nvSpPr>
          <p:spPr>
            <a:xfrm>
              <a:off x="2575560" y="5577802"/>
              <a:ext cx="548640" cy="358128"/>
            </a:xfrm>
            <a:prstGeom prst="rightArrow">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3" name="Right Arrow 322"/>
            <p:cNvSpPr/>
            <p:nvPr/>
          </p:nvSpPr>
          <p:spPr>
            <a:xfrm>
              <a:off x="5540736" y="5553132"/>
              <a:ext cx="633864" cy="367406"/>
            </a:xfrm>
            <a:prstGeom prst="rightArrow">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4" name="TextBox 323"/>
            <p:cNvSpPr txBox="1"/>
            <p:nvPr/>
          </p:nvSpPr>
          <p:spPr>
            <a:xfrm>
              <a:off x="5151518" y="2691133"/>
              <a:ext cx="3342702" cy="1938992"/>
            </a:xfrm>
            <a:prstGeom prst="rect">
              <a:avLst/>
            </a:prstGeom>
            <a:noFill/>
          </p:spPr>
          <p:txBody>
            <a:bodyPr wrap="square" rtlCol="0">
              <a:spAutoFit/>
            </a:bodyPr>
            <a:lstStyle/>
            <a:p>
              <a:r>
                <a:rPr lang="en-US" sz="2000" b="1" dirty="0" smtClean="0">
                  <a:solidFill>
                    <a:schemeClr val="accent4"/>
                  </a:solidFill>
                </a:rPr>
                <a:t>Multiplexing</a:t>
              </a:r>
              <a:r>
                <a:rPr lang="en-US" sz="2000" b="1" dirty="0" smtClean="0"/>
                <a:t> is achieved</a:t>
              </a:r>
            </a:p>
            <a:p>
              <a:r>
                <a:rPr lang="en-US" sz="2000" b="1" dirty="0" smtClean="0"/>
                <a:t>by using sample specific adaptors in library preparation step, then sequencing them all together in one lane</a:t>
              </a:r>
              <a:endParaRPr lang="en-US" sz="2000" b="1" dirty="0"/>
            </a:p>
          </p:txBody>
        </p:sp>
        <p:grpSp>
          <p:nvGrpSpPr>
            <p:cNvPr id="103" name="Group 406"/>
            <p:cNvGrpSpPr/>
            <p:nvPr/>
          </p:nvGrpSpPr>
          <p:grpSpPr>
            <a:xfrm>
              <a:off x="4664188" y="3364822"/>
              <a:ext cx="876551" cy="2505755"/>
              <a:chOff x="4583043" y="2106646"/>
              <a:chExt cx="485914" cy="2505755"/>
            </a:xfrm>
          </p:grpSpPr>
          <p:cxnSp>
            <p:nvCxnSpPr>
              <p:cNvPr id="326" name="Straight Connector 325"/>
              <p:cNvCxnSpPr/>
              <p:nvPr/>
            </p:nvCxnSpPr>
            <p:spPr>
              <a:xfrm>
                <a:off x="4583043" y="2106646"/>
                <a:ext cx="485914" cy="239662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7" name="Straight Connector 326"/>
              <p:cNvCxnSpPr/>
              <p:nvPr/>
            </p:nvCxnSpPr>
            <p:spPr>
              <a:xfrm flipV="1">
                <a:off x="4583043" y="4478164"/>
                <a:ext cx="485914" cy="13423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0" name="Straight Connector 329"/>
              <p:cNvCxnSpPr/>
              <p:nvPr/>
            </p:nvCxnSpPr>
            <p:spPr>
              <a:xfrm>
                <a:off x="4583043" y="3397088"/>
                <a:ext cx="485914" cy="108107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06" name="Group 408"/>
            <p:cNvGrpSpPr/>
            <p:nvPr/>
          </p:nvGrpSpPr>
          <p:grpSpPr>
            <a:xfrm>
              <a:off x="3251036" y="4061617"/>
              <a:ext cx="1329799" cy="985078"/>
              <a:chOff x="3072350" y="2938904"/>
              <a:chExt cx="1329799" cy="985078"/>
            </a:xfrm>
          </p:grpSpPr>
          <p:cxnSp>
            <p:nvCxnSpPr>
              <p:cNvPr id="110" name="Curved Connector 109"/>
              <p:cNvCxnSpPr/>
              <p:nvPr/>
            </p:nvCxnSpPr>
            <p:spPr>
              <a:xfrm rot="19200000" flipH="1" flipV="1">
                <a:off x="3513492" y="2938904"/>
                <a:ext cx="452783" cy="375478"/>
              </a:xfrm>
              <a:prstGeom prst="curvedConnector3">
                <a:avLst>
                  <a:gd name="adj1" fmla="val 50000"/>
                </a:avLst>
              </a:prstGeom>
              <a:ln>
                <a:solidFill>
                  <a:srgbClr val="0000FF"/>
                </a:solidFill>
              </a:ln>
            </p:spPr>
            <p:style>
              <a:lnRef idx="2">
                <a:schemeClr val="accent1"/>
              </a:lnRef>
              <a:fillRef idx="0">
                <a:schemeClr val="accent1"/>
              </a:fillRef>
              <a:effectRef idx="1">
                <a:schemeClr val="accent1"/>
              </a:effectRef>
              <a:fontRef idx="minor">
                <a:schemeClr val="tx1"/>
              </a:fontRef>
            </p:style>
          </p:cxnSp>
          <p:grpSp>
            <p:nvGrpSpPr>
              <p:cNvPr id="112" name="Group 403"/>
              <p:cNvGrpSpPr/>
              <p:nvPr/>
            </p:nvGrpSpPr>
            <p:grpSpPr>
              <a:xfrm>
                <a:off x="3072350" y="3091304"/>
                <a:ext cx="1329799" cy="832678"/>
                <a:chOff x="3072350" y="3091304"/>
                <a:chExt cx="1329799" cy="832678"/>
              </a:xfrm>
            </p:grpSpPr>
            <p:cxnSp>
              <p:nvCxnSpPr>
                <p:cNvPr id="111" name="Straight Connector 110"/>
                <p:cNvCxnSpPr/>
                <p:nvPr/>
              </p:nvCxnSpPr>
              <p:spPr>
                <a:xfrm>
                  <a:off x="3072350" y="3120007"/>
                  <a:ext cx="373431" cy="3"/>
                </a:xfrm>
                <a:prstGeom prst="line">
                  <a:avLst/>
                </a:prstGeom>
              </p:spPr>
              <p:style>
                <a:lnRef idx="2">
                  <a:schemeClr val="accent1"/>
                </a:lnRef>
                <a:fillRef idx="0">
                  <a:schemeClr val="accent1"/>
                </a:fillRef>
                <a:effectRef idx="1">
                  <a:schemeClr val="accent1"/>
                </a:effectRef>
                <a:fontRef idx="minor">
                  <a:schemeClr val="tx1"/>
                </a:fontRef>
              </p:style>
            </p:cxnSp>
            <p:grpSp>
              <p:nvGrpSpPr>
                <p:cNvPr id="113" name="Group 187"/>
                <p:cNvGrpSpPr/>
                <p:nvPr/>
              </p:nvGrpSpPr>
              <p:grpSpPr>
                <a:xfrm>
                  <a:off x="3072350" y="3091304"/>
                  <a:ext cx="893925" cy="375478"/>
                  <a:chOff x="3587170" y="3091304"/>
                  <a:chExt cx="893925" cy="375478"/>
                </a:xfrm>
              </p:grpSpPr>
              <p:cxnSp>
                <p:nvCxnSpPr>
                  <p:cNvPr id="107" name="Curved Connector 106"/>
                  <p:cNvCxnSpPr/>
                  <p:nvPr/>
                </p:nvCxnSpPr>
                <p:spPr>
                  <a:xfrm rot="19200000" flipH="1" flipV="1">
                    <a:off x="4028312" y="3091304"/>
                    <a:ext cx="452783" cy="375478"/>
                  </a:xfrm>
                  <a:prstGeom prst="curvedConnector3">
                    <a:avLst>
                      <a:gd name="adj1" fmla="val 50000"/>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a:off x="3587170" y="3272407"/>
                    <a:ext cx="373431" cy="3"/>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14" name="Group 186"/>
                <p:cNvGrpSpPr/>
                <p:nvPr/>
              </p:nvGrpSpPr>
              <p:grpSpPr>
                <a:xfrm>
                  <a:off x="3072350" y="3243704"/>
                  <a:ext cx="893925" cy="375478"/>
                  <a:chOff x="3739570" y="3243704"/>
                  <a:chExt cx="893925" cy="375478"/>
                </a:xfrm>
              </p:grpSpPr>
              <p:cxnSp>
                <p:nvCxnSpPr>
                  <p:cNvPr id="104" name="Curved Connector 103"/>
                  <p:cNvCxnSpPr/>
                  <p:nvPr/>
                </p:nvCxnSpPr>
                <p:spPr>
                  <a:xfrm rot="19200000" flipH="1" flipV="1">
                    <a:off x="4180712" y="3243704"/>
                    <a:ext cx="452783" cy="375478"/>
                  </a:xfrm>
                  <a:prstGeom prst="curvedConnector3">
                    <a:avLst>
                      <a:gd name="adj1" fmla="val 50000"/>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a:off x="3739570" y="3424807"/>
                    <a:ext cx="373431" cy="3"/>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15" name="Group 185"/>
                <p:cNvGrpSpPr/>
                <p:nvPr/>
              </p:nvGrpSpPr>
              <p:grpSpPr>
                <a:xfrm>
                  <a:off x="3072350" y="3396104"/>
                  <a:ext cx="893925" cy="375478"/>
                  <a:chOff x="3891970" y="3396104"/>
                  <a:chExt cx="893925" cy="375478"/>
                </a:xfrm>
              </p:grpSpPr>
              <p:cxnSp>
                <p:nvCxnSpPr>
                  <p:cNvPr id="101" name="Curved Connector 100"/>
                  <p:cNvCxnSpPr/>
                  <p:nvPr/>
                </p:nvCxnSpPr>
                <p:spPr>
                  <a:xfrm rot="19200000" flipH="1" flipV="1">
                    <a:off x="4333112" y="3396104"/>
                    <a:ext cx="452783" cy="375478"/>
                  </a:xfrm>
                  <a:prstGeom prst="curvedConnector3">
                    <a:avLst>
                      <a:gd name="adj1" fmla="val 50000"/>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a:off x="3891970" y="3577207"/>
                    <a:ext cx="373431" cy="3"/>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grpSp>
            <p:grpSp>
              <p:nvGrpSpPr>
                <p:cNvPr id="116" name="Group 184"/>
                <p:cNvGrpSpPr/>
                <p:nvPr/>
              </p:nvGrpSpPr>
              <p:grpSpPr>
                <a:xfrm>
                  <a:off x="3072350" y="3548504"/>
                  <a:ext cx="893925" cy="375478"/>
                  <a:chOff x="4044370" y="3548504"/>
                  <a:chExt cx="893925" cy="375478"/>
                </a:xfrm>
              </p:grpSpPr>
              <p:cxnSp>
                <p:nvCxnSpPr>
                  <p:cNvPr id="98" name="Curved Connector 97"/>
                  <p:cNvCxnSpPr/>
                  <p:nvPr/>
                </p:nvCxnSpPr>
                <p:spPr>
                  <a:xfrm rot="19200000" flipH="1" flipV="1">
                    <a:off x="4485512" y="3548504"/>
                    <a:ext cx="452783" cy="375478"/>
                  </a:xfrm>
                  <a:prstGeom prst="curvedConnector3">
                    <a:avLst>
                      <a:gd name="adj1" fmla="val 50000"/>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4044370" y="3729607"/>
                    <a:ext cx="373431" cy="3"/>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18" name="Group 344"/>
                <p:cNvGrpSpPr/>
                <p:nvPr/>
              </p:nvGrpSpPr>
              <p:grpSpPr>
                <a:xfrm>
                  <a:off x="4033986" y="3126641"/>
                  <a:ext cx="367081" cy="3"/>
                  <a:chOff x="4033986" y="3126641"/>
                  <a:chExt cx="367081" cy="3"/>
                </a:xfrm>
              </p:grpSpPr>
              <p:cxnSp>
                <p:nvCxnSpPr>
                  <p:cNvPr id="109" name="Straight Connector 108"/>
                  <p:cNvCxnSpPr/>
                  <p:nvPr/>
                </p:nvCxnSpPr>
                <p:spPr>
                  <a:xfrm>
                    <a:off x="4033986" y="3126641"/>
                    <a:ext cx="184623" cy="0"/>
                  </a:xfrm>
                  <a:prstGeom prst="line">
                    <a:avLst/>
                  </a:pr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cxnSp>
                <p:nvCxnSpPr>
                  <p:cNvPr id="342" name="Straight Connector 341"/>
                  <p:cNvCxnSpPr/>
                  <p:nvPr/>
                </p:nvCxnSpPr>
                <p:spPr>
                  <a:xfrm>
                    <a:off x="4218136" y="3126641"/>
                    <a:ext cx="182931" cy="3"/>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47" name="Group 345"/>
                <p:cNvGrpSpPr/>
                <p:nvPr/>
              </p:nvGrpSpPr>
              <p:grpSpPr>
                <a:xfrm>
                  <a:off x="4033986" y="3279041"/>
                  <a:ext cx="367081" cy="3"/>
                  <a:chOff x="4033986" y="3126641"/>
                  <a:chExt cx="367081" cy="3"/>
                </a:xfrm>
              </p:grpSpPr>
              <p:cxnSp>
                <p:nvCxnSpPr>
                  <p:cNvPr id="347" name="Straight Connector 346"/>
                  <p:cNvCxnSpPr/>
                  <p:nvPr/>
                </p:nvCxnSpPr>
                <p:spPr>
                  <a:xfrm>
                    <a:off x="4033986" y="3126641"/>
                    <a:ext cx="184623" cy="0"/>
                  </a:xfrm>
                  <a:prstGeom prst="line">
                    <a:avLst/>
                  </a:pr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cxnSp>
                <p:nvCxnSpPr>
                  <p:cNvPr id="348" name="Straight Connector 347"/>
                  <p:cNvCxnSpPr/>
                  <p:nvPr/>
                </p:nvCxnSpPr>
                <p:spPr>
                  <a:xfrm>
                    <a:off x="4218136" y="3126641"/>
                    <a:ext cx="182931" cy="3"/>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48" name="Group 348"/>
                <p:cNvGrpSpPr/>
                <p:nvPr/>
              </p:nvGrpSpPr>
              <p:grpSpPr>
                <a:xfrm>
                  <a:off x="4035068" y="3424810"/>
                  <a:ext cx="367081" cy="3"/>
                  <a:chOff x="4033986" y="3126641"/>
                  <a:chExt cx="367081" cy="3"/>
                </a:xfrm>
              </p:grpSpPr>
              <p:cxnSp>
                <p:nvCxnSpPr>
                  <p:cNvPr id="350" name="Straight Connector 349"/>
                  <p:cNvCxnSpPr/>
                  <p:nvPr/>
                </p:nvCxnSpPr>
                <p:spPr>
                  <a:xfrm>
                    <a:off x="4033986" y="3126641"/>
                    <a:ext cx="184623" cy="0"/>
                  </a:xfrm>
                  <a:prstGeom prst="line">
                    <a:avLst/>
                  </a:pr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4218136" y="3126641"/>
                    <a:ext cx="182931" cy="3"/>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49" name="Group 351"/>
                <p:cNvGrpSpPr/>
                <p:nvPr/>
              </p:nvGrpSpPr>
              <p:grpSpPr>
                <a:xfrm>
                  <a:off x="4035068" y="3577210"/>
                  <a:ext cx="367081" cy="3"/>
                  <a:chOff x="4033986" y="3126641"/>
                  <a:chExt cx="367081" cy="3"/>
                </a:xfrm>
              </p:grpSpPr>
              <p:cxnSp>
                <p:nvCxnSpPr>
                  <p:cNvPr id="353" name="Straight Connector 352"/>
                  <p:cNvCxnSpPr/>
                  <p:nvPr/>
                </p:nvCxnSpPr>
                <p:spPr>
                  <a:xfrm>
                    <a:off x="4033986" y="3126641"/>
                    <a:ext cx="184623" cy="0"/>
                  </a:xfrm>
                  <a:prstGeom prst="line">
                    <a:avLst/>
                  </a:pr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cxnSp>
                <p:nvCxnSpPr>
                  <p:cNvPr id="354" name="Straight Connector 353"/>
                  <p:cNvCxnSpPr/>
                  <p:nvPr/>
                </p:nvCxnSpPr>
                <p:spPr>
                  <a:xfrm>
                    <a:off x="4218136" y="3126641"/>
                    <a:ext cx="182931" cy="3"/>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50" name="Group 354"/>
                <p:cNvGrpSpPr/>
                <p:nvPr/>
              </p:nvGrpSpPr>
              <p:grpSpPr>
                <a:xfrm>
                  <a:off x="4031225" y="3732051"/>
                  <a:ext cx="367081" cy="3"/>
                  <a:chOff x="4033986" y="3126641"/>
                  <a:chExt cx="367081" cy="3"/>
                </a:xfrm>
              </p:grpSpPr>
              <p:cxnSp>
                <p:nvCxnSpPr>
                  <p:cNvPr id="356" name="Straight Connector 355"/>
                  <p:cNvCxnSpPr/>
                  <p:nvPr/>
                </p:nvCxnSpPr>
                <p:spPr>
                  <a:xfrm>
                    <a:off x="4033986" y="3126641"/>
                    <a:ext cx="184623" cy="0"/>
                  </a:xfrm>
                  <a:prstGeom prst="line">
                    <a:avLst/>
                  </a:pr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cxnSp>
                <p:nvCxnSpPr>
                  <p:cNvPr id="357" name="Straight Connector 356"/>
                  <p:cNvCxnSpPr/>
                  <p:nvPr/>
                </p:nvCxnSpPr>
                <p:spPr>
                  <a:xfrm>
                    <a:off x="4218136" y="3126641"/>
                    <a:ext cx="182931" cy="3"/>
                  </a:xfrm>
                  <a:prstGeom prst="line">
                    <a:avLst/>
                  </a:prstGeom>
                </p:spPr>
                <p:style>
                  <a:lnRef idx="2">
                    <a:schemeClr val="accent1"/>
                  </a:lnRef>
                  <a:fillRef idx="0">
                    <a:schemeClr val="accent1"/>
                  </a:fillRef>
                  <a:effectRef idx="1">
                    <a:schemeClr val="accent1"/>
                  </a:effectRef>
                  <a:fontRef idx="minor">
                    <a:schemeClr val="tx1"/>
                  </a:fontRef>
                </p:style>
              </p:cxnSp>
            </p:grpSp>
          </p:grpSp>
        </p:grpSp>
        <p:grpSp>
          <p:nvGrpSpPr>
            <p:cNvPr id="151" name="Group 404"/>
            <p:cNvGrpSpPr/>
            <p:nvPr/>
          </p:nvGrpSpPr>
          <p:grpSpPr>
            <a:xfrm>
              <a:off x="3257640" y="5264327"/>
              <a:ext cx="1323195" cy="985078"/>
              <a:chOff x="3072350" y="4547506"/>
              <a:chExt cx="1323195" cy="985078"/>
            </a:xfrm>
          </p:grpSpPr>
          <p:grpSp>
            <p:nvGrpSpPr>
              <p:cNvPr id="152" name="Group 177"/>
              <p:cNvGrpSpPr/>
              <p:nvPr/>
            </p:nvGrpSpPr>
            <p:grpSpPr>
              <a:xfrm>
                <a:off x="3072350" y="4547506"/>
                <a:ext cx="893925" cy="375478"/>
                <a:chOff x="3468814" y="4547506"/>
                <a:chExt cx="893925" cy="375478"/>
              </a:xfrm>
            </p:grpSpPr>
            <p:cxnSp>
              <p:nvCxnSpPr>
                <p:cNvPr id="166" name="Curved Connector 165"/>
                <p:cNvCxnSpPr/>
                <p:nvPr/>
              </p:nvCxnSpPr>
              <p:spPr>
                <a:xfrm rot="19200000" flipH="1" flipV="1">
                  <a:off x="3909956" y="4547506"/>
                  <a:ext cx="452783" cy="375478"/>
                </a:xfrm>
                <a:prstGeom prst="curvedConnector3">
                  <a:avLst>
                    <a:gd name="adj1" fmla="val 50000"/>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167" name="Straight Connector 166"/>
                <p:cNvCxnSpPr/>
                <p:nvPr/>
              </p:nvCxnSpPr>
              <p:spPr>
                <a:xfrm>
                  <a:off x="3468814" y="4728609"/>
                  <a:ext cx="373431" cy="3"/>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53" name="Group 176"/>
              <p:cNvGrpSpPr/>
              <p:nvPr/>
            </p:nvGrpSpPr>
            <p:grpSpPr>
              <a:xfrm>
                <a:off x="3072350" y="4699906"/>
                <a:ext cx="893925" cy="375478"/>
                <a:chOff x="3621214" y="4699906"/>
                <a:chExt cx="893925" cy="375478"/>
              </a:xfrm>
            </p:grpSpPr>
            <p:cxnSp>
              <p:nvCxnSpPr>
                <p:cNvPr id="163" name="Curved Connector 162"/>
                <p:cNvCxnSpPr/>
                <p:nvPr/>
              </p:nvCxnSpPr>
              <p:spPr>
                <a:xfrm rot="19200000" flipH="1" flipV="1">
                  <a:off x="4062356" y="4699906"/>
                  <a:ext cx="452783" cy="375478"/>
                </a:xfrm>
                <a:prstGeom prst="curvedConnector3">
                  <a:avLst>
                    <a:gd name="adj1" fmla="val 50000"/>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164" name="Straight Connector 163"/>
                <p:cNvCxnSpPr/>
                <p:nvPr/>
              </p:nvCxnSpPr>
              <p:spPr>
                <a:xfrm>
                  <a:off x="3621214" y="4881009"/>
                  <a:ext cx="373431" cy="3"/>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56" name="Group 175"/>
              <p:cNvGrpSpPr/>
              <p:nvPr/>
            </p:nvGrpSpPr>
            <p:grpSpPr>
              <a:xfrm>
                <a:off x="3072350" y="4852306"/>
                <a:ext cx="893925" cy="375478"/>
                <a:chOff x="3773614" y="4852306"/>
                <a:chExt cx="893925" cy="375478"/>
              </a:xfrm>
            </p:grpSpPr>
            <p:cxnSp>
              <p:nvCxnSpPr>
                <p:cNvPr id="160" name="Curved Connector 159"/>
                <p:cNvCxnSpPr/>
                <p:nvPr/>
              </p:nvCxnSpPr>
              <p:spPr>
                <a:xfrm rot="19200000" flipH="1" flipV="1">
                  <a:off x="4214756" y="4852306"/>
                  <a:ext cx="452783" cy="375478"/>
                </a:xfrm>
                <a:prstGeom prst="curvedConnector3">
                  <a:avLst>
                    <a:gd name="adj1" fmla="val 50000"/>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a:off x="3773614" y="5033409"/>
                  <a:ext cx="373431" cy="3"/>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59" name="Group 174"/>
              <p:cNvGrpSpPr/>
              <p:nvPr/>
            </p:nvGrpSpPr>
            <p:grpSpPr>
              <a:xfrm>
                <a:off x="3072350" y="5004706"/>
                <a:ext cx="893925" cy="375478"/>
                <a:chOff x="3926014" y="5004706"/>
                <a:chExt cx="893925" cy="375478"/>
              </a:xfrm>
            </p:grpSpPr>
            <p:cxnSp>
              <p:nvCxnSpPr>
                <p:cNvPr id="157" name="Curved Connector 156"/>
                <p:cNvCxnSpPr/>
                <p:nvPr/>
              </p:nvCxnSpPr>
              <p:spPr>
                <a:xfrm rot="19200000" flipH="1" flipV="1">
                  <a:off x="4367156" y="5004706"/>
                  <a:ext cx="452783" cy="375478"/>
                </a:xfrm>
                <a:prstGeom prst="curvedConnector3">
                  <a:avLst>
                    <a:gd name="adj1" fmla="val 50000"/>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158" name="Straight Connector 157"/>
                <p:cNvCxnSpPr/>
                <p:nvPr/>
              </p:nvCxnSpPr>
              <p:spPr>
                <a:xfrm>
                  <a:off x="3926014" y="5185809"/>
                  <a:ext cx="373431" cy="3"/>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62" name="Group 173"/>
              <p:cNvGrpSpPr/>
              <p:nvPr/>
            </p:nvGrpSpPr>
            <p:grpSpPr>
              <a:xfrm>
                <a:off x="3072350" y="5157106"/>
                <a:ext cx="893925" cy="375478"/>
                <a:chOff x="4078414" y="5157106"/>
                <a:chExt cx="893925" cy="375478"/>
              </a:xfrm>
            </p:grpSpPr>
            <p:cxnSp>
              <p:nvCxnSpPr>
                <p:cNvPr id="154" name="Curved Connector 153"/>
                <p:cNvCxnSpPr/>
                <p:nvPr/>
              </p:nvCxnSpPr>
              <p:spPr>
                <a:xfrm rot="19200000" flipH="1" flipV="1">
                  <a:off x="4519556" y="5157106"/>
                  <a:ext cx="452783" cy="375478"/>
                </a:xfrm>
                <a:prstGeom prst="curvedConnector3">
                  <a:avLst>
                    <a:gd name="adj1" fmla="val 50000"/>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4078414" y="5338209"/>
                  <a:ext cx="373431" cy="3"/>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65" name="Group 357"/>
              <p:cNvGrpSpPr/>
              <p:nvPr/>
            </p:nvGrpSpPr>
            <p:grpSpPr>
              <a:xfrm>
                <a:off x="4028464" y="4728612"/>
                <a:ext cx="367081" cy="3"/>
                <a:chOff x="4033986" y="3126641"/>
                <a:chExt cx="367081" cy="3"/>
              </a:xfrm>
            </p:grpSpPr>
            <p:cxnSp>
              <p:nvCxnSpPr>
                <p:cNvPr id="359" name="Straight Connector 358"/>
                <p:cNvCxnSpPr/>
                <p:nvPr/>
              </p:nvCxnSpPr>
              <p:spPr>
                <a:xfrm>
                  <a:off x="4033986" y="3126641"/>
                  <a:ext cx="184623"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60" name="Straight Connector 359"/>
                <p:cNvCxnSpPr/>
                <p:nvPr/>
              </p:nvCxnSpPr>
              <p:spPr>
                <a:xfrm>
                  <a:off x="4218136" y="3126641"/>
                  <a:ext cx="182931" cy="3"/>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68" name="Group 360"/>
              <p:cNvGrpSpPr/>
              <p:nvPr/>
            </p:nvGrpSpPr>
            <p:grpSpPr>
              <a:xfrm>
                <a:off x="4028464" y="4881015"/>
                <a:ext cx="367081" cy="3"/>
                <a:chOff x="4033986" y="3126641"/>
                <a:chExt cx="367081" cy="3"/>
              </a:xfrm>
            </p:grpSpPr>
            <p:cxnSp>
              <p:nvCxnSpPr>
                <p:cNvPr id="362" name="Straight Connector 361"/>
                <p:cNvCxnSpPr/>
                <p:nvPr/>
              </p:nvCxnSpPr>
              <p:spPr>
                <a:xfrm>
                  <a:off x="4033986" y="3126641"/>
                  <a:ext cx="184623"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63" name="Straight Connector 362"/>
                <p:cNvCxnSpPr/>
                <p:nvPr/>
              </p:nvCxnSpPr>
              <p:spPr>
                <a:xfrm>
                  <a:off x="4218136" y="3126641"/>
                  <a:ext cx="182931" cy="3"/>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69" name="Group 363"/>
              <p:cNvGrpSpPr/>
              <p:nvPr/>
            </p:nvGrpSpPr>
            <p:grpSpPr>
              <a:xfrm>
                <a:off x="4028464" y="5038991"/>
                <a:ext cx="367081" cy="3"/>
                <a:chOff x="4033986" y="3126641"/>
                <a:chExt cx="367081" cy="3"/>
              </a:xfrm>
            </p:grpSpPr>
            <p:cxnSp>
              <p:nvCxnSpPr>
                <p:cNvPr id="365" name="Straight Connector 364"/>
                <p:cNvCxnSpPr/>
                <p:nvPr/>
              </p:nvCxnSpPr>
              <p:spPr>
                <a:xfrm>
                  <a:off x="4033986" y="3126641"/>
                  <a:ext cx="184623"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66" name="Straight Connector 365"/>
                <p:cNvCxnSpPr/>
                <p:nvPr/>
              </p:nvCxnSpPr>
              <p:spPr>
                <a:xfrm>
                  <a:off x="4218136" y="3126641"/>
                  <a:ext cx="182931" cy="3"/>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70" name="Group 366"/>
              <p:cNvGrpSpPr/>
              <p:nvPr/>
            </p:nvGrpSpPr>
            <p:grpSpPr>
              <a:xfrm>
                <a:off x="4028464" y="5185812"/>
                <a:ext cx="367081" cy="3"/>
                <a:chOff x="4033986" y="3126641"/>
                <a:chExt cx="367081" cy="3"/>
              </a:xfrm>
            </p:grpSpPr>
            <p:cxnSp>
              <p:nvCxnSpPr>
                <p:cNvPr id="368" name="Straight Connector 367"/>
                <p:cNvCxnSpPr/>
                <p:nvPr/>
              </p:nvCxnSpPr>
              <p:spPr>
                <a:xfrm>
                  <a:off x="4033986" y="3126641"/>
                  <a:ext cx="184623"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69" name="Straight Connector 368"/>
                <p:cNvCxnSpPr/>
                <p:nvPr/>
              </p:nvCxnSpPr>
              <p:spPr>
                <a:xfrm>
                  <a:off x="4218136" y="3126641"/>
                  <a:ext cx="182931" cy="3"/>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71" name="Group 369"/>
              <p:cNvGrpSpPr/>
              <p:nvPr/>
            </p:nvGrpSpPr>
            <p:grpSpPr>
              <a:xfrm>
                <a:off x="4028464" y="5338212"/>
                <a:ext cx="367081" cy="3"/>
                <a:chOff x="4033986" y="3126641"/>
                <a:chExt cx="367081" cy="3"/>
              </a:xfrm>
            </p:grpSpPr>
            <p:cxnSp>
              <p:nvCxnSpPr>
                <p:cNvPr id="371" name="Straight Connector 370"/>
                <p:cNvCxnSpPr/>
                <p:nvPr/>
              </p:nvCxnSpPr>
              <p:spPr>
                <a:xfrm>
                  <a:off x="4033986" y="3126641"/>
                  <a:ext cx="184623"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72" name="Straight Connector 371"/>
                <p:cNvCxnSpPr/>
                <p:nvPr/>
              </p:nvCxnSpPr>
              <p:spPr>
                <a:xfrm>
                  <a:off x="4218136" y="3126641"/>
                  <a:ext cx="182931" cy="3"/>
                </a:xfrm>
                <a:prstGeom prst="line">
                  <a:avLst/>
                </a:prstGeom>
              </p:spPr>
              <p:style>
                <a:lnRef idx="2">
                  <a:schemeClr val="accent1"/>
                </a:lnRef>
                <a:fillRef idx="0">
                  <a:schemeClr val="accent1"/>
                </a:fillRef>
                <a:effectRef idx="1">
                  <a:schemeClr val="accent1"/>
                </a:effectRef>
                <a:fontRef idx="minor">
                  <a:schemeClr val="tx1"/>
                </a:fontRef>
              </p:style>
            </p:cxnSp>
          </p:grpSp>
        </p:grpSp>
        <p:pic>
          <p:nvPicPr>
            <p:cNvPr id="410" name="Picture 409" descr="c57bl6.jpeg"/>
            <p:cNvPicPr>
              <a:picLocks noChangeAspect="1"/>
            </p:cNvPicPr>
            <p:nvPr/>
          </p:nvPicPr>
          <p:blipFill>
            <a:blip r:embed="rId2">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242982" y="2870272"/>
              <a:ext cx="749449" cy="718587"/>
            </a:xfrm>
            <a:prstGeom prst="rect">
              <a:avLst/>
            </a:prstGeom>
          </p:spPr>
        </p:pic>
        <p:pic>
          <p:nvPicPr>
            <p:cNvPr id="411" name="Picture 410" descr="c57bl6.jpeg"/>
            <p:cNvPicPr>
              <a:picLocks noChangeAspect="1"/>
            </p:cNvPicPr>
            <p:nvPr/>
          </p:nvPicPr>
          <p:blipFill>
            <a:blip r:embed="rId2">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242982" y="4211428"/>
              <a:ext cx="714896" cy="685457"/>
            </a:xfrm>
            <a:prstGeom prst="rect">
              <a:avLst/>
            </a:prstGeom>
          </p:spPr>
        </p:pic>
        <p:pic>
          <p:nvPicPr>
            <p:cNvPr id="412" name="Picture 411" descr="DBA.jpg"/>
            <p:cNvPicPr>
              <a:picLocks noChangeAspect="1"/>
            </p:cNvPicPr>
            <p:nvPr/>
          </p:nvPicPr>
          <p:blipFill rotWithShape="1">
            <a:blip r:embed="rId3">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l="8215" t="3496" b="9005"/>
            <a:stretch/>
          </p:blipFill>
          <p:spPr>
            <a:xfrm>
              <a:off x="242982" y="5442250"/>
              <a:ext cx="898200" cy="629233"/>
            </a:xfrm>
            <a:prstGeom prst="rect">
              <a:avLst/>
            </a:prstGeom>
          </p:spPr>
        </p:pic>
      </p:grpSp>
      <p:grpSp>
        <p:nvGrpSpPr>
          <p:cNvPr id="172" name="Group 420"/>
          <p:cNvGrpSpPr/>
          <p:nvPr/>
        </p:nvGrpSpPr>
        <p:grpSpPr>
          <a:xfrm>
            <a:off x="1641414" y="1269104"/>
            <a:ext cx="587622" cy="694827"/>
            <a:chOff x="4145742" y="2041924"/>
            <a:chExt cx="1461052" cy="1373809"/>
          </a:xfrm>
        </p:grpSpPr>
        <p:cxnSp>
          <p:nvCxnSpPr>
            <p:cNvPr id="422" name="Curved Connector 421"/>
            <p:cNvCxnSpPr/>
            <p:nvPr/>
          </p:nvCxnSpPr>
          <p:spPr>
            <a:xfrm rot="5400000">
              <a:off x="4241820" y="2580848"/>
              <a:ext cx="452782" cy="375478"/>
            </a:xfrm>
            <a:prstGeom prst="curvedConnector3">
              <a:avLst>
                <a:gd name="adj1" fmla="val 50000"/>
              </a:avLst>
            </a:prstGeom>
            <a:ln>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423" name="Curved Connector 422"/>
            <p:cNvCxnSpPr/>
            <p:nvPr/>
          </p:nvCxnSpPr>
          <p:spPr>
            <a:xfrm rot="5400000">
              <a:off x="4101568" y="2396422"/>
              <a:ext cx="885687" cy="527878"/>
            </a:xfrm>
            <a:prstGeom prst="curvedConnector3">
              <a:avLst>
                <a:gd name="adj1" fmla="val 50000"/>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424" name="Curved Connector 423"/>
            <p:cNvCxnSpPr/>
            <p:nvPr/>
          </p:nvCxnSpPr>
          <p:spPr>
            <a:xfrm flipV="1">
              <a:off x="4820500" y="2701226"/>
              <a:ext cx="452783" cy="37547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425" name="Curved Connector 424"/>
            <p:cNvCxnSpPr/>
            <p:nvPr/>
          </p:nvCxnSpPr>
          <p:spPr>
            <a:xfrm rot="5400000">
              <a:off x="4365505" y="2122544"/>
              <a:ext cx="885690" cy="750958"/>
            </a:xfrm>
            <a:prstGeom prst="curvedConnector3">
              <a:avLst>
                <a:gd name="adj1" fmla="val 50000"/>
              </a:avLst>
            </a:prstGeom>
            <a:ln>
              <a:solidFill>
                <a:srgbClr val="000090"/>
              </a:solidFill>
            </a:ln>
          </p:spPr>
          <p:style>
            <a:lnRef idx="2">
              <a:schemeClr val="accent1"/>
            </a:lnRef>
            <a:fillRef idx="0">
              <a:schemeClr val="accent1"/>
            </a:fillRef>
            <a:effectRef idx="1">
              <a:schemeClr val="accent1"/>
            </a:effectRef>
            <a:fontRef idx="minor">
              <a:schemeClr val="tx1"/>
            </a:fontRef>
          </p:style>
        </p:cxnSp>
        <p:cxnSp>
          <p:nvCxnSpPr>
            <p:cNvPr id="426" name="Curved Connector 425"/>
            <p:cNvCxnSpPr/>
            <p:nvPr/>
          </p:nvCxnSpPr>
          <p:spPr>
            <a:xfrm rot="5400000" flipH="1" flipV="1">
              <a:off x="4109297" y="2109290"/>
              <a:ext cx="885690" cy="750958"/>
            </a:xfrm>
            <a:prstGeom prst="curvedConnector3">
              <a:avLst>
                <a:gd name="adj1" fmla="val 50000"/>
              </a:avLst>
            </a:prstGeom>
            <a:ln>
              <a:solidFill>
                <a:srgbClr val="000090"/>
              </a:solidFill>
            </a:ln>
          </p:spPr>
          <p:style>
            <a:lnRef idx="2">
              <a:schemeClr val="accent1"/>
            </a:lnRef>
            <a:fillRef idx="0">
              <a:schemeClr val="accent1"/>
            </a:fillRef>
            <a:effectRef idx="1">
              <a:schemeClr val="accent1"/>
            </a:effectRef>
            <a:fontRef idx="minor">
              <a:schemeClr val="tx1"/>
            </a:fontRef>
          </p:style>
        </p:cxnSp>
        <p:cxnSp>
          <p:nvCxnSpPr>
            <p:cNvPr id="427" name="Curved Connector 426"/>
            <p:cNvCxnSpPr/>
            <p:nvPr/>
          </p:nvCxnSpPr>
          <p:spPr>
            <a:xfrm rot="5400000" flipH="1" flipV="1">
              <a:off x="4261697" y="2261690"/>
              <a:ext cx="885690" cy="75095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428" name="Curved Connector 427"/>
            <p:cNvCxnSpPr/>
            <p:nvPr/>
          </p:nvCxnSpPr>
          <p:spPr>
            <a:xfrm rot="5400000" flipH="1" flipV="1">
              <a:off x="4414097" y="2414090"/>
              <a:ext cx="885690" cy="750958"/>
            </a:xfrm>
            <a:prstGeom prst="curvedConnector3">
              <a:avLst>
                <a:gd name="adj1" fmla="val 50000"/>
              </a:avLst>
            </a:prstGeom>
            <a:ln>
              <a:solidFill>
                <a:srgbClr val="000090"/>
              </a:solidFill>
            </a:ln>
          </p:spPr>
          <p:style>
            <a:lnRef idx="2">
              <a:schemeClr val="accent1"/>
            </a:lnRef>
            <a:fillRef idx="0">
              <a:schemeClr val="accent1"/>
            </a:fillRef>
            <a:effectRef idx="1">
              <a:schemeClr val="accent1"/>
            </a:effectRef>
            <a:fontRef idx="minor">
              <a:schemeClr val="tx1"/>
            </a:fontRef>
          </p:style>
        </p:cxnSp>
        <p:cxnSp>
          <p:nvCxnSpPr>
            <p:cNvPr id="429" name="Curved Connector 428"/>
            <p:cNvCxnSpPr/>
            <p:nvPr/>
          </p:nvCxnSpPr>
          <p:spPr>
            <a:xfrm rot="16200000" flipH="1">
              <a:off x="4421830" y="2111502"/>
              <a:ext cx="885690" cy="750958"/>
            </a:xfrm>
            <a:prstGeom prst="curvedConnector3">
              <a:avLst>
                <a:gd name="adj1" fmla="val 50000"/>
              </a:avLst>
            </a:prstGeom>
            <a:ln>
              <a:solidFill>
                <a:srgbClr val="000090"/>
              </a:solidFill>
            </a:ln>
          </p:spPr>
          <p:style>
            <a:lnRef idx="2">
              <a:schemeClr val="accent1"/>
            </a:lnRef>
            <a:fillRef idx="0">
              <a:schemeClr val="accent1"/>
            </a:fillRef>
            <a:effectRef idx="1">
              <a:schemeClr val="accent1"/>
            </a:effectRef>
            <a:fontRef idx="minor">
              <a:schemeClr val="tx1"/>
            </a:fontRef>
          </p:style>
        </p:cxnSp>
        <p:cxnSp>
          <p:nvCxnSpPr>
            <p:cNvPr id="430" name="Curved Connector 429"/>
            <p:cNvCxnSpPr/>
            <p:nvPr/>
          </p:nvCxnSpPr>
          <p:spPr>
            <a:xfrm rot="16200000" flipH="1">
              <a:off x="4574230" y="2263902"/>
              <a:ext cx="885690" cy="75095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431" name="Curved Connector 430"/>
            <p:cNvCxnSpPr/>
            <p:nvPr/>
          </p:nvCxnSpPr>
          <p:spPr>
            <a:xfrm rot="16200000" flipH="1">
              <a:off x="4189914" y="2295923"/>
              <a:ext cx="885690" cy="75095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432" name="Curved Connector 431"/>
            <p:cNvCxnSpPr/>
            <p:nvPr/>
          </p:nvCxnSpPr>
          <p:spPr>
            <a:xfrm rot="5400000">
              <a:off x="4253968" y="2548822"/>
              <a:ext cx="885687" cy="527878"/>
            </a:xfrm>
            <a:prstGeom prst="curvedConnector3">
              <a:avLst>
                <a:gd name="adj1" fmla="val 50000"/>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433" name="Curved Connector 432"/>
            <p:cNvCxnSpPr/>
            <p:nvPr/>
          </p:nvCxnSpPr>
          <p:spPr>
            <a:xfrm rot="5400000">
              <a:off x="4406368" y="2701222"/>
              <a:ext cx="885687" cy="527878"/>
            </a:xfrm>
            <a:prstGeom prst="curvedConnector3">
              <a:avLst>
                <a:gd name="adj1" fmla="val 50000"/>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434" name="Curved Connector 433"/>
            <p:cNvCxnSpPr/>
            <p:nvPr/>
          </p:nvCxnSpPr>
          <p:spPr>
            <a:xfrm rot="10800000" flipV="1">
              <a:off x="4568708" y="2513485"/>
              <a:ext cx="885686" cy="527879"/>
            </a:xfrm>
            <a:prstGeom prst="curvedConnector3">
              <a:avLst>
                <a:gd name="adj1" fmla="val 50000"/>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435" name="Curved Connector 434"/>
            <p:cNvCxnSpPr/>
            <p:nvPr/>
          </p:nvCxnSpPr>
          <p:spPr>
            <a:xfrm rot="10800000" flipV="1">
              <a:off x="4721108" y="2665885"/>
              <a:ext cx="885686" cy="527879"/>
            </a:xfrm>
            <a:prstGeom prst="curvedConnector3">
              <a:avLst>
                <a:gd name="adj1" fmla="val 50000"/>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436" name="Curved Connector 435"/>
            <p:cNvCxnSpPr/>
            <p:nvPr/>
          </p:nvCxnSpPr>
          <p:spPr>
            <a:xfrm rot="16200000" flipH="1">
              <a:off x="4310292" y="2537779"/>
              <a:ext cx="885687" cy="527879"/>
            </a:xfrm>
            <a:prstGeom prst="curvedConnector3">
              <a:avLst>
                <a:gd name="adj1" fmla="val 50000"/>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437" name="Curved Connector 436"/>
            <p:cNvCxnSpPr/>
            <p:nvPr/>
          </p:nvCxnSpPr>
          <p:spPr>
            <a:xfrm rot="10800000" flipV="1">
              <a:off x="4404160" y="2393112"/>
              <a:ext cx="452782" cy="375478"/>
            </a:xfrm>
            <a:prstGeom prst="curvedConnector3">
              <a:avLst>
                <a:gd name="adj1" fmla="val 50000"/>
              </a:avLst>
            </a:prstGeom>
            <a:ln>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438" name="Curved Connector 437"/>
            <p:cNvCxnSpPr/>
            <p:nvPr/>
          </p:nvCxnSpPr>
          <p:spPr>
            <a:xfrm rot="10800000" flipV="1">
              <a:off x="4680247" y="2724393"/>
              <a:ext cx="452782" cy="375478"/>
            </a:xfrm>
            <a:prstGeom prst="curvedConnector3">
              <a:avLst>
                <a:gd name="adj1" fmla="val 50000"/>
              </a:avLst>
            </a:prstGeom>
            <a:ln>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439" name="Curved Connector 438"/>
            <p:cNvCxnSpPr/>
            <p:nvPr/>
          </p:nvCxnSpPr>
          <p:spPr>
            <a:xfrm rot="16200000" flipH="1">
              <a:off x="4969588" y="2849203"/>
              <a:ext cx="452782" cy="375478"/>
            </a:xfrm>
            <a:prstGeom prst="curvedConnector3">
              <a:avLst>
                <a:gd name="adj1" fmla="val 50000"/>
              </a:avLst>
            </a:prstGeom>
            <a:ln>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440" name="Curved Connector 439"/>
            <p:cNvCxnSpPr/>
            <p:nvPr/>
          </p:nvCxnSpPr>
          <p:spPr>
            <a:xfrm rot="16200000" flipH="1">
              <a:off x="5121988" y="3001603"/>
              <a:ext cx="452782" cy="375478"/>
            </a:xfrm>
            <a:prstGeom prst="curvedConnector3">
              <a:avLst>
                <a:gd name="adj1" fmla="val 50000"/>
              </a:avLst>
            </a:prstGeom>
            <a:ln>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441" name="Curved Connector 440"/>
            <p:cNvCxnSpPr/>
            <p:nvPr/>
          </p:nvCxnSpPr>
          <p:spPr>
            <a:xfrm rot="16200000" flipH="1">
              <a:off x="4450545" y="2722206"/>
              <a:ext cx="452782" cy="375478"/>
            </a:xfrm>
            <a:prstGeom prst="curvedConnector3">
              <a:avLst>
                <a:gd name="adj1" fmla="val 50000"/>
              </a:avLst>
            </a:prstGeom>
            <a:ln>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442" name="Curved Connector 441"/>
            <p:cNvCxnSpPr/>
            <p:nvPr/>
          </p:nvCxnSpPr>
          <p:spPr>
            <a:xfrm flipV="1">
              <a:off x="4972900" y="2853626"/>
              <a:ext cx="452783" cy="37547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443" name="Curved Connector 442"/>
            <p:cNvCxnSpPr/>
            <p:nvPr/>
          </p:nvCxnSpPr>
          <p:spPr>
            <a:xfrm flipV="1">
              <a:off x="5125300" y="3006026"/>
              <a:ext cx="452783" cy="37547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444" name="Curved Connector 443"/>
            <p:cNvCxnSpPr/>
            <p:nvPr/>
          </p:nvCxnSpPr>
          <p:spPr>
            <a:xfrm rot="10800000" flipV="1">
              <a:off x="4145742" y="2362192"/>
              <a:ext cx="452782" cy="37547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445" name="Curved Connector 444"/>
            <p:cNvCxnSpPr/>
            <p:nvPr/>
          </p:nvCxnSpPr>
          <p:spPr>
            <a:xfrm rot="10800000" flipV="1">
              <a:off x="4298142" y="2514592"/>
              <a:ext cx="452782" cy="37547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446" name="Curved Connector 445"/>
            <p:cNvCxnSpPr/>
            <p:nvPr/>
          </p:nvCxnSpPr>
          <p:spPr>
            <a:xfrm rot="5400000">
              <a:off x="5058487" y="2907180"/>
              <a:ext cx="392046" cy="258420"/>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447" name="Curved Connector 446"/>
            <p:cNvCxnSpPr/>
            <p:nvPr/>
          </p:nvCxnSpPr>
          <p:spPr>
            <a:xfrm rot="19200000" flipH="1" flipV="1">
              <a:off x="4556907" y="2898902"/>
              <a:ext cx="452783" cy="37547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448" name="Curved Connector 447"/>
            <p:cNvCxnSpPr/>
            <p:nvPr/>
          </p:nvCxnSpPr>
          <p:spPr>
            <a:xfrm rot="10800000" flipV="1">
              <a:off x="4384694" y="2975599"/>
              <a:ext cx="588204" cy="3410"/>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449" name="Curved Connector 448"/>
            <p:cNvCxnSpPr/>
            <p:nvPr/>
          </p:nvCxnSpPr>
          <p:spPr>
            <a:xfrm rot="10800000" flipV="1">
              <a:off x="4537094" y="3127999"/>
              <a:ext cx="588204" cy="3410"/>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grpSp>
      <p:cxnSp>
        <p:nvCxnSpPr>
          <p:cNvPr id="468" name="Straight Connector 467"/>
          <p:cNvCxnSpPr/>
          <p:nvPr/>
        </p:nvCxnSpPr>
        <p:spPr>
          <a:xfrm>
            <a:off x="4164352" y="1311715"/>
            <a:ext cx="373431" cy="3"/>
          </a:xfrm>
          <a:prstGeom prst="line">
            <a:avLst/>
          </a:prstGeom>
        </p:spPr>
        <p:style>
          <a:lnRef idx="2">
            <a:schemeClr val="accent1"/>
          </a:lnRef>
          <a:fillRef idx="0">
            <a:schemeClr val="accent1"/>
          </a:fillRef>
          <a:effectRef idx="1">
            <a:schemeClr val="accent1"/>
          </a:effectRef>
          <a:fontRef idx="minor">
            <a:schemeClr val="tx1"/>
          </a:fontRef>
        </p:style>
      </p:cxnSp>
      <p:cxnSp>
        <p:nvCxnSpPr>
          <p:cNvPr id="469" name="Curved Connector 468"/>
          <p:cNvCxnSpPr/>
          <p:nvPr/>
        </p:nvCxnSpPr>
        <p:spPr>
          <a:xfrm rot="19200000" flipH="1" flipV="1">
            <a:off x="3643858" y="1123978"/>
            <a:ext cx="452783" cy="375478"/>
          </a:xfrm>
          <a:prstGeom prst="curvedConnector3">
            <a:avLst>
              <a:gd name="adj1" fmla="val 50000"/>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470" name="Straight Connector 469"/>
          <p:cNvCxnSpPr/>
          <p:nvPr/>
        </p:nvCxnSpPr>
        <p:spPr>
          <a:xfrm>
            <a:off x="3202716" y="1305081"/>
            <a:ext cx="373431" cy="3"/>
          </a:xfrm>
          <a:prstGeom prst="line">
            <a:avLst/>
          </a:prstGeom>
        </p:spPr>
        <p:style>
          <a:lnRef idx="2">
            <a:schemeClr val="accent1"/>
          </a:lnRef>
          <a:fillRef idx="0">
            <a:schemeClr val="accent1"/>
          </a:fillRef>
          <a:effectRef idx="1">
            <a:schemeClr val="accent1"/>
          </a:effectRef>
          <a:fontRef idx="minor">
            <a:schemeClr val="tx1"/>
          </a:fontRef>
        </p:style>
      </p:cxnSp>
      <p:cxnSp>
        <p:nvCxnSpPr>
          <p:cNvPr id="465" name="Straight Connector 464"/>
          <p:cNvCxnSpPr/>
          <p:nvPr/>
        </p:nvCxnSpPr>
        <p:spPr>
          <a:xfrm>
            <a:off x="4164352" y="1464115"/>
            <a:ext cx="373431" cy="3"/>
          </a:xfrm>
          <a:prstGeom prst="line">
            <a:avLst/>
          </a:prstGeom>
        </p:spPr>
        <p:style>
          <a:lnRef idx="2">
            <a:schemeClr val="accent1"/>
          </a:lnRef>
          <a:fillRef idx="0">
            <a:schemeClr val="accent1"/>
          </a:fillRef>
          <a:effectRef idx="1">
            <a:schemeClr val="accent1"/>
          </a:effectRef>
          <a:fontRef idx="minor">
            <a:schemeClr val="tx1"/>
          </a:fontRef>
        </p:style>
      </p:cxnSp>
      <p:cxnSp>
        <p:nvCxnSpPr>
          <p:cNvPr id="466" name="Curved Connector 465"/>
          <p:cNvCxnSpPr/>
          <p:nvPr/>
        </p:nvCxnSpPr>
        <p:spPr>
          <a:xfrm rot="19200000" flipH="1" flipV="1">
            <a:off x="3643858" y="1276378"/>
            <a:ext cx="452783" cy="375478"/>
          </a:xfrm>
          <a:prstGeom prst="curvedConnector3">
            <a:avLst>
              <a:gd name="adj1" fmla="val 50000"/>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3202716" y="1457481"/>
            <a:ext cx="373431" cy="3"/>
          </a:xfrm>
          <a:prstGeom prst="line">
            <a:avLst/>
          </a:prstGeom>
        </p:spPr>
        <p:style>
          <a:lnRef idx="2">
            <a:schemeClr val="accent1"/>
          </a:lnRef>
          <a:fillRef idx="0">
            <a:schemeClr val="accent1"/>
          </a:fillRef>
          <a:effectRef idx="1">
            <a:schemeClr val="accent1"/>
          </a:effectRef>
          <a:fontRef idx="minor">
            <a:schemeClr val="tx1"/>
          </a:fontRef>
        </p:style>
      </p:cxnSp>
      <p:cxnSp>
        <p:nvCxnSpPr>
          <p:cNvPr id="462" name="Straight Connector 461"/>
          <p:cNvCxnSpPr/>
          <p:nvPr/>
        </p:nvCxnSpPr>
        <p:spPr>
          <a:xfrm>
            <a:off x="4164352" y="1616515"/>
            <a:ext cx="373431" cy="3"/>
          </a:xfrm>
          <a:prstGeom prst="line">
            <a:avLst/>
          </a:prstGeom>
        </p:spPr>
        <p:style>
          <a:lnRef idx="2">
            <a:schemeClr val="accent1"/>
          </a:lnRef>
          <a:fillRef idx="0">
            <a:schemeClr val="accent1"/>
          </a:fillRef>
          <a:effectRef idx="1">
            <a:schemeClr val="accent1"/>
          </a:effectRef>
          <a:fontRef idx="minor">
            <a:schemeClr val="tx1"/>
          </a:fontRef>
        </p:style>
      </p:cxnSp>
      <p:cxnSp>
        <p:nvCxnSpPr>
          <p:cNvPr id="463" name="Curved Connector 462"/>
          <p:cNvCxnSpPr/>
          <p:nvPr/>
        </p:nvCxnSpPr>
        <p:spPr>
          <a:xfrm rot="19200000" flipH="1" flipV="1">
            <a:off x="3643858" y="1428778"/>
            <a:ext cx="452783" cy="375478"/>
          </a:xfrm>
          <a:prstGeom prst="curvedConnector3">
            <a:avLst>
              <a:gd name="adj1" fmla="val 50000"/>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464" name="Straight Connector 463"/>
          <p:cNvCxnSpPr/>
          <p:nvPr/>
        </p:nvCxnSpPr>
        <p:spPr>
          <a:xfrm>
            <a:off x="3202716" y="1609881"/>
            <a:ext cx="373431" cy="3"/>
          </a:xfrm>
          <a:prstGeom prst="line">
            <a:avLst/>
          </a:prstGeom>
        </p:spPr>
        <p:style>
          <a:lnRef idx="2">
            <a:schemeClr val="accent1"/>
          </a:lnRef>
          <a:fillRef idx="0">
            <a:schemeClr val="accent1"/>
          </a:fillRef>
          <a:effectRef idx="1">
            <a:schemeClr val="accent1"/>
          </a:effectRef>
          <a:fontRef idx="minor">
            <a:schemeClr val="tx1"/>
          </a:fontRef>
        </p:style>
      </p:cxnSp>
      <p:cxnSp>
        <p:nvCxnSpPr>
          <p:cNvPr id="459" name="Straight Connector 458"/>
          <p:cNvCxnSpPr/>
          <p:nvPr/>
        </p:nvCxnSpPr>
        <p:spPr>
          <a:xfrm>
            <a:off x="4164352" y="1768915"/>
            <a:ext cx="373431" cy="3"/>
          </a:xfrm>
          <a:prstGeom prst="line">
            <a:avLst/>
          </a:prstGeom>
        </p:spPr>
        <p:style>
          <a:lnRef idx="2">
            <a:schemeClr val="accent1"/>
          </a:lnRef>
          <a:fillRef idx="0">
            <a:schemeClr val="accent1"/>
          </a:fillRef>
          <a:effectRef idx="1">
            <a:schemeClr val="accent1"/>
          </a:effectRef>
          <a:fontRef idx="minor">
            <a:schemeClr val="tx1"/>
          </a:fontRef>
        </p:style>
      </p:cxnSp>
      <p:cxnSp>
        <p:nvCxnSpPr>
          <p:cNvPr id="460" name="Curved Connector 459"/>
          <p:cNvCxnSpPr/>
          <p:nvPr/>
        </p:nvCxnSpPr>
        <p:spPr>
          <a:xfrm rot="19200000" flipH="1" flipV="1">
            <a:off x="3643858" y="1581178"/>
            <a:ext cx="452783" cy="375478"/>
          </a:xfrm>
          <a:prstGeom prst="curvedConnector3">
            <a:avLst>
              <a:gd name="adj1" fmla="val 50000"/>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461" name="Straight Connector 460"/>
          <p:cNvCxnSpPr/>
          <p:nvPr/>
        </p:nvCxnSpPr>
        <p:spPr>
          <a:xfrm>
            <a:off x="3202716" y="1762281"/>
            <a:ext cx="373431" cy="3"/>
          </a:xfrm>
          <a:prstGeom prst="line">
            <a:avLst/>
          </a:prstGeom>
        </p:spPr>
        <p:style>
          <a:lnRef idx="2">
            <a:schemeClr val="accent1"/>
          </a:lnRef>
          <a:fillRef idx="0">
            <a:schemeClr val="accent1"/>
          </a:fillRef>
          <a:effectRef idx="1">
            <a:schemeClr val="accent1"/>
          </a:effectRef>
          <a:fontRef idx="minor">
            <a:schemeClr val="tx1"/>
          </a:fontRef>
        </p:style>
      </p:cxnSp>
      <p:cxnSp>
        <p:nvCxnSpPr>
          <p:cNvPr id="456" name="Straight Connector 455"/>
          <p:cNvCxnSpPr/>
          <p:nvPr/>
        </p:nvCxnSpPr>
        <p:spPr>
          <a:xfrm>
            <a:off x="4164352" y="1921315"/>
            <a:ext cx="373431" cy="3"/>
          </a:xfrm>
          <a:prstGeom prst="line">
            <a:avLst/>
          </a:prstGeom>
        </p:spPr>
        <p:style>
          <a:lnRef idx="2">
            <a:schemeClr val="accent1"/>
          </a:lnRef>
          <a:fillRef idx="0">
            <a:schemeClr val="accent1"/>
          </a:fillRef>
          <a:effectRef idx="1">
            <a:schemeClr val="accent1"/>
          </a:effectRef>
          <a:fontRef idx="minor">
            <a:schemeClr val="tx1"/>
          </a:fontRef>
        </p:style>
      </p:cxnSp>
      <p:cxnSp>
        <p:nvCxnSpPr>
          <p:cNvPr id="457" name="Curved Connector 456"/>
          <p:cNvCxnSpPr/>
          <p:nvPr/>
        </p:nvCxnSpPr>
        <p:spPr>
          <a:xfrm rot="19200000" flipH="1" flipV="1">
            <a:off x="3643858" y="1733578"/>
            <a:ext cx="452783" cy="375478"/>
          </a:xfrm>
          <a:prstGeom prst="curvedConnector3">
            <a:avLst>
              <a:gd name="adj1" fmla="val 50000"/>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458" name="Straight Connector 457"/>
          <p:cNvCxnSpPr/>
          <p:nvPr/>
        </p:nvCxnSpPr>
        <p:spPr>
          <a:xfrm>
            <a:off x="3202716" y="1914681"/>
            <a:ext cx="373431" cy="3"/>
          </a:xfrm>
          <a:prstGeom prst="line">
            <a:avLst/>
          </a:prstGeom>
        </p:spPr>
        <p:style>
          <a:lnRef idx="2">
            <a:schemeClr val="accent1"/>
          </a:lnRef>
          <a:fillRef idx="0">
            <a:schemeClr val="accent1"/>
          </a:fillRef>
          <a:effectRef idx="1">
            <a:schemeClr val="accent1"/>
          </a:effectRef>
          <a:fontRef idx="minor">
            <a:schemeClr val="tx1"/>
          </a:fontRef>
        </p:style>
      </p:cxnSp>
      <p:sp>
        <p:nvSpPr>
          <p:cNvPr id="471" name="Right Arrow 470"/>
          <p:cNvSpPr/>
          <p:nvPr/>
        </p:nvSpPr>
        <p:spPr>
          <a:xfrm>
            <a:off x="2532508" y="1437453"/>
            <a:ext cx="548640" cy="358128"/>
          </a:xfrm>
          <a:prstGeom prst="rightArrow">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p:cNvSpPr txBox="1"/>
          <p:nvPr/>
        </p:nvSpPr>
        <p:spPr>
          <a:xfrm>
            <a:off x="405299" y="1431851"/>
            <a:ext cx="874796" cy="369332"/>
          </a:xfrm>
          <a:prstGeom prst="rect">
            <a:avLst/>
          </a:prstGeom>
          <a:solidFill>
            <a:schemeClr val="accent2"/>
          </a:solidFill>
        </p:spPr>
        <p:txBody>
          <a:bodyPr wrap="none" rtlCol="0">
            <a:spAutoFit/>
          </a:bodyPr>
          <a:lstStyle/>
          <a:p>
            <a:r>
              <a:rPr lang="en-US" dirty="0" smtClean="0">
                <a:solidFill>
                  <a:srgbClr val="FFFFFF"/>
                </a:solidFill>
              </a:rPr>
              <a:t>Sample</a:t>
            </a:r>
            <a:endParaRPr lang="en-US" dirty="0">
              <a:solidFill>
                <a:srgbClr val="FFFFFF"/>
              </a:solidFill>
            </a:endParaRPr>
          </a:p>
        </p:txBody>
      </p:sp>
      <p:sp>
        <p:nvSpPr>
          <p:cNvPr id="472" name="TextBox 471"/>
          <p:cNvSpPr txBox="1"/>
          <p:nvPr/>
        </p:nvSpPr>
        <p:spPr>
          <a:xfrm>
            <a:off x="5069066" y="1488264"/>
            <a:ext cx="1920192" cy="369332"/>
          </a:xfrm>
          <a:prstGeom prst="rect">
            <a:avLst/>
          </a:prstGeom>
          <a:solidFill>
            <a:schemeClr val="tx2"/>
          </a:solidFill>
        </p:spPr>
        <p:txBody>
          <a:bodyPr wrap="none" rtlCol="0">
            <a:spAutoFit/>
          </a:bodyPr>
          <a:lstStyle/>
          <a:p>
            <a:r>
              <a:rPr lang="en-US" dirty="0" smtClean="0">
                <a:solidFill>
                  <a:schemeClr val="bg1"/>
                </a:solidFill>
              </a:rPr>
              <a:t>Sequencing library</a:t>
            </a:r>
            <a:endParaRPr lang="en-US" dirty="0">
              <a:solidFill>
                <a:schemeClr val="bg1"/>
              </a:solidFill>
            </a:endParaRPr>
          </a:p>
        </p:txBody>
      </p:sp>
      <p:cxnSp>
        <p:nvCxnSpPr>
          <p:cNvPr id="57" name="Straight Connector 56"/>
          <p:cNvCxnSpPr/>
          <p:nvPr/>
        </p:nvCxnSpPr>
        <p:spPr>
          <a:xfrm>
            <a:off x="324239" y="2210656"/>
            <a:ext cx="7295761" cy="0"/>
          </a:xfrm>
          <a:prstGeom prst="line">
            <a:avLst/>
          </a:prstGeom>
          <a:ln w="38100" cmpd="sng">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473" name="Title 3"/>
          <p:cNvSpPr txBox="1">
            <a:spLocks/>
          </p:cNvSpPr>
          <p:nvPr/>
        </p:nvSpPr>
        <p:spPr>
          <a:xfrm>
            <a:off x="380773" y="153160"/>
            <a:ext cx="7620000" cy="730319"/>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3200" b="1" u="sng" dirty="0" smtClean="0"/>
              <a:t>Multiplexing</a:t>
            </a:r>
            <a:endParaRPr lang="en-US" sz="3200" b="1" u="sng" dirty="0"/>
          </a:p>
        </p:txBody>
      </p:sp>
      <p:cxnSp>
        <p:nvCxnSpPr>
          <p:cNvPr id="286" name="Straight Connector 285"/>
          <p:cNvCxnSpPr/>
          <p:nvPr/>
        </p:nvCxnSpPr>
        <p:spPr>
          <a:xfrm>
            <a:off x="4242156" y="2926906"/>
            <a:ext cx="184623" cy="0"/>
          </a:xfrm>
          <a:prstGeom prst="line">
            <a:avLst/>
          </a:prstGeom>
          <a:ln>
            <a:solidFill>
              <a:srgbClr val="800040"/>
            </a:solidFill>
          </a:ln>
        </p:spPr>
        <p:style>
          <a:lnRef idx="2">
            <a:schemeClr val="accent1"/>
          </a:lnRef>
          <a:fillRef idx="0">
            <a:schemeClr val="accent1"/>
          </a:fillRef>
          <a:effectRef idx="1">
            <a:schemeClr val="accent1"/>
          </a:effectRef>
          <a:fontRef idx="minor">
            <a:schemeClr val="tx1"/>
          </a:fontRef>
        </p:style>
      </p:cxnSp>
      <p:cxnSp>
        <p:nvCxnSpPr>
          <p:cNvPr id="287" name="Straight Connector 286"/>
          <p:cNvCxnSpPr/>
          <p:nvPr/>
        </p:nvCxnSpPr>
        <p:spPr>
          <a:xfrm>
            <a:off x="4242156" y="3079306"/>
            <a:ext cx="184623" cy="0"/>
          </a:xfrm>
          <a:prstGeom prst="line">
            <a:avLst/>
          </a:prstGeom>
          <a:ln>
            <a:solidFill>
              <a:srgbClr val="800040"/>
            </a:solidFill>
          </a:ln>
        </p:spPr>
        <p:style>
          <a:lnRef idx="2">
            <a:schemeClr val="accent1"/>
          </a:lnRef>
          <a:fillRef idx="0">
            <a:schemeClr val="accent1"/>
          </a:fillRef>
          <a:effectRef idx="1">
            <a:schemeClr val="accent1"/>
          </a:effectRef>
          <a:fontRef idx="minor">
            <a:schemeClr val="tx1"/>
          </a:fontRef>
        </p:style>
      </p:cxnSp>
      <p:cxnSp>
        <p:nvCxnSpPr>
          <p:cNvPr id="288" name="Straight Connector 287"/>
          <p:cNvCxnSpPr/>
          <p:nvPr/>
        </p:nvCxnSpPr>
        <p:spPr>
          <a:xfrm>
            <a:off x="4243238" y="3225075"/>
            <a:ext cx="184623" cy="0"/>
          </a:xfrm>
          <a:prstGeom prst="line">
            <a:avLst/>
          </a:prstGeom>
          <a:ln>
            <a:solidFill>
              <a:srgbClr val="800040"/>
            </a:solidFill>
          </a:ln>
        </p:spPr>
        <p:style>
          <a:lnRef idx="2">
            <a:schemeClr val="accent1"/>
          </a:lnRef>
          <a:fillRef idx="0">
            <a:schemeClr val="accent1"/>
          </a:fillRef>
          <a:effectRef idx="1">
            <a:schemeClr val="accent1"/>
          </a:effectRef>
          <a:fontRef idx="minor">
            <a:schemeClr val="tx1"/>
          </a:fontRef>
        </p:style>
      </p:cxnSp>
      <p:cxnSp>
        <p:nvCxnSpPr>
          <p:cNvPr id="289" name="Straight Connector 288"/>
          <p:cNvCxnSpPr/>
          <p:nvPr/>
        </p:nvCxnSpPr>
        <p:spPr>
          <a:xfrm>
            <a:off x="4243238" y="3377475"/>
            <a:ext cx="184623" cy="0"/>
          </a:xfrm>
          <a:prstGeom prst="line">
            <a:avLst/>
          </a:prstGeom>
          <a:ln>
            <a:solidFill>
              <a:srgbClr val="800040"/>
            </a:solidFill>
          </a:ln>
        </p:spPr>
        <p:style>
          <a:lnRef idx="2">
            <a:schemeClr val="accent1"/>
          </a:lnRef>
          <a:fillRef idx="0">
            <a:schemeClr val="accent1"/>
          </a:fillRef>
          <a:effectRef idx="1">
            <a:schemeClr val="accent1"/>
          </a:effectRef>
          <a:fontRef idx="minor">
            <a:schemeClr val="tx1"/>
          </a:fontRef>
        </p:style>
      </p:cxnSp>
      <p:cxnSp>
        <p:nvCxnSpPr>
          <p:cNvPr id="292" name="Straight Connector 291"/>
          <p:cNvCxnSpPr/>
          <p:nvPr/>
        </p:nvCxnSpPr>
        <p:spPr>
          <a:xfrm>
            <a:off x="4239395" y="3532316"/>
            <a:ext cx="184623" cy="0"/>
          </a:xfrm>
          <a:prstGeom prst="line">
            <a:avLst/>
          </a:prstGeom>
          <a:ln>
            <a:solidFill>
              <a:srgbClr val="800040"/>
            </a:solidFill>
          </a:ln>
        </p:spPr>
        <p:style>
          <a:lnRef idx="2">
            <a:schemeClr val="accent1"/>
          </a:lnRef>
          <a:fillRef idx="0">
            <a:schemeClr val="accent1"/>
          </a:fillRef>
          <a:effectRef idx="1">
            <a:schemeClr val="accent1"/>
          </a:effectRef>
          <a:fontRef idx="minor">
            <a:schemeClr val="tx1"/>
          </a:fontRef>
        </p:style>
      </p:cxnSp>
      <p:cxnSp>
        <p:nvCxnSpPr>
          <p:cNvPr id="293" name="Straight Connector 292"/>
          <p:cNvCxnSpPr/>
          <p:nvPr/>
        </p:nvCxnSpPr>
        <p:spPr>
          <a:xfrm>
            <a:off x="7819143" y="5128882"/>
            <a:ext cx="303532" cy="0"/>
          </a:xfrm>
          <a:prstGeom prst="line">
            <a:avLst/>
          </a:prstGeom>
          <a:ln>
            <a:solidFill>
              <a:srgbClr val="800000"/>
            </a:solidFill>
          </a:ln>
        </p:spPr>
        <p:style>
          <a:lnRef idx="2">
            <a:schemeClr val="accent1"/>
          </a:lnRef>
          <a:fillRef idx="0">
            <a:schemeClr val="accent1"/>
          </a:fillRef>
          <a:effectRef idx="1">
            <a:schemeClr val="accent1"/>
          </a:effectRef>
          <a:fontRef idx="minor">
            <a:schemeClr val="tx1"/>
          </a:fontRef>
        </p:style>
      </p:cxnSp>
      <p:cxnSp>
        <p:nvCxnSpPr>
          <p:cNvPr id="294" name="Straight Connector 293"/>
          <p:cNvCxnSpPr/>
          <p:nvPr/>
        </p:nvCxnSpPr>
        <p:spPr>
          <a:xfrm>
            <a:off x="7831543" y="6591413"/>
            <a:ext cx="303532"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9473903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1"/>
          <p:cNvSpPr txBox="1">
            <a:spLocks/>
          </p:cNvSpPr>
          <p:nvPr/>
        </p:nvSpPr>
        <p:spPr>
          <a:xfrm>
            <a:off x="0" y="20864"/>
            <a:ext cx="7620000" cy="752405"/>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3200" b="1" u="sng" smtClean="0"/>
              <a:t>Multiplexing</a:t>
            </a:r>
            <a:endParaRPr lang="en-US" sz="3200" b="1" u="sng" dirty="0"/>
          </a:p>
        </p:txBody>
      </p:sp>
      <p:sp>
        <p:nvSpPr>
          <p:cNvPr id="4" name="TextBox 3"/>
          <p:cNvSpPr txBox="1"/>
          <p:nvPr/>
        </p:nvSpPr>
        <p:spPr>
          <a:xfrm>
            <a:off x="165653" y="780156"/>
            <a:ext cx="7752522" cy="2677656"/>
          </a:xfrm>
          <a:prstGeom prst="rect">
            <a:avLst/>
          </a:prstGeom>
          <a:noFill/>
        </p:spPr>
        <p:txBody>
          <a:bodyPr wrap="square" rtlCol="0">
            <a:spAutoFit/>
          </a:bodyPr>
          <a:lstStyle/>
          <a:p>
            <a:r>
              <a:rPr lang="en-US" sz="2400" b="1" dirty="0"/>
              <a:t>F</a:t>
            </a:r>
            <a:r>
              <a:rPr lang="en-US" sz="2400" b="1" dirty="0" smtClean="0"/>
              <a:t> – number of reads per lane (or unit )</a:t>
            </a:r>
          </a:p>
          <a:p>
            <a:r>
              <a:rPr lang="en-US" sz="2400" dirty="0" smtClean="0"/>
              <a:t>(e.g. 200 x 10</a:t>
            </a:r>
            <a:r>
              <a:rPr lang="en-US" sz="2400" baseline="30000" dirty="0" smtClean="0"/>
              <a:t>6</a:t>
            </a:r>
            <a:r>
              <a:rPr lang="en-US" sz="2400" dirty="0" smtClean="0"/>
              <a:t> reads / lane)</a:t>
            </a:r>
            <a:endParaRPr lang="en-US" sz="2400" b="1" dirty="0" smtClean="0"/>
          </a:p>
          <a:p>
            <a:endParaRPr lang="en-US" sz="2400" b="1" dirty="0" smtClean="0"/>
          </a:p>
          <a:p>
            <a:r>
              <a:rPr lang="en-US" sz="2400" b="1" dirty="0" smtClean="0"/>
              <a:t>C – number of raw reads you need per sample </a:t>
            </a:r>
          </a:p>
          <a:p>
            <a:r>
              <a:rPr lang="en-US" sz="2400" dirty="0" smtClean="0"/>
              <a:t>(application dependent)</a:t>
            </a:r>
            <a:endParaRPr lang="en-US" sz="2400" b="1" dirty="0" smtClean="0"/>
          </a:p>
          <a:p>
            <a:endParaRPr lang="en-US" sz="2400" b="1" dirty="0" smtClean="0"/>
          </a:p>
          <a:p>
            <a:r>
              <a:rPr lang="en-US" sz="2400" b="1" dirty="0" smtClean="0"/>
              <a:t>N – number of multiplex samples</a:t>
            </a:r>
            <a:endParaRPr lang="en-US" sz="2400" b="1" dirty="0"/>
          </a:p>
        </p:txBody>
      </p:sp>
      <p:sp>
        <p:nvSpPr>
          <p:cNvPr id="10" name="TextBox 9"/>
          <p:cNvSpPr txBox="1"/>
          <p:nvPr/>
        </p:nvSpPr>
        <p:spPr>
          <a:xfrm>
            <a:off x="165653" y="3905122"/>
            <a:ext cx="2937565" cy="584776"/>
          </a:xfrm>
          <a:prstGeom prst="rect">
            <a:avLst/>
          </a:prstGeom>
          <a:noFill/>
        </p:spPr>
        <p:txBody>
          <a:bodyPr wrap="square" rtlCol="0">
            <a:spAutoFit/>
          </a:bodyPr>
          <a:lstStyle/>
          <a:p>
            <a:r>
              <a:rPr lang="en-US" sz="3200" b="1" dirty="0" err="1" smtClean="0"/>
              <a:t>Nmax</a:t>
            </a:r>
            <a:r>
              <a:rPr lang="en-US" sz="3200" b="1" dirty="0" smtClean="0"/>
              <a:t> = F/C</a:t>
            </a:r>
            <a:endParaRPr lang="en-US" sz="3200" b="1" dirty="0"/>
          </a:p>
        </p:txBody>
      </p:sp>
      <p:sp>
        <p:nvSpPr>
          <p:cNvPr id="13" name="TextBox 12"/>
          <p:cNvSpPr txBox="1"/>
          <p:nvPr/>
        </p:nvSpPr>
        <p:spPr>
          <a:xfrm>
            <a:off x="2948609" y="3780332"/>
            <a:ext cx="5510694" cy="3046988"/>
          </a:xfrm>
          <a:prstGeom prst="rect">
            <a:avLst/>
          </a:prstGeom>
          <a:solidFill>
            <a:schemeClr val="tx2"/>
          </a:solidFill>
          <a:ln>
            <a:solidFill>
              <a:schemeClr val="accent1"/>
            </a:solidFill>
          </a:ln>
        </p:spPr>
        <p:txBody>
          <a:bodyPr wrap="square" rtlCol="0">
            <a:spAutoFit/>
          </a:bodyPr>
          <a:lstStyle/>
          <a:p>
            <a:r>
              <a:rPr lang="en-US" sz="2400" b="1" i="1" dirty="0" smtClean="0">
                <a:solidFill>
                  <a:srgbClr val="FFFFFF"/>
                </a:solidFill>
              </a:rPr>
              <a:t>Rule of thumb:</a:t>
            </a:r>
          </a:p>
          <a:p>
            <a:endParaRPr lang="en-US" sz="2400" b="1" i="1" dirty="0" smtClean="0">
              <a:solidFill>
                <a:srgbClr val="FFFFFF"/>
              </a:solidFill>
            </a:endParaRPr>
          </a:p>
          <a:p>
            <a:r>
              <a:rPr lang="en-US" sz="2400" b="1" i="1" dirty="0" smtClean="0">
                <a:solidFill>
                  <a:srgbClr val="FFFFFF"/>
                </a:solidFill>
              </a:rPr>
              <a:t>If </a:t>
            </a:r>
            <a:r>
              <a:rPr lang="en-US" sz="2400" b="1" i="1" dirty="0" err="1" smtClean="0">
                <a:solidFill>
                  <a:srgbClr val="FFFFFF"/>
                </a:solidFill>
              </a:rPr>
              <a:t>Nmax</a:t>
            </a:r>
            <a:r>
              <a:rPr lang="en-US" sz="2400" b="1" i="1" dirty="0" smtClean="0">
                <a:solidFill>
                  <a:srgbClr val="FFFFFF"/>
                </a:solidFill>
              </a:rPr>
              <a:t> is in the order of dozens (</a:t>
            </a:r>
            <a:r>
              <a:rPr lang="en-US" sz="2400" b="1" i="1" dirty="0" err="1" smtClean="0">
                <a:solidFill>
                  <a:srgbClr val="FFFFFF"/>
                </a:solidFill>
              </a:rPr>
              <a:t>miRNAseq</a:t>
            </a:r>
            <a:r>
              <a:rPr lang="en-US" sz="2400" b="1" i="1" dirty="0" smtClean="0">
                <a:solidFill>
                  <a:srgbClr val="FFFFFF"/>
                </a:solidFill>
              </a:rPr>
              <a:t>) – do 10% less </a:t>
            </a:r>
          </a:p>
          <a:p>
            <a:endParaRPr lang="en-US" sz="2400" b="1" i="1" dirty="0" smtClean="0">
              <a:solidFill>
                <a:srgbClr val="FFFFFF"/>
              </a:solidFill>
            </a:endParaRPr>
          </a:p>
          <a:p>
            <a:r>
              <a:rPr lang="en-US" sz="2400" b="1" i="1" dirty="0" smtClean="0">
                <a:solidFill>
                  <a:srgbClr val="FFFFFF"/>
                </a:solidFill>
              </a:rPr>
              <a:t>If </a:t>
            </a:r>
            <a:r>
              <a:rPr lang="en-US" sz="2400" b="1" i="1" dirty="0" err="1" smtClean="0">
                <a:solidFill>
                  <a:srgbClr val="FFFFFF"/>
                </a:solidFill>
              </a:rPr>
              <a:t>Nmax</a:t>
            </a:r>
            <a:r>
              <a:rPr lang="en-US" sz="2400" b="1" i="1" dirty="0" smtClean="0">
                <a:solidFill>
                  <a:srgbClr val="FFFFFF"/>
                </a:solidFill>
              </a:rPr>
              <a:t> is a single digit number do 1 or 2 less or do accurate quantification of your sample before pooling the library</a:t>
            </a:r>
            <a:endParaRPr lang="en-US" sz="2400" b="1" i="1" dirty="0">
              <a:solidFill>
                <a:srgbClr val="FFFFFF"/>
              </a:solidFill>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49999486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40935" y="212988"/>
            <a:ext cx="7620000" cy="796579"/>
          </a:xfrm>
        </p:spPr>
        <p:txBody>
          <a:bodyPr/>
          <a:lstStyle/>
          <a:p>
            <a:r>
              <a:rPr lang="en-US" sz="4000" b="1" dirty="0" smtClean="0"/>
              <a:t>Lets go through an example</a:t>
            </a:r>
            <a:endParaRPr lang="en-US" sz="4000" b="1" dirty="0"/>
          </a:p>
        </p:txBody>
      </p:sp>
      <p:sp>
        <p:nvSpPr>
          <p:cNvPr id="6" name="Rectangle 5"/>
          <p:cNvSpPr/>
          <p:nvPr/>
        </p:nvSpPr>
        <p:spPr>
          <a:xfrm>
            <a:off x="165653" y="1551606"/>
            <a:ext cx="7895282" cy="2308324"/>
          </a:xfrm>
          <a:prstGeom prst="rect">
            <a:avLst/>
          </a:prstGeom>
        </p:spPr>
        <p:txBody>
          <a:bodyPr wrap="square">
            <a:spAutoFit/>
          </a:bodyPr>
          <a:lstStyle/>
          <a:p>
            <a:pPr algn="ctr"/>
            <a:r>
              <a:rPr lang="en-US" sz="3600" dirty="0" smtClean="0"/>
              <a:t>You are interested in comparing gene expression in a knockout mouse of </a:t>
            </a:r>
            <a:r>
              <a:rPr lang="en-US" sz="3600" dirty="0" err="1" smtClean="0"/>
              <a:t>geneX</a:t>
            </a:r>
            <a:r>
              <a:rPr lang="en-US" sz="3600" dirty="0" smtClean="0"/>
              <a:t> versus wild type </a:t>
            </a:r>
          </a:p>
          <a:p>
            <a:pPr algn="ctr"/>
            <a:endParaRPr lang="en-US" sz="3600" dirty="0" smtClean="0"/>
          </a:p>
          <a:p>
            <a:pPr algn="ctr"/>
            <a:endParaRPr lang="en-US" sz="3600" dirty="0" smtClean="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02126278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620000" cy="664058"/>
          </a:xfrm>
        </p:spPr>
        <p:txBody>
          <a:bodyPr/>
          <a:lstStyle/>
          <a:p>
            <a:r>
              <a:rPr lang="en-US" sz="3200" b="1" u="sng" dirty="0" smtClean="0"/>
              <a:t>Samples</a:t>
            </a:r>
            <a:endParaRPr lang="en-US" sz="3200" b="1" u="sng" dirty="0"/>
          </a:p>
        </p:txBody>
      </p:sp>
      <p:sp>
        <p:nvSpPr>
          <p:cNvPr id="3" name="Rectangle 2"/>
          <p:cNvSpPr/>
          <p:nvPr/>
        </p:nvSpPr>
        <p:spPr>
          <a:xfrm>
            <a:off x="90251" y="683082"/>
            <a:ext cx="5455478" cy="2246769"/>
          </a:xfrm>
          <a:prstGeom prst="rect">
            <a:avLst/>
          </a:prstGeom>
        </p:spPr>
        <p:txBody>
          <a:bodyPr wrap="square">
            <a:spAutoFit/>
          </a:bodyPr>
          <a:lstStyle/>
          <a:p>
            <a:r>
              <a:rPr lang="en-US" sz="2800" b="1" dirty="0" smtClean="0"/>
              <a:t>Number of samples:</a:t>
            </a:r>
          </a:p>
          <a:p>
            <a:r>
              <a:rPr lang="en-US" sz="2800" b="1" dirty="0" smtClean="0"/>
              <a:t>	How many conditions? </a:t>
            </a:r>
          </a:p>
          <a:p>
            <a:r>
              <a:rPr lang="en-US" sz="2800" b="1" dirty="0"/>
              <a:t>	</a:t>
            </a:r>
            <a:r>
              <a:rPr lang="en-US" b="1" i="1" dirty="0" smtClean="0"/>
              <a:t>(tissues/time points/sexes/genotypes)</a:t>
            </a:r>
            <a:endParaRPr lang="en-US" sz="2800" b="1" dirty="0" smtClean="0"/>
          </a:p>
          <a:p>
            <a:r>
              <a:rPr lang="en-US" sz="2800" b="1" dirty="0"/>
              <a:t>	</a:t>
            </a:r>
            <a:r>
              <a:rPr lang="en-US" sz="2800" b="1" dirty="0" smtClean="0"/>
              <a:t>Biological </a:t>
            </a:r>
            <a:r>
              <a:rPr lang="en-US" sz="2800" b="1" dirty="0"/>
              <a:t>replicates</a:t>
            </a:r>
            <a:r>
              <a:rPr lang="en-US" sz="2800" b="1" dirty="0" smtClean="0"/>
              <a:t>?</a:t>
            </a:r>
            <a:endParaRPr lang="en-US" sz="2800" b="1" dirty="0"/>
          </a:p>
          <a:p>
            <a:r>
              <a:rPr lang="en-US" sz="2800" b="1" dirty="0"/>
              <a:t>	</a:t>
            </a:r>
            <a:r>
              <a:rPr lang="en-US" sz="2800" b="1" dirty="0" smtClean="0"/>
              <a:t>Technical </a:t>
            </a:r>
            <a:r>
              <a:rPr lang="en-US" sz="2800" b="1" dirty="0"/>
              <a:t>replicates</a:t>
            </a:r>
            <a:r>
              <a:rPr lang="en-US" sz="2800" b="1" dirty="0" smtClean="0"/>
              <a:t>?</a:t>
            </a:r>
          </a:p>
        </p:txBody>
      </p:sp>
      <p:grpSp>
        <p:nvGrpSpPr>
          <p:cNvPr id="55" name="Group 54"/>
          <p:cNvGrpSpPr/>
          <p:nvPr/>
        </p:nvGrpSpPr>
        <p:grpSpPr>
          <a:xfrm>
            <a:off x="1127091" y="3958238"/>
            <a:ext cx="1411882" cy="2018727"/>
            <a:chOff x="696768" y="4155916"/>
            <a:chExt cx="1411882" cy="2018727"/>
          </a:xfrm>
        </p:grpSpPr>
        <p:pic>
          <p:nvPicPr>
            <p:cNvPr id="5" name="Picture 4" descr="c57bl6.jpeg"/>
            <p:cNvPicPr>
              <a:picLocks noChangeAspect="1"/>
            </p:cNvPicPr>
            <p:nvPr/>
          </p:nvPicPr>
          <p:blipFill>
            <a:blip r:embed="rId2">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911866" y="4155916"/>
              <a:ext cx="1196784" cy="1099998"/>
            </a:xfrm>
            <a:prstGeom prst="rect">
              <a:avLst/>
            </a:prstGeom>
          </p:spPr>
        </p:pic>
        <p:sp>
          <p:nvSpPr>
            <p:cNvPr id="9" name="TextBox 8"/>
            <p:cNvSpPr txBox="1"/>
            <p:nvPr/>
          </p:nvSpPr>
          <p:spPr>
            <a:xfrm>
              <a:off x="696768" y="5796418"/>
              <a:ext cx="414494" cy="378225"/>
            </a:xfrm>
            <a:prstGeom prst="rect">
              <a:avLst/>
            </a:prstGeom>
            <a:solidFill>
              <a:schemeClr val="tx1">
                <a:lumMod val="50000"/>
                <a:lumOff val="50000"/>
              </a:schemeClr>
            </a:solidFill>
          </p:spPr>
          <p:txBody>
            <a:bodyPr wrap="square" rtlCol="0">
              <a:spAutoFit/>
            </a:bodyPr>
            <a:lstStyle/>
            <a:p>
              <a:r>
                <a:rPr lang="en-US" b="1" dirty="0" smtClean="0">
                  <a:solidFill>
                    <a:srgbClr val="FFFFFF"/>
                  </a:solidFill>
                </a:rPr>
                <a:t>S1</a:t>
              </a:r>
              <a:endParaRPr lang="en-US" b="1" dirty="0">
                <a:solidFill>
                  <a:srgbClr val="FFFFFF"/>
                </a:solidFill>
              </a:endParaRPr>
            </a:p>
          </p:txBody>
        </p:sp>
        <p:sp>
          <p:nvSpPr>
            <p:cNvPr id="11" name="TextBox 10"/>
            <p:cNvSpPr txBox="1"/>
            <p:nvPr/>
          </p:nvSpPr>
          <p:spPr>
            <a:xfrm>
              <a:off x="1398598" y="5796418"/>
              <a:ext cx="442656" cy="378225"/>
            </a:xfrm>
            <a:prstGeom prst="rect">
              <a:avLst/>
            </a:prstGeom>
            <a:solidFill>
              <a:schemeClr val="tx1">
                <a:lumMod val="50000"/>
                <a:lumOff val="50000"/>
              </a:schemeClr>
            </a:solidFill>
          </p:spPr>
          <p:txBody>
            <a:bodyPr wrap="square" rtlCol="0">
              <a:spAutoFit/>
            </a:bodyPr>
            <a:lstStyle/>
            <a:p>
              <a:r>
                <a:rPr lang="en-US" b="1" dirty="0" smtClean="0">
                  <a:solidFill>
                    <a:srgbClr val="FFFFFF"/>
                  </a:solidFill>
                </a:rPr>
                <a:t>S2</a:t>
              </a:r>
              <a:endParaRPr lang="en-US" b="1" dirty="0">
                <a:solidFill>
                  <a:srgbClr val="FFFFFF"/>
                </a:solidFill>
              </a:endParaRPr>
            </a:p>
          </p:txBody>
        </p:sp>
        <p:cxnSp>
          <p:nvCxnSpPr>
            <p:cNvPr id="15" name="Straight Arrow Connector 14"/>
            <p:cNvCxnSpPr/>
            <p:nvPr/>
          </p:nvCxnSpPr>
          <p:spPr>
            <a:xfrm flipH="1">
              <a:off x="1012389" y="4981216"/>
              <a:ext cx="722891" cy="657976"/>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1735280" y="4981216"/>
              <a:ext cx="0" cy="776919"/>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grpSp>
        <p:nvGrpSpPr>
          <p:cNvPr id="54" name="Group 53"/>
          <p:cNvGrpSpPr/>
          <p:nvPr/>
        </p:nvGrpSpPr>
        <p:grpSpPr>
          <a:xfrm>
            <a:off x="3105907" y="3724167"/>
            <a:ext cx="1141607" cy="1272187"/>
            <a:chOff x="2922062" y="3834369"/>
            <a:chExt cx="1141607" cy="1272187"/>
          </a:xfrm>
        </p:grpSpPr>
        <p:pic>
          <p:nvPicPr>
            <p:cNvPr id="6" name="Picture 5" descr="c57bl6.jpeg"/>
            <p:cNvPicPr>
              <a:picLocks noChangeAspect="1"/>
            </p:cNvPicPr>
            <p:nvPr/>
          </p:nvPicPr>
          <p:blipFill>
            <a:blip r:embed="rId2">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2922062" y="3834369"/>
              <a:ext cx="1141607" cy="1049283"/>
            </a:xfrm>
            <a:prstGeom prst="rect">
              <a:avLst/>
            </a:prstGeom>
          </p:spPr>
        </p:pic>
        <p:sp>
          <p:nvSpPr>
            <p:cNvPr id="10" name="TextBox 9"/>
            <p:cNvSpPr txBox="1"/>
            <p:nvPr/>
          </p:nvSpPr>
          <p:spPr>
            <a:xfrm>
              <a:off x="3315131" y="4728331"/>
              <a:ext cx="438483" cy="378225"/>
            </a:xfrm>
            <a:prstGeom prst="rect">
              <a:avLst/>
            </a:prstGeom>
            <a:solidFill>
              <a:schemeClr val="tx1">
                <a:lumMod val="50000"/>
                <a:lumOff val="50000"/>
              </a:schemeClr>
            </a:solidFill>
          </p:spPr>
          <p:txBody>
            <a:bodyPr wrap="square" rtlCol="0">
              <a:spAutoFit/>
            </a:bodyPr>
            <a:lstStyle/>
            <a:p>
              <a:r>
                <a:rPr lang="en-US" b="1" dirty="0" smtClean="0">
                  <a:solidFill>
                    <a:srgbClr val="FFFFFF"/>
                  </a:solidFill>
                </a:rPr>
                <a:t>S3</a:t>
              </a:r>
              <a:endParaRPr lang="en-US" b="1" dirty="0">
                <a:solidFill>
                  <a:srgbClr val="FFFFFF"/>
                </a:solidFill>
              </a:endParaRPr>
            </a:p>
          </p:txBody>
        </p:sp>
        <p:cxnSp>
          <p:nvCxnSpPr>
            <p:cNvPr id="17" name="Straight Arrow Connector 16"/>
            <p:cNvCxnSpPr/>
            <p:nvPr/>
          </p:nvCxnSpPr>
          <p:spPr>
            <a:xfrm>
              <a:off x="3483676" y="4441159"/>
              <a:ext cx="0" cy="274698"/>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grpSp>
        <p:nvGrpSpPr>
          <p:cNvPr id="46" name="Group 45"/>
          <p:cNvGrpSpPr/>
          <p:nvPr/>
        </p:nvGrpSpPr>
        <p:grpSpPr>
          <a:xfrm>
            <a:off x="6902838" y="3397044"/>
            <a:ext cx="1434323" cy="1570558"/>
            <a:chOff x="5511821" y="3594884"/>
            <a:chExt cx="1434323" cy="1570558"/>
          </a:xfrm>
        </p:grpSpPr>
        <p:pic>
          <p:nvPicPr>
            <p:cNvPr id="7" name="Picture 6" descr="DBA.jpg"/>
            <p:cNvPicPr>
              <a:picLocks noChangeAspect="1"/>
            </p:cNvPicPr>
            <p:nvPr/>
          </p:nvPicPr>
          <p:blipFill rotWithShape="1">
            <a:blip r:embed="rId3">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l="8215" t="3496" b="9005"/>
            <a:stretch/>
          </p:blipFill>
          <p:spPr>
            <a:xfrm>
              <a:off x="5511821" y="3594884"/>
              <a:ext cx="1434323" cy="963217"/>
            </a:xfrm>
            <a:prstGeom prst="rect">
              <a:avLst/>
            </a:prstGeom>
          </p:spPr>
        </p:pic>
        <p:sp>
          <p:nvSpPr>
            <p:cNvPr id="13" name="TextBox 12"/>
            <p:cNvSpPr txBox="1"/>
            <p:nvPr/>
          </p:nvSpPr>
          <p:spPr>
            <a:xfrm>
              <a:off x="5643219" y="4796110"/>
              <a:ext cx="408607" cy="369332"/>
            </a:xfrm>
            <a:prstGeom prst="rect">
              <a:avLst/>
            </a:prstGeom>
            <a:solidFill>
              <a:srgbClr val="FBC01E"/>
            </a:solidFill>
          </p:spPr>
          <p:txBody>
            <a:bodyPr wrap="square" rtlCol="0">
              <a:spAutoFit/>
            </a:bodyPr>
            <a:lstStyle/>
            <a:p>
              <a:r>
                <a:rPr lang="en-US" b="1" dirty="0" smtClean="0">
                  <a:solidFill>
                    <a:srgbClr val="FFFFFF"/>
                  </a:solidFill>
                </a:rPr>
                <a:t>S6</a:t>
              </a:r>
              <a:endParaRPr lang="en-US" b="1" dirty="0">
                <a:solidFill>
                  <a:srgbClr val="FFFFFF"/>
                </a:solidFill>
              </a:endParaRPr>
            </a:p>
          </p:txBody>
        </p:sp>
        <p:cxnSp>
          <p:nvCxnSpPr>
            <p:cNvPr id="18" name="Straight Arrow Connector 17"/>
            <p:cNvCxnSpPr/>
            <p:nvPr/>
          </p:nvCxnSpPr>
          <p:spPr>
            <a:xfrm>
              <a:off x="5851301" y="4377908"/>
              <a:ext cx="0" cy="37825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grpSp>
        <p:nvGrpSpPr>
          <p:cNvPr id="52" name="Group 51"/>
          <p:cNvGrpSpPr/>
          <p:nvPr/>
        </p:nvGrpSpPr>
        <p:grpSpPr>
          <a:xfrm>
            <a:off x="3105907" y="5282321"/>
            <a:ext cx="1141607" cy="1283949"/>
            <a:chOff x="1854924" y="5461577"/>
            <a:chExt cx="1141607" cy="1283949"/>
          </a:xfrm>
        </p:grpSpPr>
        <p:pic>
          <p:nvPicPr>
            <p:cNvPr id="28" name="Picture 27" descr="c57bl6.jpeg"/>
            <p:cNvPicPr>
              <a:picLocks noChangeAspect="1"/>
            </p:cNvPicPr>
            <p:nvPr/>
          </p:nvPicPr>
          <p:blipFill>
            <a:blip r:embed="rId2">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1854924" y="5461577"/>
              <a:ext cx="1141607" cy="1049283"/>
            </a:xfrm>
            <a:prstGeom prst="rect">
              <a:avLst/>
            </a:prstGeom>
          </p:spPr>
        </p:pic>
        <p:sp>
          <p:nvSpPr>
            <p:cNvPr id="29" name="TextBox 28"/>
            <p:cNvSpPr txBox="1"/>
            <p:nvPr/>
          </p:nvSpPr>
          <p:spPr>
            <a:xfrm>
              <a:off x="2247608" y="6367301"/>
              <a:ext cx="438483" cy="378225"/>
            </a:xfrm>
            <a:prstGeom prst="rect">
              <a:avLst/>
            </a:prstGeom>
            <a:solidFill>
              <a:schemeClr val="tx1">
                <a:lumMod val="50000"/>
                <a:lumOff val="50000"/>
              </a:schemeClr>
            </a:solidFill>
          </p:spPr>
          <p:txBody>
            <a:bodyPr wrap="square" rtlCol="0">
              <a:spAutoFit/>
            </a:bodyPr>
            <a:lstStyle/>
            <a:p>
              <a:r>
                <a:rPr lang="en-US" b="1" dirty="0" smtClean="0">
                  <a:solidFill>
                    <a:srgbClr val="FFFFFF"/>
                  </a:solidFill>
                </a:rPr>
                <a:t>S4</a:t>
              </a:r>
              <a:endParaRPr lang="en-US" b="1" dirty="0">
                <a:solidFill>
                  <a:srgbClr val="FFFFFF"/>
                </a:solidFill>
              </a:endParaRPr>
            </a:p>
          </p:txBody>
        </p:sp>
        <p:cxnSp>
          <p:nvCxnSpPr>
            <p:cNvPr id="30" name="Straight Arrow Connector 29"/>
            <p:cNvCxnSpPr/>
            <p:nvPr/>
          </p:nvCxnSpPr>
          <p:spPr>
            <a:xfrm>
              <a:off x="2466850" y="6079201"/>
              <a:ext cx="0" cy="274698"/>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sp>
        <p:nvSpPr>
          <p:cNvPr id="36" name="TextBox 35"/>
          <p:cNvSpPr txBox="1"/>
          <p:nvPr/>
        </p:nvSpPr>
        <p:spPr>
          <a:xfrm>
            <a:off x="5564169" y="1073916"/>
            <a:ext cx="366657" cy="523220"/>
          </a:xfrm>
          <a:prstGeom prst="rect">
            <a:avLst/>
          </a:prstGeom>
          <a:noFill/>
        </p:spPr>
        <p:txBody>
          <a:bodyPr wrap="none" rtlCol="0">
            <a:spAutoFit/>
          </a:bodyPr>
          <a:lstStyle/>
          <a:p>
            <a:r>
              <a:rPr lang="en-US" sz="2800" b="1" dirty="0" smtClean="0"/>
              <a:t>2</a:t>
            </a:r>
            <a:endParaRPr lang="en-US" sz="2800" b="1" dirty="0"/>
          </a:p>
        </p:txBody>
      </p:sp>
      <p:sp>
        <p:nvSpPr>
          <p:cNvPr id="37" name="TextBox 36"/>
          <p:cNvSpPr txBox="1"/>
          <p:nvPr/>
        </p:nvSpPr>
        <p:spPr>
          <a:xfrm>
            <a:off x="5564169" y="2008530"/>
            <a:ext cx="2826468" cy="523220"/>
          </a:xfrm>
          <a:prstGeom prst="rect">
            <a:avLst/>
          </a:prstGeom>
          <a:noFill/>
        </p:spPr>
        <p:txBody>
          <a:bodyPr wrap="square" rtlCol="0">
            <a:spAutoFit/>
          </a:bodyPr>
          <a:lstStyle/>
          <a:p>
            <a:r>
              <a:rPr lang="en-US" sz="2800" b="1" dirty="0"/>
              <a:t>3</a:t>
            </a:r>
            <a:r>
              <a:rPr lang="en-US" sz="2800" b="1" dirty="0" smtClean="0"/>
              <a:t> per condition</a:t>
            </a:r>
            <a:endParaRPr lang="en-US" sz="2800" b="1" dirty="0"/>
          </a:p>
        </p:txBody>
      </p:sp>
      <p:sp>
        <p:nvSpPr>
          <p:cNvPr id="38" name="TextBox 37"/>
          <p:cNvSpPr txBox="1"/>
          <p:nvPr/>
        </p:nvSpPr>
        <p:spPr>
          <a:xfrm>
            <a:off x="5564169" y="2482913"/>
            <a:ext cx="2826468" cy="523220"/>
          </a:xfrm>
          <a:prstGeom prst="rect">
            <a:avLst/>
          </a:prstGeom>
          <a:noFill/>
        </p:spPr>
        <p:txBody>
          <a:bodyPr wrap="square" rtlCol="0">
            <a:spAutoFit/>
          </a:bodyPr>
          <a:lstStyle/>
          <a:p>
            <a:r>
              <a:rPr lang="en-US" sz="2800" b="1" dirty="0" smtClean="0"/>
              <a:t>2</a:t>
            </a:r>
            <a:endParaRPr lang="en-US" sz="2800" b="1" dirty="0"/>
          </a:p>
        </p:txBody>
      </p:sp>
      <p:sp>
        <p:nvSpPr>
          <p:cNvPr id="39" name="TextBox 38"/>
          <p:cNvSpPr txBox="1"/>
          <p:nvPr/>
        </p:nvSpPr>
        <p:spPr>
          <a:xfrm>
            <a:off x="1126588" y="2960896"/>
            <a:ext cx="3264983" cy="523220"/>
          </a:xfrm>
          <a:prstGeom prst="rect">
            <a:avLst/>
          </a:prstGeom>
          <a:solidFill>
            <a:srgbClr val="FBC01E"/>
          </a:solidFill>
        </p:spPr>
        <p:txBody>
          <a:bodyPr wrap="square" rtlCol="0">
            <a:spAutoFit/>
          </a:bodyPr>
          <a:lstStyle/>
          <a:p>
            <a:r>
              <a:rPr lang="en-US" sz="2800" b="1" u="sng" dirty="0" smtClean="0">
                <a:solidFill>
                  <a:schemeClr val="tx2"/>
                </a:solidFill>
              </a:rPr>
              <a:t>Total N = 7 samples</a:t>
            </a:r>
            <a:endParaRPr lang="en-US" sz="2800" b="1" u="sng" dirty="0">
              <a:solidFill>
                <a:schemeClr val="tx2"/>
              </a:solidFill>
            </a:endParaRPr>
          </a:p>
        </p:txBody>
      </p:sp>
      <p:grpSp>
        <p:nvGrpSpPr>
          <p:cNvPr id="47" name="Group 46"/>
          <p:cNvGrpSpPr/>
          <p:nvPr/>
        </p:nvGrpSpPr>
        <p:grpSpPr>
          <a:xfrm>
            <a:off x="5531457" y="4883652"/>
            <a:ext cx="1434323" cy="1517540"/>
            <a:chOff x="4197232" y="4974860"/>
            <a:chExt cx="1434323" cy="1517540"/>
          </a:xfrm>
        </p:grpSpPr>
        <p:pic>
          <p:nvPicPr>
            <p:cNvPr id="43" name="Picture 42" descr="DBA.jpg"/>
            <p:cNvPicPr>
              <a:picLocks noChangeAspect="1"/>
            </p:cNvPicPr>
            <p:nvPr/>
          </p:nvPicPr>
          <p:blipFill rotWithShape="1">
            <a:blip r:embed="rId3">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l="8215" t="3496" b="9005"/>
            <a:stretch/>
          </p:blipFill>
          <p:spPr>
            <a:xfrm>
              <a:off x="4197232" y="4974860"/>
              <a:ext cx="1434323" cy="963217"/>
            </a:xfrm>
            <a:prstGeom prst="rect">
              <a:avLst/>
            </a:prstGeom>
          </p:spPr>
        </p:pic>
        <p:sp>
          <p:nvSpPr>
            <p:cNvPr id="44" name="TextBox 43"/>
            <p:cNvSpPr txBox="1"/>
            <p:nvPr/>
          </p:nvSpPr>
          <p:spPr>
            <a:xfrm>
              <a:off x="4328630" y="6123068"/>
              <a:ext cx="408607" cy="369332"/>
            </a:xfrm>
            <a:prstGeom prst="rect">
              <a:avLst/>
            </a:prstGeom>
            <a:solidFill>
              <a:srgbClr val="FBC01E"/>
            </a:solidFill>
          </p:spPr>
          <p:txBody>
            <a:bodyPr wrap="square" rtlCol="0">
              <a:spAutoFit/>
            </a:bodyPr>
            <a:lstStyle/>
            <a:p>
              <a:r>
                <a:rPr lang="en-US" b="1" dirty="0" smtClean="0">
                  <a:solidFill>
                    <a:srgbClr val="FFFFFF"/>
                  </a:solidFill>
                </a:rPr>
                <a:t>S5</a:t>
              </a:r>
              <a:endParaRPr lang="en-US" b="1" dirty="0">
                <a:solidFill>
                  <a:srgbClr val="FFFFFF"/>
                </a:solidFill>
              </a:endParaRPr>
            </a:p>
          </p:txBody>
        </p:sp>
        <p:cxnSp>
          <p:nvCxnSpPr>
            <p:cNvPr id="45" name="Straight Arrow Connector 44"/>
            <p:cNvCxnSpPr/>
            <p:nvPr/>
          </p:nvCxnSpPr>
          <p:spPr>
            <a:xfrm>
              <a:off x="4536712" y="5704866"/>
              <a:ext cx="0" cy="37825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grpSp>
        <p:nvGrpSpPr>
          <p:cNvPr id="48" name="Group 47"/>
          <p:cNvGrpSpPr/>
          <p:nvPr/>
        </p:nvGrpSpPr>
        <p:grpSpPr>
          <a:xfrm>
            <a:off x="7615793" y="4796743"/>
            <a:ext cx="1434323" cy="1570558"/>
            <a:chOff x="5511821" y="3594884"/>
            <a:chExt cx="1434323" cy="1570558"/>
          </a:xfrm>
        </p:grpSpPr>
        <p:pic>
          <p:nvPicPr>
            <p:cNvPr id="49" name="Picture 48" descr="DBA.jpg"/>
            <p:cNvPicPr>
              <a:picLocks noChangeAspect="1"/>
            </p:cNvPicPr>
            <p:nvPr/>
          </p:nvPicPr>
          <p:blipFill rotWithShape="1">
            <a:blip r:embed="rId3">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l="8215" t="3496" b="9005"/>
            <a:stretch/>
          </p:blipFill>
          <p:spPr>
            <a:xfrm>
              <a:off x="5511821" y="3594884"/>
              <a:ext cx="1434323" cy="963217"/>
            </a:xfrm>
            <a:prstGeom prst="rect">
              <a:avLst/>
            </a:prstGeom>
          </p:spPr>
        </p:pic>
        <p:sp>
          <p:nvSpPr>
            <p:cNvPr id="50" name="TextBox 49"/>
            <p:cNvSpPr txBox="1"/>
            <p:nvPr/>
          </p:nvSpPr>
          <p:spPr>
            <a:xfrm>
              <a:off x="5643219" y="4796110"/>
              <a:ext cx="408607" cy="369332"/>
            </a:xfrm>
            <a:prstGeom prst="rect">
              <a:avLst/>
            </a:prstGeom>
            <a:solidFill>
              <a:srgbClr val="FBC01E"/>
            </a:solidFill>
          </p:spPr>
          <p:txBody>
            <a:bodyPr wrap="square" rtlCol="0">
              <a:spAutoFit/>
            </a:bodyPr>
            <a:lstStyle/>
            <a:p>
              <a:r>
                <a:rPr lang="en-US" b="1" dirty="0" smtClean="0">
                  <a:solidFill>
                    <a:srgbClr val="FFFFFF"/>
                  </a:solidFill>
                </a:rPr>
                <a:t>S7</a:t>
              </a:r>
              <a:endParaRPr lang="en-US" b="1" dirty="0">
                <a:solidFill>
                  <a:srgbClr val="FFFFFF"/>
                </a:solidFill>
              </a:endParaRPr>
            </a:p>
          </p:txBody>
        </p:sp>
        <p:cxnSp>
          <p:nvCxnSpPr>
            <p:cNvPr id="51" name="Straight Arrow Connector 50"/>
            <p:cNvCxnSpPr/>
            <p:nvPr/>
          </p:nvCxnSpPr>
          <p:spPr>
            <a:xfrm>
              <a:off x="5851301" y="4377908"/>
              <a:ext cx="0" cy="37825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6702422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a:xfrm>
            <a:off x="43998" y="164203"/>
            <a:ext cx="7955722" cy="542579"/>
          </a:xfrm>
        </p:spPr>
        <p:txBody>
          <a:bodyPr/>
          <a:lstStyle/>
          <a:p>
            <a:r>
              <a:rPr lang="en-US" sz="2800" b="1" u="sng" dirty="0" smtClean="0"/>
              <a:t>Choose the right application for your question</a:t>
            </a:r>
            <a:endParaRPr lang="en-US" sz="2800" b="1" u="sng" dirty="0"/>
          </a:p>
        </p:txBody>
      </p:sp>
      <p:sp>
        <p:nvSpPr>
          <p:cNvPr id="5" name="TextBox 4"/>
          <p:cNvSpPr txBox="1"/>
          <p:nvPr/>
        </p:nvSpPr>
        <p:spPr>
          <a:xfrm>
            <a:off x="5183447" y="1165653"/>
            <a:ext cx="3121067" cy="4401205"/>
          </a:xfrm>
          <a:prstGeom prst="rect">
            <a:avLst/>
          </a:prstGeom>
          <a:noFill/>
        </p:spPr>
        <p:txBody>
          <a:bodyPr wrap="none" rtlCol="0">
            <a:spAutoFit/>
          </a:bodyPr>
          <a:lstStyle/>
          <a:p>
            <a:r>
              <a:rPr lang="en-US" sz="2800" dirty="0" err="1" smtClean="0"/>
              <a:t>DNAseq</a:t>
            </a:r>
            <a:endParaRPr lang="en-US" sz="2800" dirty="0"/>
          </a:p>
          <a:p>
            <a:endParaRPr lang="en-US" sz="2800" dirty="0" smtClean="0"/>
          </a:p>
          <a:p>
            <a:r>
              <a:rPr lang="en-US" sz="2800" dirty="0" smtClean="0"/>
              <a:t>Exome</a:t>
            </a:r>
            <a:endParaRPr lang="en-US" sz="2800" dirty="0"/>
          </a:p>
          <a:p>
            <a:endParaRPr lang="en-US" sz="2800" dirty="0" smtClean="0"/>
          </a:p>
          <a:p>
            <a:endParaRPr lang="en-US" sz="2800" dirty="0" smtClean="0"/>
          </a:p>
          <a:p>
            <a:endParaRPr lang="en-US" sz="2800" dirty="0" smtClean="0"/>
          </a:p>
          <a:p>
            <a:r>
              <a:rPr lang="en-US" sz="2800" dirty="0" err="1" smtClean="0"/>
              <a:t>RNAseq</a:t>
            </a:r>
            <a:r>
              <a:rPr lang="en-US" sz="2800" dirty="0" smtClean="0"/>
              <a:t>, </a:t>
            </a:r>
            <a:r>
              <a:rPr lang="en-US" sz="2800" dirty="0" err="1" smtClean="0"/>
              <a:t>miRNA</a:t>
            </a:r>
            <a:endParaRPr lang="en-US" sz="2800" dirty="0" smtClean="0"/>
          </a:p>
          <a:p>
            <a:endParaRPr lang="en-US" sz="2800" dirty="0"/>
          </a:p>
          <a:p>
            <a:r>
              <a:rPr lang="en-US" sz="2800" dirty="0" err="1" smtClean="0"/>
              <a:t>ChIPseq</a:t>
            </a:r>
            <a:r>
              <a:rPr lang="en-US" sz="2800" dirty="0" smtClean="0"/>
              <a:t> </a:t>
            </a:r>
          </a:p>
          <a:p>
            <a:r>
              <a:rPr lang="en-US" sz="2800" dirty="0" err="1" smtClean="0"/>
              <a:t>BSseq</a:t>
            </a:r>
            <a:r>
              <a:rPr lang="en-US" sz="2800" dirty="0" smtClean="0"/>
              <a:t> </a:t>
            </a:r>
            <a:r>
              <a:rPr lang="en-US" sz="2800" dirty="0"/>
              <a:t>(methylation</a:t>
            </a:r>
            <a:r>
              <a:rPr lang="en-US" sz="2800" dirty="0" smtClean="0"/>
              <a:t>)</a:t>
            </a:r>
            <a:endParaRPr lang="en-US" sz="2800" dirty="0"/>
          </a:p>
        </p:txBody>
      </p:sp>
      <p:sp>
        <p:nvSpPr>
          <p:cNvPr id="6" name="TextBox 5"/>
          <p:cNvSpPr txBox="1"/>
          <p:nvPr/>
        </p:nvSpPr>
        <p:spPr>
          <a:xfrm>
            <a:off x="230199" y="1165653"/>
            <a:ext cx="3801867" cy="4832093"/>
          </a:xfrm>
          <a:prstGeom prst="rect">
            <a:avLst/>
          </a:prstGeom>
          <a:noFill/>
        </p:spPr>
        <p:txBody>
          <a:bodyPr wrap="none" rtlCol="0">
            <a:spAutoFit/>
          </a:bodyPr>
          <a:lstStyle/>
          <a:p>
            <a:r>
              <a:rPr lang="en-US" sz="2800" b="1" dirty="0" smtClean="0"/>
              <a:t>Genetic</a:t>
            </a:r>
          </a:p>
          <a:p>
            <a:r>
              <a:rPr lang="en-US" sz="2800" b="1" dirty="0" smtClean="0"/>
              <a:t>variation</a:t>
            </a:r>
          </a:p>
          <a:p>
            <a:endParaRPr lang="en-US" sz="2800" dirty="0" smtClean="0"/>
          </a:p>
          <a:p>
            <a:endParaRPr lang="en-US" sz="2800" dirty="0" smtClean="0"/>
          </a:p>
          <a:p>
            <a:endParaRPr lang="en-US" sz="2800" dirty="0" smtClean="0"/>
          </a:p>
          <a:p>
            <a:endParaRPr lang="en-US" sz="2800" dirty="0" smtClean="0"/>
          </a:p>
          <a:p>
            <a:endParaRPr lang="en-US" sz="2800" dirty="0" smtClean="0"/>
          </a:p>
          <a:p>
            <a:r>
              <a:rPr lang="en-US" sz="2600" b="1" dirty="0" smtClean="0"/>
              <a:t>Quantification</a:t>
            </a:r>
          </a:p>
          <a:p>
            <a:r>
              <a:rPr lang="en-US" sz="2800" dirty="0" smtClean="0"/>
              <a:t>(expression,</a:t>
            </a:r>
          </a:p>
          <a:p>
            <a:r>
              <a:rPr lang="en-US" sz="2800" dirty="0" smtClean="0"/>
              <a:t>protein-DNA binding,</a:t>
            </a:r>
          </a:p>
          <a:p>
            <a:r>
              <a:rPr lang="en-US" sz="2800" dirty="0" smtClean="0"/>
              <a:t>regulation of expression)  </a:t>
            </a:r>
          </a:p>
          <a:p>
            <a:endParaRPr lang="en-US" sz="2800" dirty="0"/>
          </a:p>
        </p:txBody>
      </p:sp>
      <p:cxnSp>
        <p:nvCxnSpPr>
          <p:cNvPr id="52" name="Straight Arrow Connector 51"/>
          <p:cNvCxnSpPr/>
          <p:nvPr/>
        </p:nvCxnSpPr>
        <p:spPr>
          <a:xfrm flipH="1" flipV="1">
            <a:off x="1740657" y="1674181"/>
            <a:ext cx="3481065" cy="2262819"/>
          </a:xfrm>
          <a:prstGeom prst="straightConnector1">
            <a:avLst/>
          </a:prstGeom>
          <a:ln>
            <a:solidFill>
              <a:schemeClr val="bg1">
                <a:lumMod val="50000"/>
              </a:schemeClr>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71" name="Straight Arrow Connector 70"/>
          <p:cNvCxnSpPr/>
          <p:nvPr/>
        </p:nvCxnSpPr>
        <p:spPr>
          <a:xfrm flipH="1">
            <a:off x="2326296" y="1491931"/>
            <a:ext cx="2857151" cy="0"/>
          </a:xfrm>
          <a:prstGeom prst="straightConnector1">
            <a:avLst/>
          </a:prstGeom>
          <a:ln w="38100" cmpd="sng">
            <a:solidFill>
              <a:srgbClr val="80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H="1" flipV="1">
            <a:off x="2326296" y="1571856"/>
            <a:ext cx="2895426" cy="738516"/>
          </a:xfrm>
          <a:prstGeom prst="straightConnector1">
            <a:avLst/>
          </a:prstGeom>
          <a:ln w="38100" cmpd="sng">
            <a:solidFill>
              <a:srgbClr val="80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77" name="Straight Arrow Connector 76"/>
          <p:cNvCxnSpPr/>
          <p:nvPr/>
        </p:nvCxnSpPr>
        <p:spPr>
          <a:xfrm flipH="1">
            <a:off x="2326296" y="3937000"/>
            <a:ext cx="2895426" cy="525325"/>
          </a:xfrm>
          <a:prstGeom prst="straightConnector1">
            <a:avLst/>
          </a:prstGeom>
          <a:ln w="38100" cmpd="sng">
            <a:solidFill>
              <a:srgbClr val="80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78" name="Straight Arrow Connector 77"/>
          <p:cNvCxnSpPr/>
          <p:nvPr/>
        </p:nvCxnSpPr>
        <p:spPr>
          <a:xfrm flipH="1" flipV="1">
            <a:off x="2326296" y="4462325"/>
            <a:ext cx="2857151" cy="604975"/>
          </a:xfrm>
          <a:prstGeom prst="straightConnector1">
            <a:avLst/>
          </a:prstGeom>
          <a:ln w="38100" cmpd="sng">
            <a:solidFill>
              <a:srgbClr val="800000"/>
            </a:solidFill>
            <a:prstDash val="solid"/>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26139457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181113" y="164203"/>
            <a:ext cx="7620000" cy="531536"/>
          </a:xfrm>
        </p:spPr>
        <p:txBody>
          <a:bodyPr/>
          <a:lstStyle/>
          <a:p>
            <a:r>
              <a:rPr lang="en-US" sz="3200" b="1" u="sng" dirty="0" smtClean="0"/>
              <a:t>Research question</a:t>
            </a:r>
            <a:endParaRPr lang="en-US" sz="3200" b="1" u="sng" dirty="0"/>
          </a:p>
        </p:txBody>
      </p:sp>
      <p:graphicFrame>
        <p:nvGraphicFramePr>
          <p:cNvPr id="3" name="Table 2"/>
          <p:cNvGraphicFramePr>
            <a:graphicFrameLocks noGrp="1"/>
          </p:cNvGraphicFramePr>
          <p:nvPr>
            <p:extLst>
              <p:ext uri="{D42A27DB-BD31-4B8C-83A1-F6EECF244321}">
                <p14:mod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673505150"/>
              </p:ext>
            </p:extLst>
          </p:nvPr>
        </p:nvGraphicFramePr>
        <p:xfrm>
          <a:off x="401983" y="4082222"/>
          <a:ext cx="3770491" cy="2201502"/>
        </p:xfrm>
        <a:graphic>
          <a:graphicData uri="http://schemas.openxmlformats.org/drawingml/2006/table">
            <a:tbl>
              <a:tblPr firstRow="1" bandRow="1">
                <a:tableStyleId>{B301B821-A1FF-4177-AEE7-76D212191A09}</a:tableStyleId>
              </a:tblPr>
              <a:tblGrid>
                <a:gridCol w="1175638"/>
                <a:gridCol w="767080"/>
                <a:gridCol w="1108331"/>
                <a:gridCol w="719442"/>
              </a:tblGrid>
              <a:tr h="667342">
                <a:tc>
                  <a:txBody>
                    <a:bodyPr/>
                    <a:lstStyle/>
                    <a:p>
                      <a:r>
                        <a:rPr lang="en-US" dirty="0" smtClean="0">
                          <a:solidFill>
                            <a:srgbClr val="FFFFFF"/>
                          </a:solidFill>
                        </a:rPr>
                        <a:t>Hiseq2000</a:t>
                      </a:r>
                      <a:endParaRPr lang="en-US" dirty="0">
                        <a:solidFill>
                          <a:srgbClr val="FFFFFF"/>
                        </a:solidFill>
                      </a:endParaRPr>
                    </a:p>
                  </a:txBody>
                  <a:tcPr/>
                </a:tc>
                <a:tc>
                  <a:txBody>
                    <a:bodyPr/>
                    <a:lstStyle/>
                    <a:p>
                      <a:pPr algn="ctr"/>
                      <a:r>
                        <a:rPr lang="en-US" dirty="0" smtClean="0">
                          <a:solidFill>
                            <a:srgbClr val="FFFFFF"/>
                          </a:solidFill>
                        </a:rPr>
                        <a:t>Cost $ lane</a:t>
                      </a:r>
                      <a:endParaRPr lang="en-US" dirty="0">
                        <a:solidFill>
                          <a:srgbClr val="FFFFFF"/>
                        </a:solidFill>
                      </a:endParaRPr>
                    </a:p>
                  </a:txBody>
                  <a:tcPr/>
                </a:tc>
                <a:tc>
                  <a:txBody>
                    <a:bodyPr/>
                    <a:lstStyle/>
                    <a:p>
                      <a:pPr algn="ctr"/>
                      <a:r>
                        <a:rPr lang="en-US" dirty="0" smtClean="0">
                          <a:solidFill>
                            <a:srgbClr val="FFFFFF"/>
                          </a:solidFill>
                        </a:rPr>
                        <a:t>N reads</a:t>
                      </a:r>
                      <a:endParaRPr lang="en-US" dirty="0">
                        <a:solidFill>
                          <a:srgbClr val="FFFFFF"/>
                        </a:solidFill>
                      </a:endParaRPr>
                    </a:p>
                  </a:txBody>
                  <a:tcPr/>
                </a:tc>
                <a:tc>
                  <a:txBody>
                    <a:bodyPr/>
                    <a:lstStyle/>
                    <a:p>
                      <a:pPr algn="ctr"/>
                      <a:r>
                        <a:rPr lang="en-US" dirty="0" smtClean="0">
                          <a:solidFill>
                            <a:srgbClr val="FFFFFF"/>
                          </a:solidFill>
                        </a:rPr>
                        <a:t>$/Mb</a:t>
                      </a:r>
                      <a:endParaRPr lang="en-US" dirty="0">
                        <a:solidFill>
                          <a:srgbClr val="FFFFFF"/>
                        </a:solidFill>
                      </a:endParaRPr>
                    </a:p>
                  </a:txBody>
                  <a:tcPr/>
                </a:tc>
              </a:tr>
              <a:tr h="370840">
                <a:tc>
                  <a:txBody>
                    <a:bodyPr/>
                    <a:lstStyle/>
                    <a:p>
                      <a:r>
                        <a:rPr lang="en-US" dirty="0" smtClean="0"/>
                        <a:t>SEx50bp</a:t>
                      </a:r>
                      <a:endParaRPr lang="en-US" dirty="0"/>
                    </a:p>
                  </a:txBody>
                  <a:tcPr/>
                </a:tc>
                <a:tc>
                  <a:txBody>
                    <a:bodyPr/>
                    <a:lstStyle/>
                    <a:p>
                      <a:pPr algn="ctr"/>
                      <a:r>
                        <a:rPr lang="en-US" dirty="0" smtClean="0"/>
                        <a:t>949</a:t>
                      </a:r>
                      <a:endParaRPr lang="en-US" dirty="0"/>
                    </a:p>
                  </a:txBody>
                  <a:tcPr/>
                </a:tc>
                <a:tc>
                  <a:txBody>
                    <a:bodyPr/>
                    <a:lstStyle/>
                    <a:p>
                      <a:r>
                        <a:rPr lang="en-US" dirty="0" smtClean="0"/>
                        <a:t>325 M</a:t>
                      </a:r>
                      <a:endParaRPr lang="en-US" dirty="0"/>
                    </a:p>
                  </a:txBody>
                  <a:tcPr/>
                </a:tc>
                <a:tc>
                  <a:txBody>
                    <a:bodyPr/>
                    <a:lstStyle/>
                    <a:p>
                      <a:r>
                        <a:rPr lang="en-US" dirty="0" smtClean="0"/>
                        <a:t>0.34</a:t>
                      </a:r>
                      <a:endParaRPr lang="en-US" dirty="0"/>
                    </a:p>
                  </a:txBody>
                  <a:tcPr/>
                </a:tc>
              </a:tr>
              <a:tr h="370840">
                <a:tc>
                  <a:txBody>
                    <a:bodyPr/>
                    <a:lstStyle/>
                    <a:p>
                      <a:r>
                        <a:rPr lang="en-US" dirty="0" smtClean="0"/>
                        <a:t>PEx50bp</a:t>
                      </a:r>
                      <a:endParaRPr lang="en-US" dirty="0"/>
                    </a:p>
                  </a:txBody>
                  <a:tcPr/>
                </a:tc>
                <a:tc>
                  <a:txBody>
                    <a:bodyPr/>
                    <a:lstStyle/>
                    <a:p>
                      <a:pPr algn="ctr"/>
                      <a:r>
                        <a:rPr lang="en-US" dirty="0" smtClean="0"/>
                        <a:t>1496</a:t>
                      </a:r>
                      <a:endParaRPr lang="en-US" dirty="0"/>
                    </a:p>
                  </a:txBody>
                  <a:tcPr/>
                </a:tc>
                <a:tc>
                  <a:txBody>
                    <a:bodyPr/>
                    <a:lstStyle/>
                    <a:p>
                      <a:r>
                        <a:rPr lang="en-US" dirty="0" smtClean="0"/>
                        <a:t>2x</a:t>
                      </a:r>
                      <a:r>
                        <a:rPr lang="en-US" baseline="0" dirty="0" smtClean="0"/>
                        <a:t> 325M</a:t>
                      </a:r>
                      <a:endParaRPr lang="en-US" dirty="0"/>
                    </a:p>
                  </a:txBody>
                  <a:tcPr/>
                </a:tc>
                <a:tc>
                  <a:txBody>
                    <a:bodyPr/>
                    <a:lstStyle/>
                    <a:p>
                      <a:r>
                        <a:rPr lang="en-US" dirty="0" smtClean="0"/>
                        <a:t>0.43</a:t>
                      </a:r>
                      <a:endParaRPr lang="en-US" dirty="0"/>
                    </a:p>
                  </a:txBody>
                  <a:tcPr/>
                </a:tc>
              </a:tr>
              <a:tr h="370840">
                <a:tc>
                  <a:txBody>
                    <a:bodyPr/>
                    <a:lstStyle/>
                    <a:p>
                      <a:r>
                        <a:rPr lang="en-US" dirty="0" smtClean="0"/>
                        <a:t>SEx100bp</a:t>
                      </a:r>
                      <a:endParaRPr lang="en-US" dirty="0"/>
                    </a:p>
                  </a:txBody>
                  <a:tcPr/>
                </a:tc>
                <a:tc>
                  <a:txBody>
                    <a:bodyPr/>
                    <a:lstStyle/>
                    <a:p>
                      <a:pPr algn="ctr"/>
                      <a:r>
                        <a:rPr lang="en-US" dirty="0" smtClean="0"/>
                        <a:t>1233</a:t>
                      </a:r>
                      <a:endParaRPr lang="en-US" dirty="0"/>
                    </a:p>
                  </a:txBody>
                  <a:tcPr/>
                </a:tc>
                <a:tc>
                  <a:txBody>
                    <a:bodyPr/>
                    <a:lstStyle/>
                    <a:p>
                      <a:r>
                        <a:rPr lang="en-US" dirty="0" smtClean="0"/>
                        <a:t>325M</a:t>
                      </a:r>
                      <a:endParaRPr lang="en-US" dirty="0"/>
                    </a:p>
                  </a:txBody>
                  <a:tcPr/>
                </a:tc>
                <a:tc>
                  <a:txBody>
                    <a:bodyPr/>
                    <a:lstStyle/>
                    <a:p>
                      <a:r>
                        <a:rPr lang="en-US" dirty="0" smtClean="0"/>
                        <a:t>0.26</a:t>
                      </a:r>
                      <a:endParaRPr lang="en-US" dirty="0"/>
                    </a:p>
                  </a:txBody>
                  <a:tcPr/>
                </a:tc>
              </a:tr>
              <a:tr h="370840">
                <a:tc>
                  <a:txBody>
                    <a:bodyPr/>
                    <a:lstStyle/>
                    <a:p>
                      <a:r>
                        <a:rPr lang="en-US" dirty="0" smtClean="0"/>
                        <a:t>PEx100bp</a:t>
                      </a:r>
                      <a:endParaRPr lang="en-US" dirty="0"/>
                    </a:p>
                  </a:txBody>
                  <a:tcPr/>
                </a:tc>
                <a:tc>
                  <a:txBody>
                    <a:bodyPr/>
                    <a:lstStyle/>
                    <a:p>
                      <a:pPr algn="ctr"/>
                      <a:r>
                        <a:rPr lang="en-US" dirty="0" smtClean="0"/>
                        <a:t>2063</a:t>
                      </a:r>
                      <a:endParaRPr lang="en-US" dirty="0"/>
                    </a:p>
                  </a:txBody>
                  <a:tcPr/>
                </a:tc>
                <a:tc>
                  <a:txBody>
                    <a:bodyPr/>
                    <a:lstStyle/>
                    <a:p>
                      <a:r>
                        <a:rPr lang="en-US" dirty="0" smtClean="0"/>
                        <a:t>2x</a:t>
                      </a:r>
                      <a:r>
                        <a:rPr lang="en-US" baseline="0" dirty="0" smtClean="0"/>
                        <a:t> 325 M</a:t>
                      </a:r>
                      <a:endParaRPr lang="en-US" dirty="0"/>
                    </a:p>
                  </a:txBody>
                  <a:tcPr/>
                </a:tc>
                <a:tc>
                  <a:txBody>
                    <a:bodyPr/>
                    <a:lstStyle/>
                    <a:p>
                      <a:r>
                        <a:rPr lang="en-US" dirty="0" smtClean="0"/>
                        <a:t>0.31</a:t>
                      </a:r>
                    </a:p>
                  </a:txBody>
                  <a:tcPr/>
                </a:tc>
              </a:tr>
            </a:tbl>
          </a:graphicData>
        </a:graphic>
      </p:graphicFrame>
      <p:sp>
        <p:nvSpPr>
          <p:cNvPr id="4" name="TextBox 3"/>
          <p:cNvSpPr txBox="1"/>
          <p:nvPr/>
        </p:nvSpPr>
        <p:spPr>
          <a:xfrm>
            <a:off x="181113" y="866254"/>
            <a:ext cx="8962887" cy="3108544"/>
          </a:xfrm>
          <a:prstGeom prst="rect">
            <a:avLst/>
          </a:prstGeom>
          <a:noFill/>
        </p:spPr>
        <p:txBody>
          <a:bodyPr wrap="square" rtlCol="0">
            <a:spAutoFit/>
          </a:bodyPr>
          <a:lstStyle/>
          <a:p>
            <a:r>
              <a:rPr lang="en-US" sz="2800" dirty="0" smtClean="0"/>
              <a:t>What information do I want to get?</a:t>
            </a:r>
          </a:p>
          <a:p>
            <a:pPr marL="914400" lvl="1" indent="-457200">
              <a:buFont typeface="Wingdings" charset="2"/>
              <a:buChar char="ü"/>
            </a:pPr>
            <a:r>
              <a:rPr lang="en-US" sz="2800" dirty="0" smtClean="0"/>
              <a:t>Differential </a:t>
            </a:r>
            <a:r>
              <a:rPr lang="en-US" sz="2800" dirty="0" smtClean="0"/>
              <a:t>expression/ </a:t>
            </a:r>
            <a:r>
              <a:rPr lang="en-US" sz="2800" dirty="0" err="1" smtClean="0"/>
              <a:t>quantitation</a:t>
            </a:r>
            <a:r>
              <a:rPr lang="en-US" sz="2800" dirty="0" smtClean="0"/>
              <a:t> </a:t>
            </a:r>
            <a:r>
              <a:rPr lang="en-US" sz="2800" dirty="0" smtClean="0"/>
              <a:t>(SE)</a:t>
            </a:r>
          </a:p>
          <a:p>
            <a:pPr marL="914400" lvl="1" indent="-457200">
              <a:buFont typeface="Wingdings" charset="2"/>
              <a:buChar char="ü"/>
            </a:pPr>
            <a:r>
              <a:rPr lang="en-US" sz="2800" dirty="0" smtClean="0"/>
              <a:t>Alternative splicing (PE)</a:t>
            </a:r>
          </a:p>
          <a:p>
            <a:pPr marL="914400" lvl="1" indent="-457200">
              <a:buFont typeface="Wingdings" charset="2"/>
              <a:buChar char="ü"/>
            </a:pPr>
            <a:r>
              <a:rPr lang="en-US" sz="2800" dirty="0" smtClean="0"/>
              <a:t>Structural variants (PE)</a:t>
            </a:r>
          </a:p>
          <a:p>
            <a:pPr marL="914400" lvl="1" indent="-457200">
              <a:buFont typeface="Wingdings" charset="2"/>
              <a:buChar char="ü"/>
            </a:pPr>
            <a:r>
              <a:rPr lang="en-US" sz="2800" dirty="0" smtClean="0"/>
              <a:t>Coverage (low abundance transcripts and allele         specific expression require higher coverage)</a:t>
            </a:r>
          </a:p>
          <a:p>
            <a:pPr marL="914400" lvl="1" indent="-457200">
              <a:buFont typeface="Wingdings" charset="2"/>
              <a:buChar char="ü"/>
            </a:pPr>
            <a:r>
              <a:rPr lang="en-US" sz="2800" dirty="0" smtClean="0"/>
              <a:t>Multiplexing</a:t>
            </a:r>
          </a:p>
        </p:txBody>
      </p:sp>
      <p:sp>
        <p:nvSpPr>
          <p:cNvPr id="5" name="TextBox 4"/>
          <p:cNvSpPr txBox="1"/>
          <p:nvPr/>
        </p:nvSpPr>
        <p:spPr>
          <a:xfrm>
            <a:off x="4395305" y="4013810"/>
            <a:ext cx="3821044" cy="2308324"/>
          </a:xfrm>
          <a:prstGeom prst="rect">
            <a:avLst/>
          </a:prstGeom>
          <a:noFill/>
        </p:spPr>
        <p:txBody>
          <a:bodyPr wrap="square" rtlCol="0">
            <a:spAutoFit/>
          </a:bodyPr>
          <a:lstStyle/>
          <a:p>
            <a:r>
              <a:rPr lang="en-US" sz="2400" b="1" dirty="0" smtClean="0"/>
              <a:t>If I do 7 samples per lane I will get ~46.4 million raw reads per sample….</a:t>
            </a:r>
          </a:p>
          <a:p>
            <a:endParaRPr lang="en-US" sz="2400" b="1" dirty="0" smtClean="0"/>
          </a:p>
          <a:p>
            <a:r>
              <a:rPr lang="en-US" sz="2400" b="1" dirty="0" smtClean="0"/>
              <a:t>If I need 2 lanes:</a:t>
            </a:r>
          </a:p>
          <a:p>
            <a:r>
              <a:rPr lang="en-US" sz="2400" b="1" dirty="0" smtClean="0"/>
              <a:t>2000$- 4000$</a:t>
            </a:r>
            <a:endParaRPr lang="en-US" sz="2400" b="1"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58635571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620000" cy="717826"/>
          </a:xfrm>
        </p:spPr>
        <p:txBody>
          <a:bodyPr/>
          <a:lstStyle/>
          <a:p>
            <a:r>
              <a:rPr lang="en-US" sz="3200" b="1" u="sng" dirty="0" smtClean="0"/>
              <a:t>Potential bias - pooling the samples:</a:t>
            </a:r>
            <a:endParaRPr lang="en-US" sz="3200" b="1" u="sng" dirty="0"/>
          </a:p>
        </p:txBody>
      </p:sp>
      <p:sp>
        <p:nvSpPr>
          <p:cNvPr id="43" name="TextBox 42"/>
          <p:cNvSpPr txBox="1"/>
          <p:nvPr/>
        </p:nvSpPr>
        <p:spPr>
          <a:xfrm>
            <a:off x="5578427" y="5589891"/>
            <a:ext cx="1996498" cy="369332"/>
          </a:xfrm>
          <a:prstGeom prst="rect">
            <a:avLst/>
          </a:prstGeom>
          <a:noFill/>
          <a:ln w="38100" cmpd="sng">
            <a:solidFill>
              <a:srgbClr val="BE0204"/>
            </a:solidFill>
          </a:ln>
        </p:spPr>
        <p:txBody>
          <a:bodyPr wrap="none" rtlCol="0">
            <a:spAutoFit/>
          </a:bodyPr>
          <a:lstStyle/>
          <a:p>
            <a:r>
              <a:rPr lang="en-US" dirty="0" smtClean="0"/>
              <a:t>technical replicates</a:t>
            </a:r>
            <a:endParaRPr lang="en-US" dirty="0"/>
          </a:p>
        </p:txBody>
      </p:sp>
      <p:grpSp>
        <p:nvGrpSpPr>
          <p:cNvPr id="100" name="Group 99"/>
          <p:cNvGrpSpPr/>
          <p:nvPr/>
        </p:nvGrpSpPr>
        <p:grpSpPr>
          <a:xfrm>
            <a:off x="134653" y="1849593"/>
            <a:ext cx="6488268" cy="461665"/>
            <a:chOff x="134653" y="1849593"/>
            <a:chExt cx="6488268" cy="461665"/>
          </a:xfrm>
        </p:grpSpPr>
        <p:grpSp>
          <p:nvGrpSpPr>
            <p:cNvPr id="75" name="Group 74"/>
            <p:cNvGrpSpPr/>
            <p:nvPr/>
          </p:nvGrpSpPr>
          <p:grpSpPr>
            <a:xfrm>
              <a:off x="2155404" y="1891313"/>
              <a:ext cx="2111036" cy="378225"/>
              <a:chOff x="2155404" y="1891313"/>
              <a:chExt cx="2111036" cy="378225"/>
            </a:xfrm>
          </p:grpSpPr>
          <p:sp>
            <p:nvSpPr>
              <p:cNvPr id="3" name="TextBox 2"/>
              <p:cNvSpPr txBox="1"/>
              <p:nvPr/>
            </p:nvSpPr>
            <p:spPr>
              <a:xfrm>
                <a:off x="2155404" y="1891313"/>
                <a:ext cx="414494" cy="378225"/>
              </a:xfrm>
              <a:prstGeom prst="rect">
                <a:avLst/>
              </a:prstGeom>
              <a:solidFill>
                <a:schemeClr val="tx1">
                  <a:lumMod val="50000"/>
                  <a:lumOff val="50000"/>
                </a:schemeClr>
              </a:solidFill>
              <a:ln w="38100" cmpd="sng">
                <a:solidFill>
                  <a:srgbClr val="BE0204"/>
                </a:solidFill>
              </a:ln>
            </p:spPr>
            <p:txBody>
              <a:bodyPr wrap="square" rtlCol="0">
                <a:spAutoFit/>
              </a:bodyPr>
              <a:lstStyle/>
              <a:p>
                <a:r>
                  <a:rPr lang="en-US" b="1" dirty="0" smtClean="0">
                    <a:solidFill>
                      <a:srgbClr val="FFFFFF"/>
                    </a:solidFill>
                  </a:rPr>
                  <a:t>S1</a:t>
                </a:r>
                <a:endParaRPr lang="en-US" b="1" dirty="0">
                  <a:solidFill>
                    <a:srgbClr val="FFFFFF"/>
                  </a:solidFill>
                </a:endParaRPr>
              </a:p>
            </p:txBody>
          </p:sp>
          <p:sp>
            <p:nvSpPr>
              <p:cNvPr id="4" name="TextBox 3"/>
              <p:cNvSpPr txBox="1"/>
              <p:nvPr/>
            </p:nvSpPr>
            <p:spPr>
              <a:xfrm>
                <a:off x="3263834" y="1891313"/>
                <a:ext cx="438483" cy="378225"/>
              </a:xfrm>
              <a:prstGeom prst="rect">
                <a:avLst/>
              </a:prstGeom>
              <a:solidFill>
                <a:schemeClr val="tx1">
                  <a:lumMod val="50000"/>
                  <a:lumOff val="50000"/>
                </a:schemeClr>
              </a:solidFill>
            </p:spPr>
            <p:txBody>
              <a:bodyPr wrap="square" rtlCol="0">
                <a:spAutoFit/>
              </a:bodyPr>
              <a:lstStyle/>
              <a:p>
                <a:r>
                  <a:rPr lang="en-US" b="1" dirty="0" smtClean="0">
                    <a:solidFill>
                      <a:srgbClr val="FFFFFF"/>
                    </a:solidFill>
                  </a:rPr>
                  <a:t>S3</a:t>
                </a:r>
                <a:endParaRPr lang="en-US" b="1" dirty="0">
                  <a:solidFill>
                    <a:srgbClr val="FFFFFF"/>
                  </a:solidFill>
                </a:endParaRPr>
              </a:p>
            </p:txBody>
          </p:sp>
          <p:sp>
            <p:nvSpPr>
              <p:cNvPr id="5" name="TextBox 4"/>
              <p:cNvSpPr txBox="1"/>
              <p:nvPr/>
            </p:nvSpPr>
            <p:spPr>
              <a:xfrm>
                <a:off x="2695538" y="1891313"/>
                <a:ext cx="442656" cy="378225"/>
              </a:xfrm>
              <a:prstGeom prst="rect">
                <a:avLst/>
              </a:prstGeom>
              <a:solidFill>
                <a:schemeClr val="tx1">
                  <a:lumMod val="50000"/>
                  <a:lumOff val="50000"/>
                </a:schemeClr>
              </a:solidFill>
              <a:ln w="38100" cmpd="sng">
                <a:solidFill>
                  <a:srgbClr val="BE0204"/>
                </a:solidFill>
              </a:ln>
            </p:spPr>
            <p:txBody>
              <a:bodyPr wrap="square" rtlCol="0">
                <a:spAutoFit/>
              </a:bodyPr>
              <a:lstStyle/>
              <a:p>
                <a:r>
                  <a:rPr lang="en-US" b="1" dirty="0" smtClean="0">
                    <a:solidFill>
                      <a:srgbClr val="FFFFFF"/>
                    </a:solidFill>
                  </a:rPr>
                  <a:t>S2</a:t>
                </a:r>
                <a:endParaRPr lang="en-US" b="1" dirty="0">
                  <a:solidFill>
                    <a:srgbClr val="FFFFFF"/>
                  </a:solidFill>
                </a:endParaRPr>
              </a:p>
            </p:txBody>
          </p:sp>
          <p:sp>
            <p:nvSpPr>
              <p:cNvPr id="9" name="TextBox 8"/>
              <p:cNvSpPr txBox="1"/>
              <p:nvPr/>
            </p:nvSpPr>
            <p:spPr>
              <a:xfrm>
                <a:off x="3827957" y="1891313"/>
                <a:ext cx="438483" cy="378225"/>
              </a:xfrm>
              <a:prstGeom prst="rect">
                <a:avLst/>
              </a:prstGeom>
              <a:solidFill>
                <a:schemeClr val="tx1">
                  <a:lumMod val="50000"/>
                  <a:lumOff val="50000"/>
                </a:schemeClr>
              </a:solidFill>
            </p:spPr>
            <p:txBody>
              <a:bodyPr wrap="square" rtlCol="0">
                <a:spAutoFit/>
              </a:bodyPr>
              <a:lstStyle/>
              <a:p>
                <a:r>
                  <a:rPr lang="en-US" b="1" dirty="0" smtClean="0">
                    <a:solidFill>
                      <a:srgbClr val="FFFFFF"/>
                    </a:solidFill>
                  </a:rPr>
                  <a:t>S4</a:t>
                </a:r>
                <a:endParaRPr lang="en-US" b="1" dirty="0">
                  <a:solidFill>
                    <a:srgbClr val="FFFFFF"/>
                  </a:solidFill>
                </a:endParaRPr>
              </a:p>
            </p:txBody>
          </p:sp>
        </p:grpSp>
        <p:grpSp>
          <p:nvGrpSpPr>
            <p:cNvPr id="76" name="Group 75"/>
            <p:cNvGrpSpPr/>
            <p:nvPr/>
          </p:nvGrpSpPr>
          <p:grpSpPr>
            <a:xfrm>
              <a:off x="5162356" y="1895759"/>
              <a:ext cx="1460565" cy="369332"/>
              <a:chOff x="5286425" y="1895759"/>
              <a:chExt cx="1460565" cy="369332"/>
            </a:xfrm>
          </p:grpSpPr>
          <p:sp>
            <p:nvSpPr>
              <p:cNvPr id="7" name="TextBox 6"/>
              <p:cNvSpPr txBox="1"/>
              <p:nvPr/>
            </p:nvSpPr>
            <p:spPr>
              <a:xfrm>
                <a:off x="5812404" y="1895759"/>
                <a:ext cx="408607" cy="369332"/>
              </a:xfrm>
              <a:prstGeom prst="rect">
                <a:avLst/>
              </a:prstGeom>
              <a:solidFill>
                <a:srgbClr val="FBC01E"/>
              </a:solidFill>
            </p:spPr>
            <p:txBody>
              <a:bodyPr wrap="square" rtlCol="0">
                <a:spAutoFit/>
              </a:bodyPr>
              <a:lstStyle/>
              <a:p>
                <a:r>
                  <a:rPr lang="en-US" b="1" dirty="0" smtClean="0">
                    <a:solidFill>
                      <a:srgbClr val="FFFFFF"/>
                    </a:solidFill>
                  </a:rPr>
                  <a:t>S6</a:t>
                </a:r>
                <a:endParaRPr lang="en-US" b="1" dirty="0">
                  <a:solidFill>
                    <a:srgbClr val="FFFFFF"/>
                  </a:solidFill>
                </a:endParaRPr>
              </a:p>
            </p:txBody>
          </p:sp>
          <p:sp>
            <p:nvSpPr>
              <p:cNvPr id="10" name="TextBox 9"/>
              <p:cNvSpPr txBox="1"/>
              <p:nvPr/>
            </p:nvSpPr>
            <p:spPr>
              <a:xfrm>
                <a:off x="6338383" y="1895759"/>
                <a:ext cx="408607" cy="369332"/>
              </a:xfrm>
              <a:prstGeom prst="rect">
                <a:avLst/>
              </a:prstGeom>
              <a:solidFill>
                <a:srgbClr val="FBC01E"/>
              </a:solidFill>
            </p:spPr>
            <p:txBody>
              <a:bodyPr wrap="square" rtlCol="0">
                <a:spAutoFit/>
              </a:bodyPr>
              <a:lstStyle/>
              <a:p>
                <a:r>
                  <a:rPr lang="en-US" b="1" dirty="0" smtClean="0">
                    <a:solidFill>
                      <a:srgbClr val="FFFFFF"/>
                    </a:solidFill>
                  </a:rPr>
                  <a:t>S7</a:t>
                </a:r>
                <a:endParaRPr lang="en-US" b="1" dirty="0">
                  <a:solidFill>
                    <a:srgbClr val="FFFFFF"/>
                  </a:solidFill>
                </a:endParaRPr>
              </a:p>
            </p:txBody>
          </p:sp>
          <p:sp>
            <p:nvSpPr>
              <p:cNvPr id="12" name="TextBox 11"/>
              <p:cNvSpPr txBox="1"/>
              <p:nvPr/>
            </p:nvSpPr>
            <p:spPr>
              <a:xfrm>
                <a:off x="5286425" y="1895759"/>
                <a:ext cx="408607" cy="369332"/>
              </a:xfrm>
              <a:prstGeom prst="rect">
                <a:avLst/>
              </a:prstGeom>
              <a:solidFill>
                <a:srgbClr val="FBC01E"/>
              </a:solidFill>
            </p:spPr>
            <p:txBody>
              <a:bodyPr wrap="square" rtlCol="0">
                <a:spAutoFit/>
              </a:bodyPr>
              <a:lstStyle/>
              <a:p>
                <a:r>
                  <a:rPr lang="en-US" b="1" dirty="0" smtClean="0">
                    <a:solidFill>
                      <a:srgbClr val="FFFFFF"/>
                    </a:solidFill>
                  </a:rPr>
                  <a:t>S5</a:t>
                </a:r>
                <a:endParaRPr lang="en-US" b="1" dirty="0">
                  <a:solidFill>
                    <a:srgbClr val="FFFFFF"/>
                  </a:solidFill>
                </a:endParaRPr>
              </a:p>
            </p:txBody>
          </p:sp>
        </p:grpSp>
        <p:sp>
          <p:nvSpPr>
            <p:cNvPr id="54" name="TextBox 53"/>
            <p:cNvSpPr txBox="1"/>
            <p:nvPr/>
          </p:nvSpPr>
          <p:spPr>
            <a:xfrm>
              <a:off x="134653" y="1849593"/>
              <a:ext cx="1336837" cy="461665"/>
            </a:xfrm>
            <a:prstGeom prst="rect">
              <a:avLst/>
            </a:prstGeom>
            <a:solidFill>
              <a:schemeClr val="tx2"/>
            </a:solidFill>
          </p:spPr>
          <p:txBody>
            <a:bodyPr wrap="square" rtlCol="0">
              <a:spAutoFit/>
            </a:bodyPr>
            <a:lstStyle/>
            <a:p>
              <a:r>
                <a:rPr lang="en-US" sz="2400" b="1" dirty="0" smtClean="0">
                  <a:solidFill>
                    <a:srgbClr val="FFFFFF"/>
                  </a:solidFill>
                </a:rPr>
                <a:t>Design 1</a:t>
              </a:r>
              <a:endParaRPr lang="en-US" sz="2400" b="1" dirty="0">
                <a:solidFill>
                  <a:srgbClr val="FFFFFF"/>
                </a:solidFill>
              </a:endParaRPr>
            </a:p>
          </p:txBody>
        </p:sp>
      </p:grpSp>
      <p:grpSp>
        <p:nvGrpSpPr>
          <p:cNvPr id="101" name="Group 100"/>
          <p:cNvGrpSpPr/>
          <p:nvPr/>
        </p:nvGrpSpPr>
        <p:grpSpPr>
          <a:xfrm>
            <a:off x="134653" y="3029800"/>
            <a:ext cx="6563380" cy="465443"/>
            <a:chOff x="134653" y="3029800"/>
            <a:chExt cx="6563380" cy="465443"/>
          </a:xfrm>
        </p:grpSpPr>
        <p:grpSp>
          <p:nvGrpSpPr>
            <p:cNvPr id="87" name="Group 86"/>
            <p:cNvGrpSpPr/>
            <p:nvPr/>
          </p:nvGrpSpPr>
          <p:grpSpPr>
            <a:xfrm>
              <a:off x="5162356" y="3029800"/>
              <a:ext cx="1535677" cy="387118"/>
              <a:chOff x="5248584" y="3029800"/>
              <a:chExt cx="1535677" cy="387118"/>
            </a:xfrm>
          </p:grpSpPr>
          <p:sp>
            <p:nvSpPr>
              <p:cNvPr id="35" name="TextBox 34"/>
              <p:cNvSpPr txBox="1"/>
              <p:nvPr/>
            </p:nvSpPr>
            <p:spPr>
              <a:xfrm>
                <a:off x="5248584" y="3038693"/>
                <a:ext cx="442656" cy="378225"/>
              </a:xfrm>
              <a:prstGeom prst="rect">
                <a:avLst/>
              </a:prstGeom>
              <a:solidFill>
                <a:schemeClr val="tx1">
                  <a:lumMod val="50000"/>
                  <a:lumOff val="50000"/>
                </a:schemeClr>
              </a:solidFill>
              <a:ln w="38100" cmpd="sng">
                <a:solidFill>
                  <a:srgbClr val="FF0000"/>
                </a:solidFill>
              </a:ln>
            </p:spPr>
            <p:txBody>
              <a:bodyPr wrap="square" rtlCol="0">
                <a:spAutoFit/>
              </a:bodyPr>
              <a:lstStyle/>
              <a:p>
                <a:r>
                  <a:rPr lang="en-US" b="1" dirty="0" smtClean="0">
                    <a:solidFill>
                      <a:srgbClr val="FFFFFF"/>
                    </a:solidFill>
                  </a:rPr>
                  <a:t>S2</a:t>
                </a:r>
                <a:endParaRPr lang="en-US" b="1" dirty="0">
                  <a:solidFill>
                    <a:srgbClr val="FFFFFF"/>
                  </a:solidFill>
                </a:endParaRPr>
              </a:p>
            </p:txBody>
          </p:sp>
          <p:sp>
            <p:nvSpPr>
              <p:cNvPr id="36" name="TextBox 35"/>
              <p:cNvSpPr txBox="1"/>
              <p:nvPr/>
            </p:nvSpPr>
            <p:spPr>
              <a:xfrm>
                <a:off x="5832260" y="3029800"/>
                <a:ext cx="438483" cy="378225"/>
              </a:xfrm>
              <a:prstGeom prst="rect">
                <a:avLst/>
              </a:prstGeom>
              <a:solidFill>
                <a:schemeClr val="tx1">
                  <a:lumMod val="50000"/>
                  <a:lumOff val="50000"/>
                </a:schemeClr>
              </a:solidFill>
              <a:ln>
                <a:noFill/>
              </a:ln>
            </p:spPr>
            <p:txBody>
              <a:bodyPr wrap="square" rtlCol="0">
                <a:spAutoFit/>
              </a:bodyPr>
              <a:lstStyle/>
              <a:p>
                <a:r>
                  <a:rPr lang="en-US" b="1" dirty="0" smtClean="0">
                    <a:solidFill>
                      <a:srgbClr val="FFFFFF"/>
                    </a:solidFill>
                  </a:rPr>
                  <a:t>S4</a:t>
                </a:r>
                <a:endParaRPr lang="en-US" b="1" dirty="0">
                  <a:solidFill>
                    <a:srgbClr val="FFFFFF"/>
                  </a:solidFill>
                </a:endParaRPr>
              </a:p>
            </p:txBody>
          </p:sp>
          <p:sp>
            <p:nvSpPr>
              <p:cNvPr id="41" name="TextBox 40"/>
              <p:cNvSpPr txBox="1"/>
              <p:nvPr/>
            </p:nvSpPr>
            <p:spPr>
              <a:xfrm>
                <a:off x="6375654" y="3038693"/>
                <a:ext cx="408607" cy="369332"/>
              </a:xfrm>
              <a:prstGeom prst="rect">
                <a:avLst/>
              </a:prstGeom>
              <a:solidFill>
                <a:srgbClr val="FBC01E"/>
              </a:solidFill>
              <a:ln>
                <a:noFill/>
              </a:ln>
            </p:spPr>
            <p:txBody>
              <a:bodyPr wrap="square" rtlCol="0">
                <a:spAutoFit/>
              </a:bodyPr>
              <a:lstStyle/>
              <a:p>
                <a:r>
                  <a:rPr lang="en-US" b="1" dirty="0" smtClean="0">
                    <a:solidFill>
                      <a:srgbClr val="FFFFFF"/>
                    </a:solidFill>
                  </a:rPr>
                  <a:t>S7</a:t>
                </a:r>
                <a:endParaRPr lang="en-US" b="1" dirty="0">
                  <a:solidFill>
                    <a:srgbClr val="FFFFFF"/>
                  </a:solidFill>
                </a:endParaRPr>
              </a:p>
            </p:txBody>
          </p:sp>
        </p:grpSp>
        <p:grpSp>
          <p:nvGrpSpPr>
            <p:cNvPr id="88" name="Group 87"/>
            <p:cNvGrpSpPr/>
            <p:nvPr/>
          </p:nvGrpSpPr>
          <p:grpSpPr>
            <a:xfrm>
              <a:off x="2168649" y="3044772"/>
              <a:ext cx="2010214" cy="378225"/>
              <a:chOff x="2168649" y="3044772"/>
              <a:chExt cx="2010214" cy="378225"/>
            </a:xfrm>
          </p:grpSpPr>
          <p:sp>
            <p:nvSpPr>
              <p:cNvPr id="33" name="TextBox 32"/>
              <p:cNvSpPr txBox="1"/>
              <p:nvPr/>
            </p:nvSpPr>
            <p:spPr>
              <a:xfrm>
                <a:off x="2168649" y="3044772"/>
                <a:ext cx="414494" cy="378225"/>
              </a:xfrm>
              <a:prstGeom prst="rect">
                <a:avLst/>
              </a:prstGeom>
              <a:solidFill>
                <a:schemeClr val="tx1">
                  <a:lumMod val="50000"/>
                  <a:lumOff val="50000"/>
                </a:schemeClr>
              </a:solidFill>
              <a:ln w="38100" cmpd="sng">
                <a:solidFill>
                  <a:srgbClr val="E61F25"/>
                </a:solidFill>
              </a:ln>
            </p:spPr>
            <p:txBody>
              <a:bodyPr wrap="square" rtlCol="0">
                <a:spAutoFit/>
              </a:bodyPr>
              <a:lstStyle/>
              <a:p>
                <a:r>
                  <a:rPr lang="en-US" b="1" dirty="0" smtClean="0">
                    <a:solidFill>
                      <a:srgbClr val="FFFFFF"/>
                    </a:solidFill>
                  </a:rPr>
                  <a:t>S1</a:t>
                </a:r>
                <a:endParaRPr lang="en-US" b="1" dirty="0">
                  <a:solidFill>
                    <a:srgbClr val="FFFFFF"/>
                  </a:solidFill>
                </a:endParaRPr>
              </a:p>
            </p:txBody>
          </p:sp>
          <p:sp>
            <p:nvSpPr>
              <p:cNvPr id="34" name="TextBox 33"/>
              <p:cNvSpPr txBox="1"/>
              <p:nvPr/>
            </p:nvSpPr>
            <p:spPr>
              <a:xfrm>
                <a:off x="2697894" y="3044772"/>
                <a:ext cx="438483" cy="378225"/>
              </a:xfrm>
              <a:prstGeom prst="rect">
                <a:avLst/>
              </a:prstGeom>
              <a:solidFill>
                <a:schemeClr val="tx1">
                  <a:lumMod val="50000"/>
                  <a:lumOff val="50000"/>
                </a:schemeClr>
              </a:solidFill>
              <a:ln>
                <a:noFill/>
              </a:ln>
            </p:spPr>
            <p:txBody>
              <a:bodyPr wrap="square" rtlCol="0">
                <a:spAutoFit/>
              </a:bodyPr>
              <a:lstStyle/>
              <a:p>
                <a:r>
                  <a:rPr lang="en-US" b="1" dirty="0" smtClean="0">
                    <a:solidFill>
                      <a:srgbClr val="FFFFFF"/>
                    </a:solidFill>
                  </a:rPr>
                  <a:t>S3</a:t>
                </a:r>
                <a:endParaRPr lang="en-US" b="1" dirty="0">
                  <a:solidFill>
                    <a:srgbClr val="FFFFFF"/>
                  </a:solidFill>
                </a:endParaRPr>
              </a:p>
            </p:txBody>
          </p:sp>
          <p:sp>
            <p:nvSpPr>
              <p:cNvPr id="38" name="TextBox 37"/>
              <p:cNvSpPr txBox="1"/>
              <p:nvPr/>
            </p:nvSpPr>
            <p:spPr>
              <a:xfrm>
                <a:off x="3763365" y="3053665"/>
                <a:ext cx="415498" cy="369332"/>
              </a:xfrm>
              <a:prstGeom prst="rect">
                <a:avLst/>
              </a:prstGeom>
              <a:solidFill>
                <a:srgbClr val="FBC01E"/>
              </a:solidFill>
              <a:ln w="38100" cmpd="sng">
                <a:noFill/>
              </a:ln>
            </p:spPr>
            <p:txBody>
              <a:bodyPr wrap="none" rtlCol="0">
                <a:spAutoFit/>
              </a:bodyPr>
              <a:lstStyle/>
              <a:p>
                <a:r>
                  <a:rPr lang="en-US" b="1" dirty="0" smtClean="0">
                    <a:solidFill>
                      <a:srgbClr val="FFFFFF"/>
                    </a:solidFill>
                  </a:rPr>
                  <a:t>S6</a:t>
                </a:r>
                <a:endParaRPr lang="en-US" b="1" dirty="0">
                  <a:solidFill>
                    <a:srgbClr val="FFFFFF"/>
                  </a:solidFill>
                </a:endParaRPr>
              </a:p>
            </p:txBody>
          </p:sp>
          <p:sp>
            <p:nvSpPr>
              <p:cNvPr id="42" name="TextBox 41"/>
              <p:cNvSpPr txBox="1"/>
              <p:nvPr/>
            </p:nvSpPr>
            <p:spPr>
              <a:xfrm>
                <a:off x="3210131" y="3051206"/>
                <a:ext cx="408607" cy="369332"/>
              </a:xfrm>
              <a:prstGeom prst="rect">
                <a:avLst/>
              </a:prstGeom>
              <a:solidFill>
                <a:srgbClr val="FBC01E"/>
              </a:solidFill>
              <a:ln>
                <a:noFill/>
              </a:ln>
            </p:spPr>
            <p:txBody>
              <a:bodyPr wrap="square" rtlCol="0">
                <a:spAutoFit/>
              </a:bodyPr>
              <a:lstStyle/>
              <a:p>
                <a:r>
                  <a:rPr lang="en-US" b="1" dirty="0" smtClean="0">
                    <a:solidFill>
                      <a:srgbClr val="FFFFFF"/>
                    </a:solidFill>
                  </a:rPr>
                  <a:t>S5</a:t>
                </a:r>
                <a:endParaRPr lang="en-US" b="1" dirty="0">
                  <a:solidFill>
                    <a:srgbClr val="FFFFFF"/>
                  </a:solidFill>
                </a:endParaRPr>
              </a:p>
            </p:txBody>
          </p:sp>
        </p:grpSp>
        <p:sp>
          <p:nvSpPr>
            <p:cNvPr id="71" name="TextBox 70"/>
            <p:cNvSpPr txBox="1"/>
            <p:nvPr/>
          </p:nvSpPr>
          <p:spPr>
            <a:xfrm>
              <a:off x="134653" y="3033578"/>
              <a:ext cx="1336837" cy="461665"/>
            </a:xfrm>
            <a:prstGeom prst="rect">
              <a:avLst/>
            </a:prstGeom>
            <a:solidFill>
              <a:schemeClr val="tx2"/>
            </a:solidFill>
            <a:ln>
              <a:noFill/>
            </a:ln>
          </p:spPr>
          <p:txBody>
            <a:bodyPr wrap="square" rtlCol="0">
              <a:spAutoFit/>
            </a:bodyPr>
            <a:lstStyle/>
            <a:p>
              <a:r>
                <a:rPr lang="en-US" sz="2400" b="1" dirty="0" smtClean="0">
                  <a:solidFill>
                    <a:srgbClr val="FFFFFF"/>
                  </a:solidFill>
                </a:rPr>
                <a:t>Design 2</a:t>
              </a:r>
              <a:endParaRPr lang="en-US" sz="2400" b="1" dirty="0">
                <a:solidFill>
                  <a:srgbClr val="FFFFFF"/>
                </a:solidFill>
              </a:endParaRPr>
            </a:p>
          </p:txBody>
        </p:sp>
      </p:grpSp>
      <p:sp>
        <p:nvSpPr>
          <p:cNvPr id="23" name="TextBox 22"/>
          <p:cNvSpPr txBox="1"/>
          <p:nvPr/>
        </p:nvSpPr>
        <p:spPr>
          <a:xfrm>
            <a:off x="1867042" y="918753"/>
            <a:ext cx="2755883" cy="584776"/>
          </a:xfrm>
          <a:prstGeom prst="rect">
            <a:avLst/>
          </a:prstGeom>
          <a:noFill/>
          <a:ln>
            <a:solidFill>
              <a:srgbClr val="000090"/>
            </a:solidFill>
          </a:ln>
        </p:spPr>
        <p:txBody>
          <a:bodyPr wrap="none" rtlCol="0">
            <a:spAutoFit/>
          </a:bodyPr>
          <a:lstStyle/>
          <a:p>
            <a:r>
              <a:rPr lang="en-US" sz="3200" b="1" dirty="0" smtClean="0">
                <a:solidFill>
                  <a:srgbClr val="000090"/>
                </a:solidFill>
              </a:rPr>
              <a:t>Library1/Lane1</a:t>
            </a:r>
            <a:endParaRPr lang="en-US" sz="3200" b="1" dirty="0">
              <a:solidFill>
                <a:srgbClr val="000090"/>
              </a:solidFill>
            </a:endParaRPr>
          </a:p>
        </p:txBody>
      </p:sp>
      <p:sp>
        <p:nvSpPr>
          <p:cNvPr id="53" name="TextBox 52"/>
          <p:cNvSpPr txBox="1"/>
          <p:nvPr/>
        </p:nvSpPr>
        <p:spPr>
          <a:xfrm>
            <a:off x="5062512" y="918753"/>
            <a:ext cx="2755883" cy="584776"/>
          </a:xfrm>
          <a:prstGeom prst="rect">
            <a:avLst/>
          </a:prstGeom>
          <a:noFill/>
          <a:ln>
            <a:solidFill>
              <a:srgbClr val="000090"/>
            </a:solidFill>
          </a:ln>
        </p:spPr>
        <p:txBody>
          <a:bodyPr wrap="none" rtlCol="0">
            <a:spAutoFit/>
          </a:bodyPr>
          <a:lstStyle/>
          <a:p>
            <a:r>
              <a:rPr lang="en-US" sz="3200" b="1" dirty="0" smtClean="0">
                <a:solidFill>
                  <a:srgbClr val="000090"/>
                </a:solidFill>
              </a:rPr>
              <a:t>Library2/Lane2</a:t>
            </a:r>
            <a:endParaRPr lang="en-US" sz="3200" b="1" dirty="0">
              <a:solidFill>
                <a:srgbClr val="000090"/>
              </a:solidFill>
            </a:endParaRPr>
          </a:p>
        </p:txBody>
      </p:sp>
      <p:sp>
        <p:nvSpPr>
          <p:cNvPr id="56" name="TextBox 55"/>
          <p:cNvSpPr txBox="1"/>
          <p:nvPr/>
        </p:nvSpPr>
        <p:spPr>
          <a:xfrm>
            <a:off x="5567652" y="6085145"/>
            <a:ext cx="917135" cy="369332"/>
          </a:xfrm>
          <a:prstGeom prst="rect">
            <a:avLst/>
          </a:prstGeom>
          <a:solidFill>
            <a:schemeClr val="tx1">
              <a:lumMod val="50000"/>
              <a:lumOff val="50000"/>
            </a:schemeClr>
          </a:solidFill>
        </p:spPr>
        <p:txBody>
          <a:bodyPr wrap="square" rtlCol="0">
            <a:spAutoFit/>
          </a:bodyPr>
          <a:lstStyle/>
          <a:p>
            <a:pPr algn="ctr"/>
            <a:r>
              <a:rPr lang="en-US" b="1" dirty="0" smtClean="0">
                <a:solidFill>
                  <a:srgbClr val="FFFFFF"/>
                </a:solidFill>
              </a:rPr>
              <a:t>WT</a:t>
            </a:r>
            <a:endParaRPr lang="en-US" b="1" dirty="0">
              <a:solidFill>
                <a:srgbClr val="FFFFFF"/>
              </a:solidFill>
            </a:endParaRPr>
          </a:p>
        </p:txBody>
      </p:sp>
      <p:sp>
        <p:nvSpPr>
          <p:cNvPr id="72" name="TextBox 71"/>
          <p:cNvSpPr txBox="1"/>
          <p:nvPr/>
        </p:nvSpPr>
        <p:spPr>
          <a:xfrm>
            <a:off x="6704577" y="6085145"/>
            <a:ext cx="806926" cy="369332"/>
          </a:xfrm>
          <a:prstGeom prst="rect">
            <a:avLst/>
          </a:prstGeom>
          <a:solidFill>
            <a:srgbClr val="FBC01E"/>
          </a:solidFill>
        </p:spPr>
        <p:txBody>
          <a:bodyPr wrap="square" rtlCol="0">
            <a:spAutoFit/>
          </a:bodyPr>
          <a:lstStyle/>
          <a:p>
            <a:r>
              <a:rPr lang="en-US" b="1" dirty="0" smtClean="0">
                <a:solidFill>
                  <a:srgbClr val="FFFFFF"/>
                </a:solidFill>
              </a:rPr>
              <a:t>    KO</a:t>
            </a:r>
            <a:endParaRPr lang="en-US" b="1" dirty="0">
              <a:solidFill>
                <a:srgbClr val="FFFFFF"/>
              </a:solidFill>
            </a:endParaRPr>
          </a:p>
        </p:txBody>
      </p:sp>
      <p:grpSp>
        <p:nvGrpSpPr>
          <p:cNvPr id="102" name="Group 101"/>
          <p:cNvGrpSpPr/>
          <p:nvPr/>
        </p:nvGrpSpPr>
        <p:grpSpPr>
          <a:xfrm>
            <a:off x="134653" y="4158174"/>
            <a:ext cx="7138739" cy="830997"/>
            <a:chOff x="134653" y="4158174"/>
            <a:chExt cx="7138739" cy="830997"/>
          </a:xfrm>
        </p:grpSpPr>
        <p:sp>
          <p:nvSpPr>
            <p:cNvPr id="57" name="TextBox 56"/>
            <p:cNvSpPr txBox="1"/>
            <p:nvPr/>
          </p:nvSpPr>
          <p:spPr>
            <a:xfrm>
              <a:off x="134653" y="4375106"/>
              <a:ext cx="1336837" cy="461665"/>
            </a:xfrm>
            <a:prstGeom prst="rect">
              <a:avLst/>
            </a:prstGeom>
            <a:solidFill>
              <a:schemeClr val="tx2"/>
            </a:solidFill>
          </p:spPr>
          <p:txBody>
            <a:bodyPr wrap="square" rtlCol="0">
              <a:spAutoFit/>
            </a:bodyPr>
            <a:lstStyle/>
            <a:p>
              <a:r>
                <a:rPr lang="en-US" sz="2400" b="1" dirty="0" smtClean="0">
                  <a:solidFill>
                    <a:srgbClr val="FFFFFF"/>
                  </a:solidFill>
                </a:rPr>
                <a:t>Design 3</a:t>
              </a:r>
              <a:endParaRPr lang="en-US" sz="2400" b="1" dirty="0">
                <a:solidFill>
                  <a:srgbClr val="FFFFFF"/>
                </a:solidFill>
              </a:endParaRPr>
            </a:p>
          </p:txBody>
        </p:sp>
        <p:grpSp>
          <p:nvGrpSpPr>
            <p:cNvPr id="89" name="Group 88"/>
            <p:cNvGrpSpPr/>
            <p:nvPr/>
          </p:nvGrpSpPr>
          <p:grpSpPr>
            <a:xfrm>
              <a:off x="2154613" y="4158174"/>
              <a:ext cx="2111036" cy="830997"/>
              <a:chOff x="2154613" y="4375106"/>
              <a:chExt cx="2111036" cy="830997"/>
            </a:xfrm>
          </p:grpSpPr>
          <p:grpSp>
            <p:nvGrpSpPr>
              <p:cNvPr id="77" name="Group 76"/>
              <p:cNvGrpSpPr/>
              <p:nvPr/>
            </p:nvGrpSpPr>
            <p:grpSpPr>
              <a:xfrm>
                <a:off x="2154613" y="4375106"/>
                <a:ext cx="2111036" cy="378225"/>
                <a:chOff x="2155404" y="1891313"/>
                <a:chExt cx="2111036" cy="378225"/>
              </a:xfrm>
            </p:grpSpPr>
            <p:sp>
              <p:nvSpPr>
                <p:cNvPr id="78" name="TextBox 77"/>
                <p:cNvSpPr txBox="1"/>
                <p:nvPr/>
              </p:nvSpPr>
              <p:spPr>
                <a:xfrm>
                  <a:off x="2155404" y="1891313"/>
                  <a:ext cx="414494" cy="378225"/>
                </a:xfrm>
                <a:prstGeom prst="rect">
                  <a:avLst/>
                </a:prstGeom>
                <a:solidFill>
                  <a:schemeClr val="tx1">
                    <a:lumMod val="50000"/>
                    <a:lumOff val="50000"/>
                  </a:schemeClr>
                </a:solidFill>
                <a:ln w="38100" cmpd="sng">
                  <a:solidFill>
                    <a:srgbClr val="BE0204"/>
                  </a:solidFill>
                </a:ln>
              </p:spPr>
              <p:txBody>
                <a:bodyPr wrap="square" rtlCol="0">
                  <a:spAutoFit/>
                </a:bodyPr>
                <a:lstStyle/>
                <a:p>
                  <a:r>
                    <a:rPr lang="en-US" b="1" dirty="0" smtClean="0">
                      <a:solidFill>
                        <a:srgbClr val="FFFFFF"/>
                      </a:solidFill>
                    </a:rPr>
                    <a:t>S1</a:t>
                  </a:r>
                  <a:endParaRPr lang="en-US" b="1" dirty="0">
                    <a:solidFill>
                      <a:srgbClr val="FFFFFF"/>
                    </a:solidFill>
                  </a:endParaRPr>
                </a:p>
              </p:txBody>
            </p:sp>
            <p:sp>
              <p:nvSpPr>
                <p:cNvPr id="79" name="TextBox 78"/>
                <p:cNvSpPr txBox="1"/>
                <p:nvPr/>
              </p:nvSpPr>
              <p:spPr>
                <a:xfrm>
                  <a:off x="3263834" y="1891313"/>
                  <a:ext cx="438483" cy="378225"/>
                </a:xfrm>
                <a:prstGeom prst="rect">
                  <a:avLst/>
                </a:prstGeom>
                <a:solidFill>
                  <a:schemeClr val="tx1">
                    <a:lumMod val="50000"/>
                    <a:lumOff val="50000"/>
                  </a:schemeClr>
                </a:solidFill>
              </p:spPr>
              <p:txBody>
                <a:bodyPr wrap="square" rtlCol="0">
                  <a:spAutoFit/>
                </a:bodyPr>
                <a:lstStyle/>
                <a:p>
                  <a:r>
                    <a:rPr lang="en-US" b="1" dirty="0" smtClean="0">
                      <a:solidFill>
                        <a:srgbClr val="FFFFFF"/>
                      </a:solidFill>
                    </a:rPr>
                    <a:t>S3</a:t>
                  </a:r>
                  <a:endParaRPr lang="en-US" b="1" dirty="0">
                    <a:solidFill>
                      <a:srgbClr val="FFFFFF"/>
                    </a:solidFill>
                  </a:endParaRPr>
                </a:p>
              </p:txBody>
            </p:sp>
            <p:sp>
              <p:nvSpPr>
                <p:cNvPr id="80" name="TextBox 79"/>
                <p:cNvSpPr txBox="1"/>
                <p:nvPr/>
              </p:nvSpPr>
              <p:spPr>
                <a:xfrm>
                  <a:off x="2695538" y="1891313"/>
                  <a:ext cx="442656" cy="378225"/>
                </a:xfrm>
                <a:prstGeom prst="rect">
                  <a:avLst/>
                </a:prstGeom>
                <a:solidFill>
                  <a:schemeClr val="tx1">
                    <a:lumMod val="50000"/>
                    <a:lumOff val="50000"/>
                  </a:schemeClr>
                </a:solidFill>
                <a:ln w="38100" cmpd="sng">
                  <a:solidFill>
                    <a:srgbClr val="BE0204"/>
                  </a:solidFill>
                </a:ln>
              </p:spPr>
              <p:txBody>
                <a:bodyPr wrap="square" rtlCol="0">
                  <a:spAutoFit/>
                </a:bodyPr>
                <a:lstStyle/>
                <a:p>
                  <a:r>
                    <a:rPr lang="en-US" b="1" dirty="0" smtClean="0">
                      <a:solidFill>
                        <a:srgbClr val="FFFFFF"/>
                      </a:solidFill>
                    </a:rPr>
                    <a:t>S2</a:t>
                  </a:r>
                  <a:endParaRPr lang="en-US" b="1" dirty="0">
                    <a:solidFill>
                      <a:srgbClr val="FFFFFF"/>
                    </a:solidFill>
                  </a:endParaRPr>
                </a:p>
              </p:txBody>
            </p:sp>
            <p:sp>
              <p:nvSpPr>
                <p:cNvPr id="81" name="TextBox 80"/>
                <p:cNvSpPr txBox="1"/>
                <p:nvPr/>
              </p:nvSpPr>
              <p:spPr>
                <a:xfrm>
                  <a:off x="3827957" y="1891313"/>
                  <a:ext cx="438483" cy="378225"/>
                </a:xfrm>
                <a:prstGeom prst="rect">
                  <a:avLst/>
                </a:prstGeom>
                <a:solidFill>
                  <a:schemeClr val="tx1">
                    <a:lumMod val="50000"/>
                    <a:lumOff val="50000"/>
                  </a:schemeClr>
                </a:solidFill>
              </p:spPr>
              <p:txBody>
                <a:bodyPr wrap="square" rtlCol="0">
                  <a:spAutoFit/>
                </a:bodyPr>
                <a:lstStyle/>
                <a:p>
                  <a:r>
                    <a:rPr lang="en-US" b="1" dirty="0" smtClean="0">
                      <a:solidFill>
                        <a:srgbClr val="FFFFFF"/>
                      </a:solidFill>
                    </a:rPr>
                    <a:t>S4</a:t>
                  </a:r>
                  <a:endParaRPr lang="en-US" b="1" dirty="0">
                    <a:solidFill>
                      <a:srgbClr val="FFFFFF"/>
                    </a:solidFill>
                  </a:endParaRPr>
                </a:p>
              </p:txBody>
            </p:sp>
          </p:grpSp>
          <p:sp>
            <p:nvSpPr>
              <p:cNvPr id="84" name="TextBox 83"/>
              <p:cNvSpPr txBox="1"/>
              <p:nvPr/>
            </p:nvSpPr>
            <p:spPr>
              <a:xfrm>
                <a:off x="2730202" y="4836771"/>
                <a:ext cx="408607" cy="369332"/>
              </a:xfrm>
              <a:prstGeom prst="rect">
                <a:avLst/>
              </a:prstGeom>
              <a:solidFill>
                <a:srgbClr val="FBC01E"/>
              </a:solidFill>
            </p:spPr>
            <p:txBody>
              <a:bodyPr wrap="square" rtlCol="0">
                <a:spAutoFit/>
              </a:bodyPr>
              <a:lstStyle/>
              <a:p>
                <a:r>
                  <a:rPr lang="en-US" b="1" dirty="0" smtClean="0">
                    <a:solidFill>
                      <a:srgbClr val="FFFFFF"/>
                    </a:solidFill>
                  </a:rPr>
                  <a:t>S6</a:t>
                </a:r>
                <a:endParaRPr lang="en-US" b="1" dirty="0">
                  <a:solidFill>
                    <a:srgbClr val="FFFFFF"/>
                  </a:solidFill>
                </a:endParaRPr>
              </a:p>
            </p:txBody>
          </p:sp>
          <p:sp>
            <p:nvSpPr>
              <p:cNvPr id="85" name="TextBox 84"/>
              <p:cNvSpPr txBox="1"/>
              <p:nvPr/>
            </p:nvSpPr>
            <p:spPr>
              <a:xfrm>
                <a:off x="3276025" y="4836771"/>
                <a:ext cx="408607" cy="369332"/>
              </a:xfrm>
              <a:prstGeom prst="rect">
                <a:avLst/>
              </a:prstGeom>
              <a:solidFill>
                <a:srgbClr val="FBC01E"/>
              </a:solidFill>
            </p:spPr>
            <p:txBody>
              <a:bodyPr wrap="square" rtlCol="0">
                <a:spAutoFit/>
              </a:bodyPr>
              <a:lstStyle/>
              <a:p>
                <a:r>
                  <a:rPr lang="en-US" b="1" dirty="0" smtClean="0">
                    <a:solidFill>
                      <a:srgbClr val="FFFFFF"/>
                    </a:solidFill>
                  </a:rPr>
                  <a:t>S7</a:t>
                </a:r>
                <a:endParaRPr lang="en-US" b="1" dirty="0">
                  <a:solidFill>
                    <a:srgbClr val="FFFFFF"/>
                  </a:solidFill>
                </a:endParaRPr>
              </a:p>
            </p:txBody>
          </p:sp>
          <p:sp>
            <p:nvSpPr>
              <p:cNvPr id="86" name="TextBox 85"/>
              <p:cNvSpPr txBox="1"/>
              <p:nvPr/>
            </p:nvSpPr>
            <p:spPr>
              <a:xfrm>
                <a:off x="2154613" y="4836771"/>
                <a:ext cx="408607" cy="369332"/>
              </a:xfrm>
              <a:prstGeom prst="rect">
                <a:avLst/>
              </a:prstGeom>
              <a:solidFill>
                <a:srgbClr val="FBC01E"/>
              </a:solidFill>
            </p:spPr>
            <p:txBody>
              <a:bodyPr wrap="square" rtlCol="0">
                <a:spAutoFit/>
              </a:bodyPr>
              <a:lstStyle/>
              <a:p>
                <a:r>
                  <a:rPr lang="en-US" b="1" dirty="0" smtClean="0">
                    <a:solidFill>
                      <a:srgbClr val="FFFFFF"/>
                    </a:solidFill>
                  </a:rPr>
                  <a:t>S5</a:t>
                </a:r>
                <a:endParaRPr lang="en-US" b="1" dirty="0">
                  <a:solidFill>
                    <a:srgbClr val="FFFFFF"/>
                  </a:solidFill>
                </a:endParaRPr>
              </a:p>
            </p:txBody>
          </p:sp>
        </p:grpSp>
        <p:grpSp>
          <p:nvGrpSpPr>
            <p:cNvPr id="90" name="Group 89"/>
            <p:cNvGrpSpPr/>
            <p:nvPr/>
          </p:nvGrpSpPr>
          <p:grpSpPr>
            <a:xfrm>
              <a:off x="5162356" y="4158174"/>
              <a:ext cx="2111036" cy="830997"/>
              <a:chOff x="2154613" y="4375106"/>
              <a:chExt cx="2111036" cy="830997"/>
            </a:xfrm>
          </p:grpSpPr>
          <p:grpSp>
            <p:nvGrpSpPr>
              <p:cNvPr id="91" name="Group 76"/>
              <p:cNvGrpSpPr/>
              <p:nvPr/>
            </p:nvGrpSpPr>
            <p:grpSpPr>
              <a:xfrm>
                <a:off x="2154613" y="4375106"/>
                <a:ext cx="2111036" cy="378225"/>
                <a:chOff x="2155404" y="1891313"/>
                <a:chExt cx="2111036" cy="378225"/>
              </a:xfrm>
            </p:grpSpPr>
            <p:sp>
              <p:nvSpPr>
                <p:cNvPr id="95" name="TextBox 94"/>
                <p:cNvSpPr txBox="1"/>
                <p:nvPr/>
              </p:nvSpPr>
              <p:spPr>
                <a:xfrm>
                  <a:off x="2155404" y="1891313"/>
                  <a:ext cx="414494" cy="378225"/>
                </a:xfrm>
                <a:prstGeom prst="rect">
                  <a:avLst/>
                </a:prstGeom>
                <a:solidFill>
                  <a:schemeClr val="tx1">
                    <a:lumMod val="50000"/>
                    <a:lumOff val="50000"/>
                  </a:schemeClr>
                </a:solidFill>
                <a:ln w="38100" cmpd="sng">
                  <a:solidFill>
                    <a:srgbClr val="BE0204"/>
                  </a:solidFill>
                </a:ln>
              </p:spPr>
              <p:txBody>
                <a:bodyPr wrap="square" rtlCol="0">
                  <a:spAutoFit/>
                </a:bodyPr>
                <a:lstStyle/>
                <a:p>
                  <a:r>
                    <a:rPr lang="en-US" b="1" dirty="0" smtClean="0">
                      <a:solidFill>
                        <a:srgbClr val="FFFFFF"/>
                      </a:solidFill>
                    </a:rPr>
                    <a:t>S1</a:t>
                  </a:r>
                  <a:endParaRPr lang="en-US" b="1" dirty="0">
                    <a:solidFill>
                      <a:srgbClr val="FFFFFF"/>
                    </a:solidFill>
                  </a:endParaRPr>
                </a:p>
              </p:txBody>
            </p:sp>
            <p:sp>
              <p:nvSpPr>
                <p:cNvPr id="96" name="TextBox 95"/>
                <p:cNvSpPr txBox="1"/>
                <p:nvPr/>
              </p:nvSpPr>
              <p:spPr>
                <a:xfrm>
                  <a:off x="3263834" y="1891313"/>
                  <a:ext cx="438483" cy="378225"/>
                </a:xfrm>
                <a:prstGeom prst="rect">
                  <a:avLst/>
                </a:prstGeom>
                <a:solidFill>
                  <a:schemeClr val="tx1">
                    <a:lumMod val="50000"/>
                    <a:lumOff val="50000"/>
                  </a:schemeClr>
                </a:solidFill>
              </p:spPr>
              <p:txBody>
                <a:bodyPr wrap="square" rtlCol="0">
                  <a:spAutoFit/>
                </a:bodyPr>
                <a:lstStyle/>
                <a:p>
                  <a:r>
                    <a:rPr lang="en-US" b="1" dirty="0" smtClean="0">
                      <a:solidFill>
                        <a:srgbClr val="FFFFFF"/>
                      </a:solidFill>
                    </a:rPr>
                    <a:t>S3</a:t>
                  </a:r>
                  <a:endParaRPr lang="en-US" b="1" dirty="0">
                    <a:solidFill>
                      <a:srgbClr val="FFFFFF"/>
                    </a:solidFill>
                  </a:endParaRPr>
                </a:p>
              </p:txBody>
            </p:sp>
            <p:sp>
              <p:nvSpPr>
                <p:cNvPr id="97" name="TextBox 96"/>
                <p:cNvSpPr txBox="1"/>
                <p:nvPr/>
              </p:nvSpPr>
              <p:spPr>
                <a:xfrm>
                  <a:off x="2695538" y="1891313"/>
                  <a:ext cx="442656" cy="378225"/>
                </a:xfrm>
                <a:prstGeom prst="rect">
                  <a:avLst/>
                </a:prstGeom>
                <a:solidFill>
                  <a:schemeClr val="tx1">
                    <a:lumMod val="50000"/>
                    <a:lumOff val="50000"/>
                  </a:schemeClr>
                </a:solidFill>
                <a:ln w="38100" cmpd="sng">
                  <a:solidFill>
                    <a:srgbClr val="BE0204"/>
                  </a:solidFill>
                </a:ln>
              </p:spPr>
              <p:txBody>
                <a:bodyPr wrap="square" rtlCol="0">
                  <a:spAutoFit/>
                </a:bodyPr>
                <a:lstStyle/>
                <a:p>
                  <a:r>
                    <a:rPr lang="en-US" b="1" dirty="0" smtClean="0">
                      <a:solidFill>
                        <a:srgbClr val="FFFFFF"/>
                      </a:solidFill>
                    </a:rPr>
                    <a:t>S2</a:t>
                  </a:r>
                  <a:endParaRPr lang="en-US" b="1" dirty="0">
                    <a:solidFill>
                      <a:srgbClr val="FFFFFF"/>
                    </a:solidFill>
                  </a:endParaRPr>
                </a:p>
              </p:txBody>
            </p:sp>
            <p:sp>
              <p:nvSpPr>
                <p:cNvPr id="98" name="TextBox 97"/>
                <p:cNvSpPr txBox="1"/>
                <p:nvPr/>
              </p:nvSpPr>
              <p:spPr>
                <a:xfrm>
                  <a:off x="3827957" y="1891313"/>
                  <a:ext cx="438483" cy="378225"/>
                </a:xfrm>
                <a:prstGeom prst="rect">
                  <a:avLst/>
                </a:prstGeom>
                <a:solidFill>
                  <a:schemeClr val="tx1">
                    <a:lumMod val="50000"/>
                    <a:lumOff val="50000"/>
                  </a:schemeClr>
                </a:solidFill>
              </p:spPr>
              <p:txBody>
                <a:bodyPr wrap="square" rtlCol="0">
                  <a:spAutoFit/>
                </a:bodyPr>
                <a:lstStyle/>
                <a:p>
                  <a:r>
                    <a:rPr lang="en-US" b="1" dirty="0" smtClean="0">
                      <a:solidFill>
                        <a:srgbClr val="FFFFFF"/>
                      </a:solidFill>
                    </a:rPr>
                    <a:t>S4</a:t>
                  </a:r>
                  <a:endParaRPr lang="en-US" b="1" dirty="0">
                    <a:solidFill>
                      <a:srgbClr val="FFFFFF"/>
                    </a:solidFill>
                  </a:endParaRPr>
                </a:p>
              </p:txBody>
            </p:sp>
          </p:grpSp>
          <p:sp>
            <p:nvSpPr>
              <p:cNvPr id="92" name="TextBox 91"/>
              <p:cNvSpPr txBox="1"/>
              <p:nvPr/>
            </p:nvSpPr>
            <p:spPr>
              <a:xfrm>
                <a:off x="2730202" y="4836771"/>
                <a:ext cx="408607" cy="369332"/>
              </a:xfrm>
              <a:prstGeom prst="rect">
                <a:avLst/>
              </a:prstGeom>
              <a:solidFill>
                <a:srgbClr val="FBC01E"/>
              </a:solidFill>
            </p:spPr>
            <p:txBody>
              <a:bodyPr wrap="square" rtlCol="0">
                <a:spAutoFit/>
              </a:bodyPr>
              <a:lstStyle/>
              <a:p>
                <a:r>
                  <a:rPr lang="en-US" b="1" dirty="0" smtClean="0">
                    <a:solidFill>
                      <a:srgbClr val="FFFFFF"/>
                    </a:solidFill>
                  </a:rPr>
                  <a:t>S6</a:t>
                </a:r>
                <a:endParaRPr lang="en-US" b="1" dirty="0">
                  <a:solidFill>
                    <a:srgbClr val="FFFFFF"/>
                  </a:solidFill>
                </a:endParaRPr>
              </a:p>
            </p:txBody>
          </p:sp>
          <p:sp>
            <p:nvSpPr>
              <p:cNvPr id="93" name="TextBox 92"/>
              <p:cNvSpPr txBox="1"/>
              <p:nvPr/>
            </p:nvSpPr>
            <p:spPr>
              <a:xfrm>
                <a:off x="3276025" y="4836771"/>
                <a:ext cx="408607" cy="369332"/>
              </a:xfrm>
              <a:prstGeom prst="rect">
                <a:avLst/>
              </a:prstGeom>
              <a:solidFill>
                <a:srgbClr val="FBC01E"/>
              </a:solidFill>
            </p:spPr>
            <p:txBody>
              <a:bodyPr wrap="square" rtlCol="0">
                <a:spAutoFit/>
              </a:bodyPr>
              <a:lstStyle/>
              <a:p>
                <a:r>
                  <a:rPr lang="en-US" b="1" dirty="0" smtClean="0">
                    <a:solidFill>
                      <a:srgbClr val="FFFFFF"/>
                    </a:solidFill>
                  </a:rPr>
                  <a:t>S7</a:t>
                </a:r>
                <a:endParaRPr lang="en-US" b="1" dirty="0">
                  <a:solidFill>
                    <a:srgbClr val="FFFFFF"/>
                  </a:solidFill>
                </a:endParaRPr>
              </a:p>
            </p:txBody>
          </p:sp>
          <p:sp>
            <p:nvSpPr>
              <p:cNvPr id="94" name="TextBox 93"/>
              <p:cNvSpPr txBox="1"/>
              <p:nvPr/>
            </p:nvSpPr>
            <p:spPr>
              <a:xfrm>
                <a:off x="2154613" y="4836771"/>
                <a:ext cx="408607" cy="369332"/>
              </a:xfrm>
              <a:prstGeom prst="rect">
                <a:avLst/>
              </a:prstGeom>
              <a:solidFill>
                <a:srgbClr val="FBC01E"/>
              </a:solidFill>
            </p:spPr>
            <p:txBody>
              <a:bodyPr wrap="square" rtlCol="0">
                <a:spAutoFit/>
              </a:bodyPr>
              <a:lstStyle/>
              <a:p>
                <a:r>
                  <a:rPr lang="en-US" b="1" dirty="0" smtClean="0">
                    <a:solidFill>
                      <a:srgbClr val="FFFFFF"/>
                    </a:solidFill>
                  </a:rPr>
                  <a:t>S5</a:t>
                </a:r>
                <a:endParaRPr lang="en-US" b="1" dirty="0">
                  <a:solidFill>
                    <a:srgbClr val="FFFFFF"/>
                  </a:solidFill>
                </a:endParaRPr>
              </a:p>
            </p:txBody>
          </p:sp>
        </p:grpSp>
      </p:grpSp>
      <p:sp>
        <p:nvSpPr>
          <p:cNvPr id="99" name="TextBox 98"/>
          <p:cNvSpPr txBox="1"/>
          <p:nvPr/>
        </p:nvSpPr>
        <p:spPr>
          <a:xfrm>
            <a:off x="7273392" y="1849592"/>
            <a:ext cx="1422685"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Don’t do this</a:t>
            </a:r>
            <a:endParaRPr lang="en-US" b="1"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56422732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3" name="TextBox 42"/>
          <p:cNvSpPr txBox="1"/>
          <p:nvPr/>
        </p:nvSpPr>
        <p:spPr>
          <a:xfrm>
            <a:off x="6328184" y="3353830"/>
            <a:ext cx="1996498" cy="369332"/>
          </a:xfrm>
          <a:prstGeom prst="rect">
            <a:avLst/>
          </a:prstGeom>
          <a:noFill/>
          <a:ln w="28575" cap="flat" cmpd="sng" algn="ctr">
            <a:solidFill>
              <a:srgbClr val="BE0204"/>
            </a:solidFill>
            <a:prstDash val="solid"/>
            <a:round/>
            <a:headEnd type="none" w="med" len="med"/>
            <a:tailEnd type="none" w="med" len="med"/>
          </a:ln>
        </p:spPr>
        <p:txBody>
          <a:bodyPr wrap="none" rtlCol="0">
            <a:spAutoFit/>
          </a:bodyPr>
          <a:lstStyle/>
          <a:p>
            <a:r>
              <a:rPr lang="en-US" dirty="0" smtClean="0"/>
              <a:t>technical replicates</a:t>
            </a:r>
            <a:endParaRPr lang="en-US" dirty="0"/>
          </a:p>
        </p:txBody>
      </p:sp>
      <p:sp>
        <p:nvSpPr>
          <p:cNvPr id="56" name="TextBox 55"/>
          <p:cNvSpPr txBox="1"/>
          <p:nvPr/>
        </p:nvSpPr>
        <p:spPr>
          <a:xfrm>
            <a:off x="6328184" y="3905808"/>
            <a:ext cx="917135" cy="369332"/>
          </a:xfrm>
          <a:prstGeom prst="rect">
            <a:avLst/>
          </a:prstGeom>
          <a:solidFill>
            <a:schemeClr val="tx1">
              <a:lumMod val="50000"/>
              <a:lumOff val="50000"/>
            </a:schemeClr>
          </a:solidFill>
        </p:spPr>
        <p:txBody>
          <a:bodyPr wrap="square" rtlCol="0">
            <a:spAutoFit/>
          </a:bodyPr>
          <a:lstStyle/>
          <a:p>
            <a:pPr algn="ctr"/>
            <a:r>
              <a:rPr lang="en-US" b="1" dirty="0" smtClean="0">
                <a:solidFill>
                  <a:srgbClr val="FFFFFF"/>
                </a:solidFill>
              </a:rPr>
              <a:t>WT</a:t>
            </a:r>
            <a:endParaRPr lang="en-US" b="1" dirty="0">
              <a:solidFill>
                <a:srgbClr val="FFFFFF"/>
              </a:solidFill>
            </a:endParaRPr>
          </a:p>
        </p:txBody>
      </p:sp>
      <p:sp>
        <p:nvSpPr>
          <p:cNvPr id="74" name="TextBox 73"/>
          <p:cNvSpPr txBox="1"/>
          <p:nvPr/>
        </p:nvSpPr>
        <p:spPr>
          <a:xfrm>
            <a:off x="7466282" y="3884861"/>
            <a:ext cx="827935" cy="369332"/>
          </a:xfrm>
          <a:prstGeom prst="rect">
            <a:avLst/>
          </a:prstGeom>
          <a:solidFill>
            <a:schemeClr val="accent1"/>
          </a:solidFill>
        </p:spPr>
        <p:txBody>
          <a:bodyPr wrap="square" rtlCol="0">
            <a:spAutoFit/>
          </a:bodyPr>
          <a:lstStyle/>
          <a:p>
            <a:pPr algn="ctr"/>
            <a:r>
              <a:rPr lang="en-US" b="1" dirty="0" smtClean="0">
                <a:solidFill>
                  <a:srgbClr val="FFFFFF"/>
                </a:solidFill>
              </a:rPr>
              <a:t>KO</a:t>
            </a:r>
            <a:endParaRPr lang="en-US" b="1" dirty="0">
              <a:solidFill>
                <a:srgbClr val="FFFFFF"/>
              </a:solidFill>
            </a:endParaRPr>
          </a:p>
        </p:txBody>
      </p:sp>
      <p:sp>
        <p:nvSpPr>
          <p:cNvPr id="27" name="TextBox 26"/>
          <p:cNvSpPr txBox="1"/>
          <p:nvPr/>
        </p:nvSpPr>
        <p:spPr>
          <a:xfrm>
            <a:off x="134653" y="3197568"/>
            <a:ext cx="6113672" cy="3046988"/>
          </a:xfrm>
          <a:prstGeom prst="rect">
            <a:avLst/>
          </a:prstGeom>
          <a:noFill/>
        </p:spPr>
        <p:txBody>
          <a:bodyPr wrap="square" rtlCol="0">
            <a:spAutoFit/>
          </a:bodyPr>
          <a:lstStyle/>
          <a:p>
            <a:r>
              <a:rPr lang="en-US" sz="2400" b="1" dirty="0" smtClean="0"/>
              <a:t>In design 3 you can sequence library 1 and then sequence it again to add coverage (if needed). You will still get preliminary information about differences in all conditions.</a:t>
            </a:r>
          </a:p>
          <a:p>
            <a:endParaRPr lang="en-US" sz="2400" b="1" dirty="0"/>
          </a:p>
          <a:p>
            <a:r>
              <a:rPr lang="en-US" sz="2400" b="1" dirty="0" smtClean="0"/>
              <a:t>In design 2 you will have to sequence both lanes to obtain any meaningful info about differences between conditions.</a:t>
            </a:r>
          </a:p>
        </p:txBody>
      </p:sp>
      <p:sp>
        <p:nvSpPr>
          <p:cNvPr id="44" name="TextBox 43"/>
          <p:cNvSpPr txBox="1"/>
          <p:nvPr/>
        </p:nvSpPr>
        <p:spPr>
          <a:xfrm>
            <a:off x="2051999" y="333977"/>
            <a:ext cx="2755883" cy="584776"/>
          </a:xfrm>
          <a:prstGeom prst="rect">
            <a:avLst/>
          </a:prstGeom>
          <a:noFill/>
          <a:ln>
            <a:solidFill>
              <a:srgbClr val="000090"/>
            </a:solidFill>
          </a:ln>
        </p:spPr>
        <p:txBody>
          <a:bodyPr wrap="none" rtlCol="0">
            <a:spAutoFit/>
          </a:bodyPr>
          <a:lstStyle/>
          <a:p>
            <a:r>
              <a:rPr lang="en-US" sz="3200" b="1" dirty="0" smtClean="0">
                <a:solidFill>
                  <a:srgbClr val="000090"/>
                </a:solidFill>
              </a:rPr>
              <a:t>Library1/Lane1</a:t>
            </a:r>
            <a:endParaRPr lang="en-US" sz="3200" b="1" dirty="0">
              <a:solidFill>
                <a:srgbClr val="000090"/>
              </a:solidFill>
            </a:endParaRPr>
          </a:p>
        </p:txBody>
      </p:sp>
      <p:sp>
        <p:nvSpPr>
          <p:cNvPr id="45" name="TextBox 44"/>
          <p:cNvSpPr txBox="1"/>
          <p:nvPr/>
        </p:nvSpPr>
        <p:spPr>
          <a:xfrm>
            <a:off x="5406100" y="333977"/>
            <a:ext cx="2755883" cy="584776"/>
          </a:xfrm>
          <a:prstGeom prst="rect">
            <a:avLst/>
          </a:prstGeom>
          <a:noFill/>
          <a:ln>
            <a:solidFill>
              <a:srgbClr val="000090"/>
            </a:solidFill>
          </a:ln>
        </p:spPr>
        <p:txBody>
          <a:bodyPr wrap="none" rtlCol="0">
            <a:spAutoFit/>
          </a:bodyPr>
          <a:lstStyle/>
          <a:p>
            <a:r>
              <a:rPr lang="en-US" sz="3200" b="1" dirty="0" smtClean="0">
                <a:solidFill>
                  <a:srgbClr val="000090"/>
                </a:solidFill>
              </a:rPr>
              <a:t>Library2/Lane2</a:t>
            </a:r>
            <a:endParaRPr lang="en-US" sz="3200" b="1" dirty="0">
              <a:solidFill>
                <a:srgbClr val="000090"/>
              </a:solidFill>
            </a:endParaRPr>
          </a:p>
        </p:txBody>
      </p:sp>
      <p:grpSp>
        <p:nvGrpSpPr>
          <p:cNvPr id="46" name="Group 45"/>
          <p:cNvGrpSpPr/>
          <p:nvPr/>
        </p:nvGrpSpPr>
        <p:grpSpPr>
          <a:xfrm>
            <a:off x="402942" y="1230224"/>
            <a:ext cx="6563380" cy="465443"/>
            <a:chOff x="134653" y="3029800"/>
            <a:chExt cx="6563380" cy="465443"/>
          </a:xfrm>
        </p:grpSpPr>
        <p:grpSp>
          <p:nvGrpSpPr>
            <p:cNvPr id="47" name="Group 86"/>
            <p:cNvGrpSpPr/>
            <p:nvPr/>
          </p:nvGrpSpPr>
          <p:grpSpPr>
            <a:xfrm>
              <a:off x="5162356" y="3029800"/>
              <a:ext cx="1535677" cy="387118"/>
              <a:chOff x="5248584" y="3029800"/>
              <a:chExt cx="1535677" cy="387118"/>
            </a:xfrm>
          </p:grpSpPr>
          <p:sp>
            <p:nvSpPr>
              <p:cNvPr id="55" name="TextBox 54"/>
              <p:cNvSpPr txBox="1"/>
              <p:nvPr/>
            </p:nvSpPr>
            <p:spPr>
              <a:xfrm>
                <a:off x="5248584" y="3038693"/>
                <a:ext cx="442656" cy="378225"/>
              </a:xfrm>
              <a:prstGeom prst="rect">
                <a:avLst/>
              </a:prstGeom>
              <a:solidFill>
                <a:schemeClr val="tx1">
                  <a:lumMod val="50000"/>
                  <a:lumOff val="50000"/>
                </a:schemeClr>
              </a:solidFill>
              <a:ln w="38100" cmpd="sng">
                <a:solidFill>
                  <a:srgbClr val="FF0000"/>
                </a:solidFill>
              </a:ln>
            </p:spPr>
            <p:txBody>
              <a:bodyPr wrap="square" rtlCol="0">
                <a:spAutoFit/>
              </a:bodyPr>
              <a:lstStyle/>
              <a:p>
                <a:r>
                  <a:rPr lang="en-US" b="1" dirty="0" smtClean="0">
                    <a:solidFill>
                      <a:srgbClr val="FFFFFF"/>
                    </a:solidFill>
                  </a:rPr>
                  <a:t>S2</a:t>
                </a:r>
                <a:endParaRPr lang="en-US" b="1" dirty="0">
                  <a:solidFill>
                    <a:srgbClr val="FFFFFF"/>
                  </a:solidFill>
                </a:endParaRPr>
              </a:p>
            </p:txBody>
          </p:sp>
          <p:sp>
            <p:nvSpPr>
              <p:cNvPr id="58" name="TextBox 57"/>
              <p:cNvSpPr txBox="1"/>
              <p:nvPr/>
            </p:nvSpPr>
            <p:spPr>
              <a:xfrm>
                <a:off x="5832260" y="3029800"/>
                <a:ext cx="438483" cy="378225"/>
              </a:xfrm>
              <a:prstGeom prst="rect">
                <a:avLst/>
              </a:prstGeom>
              <a:solidFill>
                <a:schemeClr val="tx1">
                  <a:lumMod val="50000"/>
                  <a:lumOff val="50000"/>
                </a:schemeClr>
              </a:solidFill>
              <a:ln>
                <a:noFill/>
              </a:ln>
            </p:spPr>
            <p:txBody>
              <a:bodyPr wrap="square" rtlCol="0">
                <a:spAutoFit/>
              </a:bodyPr>
              <a:lstStyle/>
              <a:p>
                <a:r>
                  <a:rPr lang="en-US" b="1" dirty="0" smtClean="0">
                    <a:solidFill>
                      <a:srgbClr val="FFFFFF"/>
                    </a:solidFill>
                  </a:rPr>
                  <a:t>S4</a:t>
                </a:r>
                <a:endParaRPr lang="en-US" b="1" dirty="0">
                  <a:solidFill>
                    <a:srgbClr val="FFFFFF"/>
                  </a:solidFill>
                </a:endParaRPr>
              </a:p>
            </p:txBody>
          </p:sp>
          <p:sp>
            <p:nvSpPr>
              <p:cNvPr id="59" name="TextBox 58"/>
              <p:cNvSpPr txBox="1"/>
              <p:nvPr/>
            </p:nvSpPr>
            <p:spPr>
              <a:xfrm>
                <a:off x="6375654" y="3038693"/>
                <a:ext cx="408607" cy="369332"/>
              </a:xfrm>
              <a:prstGeom prst="rect">
                <a:avLst/>
              </a:prstGeom>
              <a:solidFill>
                <a:srgbClr val="FBC01E"/>
              </a:solidFill>
              <a:ln>
                <a:noFill/>
              </a:ln>
            </p:spPr>
            <p:txBody>
              <a:bodyPr wrap="square" rtlCol="0">
                <a:spAutoFit/>
              </a:bodyPr>
              <a:lstStyle/>
              <a:p>
                <a:r>
                  <a:rPr lang="en-US" b="1" dirty="0" smtClean="0">
                    <a:solidFill>
                      <a:srgbClr val="FFFFFF"/>
                    </a:solidFill>
                  </a:rPr>
                  <a:t>S7</a:t>
                </a:r>
                <a:endParaRPr lang="en-US" b="1" dirty="0">
                  <a:solidFill>
                    <a:srgbClr val="FFFFFF"/>
                  </a:solidFill>
                </a:endParaRPr>
              </a:p>
            </p:txBody>
          </p:sp>
        </p:grpSp>
        <p:grpSp>
          <p:nvGrpSpPr>
            <p:cNvPr id="48" name="Group 87"/>
            <p:cNvGrpSpPr/>
            <p:nvPr/>
          </p:nvGrpSpPr>
          <p:grpSpPr>
            <a:xfrm>
              <a:off x="2168649" y="3044772"/>
              <a:ext cx="2010214" cy="378225"/>
              <a:chOff x="2168649" y="3044772"/>
              <a:chExt cx="2010214" cy="378225"/>
            </a:xfrm>
          </p:grpSpPr>
          <p:sp>
            <p:nvSpPr>
              <p:cNvPr id="50" name="TextBox 49"/>
              <p:cNvSpPr txBox="1"/>
              <p:nvPr/>
            </p:nvSpPr>
            <p:spPr>
              <a:xfrm>
                <a:off x="2168649" y="3044772"/>
                <a:ext cx="414494" cy="378225"/>
              </a:xfrm>
              <a:prstGeom prst="rect">
                <a:avLst/>
              </a:prstGeom>
              <a:solidFill>
                <a:schemeClr val="tx1">
                  <a:lumMod val="50000"/>
                  <a:lumOff val="50000"/>
                </a:schemeClr>
              </a:solidFill>
              <a:ln w="38100" cmpd="sng">
                <a:solidFill>
                  <a:srgbClr val="E61F25"/>
                </a:solidFill>
              </a:ln>
            </p:spPr>
            <p:txBody>
              <a:bodyPr wrap="square" rtlCol="0">
                <a:spAutoFit/>
              </a:bodyPr>
              <a:lstStyle/>
              <a:p>
                <a:r>
                  <a:rPr lang="en-US" b="1" dirty="0" smtClean="0">
                    <a:solidFill>
                      <a:srgbClr val="FFFFFF"/>
                    </a:solidFill>
                  </a:rPr>
                  <a:t>S1</a:t>
                </a:r>
                <a:endParaRPr lang="en-US" b="1" dirty="0">
                  <a:solidFill>
                    <a:srgbClr val="FFFFFF"/>
                  </a:solidFill>
                </a:endParaRPr>
              </a:p>
            </p:txBody>
          </p:sp>
          <p:sp>
            <p:nvSpPr>
              <p:cNvPr id="51" name="TextBox 50"/>
              <p:cNvSpPr txBox="1"/>
              <p:nvPr/>
            </p:nvSpPr>
            <p:spPr>
              <a:xfrm>
                <a:off x="2697894" y="3044772"/>
                <a:ext cx="438483" cy="378225"/>
              </a:xfrm>
              <a:prstGeom prst="rect">
                <a:avLst/>
              </a:prstGeom>
              <a:solidFill>
                <a:schemeClr val="tx1">
                  <a:lumMod val="50000"/>
                  <a:lumOff val="50000"/>
                </a:schemeClr>
              </a:solidFill>
              <a:ln>
                <a:noFill/>
              </a:ln>
            </p:spPr>
            <p:txBody>
              <a:bodyPr wrap="square" rtlCol="0">
                <a:spAutoFit/>
              </a:bodyPr>
              <a:lstStyle/>
              <a:p>
                <a:r>
                  <a:rPr lang="en-US" b="1" dirty="0" smtClean="0">
                    <a:solidFill>
                      <a:srgbClr val="FFFFFF"/>
                    </a:solidFill>
                  </a:rPr>
                  <a:t>S3</a:t>
                </a:r>
                <a:endParaRPr lang="en-US" b="1" dirty="0">
                  <a:solidFill>
                    <a:srgbClr val="FFFFFF"/>
                  </a:solidFill>
                </a:endParaRPr>
              </a:p>
            </p:txBody>
          </p:sp>
          <p:sp>
            <p:nvSpPr>
              <p:cNvPr id="52" name="TextBox 51"/>
              <p:cNvSpPr txBox="1"/>
              <p:nvPr/>
            </p:nvSpPr>
            <p:spPr>
              <a:xfrm>
                <a:off x="3763365" y="3053665"/>
                <a:ext cx="415498" cy="369332"/>
              </a:xfrm>
              <a:prstGeom prst="rect">
                <a:avLst/>
              </a:prstGeom>
              <a:solidFill>
                <a:srgbClr val="FBC01E"/>
              </a:solidFill>
              <a:ln w="38100" cmpd="sng">
                <a:noFill/>
              </a:ln>
            </p:spPr>
            <p:txBody>
              <a:bodyPr wrap="none" rtlCol="0">
                <a:spAutoFit/>
              </a:bodyPr>
              <a:lstStyle/>
              <a:p>
                <a:r>
                  <a:rPr lang="en-US" b="1" dirty="0" smtClean="0">
                    <a:solidFill>
                      <a:srgbClr val="FFFFFF"/>
                    </a:solidFill>
                  </a:rPr>
                  <a:t>S6</a:t>
                </a:r>
                <a:endParaRPr lang="en-US" b="1" dirty="0">
                  <a:solidFill>
                    <a:srgbClr val="FFFFFF"/>
                  </a:solidFill>
                </a:endParaRPr>
              </a:p>
            </p:txBody>
          </p:sp>
          <p:sp>
            <p:nvSpPr>
              <p:cNvPr id="54" name="TextBox 53"/>
              <p:cNvSpPr txBox="1"/>
              <p:nvPr/>
            </p:nvSpPr>
            <p:spPr>
              <a:xfrm>
                <a:off x="3210131" y="3051206"/>
                <a:ext cx="408607" cy="369332"/>
              </a:xfrm>
              <a:prstGeom prst="rect">
                <a:avLst/>
              </a:prstGeom>
              <a:solidFill>
                <a:srgbClr val="FBC01E"/>
              </a:solidFill>
              <a:ln>
                <a:noFill/>
              </a:ln>
            </p:spPr>
            <p:txBody>
              <a:bodyPr wrap="square" rtlCol="0">
                <a:spAutoFit/>
              </a:bodyPr>
              <a:lstStyle/>
              <a:p>
                <a:r>
                  <a:rPr lang="en-US" b="1" dirty="0" smtClean="0">
                    <a:solidFill>
                      <a:srgbClr val="FFFFFF"/>
                    </a:solidFill>
                  </a:rPr>
                  <a:t>S5</a:t>
                </a:r>
                <a:endParaRPr lang="en-US" b="1" dirty="0">
                  <a:solidFill>
                    <a:srgbClr val="FFFFFF"/>
                  </a:solidFill>
                </a:endParaRPr>
              </a:p>
            </p:txBody>
          </p:sp>
        </p:grpSp>
        <p:sp>
          <p:nvSpPr>
            <p:cNvPr id="49" name="TextBox 48"/>
            <p:cNvSpPr txBox="1"/>
            <p:nvPr/>
          </p:nvSpPr>
          <p:spPr>
            <a:xfrm>
              <a:off x="134653" y="3033578"/>
              <a:ext cx="1336837" cy="461665"/>
            </a:xfrm>
            <a:prstGeom prst="rect">
              <a:avLst/>
            </a:prstGeom>
            <a:solidFill>
              <a:schemeClr val="tx2"/>
            </a:solidFill>
            <a:ln>
              <a:noFill/>
            </a:ln>
          </p:spPr>
          <p:txBody>
            <a:bodyPr wrap="square" rtlCol="0">
              <a:spAutoFit/>
            </a:bodyPr>
            <a:lstStyle/>
            <a:p>
              <a:r>
                <a:rPr lang="en-US" sz="2400" b="1" dirty="0" smtClean="0">
                  <a:solidFill>
                    <a:srgbClr val="FFFFFF"/>
                  </a:solidFill>
                </a:rPr>
                <a:t>Design 2</a:t>
              </a:r>
              <a:endParaRPr lang="en-US" sz="2400" b="1" dirty="0">
                <a:solidFill>
                  <a:srgbClr val="FFFFFF"/>
                </a:solidFill>
              </a:endParaRPr>
            </a:p>
          </p:txBody>
        </p:sp>
      </p:grpSp>
      <p:grpSp>
        <p:nvGrpSpPr>
          <p:cNvPr id="70" name="Group 69"/>
          <p:cNvGrpSpPr/>
          <p:nvPr/>
        </p:nvGrpSpPr>
        <p:grpSpPr>
          <a:xfrm>
            <a:off x="402942" y="2116399"/>
            <a:ext cx="7138739" cy="830997"/>
            <a:chOff x="134653" y="4158174"/>
            <a:chExt cx="7138739" cy="830997"/>
          </a:xfrm>
        </p:grpSpPr>
        <p:sp>
          <p:nvSpPr>
            <p:cNvPr id="72" name="TextBox 71"/>
            <p:cNvSpPr txBox="1"/>
            <p:nvPr/>
          </p:nvSpPr>
          <p:spPr>
            <a:xfrm>
              <a:off x="134653" y="4375106"/>
              <a:ext cx="1336837" cy="461665"/>
            </a:xfrm>
            <a:prstGeom prst="rect">
              <a:avLst/>
            </a:prstGeom>
            <a:solidFill>
              <a:schemeClr val="tx2"/>
            </a:solidFill>
          </p:spPr>
          <p:txBody>
            <a:bodyPr wrap="square" rtlCol="0">
              <a:spAutoFit/>
            </a:bodyPr>
            <a:lstStyle/>
            <a:p>
              <a:r>
                <a:rPr lang="en-US" sz="2400" b="1" dirty="0" smtClean="0">
                  <a:solidFill>
                    <a:srgbClr val="FFFFFF"/>
                  </a:solidFill>
                </a:rPr>
                <a:t>Design 3</a:t>
              </a:r>
              <a:endParaRPr lang="en-US" sz="2400" b="1" dirty="0">
                <a:solidFill>
                  <a:srgbClr val="FFFFFF"/>
                </a:solidFill>
              </a:endParaRPr>
            </a:p>
          </p:txBody>
        </p:sp>
        <p:grpSp>
          <p:nvGrpSpPr>
            <p:cNvPr id="73" name="Group 88"/>
            <p:cNvGrpSpPr/>
            <p:nvPr/>
          </p:nvGrpSpPr>
          <p:grpSpPr>
            <a:xfrm>
              <a:off x="2154613" y="4158174"/>
              <a:ext cx="2111036" cy="830997"/>
              <a:chOff x="2154613" y="4375106"/>
              <a:chExt cx="2111036" cy="830997"/>
            </a:xfrm>
          </p:grpSpPr>
          <p:grpSp>
            <p:nvGrpSpPr>
              <p:cNvPr id="84" name="Group 76"/>
              <p:cNvGrpSpPr/>
              <p:nvPr/>
            </p:nvGrpSpPr>
            <p:grpSpPr>
              <a:xfrm>
                <a:off x="2154613" y="4375106"/>
                <a:ext cx="2111036" cy="378225"/>
                <a:chOff x="2155404" y="1891313"/>
                <a:chExt cx="2111036" cy="378225"/>
              </a:xfrm>
            </p:grpSpPr>
            <p:sp>
              <p:nvSpPr>
                <p:cNvPr id="88" name="TextBox 87"/>
                <p:cNvSpPr txBox="1"/>
                <p:nvPr/>
              </p:nvSpPr>
              <p:spPr>
                <a:xfrm>
                  <a:off x="2155404" y="1891313"/>
                  <a:ext cx="414494" cy="378225"/>
                </a:xfrm>
                <a:prstGeom prst="rect">
                  <a:avLst/>
                </a:prstGeom>
                <a:solidFill>
                  <a:schemeClr val="tx1">
                    <a:lumMod val="50000"/>
                    <a:lumOff val="50000"/>
                  </a:schemeClr>
                </a:solidFill>
                <a:ln w="38100" cmpd="sng">
                  <a:solidFill>
                    <a:srgbClr val="BE0204"/>
                  </a:solidFill>
                </a:ln>
              </p:spPr>
              <p:txBody>
                <a:bodyPr wrap="square" rtlCol="0">
                  <a:spAutoFit/>
                </a:bodyPr>
                <a:lstStyle/>
                <a:p>
                  <a:r>
                    <a:rPr lang="en-US" b="1" dirty="0" smtClean="0">
                      <a:solidFill>
                        <a:srgbClr val="FFFFFF"/>
                      </a:solidFill>
                    </a:rPr>
                    <a:t>S1</a:t>
                  </a:r>
                  <a:endParaRPr lang="en-US" b="1" dirty="0">
                    <a:solidFill>
                      <a:srgbClr val="FFFFFF"/>
                    </a:solidFill>
                  </a:endParaRPr>
                </a:p>
              </p:txBody>
            </p:sp>
            <p:sp>
              <p:nvSpPr>
                <p:cNvPr id="89" name="TextBox 88"/>
                <p:cNvSpPr txBox="1"/>
                <p:nvPr/>
              </p:nvSpPr>
              <p:spPr>
                <a:xfrm>
                  <a:off x="3263834" y="1891313"/>
                  <a:ext cx="438483" cy="378225"/>
                </a:xfrm>
                <a:prstGeom prst="rect">
                  <a:avLst/>
                </a:prstGeom>
                <a:solidFill>
                  <a:schemeClr val="tx1">
                    <a:lumMod val="50000"/>
                    <a:lumOff val="50000"/>
                  </a:schemeClr>
                </a:solidFill>
              </p:spPr>
              <p:txBody>
                <a:bodyPr wrap="square" rtlCol="0">
                  <a:spAutoFit/>
                </a:bodyPr>
                <a:lstStyle/>
                <a:p>
                  <a:r>
                    <a:rPr lang="en-US" b="1" dirty="0" smtClean="0">
                      <a:solidFill>
                        <a:srgbClr val="FFFFFF"/>
                      </a:solidFill>
                    </a:rPr>
                    <a:t>S3</a:t>
                  </a:r>
                  <a:endParaRPr lang="en-US" b="1" dirty="0">
                    <a:solidFill>
                      <a:srgbClr val="FFFFFF"/>
                    </a:solidFill>
                  </a:endParaRPr>
                </a:p>
              </p:txBody>
            </p:sp>
            <p:sp>
              <p:nvSpPr>
                <p:cNvPr id="90" name="TextBox 89"/>
                <p:cNvSpPr txBox="1"/>
                <p:nvPr/>
              </p:nvSpPr>
              <p:spPr>
                <a:xfrm>
                  <a:off x="2695538" y="1891313"/>
                  <a:ext cx="442656" cy="378225"/>
                </a:xfrm>
                <a:prstGeom prst="rect">
                  <a:avLst/>
                </a:prstGeom>
                <a:solidFill>
                  <a:schemeClr val="tx1">
                    <a:lumMod val="50000"/>
                    <a:lumOff val="50000"/>
                  </a:schemeClr>
                </a:solidFill>
                <a:ln w="38100" cmpd="sng">
                  <a:solidFill>
                    <a:srgbClr val="BE0204"/>
                  </a:solidFill>
                </a:ln>
              </p:spPr>
              <p:txBody>
                <a:bodyPr wrap="square" rtlCol="0">
                  <a:spAutoFit/>
                </a:bodyPr>
                <a:lstStyle/>
                <a:p>
                  <a:r>
                    <a:rPr lang="en-US" b="1" dirty="0" smtClean="0">
                      <a:solidFill>
                        <a:srgbClr val="FFFFFF"/>
                      </a:solidFill>
                    </a:rPr>
                    <a:t>S2</a:t>
                  </a:r>
                  <a:endParaRPr lang="en-US" b="1" dirty="0">
                    <a:solidFill>
                      <a:srgbClr val="FFFFFF"/>
                    </a:solidFill>
                  </a:endParaRPr>
                </a:p>
              </p:txBody>
            </p:sp>
            <p:sp>
              <p:nvSpPr>
                <p:cNvPr id="91" name="TextBox 90"/>
                <p:cNvSpPr txBox="1"/>
                <p:nvPr/>
              </p:nvSpPr>
              <p:spPr>
                <a:xfrm>
                  <a:off x="3827957" y="1891313"/>
                  <a:ext cx="438483" cy="378225"/>
                </a:xfrm>
                <a:prstGeom prst="rect">
                  <a:avLst/>
                </a:prstGeom>
                <a:solidFill>
                  <a:schemeClr val="tx1">
                    <a:lumMod val="50000"/>
                    <a:lumOff val="50000"/>
                  </a:schemeClr>
                </a:solidFill>
              </p:spPr>
              <p:txBody>
                <a:bodyPr wrap="square" rtlCol="0">
                  <a:spAutoFit/>
                </a:bodyPr>
                <a:lstStyle/>
                <a:p>
                  <a:r>
                    <a:rPr lang="en-US" b="1" dirty="0" smtClean="0">
                      <a:solidFill>
                        <a:srgbClr val="FFFFFF"/>
                      </a:solidFill>
                    </a:rPr>
                    <a:t>S4</a:t>
                  </a:r>
                  <a:endParaRPr lang="en-US" b="1" dirty="0">
                    <a:solidFill>
                      <a:srgbClr val="FFFFFF"/>
                    </a:solidFill>
                  </a:endParaRPr>
                </a:p>
              </p:txBody>
            </p:sp>
          </p:grpSp>
          <p:sp>
            <p:nvSpPr>
              <p:cNvPr id="85" name="TextBox 84"/>
              <p:cNvSpPr txBox="1"/>
              <p:nvPr/>
            </p:nvSpPr>
            <p:spPr>
              <a:xfrm>
                <a:off x="2730202" y="4836771"/>
                <a:ext cx="408607" cy="369332"/>
              </a:xfrm>
              <a:prstGeom prst="rect">
                <a:avLst/>
              </a:prstGeom>
              <a:solidFill>
                <a:srgbClr val="FBC01E"/>
              </a:solidFill>
            </p:spPr>
            <p:txBody>
              <a:bodyPr wrap="square" rtlCol="0">
                <a:spAutoFit/>
              </a:bodyPr>
              <a:lstStyle/>
              <a:p>
                <a:r>
                  <a:rPr lang="en-US" b="1" dirty="0" smtClean="0">
                    <a:solidFill>
                      <a:srgbClr val="FFFFFF"/>
                    </a:solidFill>
                  </a:rPr>
                  <a:t>S6</a:t>
                </a:r>
                <a:endParaRPr lang="en-US" b="1" dirty="0">
                  <a:solidFill>
                    <a:srgbClr val="FFFFFF"/>
                  </a:solidFill>
                </a:endParaRPr>
              </a:p>
            </p:txBody>
          </p:sp>
          <p:sp>
            <p:nvSpPr>
              <p:cNvPr id="86" name="TextBox 85"/>
              <p:cNvSpPr txBox="1"/>
              <p:nvPr/>
            </p:nvSpPr>
            <p:spPr>
              <a:xfrm>
                <a:off x="3276025" y="4836771"/>
                <a:ext cx="408607" cy="369332"/>
              </a:xfrm>
              <a:prstGeom prst="rect">
                <a:avLst/>
              </a:prstGeom>
              <a:solidFill>
                <a:srgbClr val="FBC01E"/>
              </a:solidFill>
            </p:spPr>
            <p:txBody>
              <a:bodyPr wrap="square" rtlCol="0">
                <a:spAutoFit/>
              </a:bodyPr>
              <a:lstStyle/>
              <a:p>
                <a:r>
                  <a:rPr lang="en-US" b="1" dirty="0" smtClean="0">
                    <a:solidFill>
                      <a:srgbClr val="FFFFFF"/>
                    </a:solidFill>
                  </a:rPr>
                  <a:t>S7</a:t>
                </a:r>
                <a:endParaRPr lang="en-US" b="1" dirty="0">
                  <a:solidFill>
                    <a:srgbClr val="FFFFFF"/>
                  </a:solidFill>
                </a:endParaRPr>
              </a:p>
            </p:txBody>
          </p:sp>
          <p:sp>
            <p:nvSpPr>
              <p:cNvPr id="87" name="TextBox 86"/>
              <p:cNvSpPr txBox="1"/>
              <p:nvPr/>
            </p:nvSpPr>
            <p:spPr>
              <a:xfrm>
                <a:off x="2154613" y="4836771"/>
                <a:ext cx="408607" cy="369332"/>
              </a:xfrm>
              <a:prstGeom prst="rect">
                <a:avLst/>
              </a:prstGeom>
              <a:solidFill>
                <a:srgbClr val="FBC01E"/>
              </a:solidFill>
            </p:spPr>
            <p:txBody>
              <a:bodyPr wrap="square" rtlCol="0">
                <a:spAutoFit/>
              </a:bodyPr>
              <a:lstStyle/>
              <a:p>
                <a:r>
                  <a:rPr lang="en-US" b="1" dirty="0" smtClean="0">
                    <a:solidFill>
                      <a:srgbClr val="FFFFFF"/>
                    </a:solidFill>
                  </a:rPr>
                  <a:t>S5</a:t>
                </a:r>
                <a:endParaRPr lang="en-US" b="1" dirty="0">
                  <a:solidFill>
                    <a:srgbClr val="FFFFFF"/>
                  </a:solidFill>
                </a:endParaRPr>
              </a:p>
            </p:txBody>
          </p:sp>
        </p:grpSp>
        <p:grpSp>
          <p:nvGrpSpPr>
            <p:cNvPr id="75" name="Group 89"/>
            <p:cNvGrpSpPr/>
            <p:nvPr/>
          </p:nvGrpSpPr>
          <p:grpSpPr>
            <a:xfrm>
              <a:off x="5162356" y="4158174"/>
              <a:ext cx="2111036" cy="830997"/>
              <a:chOff x="2154613" y="4375106"/>
              <a:chExt cx="2111036" cy="830997"/>
            </a:xfrm>
          </p:grpSpPr>
          <p:grpSp>
            <p:nvGrpSpPr>
              <p:cNvPr id="76" name="Group 76"/>
              <p:cNvGrpSpPr/>
              <p:nvPr/>
            </p:nvGrpSpPr>
            <p:grpSpPr>
              <a:xfrm>
                <a:off x="2154613" y="4375106"/>
                <a:ext cx="2111036" cy="378225"/>
                <a:chOff x="2155404" y="1891313"/>
                <a:chExt cx="2111036" cy="378225"/>
              </a:xfrm>
            </p:grpSpPr>
            <p:sp>
              <p:nvSpPr>
                <p:cNvPr id="80" name="TextBox 79"/>
                <p:cNvSpPr txBox="1"/>
                <p:nvPr/>
              </p:nvSpPr>
              <p:spPr>
                <a:xfrm>
                  <a:off x="2155404" y="1891313"/>
                  <a:ext cx="414494" cy="378225"/>
                </a:xfrm>
                <a:prstGeom prst="rect">
                  <a:avLst/>
                </a:prstGeom>
                <a:solidFill>
                  <a:schemeClr val="tx1">
                    <a:lumMod val="50000"/>
                    <a:lumOff val="50000"/>
                  </a:schemeClr>
                </a:solidFill>
                <a:ln w="38100" cmpd="sng">
                  <a:solidFill>
                    <a:srgbClr val="BE0204"/>
                  </a:solidFill>
                </a:ln>
              </p:spPr>
              <p:txBody>
                <a:bodyPr wrap="square" rtlCol="0">
                  <a:spAutoFit/>
                </a:bodyPr>
                <a:lstStyle/>
                <a:p>
                  <a:r>
                    <a:rPr lang="en-US" b="1" dirty="0" smtClean="0">
                      <a:solidFill>
                        <a:srgbClr val="FFFFFF"/>
                      </a:solidFill>
                    </a:rPr>
                    <a:t>S1</a:t>
                  </a:r>
                  <a:endParaRPr lang="en-US" b="1" dirty="0">
                    <a:solidFill>
                      <a:srgbClr val="FFFFFF"/>
                    </a:solidFill>
                  </a:endParaRPr>
                </a:p>
              </p:txBody>
            </p:sp>
            <p:sp>
              <p:nvSpPr>
                <p:cNvPr id="81" name="TextBox 80"/>
                <p:cNvSpPr txBox="1"/>
                <p:nvPr/>
              </p:nvSpPr>
              <p:spPr>
                <a:xfrm>
                  <a:off x="3263834" y="1891313"/>
                  <a:ext cx="438483" cy="378225"/>
                </a:xfrm>
                <a:prstGeom prst="rect">
                  <a:avLst/>
                </a:prstGeom>
                <a:solidFill>
                  <a:schemeClr val="tx1">
                    <a:lumMod val="50000"/>
                    <a:lumOff val="50000"/>
                  </a:schemeClr>
                </a:solidFill>
              </p:spPr>
              <p:txBody>
                <a:bodyPr wrap="square" rtlCol="0">
                  <a:spAutoFit/>
                </a:bodyPr>
                <a:lstStyle/>
                <a:p>
                  <a:r>
                    <a:rPr lang="en-US" b="1" dirty="0" smtClean="0">
                      <a:solidFill>
                        <a:srgbClr val="FFFFFF"/>
                      </a:solidFill>
                    </a:rPr>
                    <a:t>S3</a:t>
                  </a:r>
                  <a:endParaRPr lang="en-US" b="1" dirty="0">
                    <a:solidFill>
                      <a:srgbClr val="FFFFFF"/>
                    </a:solidFill>
                  </a:endParaRPr>
                </a:p>
              </p:txBody>
            </p:sp>
            <p:sp>
              <p:nvSpPr>
                <p:cNvPr id="82" name="TextBox 81"/>
                <p:cNvSpPr txBox="1"/>
                <p:nvPr/>
              </p:nvSpPr>
              <p:spPr>
                <a:xfrm>
                  <a:off x="2695538" y="1891313"/>
                  <a:ext cx="442656" cy="378225"/>
                </a:xfrm>
                <a:prstGeom prst="rect">
                  <a:avLst/>
                </a:prstGeom>
                <a:solidFill>
                  <a:schemeClr val="tx1">
                    <a:lumMod val="50000"/>
                    <a:lumOff val="50000"/>
                  </a:schemeClr>
                </a:solidFill>
                <a:ln w="38100" cmpd="sng">
                  <a:solidFill>
                    <a:srgbClr val="BE0204"/>
                  </a:solidFill>
                </a:ln>
              </p:spPr>
              <p:txBody>
                <a:bodyPr wrap="square" rtlCol="0">
                  <a:spAutoFit/>
                </a:bodyPr>
                <a:lstStyle/>
                <a:p>
                  <a:r>
                    <a:rPr lang="en-US" b="1" dirty="0" smtClean="0">
                      <a:solidFill>
                        <a:srgbClr val="FFFFFF"/>
                      </a:solidFill>
                    </a:rPr>
                    <a:t>S2</a:t>
                  </a:r>
                  <a:endParaRPr lang="en-US" b="1" dirty="0">
                    <a:solidFill>
                      <a:srgbClr val="FFFFFF"/>
                    </a:solidFill>
                  </a:endParaRPr>
                </a:p>
              </p:txBody>
            </p:sp>
            <p:sp>
              <p:nvSpPr>
                <p:cNvPr id="83" name="TextBox 82"/>
                <p:cNvSpPr txBox="1"/>
                <p:nvPr/>
              </p:nvSpPr>
              <p:spPr>
                <a:xfrm>
                  <a:off x="3827957" y="1891313"/>
                  <a:ext cx="438483" cy="378225"/>
                </a:xfrm>
                <a:prstGeom prst="rect">
                  <a:avLst/>
                </a:prstGeom>
                <a:solidFill>
                  <a:schemeClr val="tx1">
                    <a:lumMod val="50000"/>
                    <a:lumOff val="50000"/>
                  </a:schemeClr>
                </a:solidFill>
              </p:spPr>
              <p:txBody>
                <a:bodyPr wrap="square" rtlCol="0">
                  <a:spAutoFit/>
                </a:bodyPr>
                <a:lstStyle/>
                <a:p>
                  <a:r>
                    <a:rPr lang="en-US" b="1" dirty="0" smtClean="0">
                      <a:solidFill>
                        <a:srgbClr val="FFFFFF"/>
                      </a:solidFill>
                    </a:rPr>
                    <a:t>S4</a:t>
                  </a:r>
                  <a:endParaRPr lang="en-US" b="1" dirty="0">
                    <a:solidFill>
                      <a:srgbClr val="FFFFFF"/>
                    </a:solidFill>
                  </a:endParaRPr>
                </a:p>
              </p:txBody>
            </p:sp>
          </p:grpSp>
          <p:sp>
            <p:nvSpPr>
              <p:cNvPr id="77" name="TextBox 76"/>
              <p:cNvSpPr txBox="1"/>
              <p:nvPr/>
            </p:nvSpPr>
            <p:spPr>
              <a:xfrm>
                <a:off x="2730202" y="4836771"/>
                <a:ext cx="408607" cy="369332"/>
              </a:xfrm>
              <a:prstGeom prst="rect">
                <a:avLst/>
              </a:prstGeom>
              <a:solidFill>
                <a:srgbClr val="FBC01E"/>
              </a:solidFill>
            </p:spPr>
            <p:txBody>
              <a:bodyPr wrap="square" rtlCol="0">
                <a:spAutoFit/>
              </a:bodyPr>
              <a:lstStyle/>
              <a:p>
                <a:r>
                  <a:rPr lang="en-US" b="1" dirty="0" smtClean="0">
                    <a:solidFill>
                      <a:srgbClr val="FFFFFF"/>
                    </a:solidFill>
                  </a:rPr>
                  <a:t>S6</a:t>
                </a:r>
                <a:endParaRPr lang="en-US" b="1" dirty="0">
                  <a:solidFill>
                    <a:srgbClr val="FFFFFF"/>
                  </a:solidFill>
                </a:endParaRPr>
              </a:p>
            </p:txBody>
          </p:sp>
          <p:sp>
            <p:nvSpPr>
              <p:cNvPr id="78" name="TextBox 77"/>
              <p:cNvSpPr txBox="1"/>
              <p:nvPr/>
            </p:nvSpPr>
            <p:spPr>
              <a:xfrm>
                <a:off x="3276025" y="4836771"/>
                <a:ext cx="408607" cy="369332"/>
              </a:xfrm>
              <a:prstGeom prst="rect">
                <a:avLst/>
              </a:prstGeom>
              <a:solidFill>
                <a:srgbClr val="FBC01E"/>
              </a:solidFill>
            </p:spPr>
            <p:txBody>
              <a:bodyPr wrap="square" rtlCol="0">
                <a:spAutoFit/>
              </a:bodyPr>
              <a:lstStyle/>
              <a:p>
                <a:r>
                  <a:rPr lang="en-US" b="1" dirty="0" smtClean="0">
                    <a:solidFill>
                      <a:srgbClr val="FFFFFF"/>
                    </a:solidFill>
                  </a:rPr>
                  <a:t>S7</a:t>
                </a:r>
                <a:endParaRPr lang="en-US" b="1" dirty="0">
                  <a:solidFill>
                    <a:srgbClr val="FFFFFF"/>
                  </a:solidFill>
                </a:endParaRPr>
              </a:p>
            </p:txBody>
          </p:sp>
          <p:sp>
            <p:nvSpPr>
              <p:cNvPr id="79" name="TextBox 78"/>
              <p:cNvSpPr txBox="1"/>
              <p:nvPr/>
            </p:nvSpPr>
            <p:spPr>
              <a:xfrm>
                <a:off x="2154613" y="4836771"/>
                <a:ext cx="408607" cy="369332"/>
              </a:xfrm>
              <a:prstGeom prst="rect">
                <a:avLst/>
              </a:prstGeom>
              <a:solidFill>
                <a:srgbClr val="FBC01E"/>
              </a:solidFill>
            </p:spPr>
            <p:txBody>
              <a:bodyPr wrap="square" rtlCol="0">
                <a:spAutoFit/>
              </a:bodyPr>
              <a:lstStyle/>
              <a:p>
                <a:r>
                  <a:rPr lang="en-US" b="1" dirty="0" smtClean="0">
                    <a:solidFill>
                      <a:srgbClr val="FFFFFF"/>
                    </a:solidFill>
                  </a:rPr>
                  <a:t>S5</a:t>
                </a:r>
                <a:endParaRPr lang="en-US" b="1" dirty="0">
                  <a:solidFill>
                    <a:srgbClr val="FFFFFF"/>
                  </a:solidFill>
                </a:endParaRPr>
              </a:p>
            </p:txBody>
          </p:sp>
        </p:grpSp>
      </p:gr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27204156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a:xfrm>
            <a:off x="147982" y="86901"/>
            <a:ext cx="7620000" cy="708232"/>
          </a:xfrm>
        </p:spPr>
        <p:txBody>
          <a:bodyPr/>
          <a:lstStyle/>
          <a:p>
            <a:r>
              <a:rPr lang="en-US" sz="3200" b="1" u="sng" dirty="0" smtClean="0"/>
              <a:t>What do you get?</a:t>
            </a:r>
            <a:endParaRPr lang="en-US" sz="3200" b="1" u="sng" dirty="0"/>
          </a:p>
        </p:txBody>
      </p:sp>
      <p:pic>
        <p:nvPicPr>
          <p:cNvPr id="6" name="Picture 5" descr="Screen Shot 2012-09-13 at 4.34.13 PM.png"/>
          <p:cNvPicPr>
            <a:picLocks noChangeAspect="1"/>
          </p:cNvPicPr>
          <p:nvPr/>
        </p:nvPicPr>
        <p:blipFill rotWithShape="1">
          <a:blip r:embed="rId2">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t="82222"/>
          <a:stretch/>
        </p:blipFill>
        <p:spPr>
          <a:xfrm>
            <a:off x="147982" y="2947359"/>
            <a:ext cx="2802425" cy="1725435"/>
          </a:xfrm>
          <a:prstGeom prst="rect">
            <a:avLst/>
          </a:prstGeom>
        </p:spPr>
      </p:pic>
      <p:sp>
        <p:nvSpPr>
          <p:cNvPr id="7" name="TextBox 6"/>
          <p:cNvSpPr txBox="1"/>
          <p:nvPr/>
        </p:nvSpPr>
        <p:spPr>
          <a:xfrm>
            <a:off x="3991187" y="1483811"/>
            <a:ext cx="3776795" cy="1384995"/>
          </a:xfrm>
          <a:prstGeom prst="rect">
            <a:avLst/>
          </a:prstGeom>
          <a:noFill/>
        </p:spPr>
        <p:txBody>
          <a:bodyPr wrap="none" rtlCol="0">
            <a:spAutoFit/>
          </a:bodyPr>
          <a:lstStyle/>
          <a:p>
            <a:r>
              <a:rPr lang="en-US" sz="2800" b="1" dirty="0" smtClean="0"/>
              <a:t>~5-15 GB of .</a:t>
            </a:r>
            <a:r>
              <a:rPr lang="en-US" sz="2800" b="1" dirty="0" err="1" smtClean="0"/>
              <a:t>gz</a:t>
            </a:r>
            <a:r>
              <a:rPr lang="en-US" sz="2800" b="1" dirty="0" smtClean="0"/>
              <a:t> text files</a:t>
            </a:r>
          </a:p>
          <a:p>
            <a:endParaRPr lang="en-US" sz="2800" b="1" dirty="0" smtClean="0"/>
          </a:p>
          <a:p>
            <a:r>
              <a:rPr lang="en-US" sz="2800" b="1" dirty="0" smtClean="0"/>
              <a:t>These are your reads </a:t>
            </a:r>
            <a:endParaRPr lang="en-US" sz="2800" b="1" dirty="0"/>
          </a:p>
        </p:txBody>
      </p:sp>
      <p:pic>
        <p:nvPicPr>
          <p:cNvPr id="8" name="Picture 7" descr="Screen Shot 2012-09-14 at 12.48.36 PM.png"/>
          <p:cNvPicPr>
            <a:picLocks noChangeAspect="1"/>
          </p:cNvPicPr>
          <p:nvPr/>
        </p:nvPicPr>
        <p:blipFill rotWithShape="1">
          <a:blip r:embed="rId3">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r="1570"/>
          <a:stretch/>
        </p:blipFill>
        <p:spPr>
          <a:xfrm>
            <a:off x="0" y="5413467"/>
            <a:ext cx="9144000" cy="863008"/>
          </a:xfrm>
          <a:prstGeom prst="rect">
            <a:avLst/>
          </a:prstGeom>
        </p:spPr>
      </p:pic>
      <p:pic>
        <p:nvPicPr>
          <p:cNvPr id="9" name="Picture 8" descr="Screen Shot 2012-09-13 at 4.34.13 PM.png"/>
          <p:cNvPicPr>
            <a:picLocks noChangeAspect="1"/>
          </p:cNvPicPr>
          <p:nvPr/>
        </p:nvPicPr>
        <p:blipFill rotWithShape="1">
          <a:blip r:embed="rId2">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b="83109"/>
          <a:stretch/>
        </p:blipFill>
        <p:spPr>
          <a:xfrm>
            <a:off x="139995" y="773047"/>
            <a:ext cx="2802424" cy="1639332"/>
          </a:xfrm>
          <a:prstGeom prst="rect">
            <a:avLst/>
          </a:prstGeom>
        </p:spPr>
      </p:pic>
      <p:sp>
        <p:nvSpPr>
          <p:cNvPr id="10" name="TextBox 9"/>
          <p:cNvSpPr txBox="1"/>
          <p:nvPr/>
        </p:nvSpPr>
        <p:spPr>
          <a:xfrm>
            <a:off x="206253" y="2578027"/>
            <a:ext cx="359481" cy="369332"/>
          </a:xfrm>
          <a:prstGeom prst="rect">
            <a:avLst/>
          </a:prstGeom>
          <a:noFill/>
        </p:spPr>
        <p:txBody>
          <a:bodyPr wrap="none" rtlCol="0">
            <a:spAutoFit/>
          </a:bodyPr>
          <a:lstStyle/>
          <a:p>
            <a:r>
              <a:rPr lang="en-US" dirty="0" smtClean="0"/>
              <a:t>...</a:t>
            </a:r>
            <a:endParaRPr lang="en-US" dirty="0"/>
          </a:p>
        </p:txBody>
      </p:sp>
      <p:sp>
        <p:nvSpPr>
          <p:cNvPr id="11" name="TextBox 10"/>
          <p:cNvSpPr txBox="1"/>
          <p:nvPr/>
        </p:nvSpPr>
        <p:spPr>
          <a:xfrm>
            <a:off x="0" y="5044134"/>
            <a:ext cx="1858088" cy="369332"/>
          </a:xfrm>
          <a:prstGeom prst="rect">
            <a:avLst/>
          </a:prstGeom>
          <a:noFill/>
        </p:spPr>
        <p:txBody>
          <a:bodyPr wrap="none" rtlCol="0">
            <a:spAutoFit/>
          </a:bodyPr>
          <a:lstStyle/>
          <a:p>
            <a:r>
              <a:rPr lang="en-US" dirty="0" err="1" smtClean="0"/>
              <a:t>qseq.txt</a:t>
            </a:r>
            <a:r>
              <a:rPr lang="en-US" dirty="0" smtClean="0"/>
              <a:t> example:</a:t>
            </a:r>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05184994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1"/>
          <p:cNvSpPr txBox="1">
            <a:spLocks/>
          </p:cNvSpPr>
          <p:nvPr/>
        </p:nvSpPr>
        <p:spPr>
          <a:xfrm>
            <a:off x="0" y="31681"/>
            <a:ext cx="7620000" cy="708232"/>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3200" b="1" u="sng" dirty="0" smtClean="0"/>
              <a:t>Computational requirements</a:t>
            </a:r>
            <a:endParaRPr lang="en-US" sz="3200" b="1" u="sng" dirty="0"/>
          </a:p>
        </p:txBody>
      </p:sp>
      <p:sp>
        <p:nvSpPr>
          <p:cNvPr id="6" name="Rectangle 5"/>
          <p:cNvSpPr/>
          <p:nvPr/>
        </p:nvSpPr>
        <p:spPr>
          <a:xfrm>
            <a:off x="240007" y="730420"/>
            <a:ext cx="8680237" cy="5570756"/>
          </a:xfrm>
          <a:prstGeom prst="rect">
            <a:avLst/>
          </a:prstGeom>
        </p:spPr>
        <p:txBody>
          <a:bodyPr wrap="square">
            <a:spAutoFit/>
          </a:bodyPr>
          <a:lstStyle/>
          <a:p>
            <a:r>
              <a:rPr lang="en-US" sz="2400" b="1" i="1" u="sng" dirty="0" smtClean="0"/>
              <a:t>Data storage:</a:t>
            </a:r>
            <a:endParaRPr lang="en-US" sz="2400" u="sng" dirty="0" smtClean="0"/>
          </a:p>
          <a:p>
            <a:r>
              <a:rPr lang="en-US" sz="2400" dirty="0" smtClean="0"/>
              <a:t>One lane of 2x50 PE run on HiSeq2000 generates ~15Gb of compressed (.</a:t>
            </a:r>
            <a:r>
              <a:rPr lang="en-US" sz="2400" dirty="0" err="1" smtClean="0"/>
              <a:t>gz</a:t>
            </a:r>
            <a:r>
              <a:rPr lang="en-US" sz="2400" dirty="0" smtClean="0"/>
              <a:t>) files. </a:t>
            </a:r>
          </a:p>
          <a:p>
            <a:endParaRPr lang="en-US" sz="2400" dirty="0"/>
          </a:p>
          <a:p>
            <a:r>
              <a:rPr lang="en-US" sz="2400" dirty="0" smtClean="0"/>
              <a:t>During the analysis:</a:t>
            </a:r>
          </a:p>
          <a:p>
            <a:pPr marL="342900" indent="-342900">
              <a:buFont typeface="Arial"/>
              <a:buChar char="•"/>
            </a:pPr>
            <a:r>
              <a:rPr lang="en-US" sz="2000" dirty="0" smtClean="0"/>
              <a:t>reads are uncompressed</a:t>
            </a:r>
          </a:p>
          <a:p>
            <a:pPr marL="342900" indent="-342900">
              <a:buFont typeface="Arial"/>
              <a:buChar char="•"/>
            </a:pPr>
            <a:r>
              <a:rPr lang="en-US" sz="2000" dirty="0" smtClean="0"/>
              <a:t>additional files are generated – filtered and processed reads, mapping files…</a:t>
            </a:r>
          </a:p>
          <a:p>
            <a:r>
              <a:rPr lang="en-US" sz="2000" dirty="0" smtClean="0"/>
              <a:t>Collectively all these may take up to 4 times as much as the original data.</a:t>
            </a:r>
          </a:p>
          <a:p>
            <a:endParaRPr lang="en-US" sz="2400" dirty="0"/>
          </a:p>
          <a:p>
            <a:r>
              <a:rPr lang="en-US" sz="2400" dirty="0" smtClean="0"/>
              <a:t>Once the analysis is finished:</a:t>
            </a:r>
          </a:p>
          <a:p>
            <a:pPr marL="342900" indent="-342900">
              <a:buFont typeface="Arial"/>
              <a:buChar char="•"/>
            </a:pPr>
            <a:r>
              <a:rPr lang="en-US" sz="2000" dirty="0" smtClean="0"/>
              <a:t>original reads </a:t>
            </a:r>
          </a:p>
          <a:p>
            <a:pPr marL="342900" indent="-342900">
              <a:buFont typeface="Arial"/>
              <a:buChar char="•"/>
            </a:pPr>
            <a:r>
              <a:rPr lang="en-US" sz="2000" dirty="0" smtClean="0"/>
              <a:t>scripts</a:t>
            </a:r>
            <a:r>
              <a:rPr lang="en-US" sz="2000" dirty="0"/>
              <a:t> </a:t>
            </a:r>
            <a:r>
              <a:rPr lang="en-US" sz="2000" dirty="0" smtClean="0"/>
              <a:t>or exact parameters of analysis </a:t>
            </a:r>
          </a:p>
          <a:p>
            <a:pPr marL="342900" indent="-342900">
              <a:buFont typeface="Arial"/>
              <a:buChar char="•"/>
            </a:pPr>
            <a:r>
              <a:rPr lang="en-US" sz="2000" dirty="0" smtClean="0"/>
              <a:t>alignment file</a:t>
            </a:r>
          </a:p>
          <a:p>
            <a:pPr marL="342900" indent="-342900">
              <a:buFont typeface="Arial"/>
              <a:buChar char="•"/>
            </a:pPr>
            <a:endParaRPr lang="en-US" sz="2000" b="1" i="1" dirty="0" smtClean="0">
              <a:solidFill>
                <a:srgbClr val="FF0000"/>
              </a:solidFill>
            </a:endParaRPr>
          </a:p>
          <a:p>
            <a:pPr marL="342900" indent="-342900">
              <a:buFont typeface="Arial"/>
              <a:buChar char="•"/>
            </a:pPr>
            <a:r>
              <a:rPr lang="en-US" sz="2400" b="1" i="1" dirty="0" smtClean="0">
                <a:solidFill>
                  <a:srgbClr val="FF0000"/>
                </a:solidFill>
              </a:rPr>
              <a:t>Bottom line – get a dedicated space/disk for this. </a:t>
            </a:r>
          </a:p>
          <a:p>
            <a:pPr algn="ctr"/>
            <a:r>
              <a:rPr lang="en-US" sz="2400" b="1" i="1" dirty="0" smtClean="0">
                <a:solidFill>
                  <a:srgbClr val="FF0000"/>
                </a:solidFill>
              </a:rPr>
              <a:t>It will fill up quickly</a:t>
            </a:r>
          </a:p>
        </p:txBody>
      </p:sp>
      <p:pic>
        <p:nvPicPr>
          <p:cNvPr id="2" name="Picture 1" descr="harddrive.jpg"/>
          <p:cNvPicPr>
            <a:picLocks noChangeAspect="1"/>
          </p:cNvPicPr>
          <p:nvPr/>
        </p:nvPicPr>
        <p:blipFill>
          <a:blip r:embed="rId2">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7339498" y="5053498"/>
            <a:ext cx="1804501" cy="1804501"/>
          </a:xfrm>
          <a:prstGeom prst="rect">
            <a:avLst/>
          </a:prstGeom>
        </p:spPr>
      </p:pic>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35769043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3"/>
          <p:cNvSpPr/>
          <p:nvPr/>
        </p:nvSpPr>
        <p:spPr>
          <a:xfrm>
            <a:off x="165653" y="305766"/>
            <a:ext cx="8290388" cy="5816976"/>
          </a:xfrm>
          <a:prstGeom prst="rect">
            <a:avLst/>
          </a:prstGeom>
        </p:spPr>
        <p:txBody>
          <a:bodyPr wrap="square">
            <a:spAutoFit/>
          </a:bodyPr>
          <a:lstStyle/>
          <a:p>
            <a:r>
              <a:rPr lang="en-US" sz="2400" b="1" i="1" u="sng" dirty="0" smtClean="0"/>
              <a:t>Data analysis requirements</a:t>
            </a:r>
            <a:r>
              <a:rPr lang="en-US" sz="2400" b="1" i="1" dirty="0" smtClean="0"/>
              <a:t>:</a:t>
            </a:r>
          </a:p>
          <a:p>
            <a:endParaRPr lang="en-US" sz="2400" dirty="0" smtClean="0"/>
          </a:p>
          <a:p>
            <a:r>
              <a:rPr lang="en-US" sz="2400" dirty="0" smtClean="0"/>
              <a:t>In house – highly dependent on:</a:t>
            </a:r>
          </a:p>
          <a:p>
            <a:pPr marL="342900" indent="-342900">
              <a:buFont typeface="Arial"/>
              <a:buChar char="•"/>
            </a:pPr>
            <a:r>
              <a:rPr lang="en-US" sz="2000" dirty="0" smtClean="0"/>
              <a:t>application </a:t>
            </a:r>
          </a:p>
          <a:p>
            <a:pPr marL="342900" indent="-342900">
              <a:buFont typeface="Arial"/>
              <a:buChar char="•"/>
            </a:pPr>
            <a:r>
              <a:rPr lang="en-US" sz="2000" dirty="0" smtClean="0"/>
              <a:t>number of reads</a:t>
            </a:r>
          </a:p>
          <a:p>
            <a:pPr marL="342900" indent="-342900">
              <a:buFont typeface="Arial"/>
              <a:buChar char="•"/>
            </a:pPr>
            <a:r>
              <a:rPr lang="en-US" sz="2000" dirty="0" smtClean="0"/>
              <a:t>size of the reference genome / template </a:t>
            </a:r>
          </a:p>
          <a:p>
            <a:endParaRPr lang="en-US" sz="2400" dirty="0" smtClean="0"/>
          </a:p>
          <a:p>
            <a:r>
              <a:rPr lang="en-US" sz="2400" dirty="0" smtClean="0"/>
              <a:t>Examples: </a:t>
            </a:r>
            <a:r>
              <a:rPr lang="en-US" sz="2400" dirty="0" err="1" smtClean="0"/>
              <a:t>miRNA</a:t>
            </a:r>
            <a:r>
              <a:rPr lang="en-US" sz="2400" dirty="0" smtClean="0"/>
              <a:t> </a:t>
            </a:r>
            <a:r>
              <a:rPr lang="en-US" sz="2400" dirty="0" err="1" smtClean="0"/>
              <a:t>seq</a:t>
            </a:r>
            <a:r>
              <a:rPr lang="en-US" sz="2400" dirty="0" smtClean="0"/>
              <a:t> mapping against precursor sequences – any desktop computer will do</a:t>
            </a:r>
          </a:p>
          <a:p>
            <a:endParaRPr lang="en-US" sz="2400" dirty="0" smtClean="0"/>
          </a:p>
          <a:p>
            <a:r>
              <a:rPr lang="en-US" sz="2400" dirty="0" smtClean="0"/>
              <a:t>For </a:t>
            </a:r>
            <a:r>
              <a:rPr lang="en-US" sz="2400" dirty="0" err="1" smtClean="0"/>
              <a:t>TopHat</a:t>
            </a:r>
            <a:r>
              <a:rPr lang="en-US" sz="2400" dirty="0" smtClean="0"/>
              <a:t>-Cufflinks RNAseq analysis of mammalian transcriptome I would recommend at least 8Gb RAM (preferably 16 or more)</a:t>
            </a:r>
          </a:p>
          <a:p>
            <a:endParaRPr lang="en-US" sz="2400" dirty="0"/>
          </a:p>
          <a:p>
            <a:r>
              <a:rPr lang="en-US" sz="2400" dirty="0" smtClean="0"/>
              <a:t>Enough disk space in memory for all the files (ex: ~4 times the sequencing data)</a:t>
            </a: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85312637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245523" y="151170"/>
            <a:ext cx="7620000" cy="545544"/>
          </a:xfrm>
        </p:spPr>
        <p:txBody>
          <a:bodyPr/>
          <a:lstStyle/>
          <a:p>
            <a:r>
              <a:rPr lang="en-US" sz="3200" b="1" u="sng" dirty="0" smtClean="0"/>
              <a:t>Day1</a:t>
            </a:r>
            <a:endParaRPr lang="en-US" sz="3200" b="1" u="sng" dirty="0"/>
          </a:p>
        </p:txBody>
      </p:sp>
      <p:sp>
        <p:nvSpPr>
          <p:cNvPr id="3" name="Content Placeholder 2"/>
          <p:cNvSpPr>
            <a:spLocks noGrp="1"/>
          </p:cNvSpPr>
          <p:nvPr>
            <p:ph idx="1"/>
          </p:nvPr>
        </p:nvSpPr>
        <p:spPr>
          <a:xfrm>
            <a:off x="84970" y="439648"/>
            <a:ext cx="9059029" cy="6028999"/>
          </a:xfrm>
        </p:spPr>
        <p:txBody>
          <a:bodyPr>
            <a:noAutofit/>
          </a:bodyPr>
          <a:lstStyle/>
          <a:p>
            <a:r>
              <a:rPr lang="en-US" sz="2000" b="1" i="1" dirty="0" smtClean="0">
                <a:solidFill>
                  <a:schemeClr val="bg1">
                    <a:lumMod val="75000"/>
                  </a:schemeClr>
                </a:solidFill>
              </a:rPr>
              <a:t>NGS study design</a:t>
            </a:r>
            <a:r>
              <a:rPr lang="en-US" sz="2000" i="1" dirty="0" smtClean="0">
                <a:solidFill>
                  <a:schemeClr val="bg1">
                    <a:lumMod val="75000"/>
                  </a:schemeClr>
                </a:solidFill>
              </a:rPr>
              <a:t>:</a:t>
            </a:r>
            <a:endParaRPr lang="en-US" sz="2000" dirty="0" smtClean="0">
              <a:solidFill>
                <a:schemeClr val="bg1">
                  <a:lumMod val="75000"/>
                </a:schemeClr>
              </a:solidFill>
            </a:endParaRPr>
          </a:p>
          <a:p>
            <a:pPr lvl="1">
              <a:buFont typeface="Arial"/>
              <a:buChar char="•"/>
            </a:pPr>
            <a:r>
              <a:rPr lang="en-US" sz="2000" dirty="0" smtClean="0">
                <a:solidFill>
                  <a:schemeClr val="bg1">
                    <a:lumMod val="75000"/>
                  </a:schemeClr>
                </a:solidFill>
              </a:rPr>
              <a:t>Types of studies</a:t>
            </a:r>
          </a:p>
          <a:p>
            <a:pPr lvl="1">
              <a:buFont typeface="Arial"/>
              <a:buChar char="•"/>
            </a:pPr>
            <a:r>
              <a:rPr lang="en-US" sz="2000" dirty="0" smtClean="0">
                <a:solidFill>
                  <a:schemeClr val="bg1">
                    <a:lumMod val="75000"/>
                  </a:schemeClr>
                </a:solidFill>
              </a:rPr>
              <a:t>Types of library preparations (stranded, size selection, etc…) </a:t>
            </a:r>
          </a:p>
          <a:p>
            <a:pPr lvl="1">
              <a:buFont typeface="Arial"/>
              <a:buChar char="•"/>
            </a:pPr>
            <a:r>
              <a:rPr lang="en-US" sz="2000" dirty="0" smtClean="0">
                <a:solidFill>
                  <a:schemeClr val="bg1">
                    <a:lumMod val="75000"/>
                  </a:schemeClr>
                </a:solidFill>
              </a:rPr>
              <a:t>Types of sequencing runs - paired versus single end, read lengths and qualities</a:t>
            </a:r>
          </a:p>
          <a:p>
            <a:pPr lvl="1">
              <a:buFont typeface="Arial"/>
              <a:buChar char="•"/>
            </a:pPr>
            <a:r>
              <a:rPr lang="en-US" sz="2000" dirty="0" smtClean="0">
                <a:solidFill>
                  <a:schemeClr val="bg1">
                    <a:lumMod val="75000"/>
                  </a:schemeClr>
                </a:solidFill>
              </a:rPr>
              <a:t>Biological replicates</a:t>
            </a:r>
            <a:endParaRPr lang="en-US" sz="2000" dirty="0">
              <a:solidFill>
                <a:schemeClr val="bg1">
                  <a:lumMod val="75000"/>
                </a:schemeClr>
              </a:solidFill>
            </a:endParaRPr>
          </a:p>
          <a:p>
            <a:pPr lvl="1">
              <a:buFont typeface="Arial"/>
              <a:buChar char="•"/>
            </a:pPr>
            <a:r>
              <a:rPr lang="en-US" sz="2000" dirty="0">
                <a:solidFill>
                  <a:schemeClr val="bg1">
                    <a:lumMod val="75000"/>
                  </a:schemeClr>
                </a:solidFill>
              </a:rPr>
              <a:t>Costs, coverage and </a:t>
            </a:r>
            <a:r>
              <a:rPr lang="en-US" sz="2000" dirty="0" smtClean="0">
                <a:solidFill>
                  <a:schemeClr val="bg1">
                    <a:lumMod val="75000"/>
                  </a:schemeClr>
                </a:solidFill>
              </a:rPr>
              <a:t>multiplexing</a:t>
            </a:r>
          </a:p>
          <a:p>
            <a:pPr lvl="1">
              <a:buFont typeface="Arial"/>
              <a:buChar char="•"/>
            </a:pPr>
            <a:r>
              <a:rPr lang="en-US" sz="2000" dirty="0" smtClean="0">
                <a:solidFill>
                  <a:schemeClr val="bg1">
                    <a:lumMod val="75000"/>
                  </a:schemeClr>
                </a:solidFill>
              </a:rPr>
              <a:t>Potential </a:t>
            </a:r>
            <a:r>
              <a:rPr lang="en-US" sz="2000" dirty="0">
                <a:solidFill>
                  <a:schemeClr val="bg1">
                    <a:lumMod val="75000"/>
                  </a:schemeClr>
                </a:solidFill>
              </a:rPr>
              <a:t>biases and batch </a:t>
            </a:r>
            <a:r>
              <a:rPr lang="en-US" sz="2000" dirty="0" smtClean="0">
                <a:solidFill>
                  <a:schemeClr val="bg1">
                    <a:lumMod val="75000"/>
                  </a:schemeClr>
                </a:solidFill>
              </a:rPr>
              <a:t>effects</a:t>
            </a:r>
          </a:p>
          <a:p>
            <a:pPr lvl="1">
              <a:buFont typeface="Arial"/>
              <a:buChar char="•"/>
            </a:pPr>
            <a:r>
              <a:rPr lang="en-US" sz="2000" dirty="0" smtClean="0">
                <a:solidFill>
                  <a:schemeClr val="bg1">
                    <a:lumMod val="75000"/>
                  </a:schemeClr>
                </a:solidFill>
              </a:rPr>
              <a:t>Computation requirements</a:t>
            </a:r>
            <a:endParaRPr lang="en-US" sz="2000" b="1" i="1" dirty="0" smtClean="0">
              <a:solidFill>
                <a:schemeClr val="bg1">
                  <a:lumMod val="75000"/>
                </a:schemeClr>
              </a:solidFill>
            </a:endParaRPr>
          </a:p>
          <a:p>
            <a:r>
              <a:rPr lang="en-US" sz="2000" b="1" i="1" dirty="0" smtClean="0"/>
              <a:t>NGS analysis – introduction and read QC</a:t>
            </a:r>
            <a:r>
              <a:rPr lang="en-US" sz="2000" dirty="0" smtClean="0"/>
              <a:t>:</a:t>
            </a:r>
          </a:p>
          <a:p>
            <a:pPr marL="994410" lvl="2" indent="-514350"/>
            <a:r>
              <a:rPr lang="en-US" sz="2000" dirty="0" smtClean="0"/>
              <a:t>Public resources</a:t>
            </a:r>
          </a:p>
          <a:p>
            <a:pPr marL="994410" lvl="2" indent="-514350"/>
            <a:r>
              <a:rPr lang="en-US" sz="2000" dirty="0" smtClean="0"/>
              <a:t>Crash Unix course (refresher)</a:t>
            </a:r>
          </a:p>
          <a:p>
            <a:pPr marL="994410" lvl="2" indent="-514350"/>
            <a:r>
              <a:rPr lang="en-US" sz="2000" dirty="0" smtClean="0"/>
              <a:t>Download your data (refresher)</a:t>
            </a:r>
            <a:r>
              <a:rPr lang="en-US" sz="2000" b="1" i="1" dirty="0" smtClean="0"/>
              <a:t> </a:t>
            </a:r>
          </a:p>
          <a:p>
            <a:pPr marL="971550" lvl="1" indent="-514350">
              <a:buFont typeface="Arial"/>
              <a:buChar char="•"/>
            </a:pPr>
            <a:r>
              <a:rPr lang="en-US" sz="2000" dirty="0" smtClean="0"/>
              <a:t>Read file formats – what do all these columns mean?</a:t>
            </a:r>
          </a:p>
          <a:p>
            <a:pPr marL="971550" lvl="1" indent="-514350">
              <a:buFont typeface="Arial"/>
              <a:buChar char="•"/>
            </a:pPr>
            <a:r>
              <a:rPr lang="en-US" sz="2000" dirty="0" smtClean="0"/>
              <a:t>Log-in to Hoffman2 cluster</a:t>
            </a:r>
          </a:p>
          <a:p>
            <a:pPr marL="971550" lvl="1" indent="-514350">
              <a:buFont typeface="Arial"/>
              <a:buChar char="•"/>
            </a:pPr>
            <a:r>
              <a:rPr lang="en-US" sz="2000" dirty="0" smtClean="0"/>
              <a:t>Conversion of “.</a:t>
            </a:r>
            <a:r>
              <a:rPr lang="en-US" sz="2000" dirty="0" err="1" smtClean="0"/>
              <a:t>qseq</a:t>
            </a:r>
            <a:r>
              <a:rPr lang="en-US" sz="2000" dirty="0" smtClean="0"/>
              <a:t>” read files to “</a:t>
            </a:r>
            <a:r>
              <a:rPr lang="en-US" sz="2000" dirty="0" err="1" smtClean="0"/>
              <a:t>fastq</a:t>
            </a:r>
            <a:r>
              <a:rPr lang="en-US" sz="2000" dirty="0" smtClean="0"/>
              <a:t>”</a:t>
            </a:r>
          </a:p>
          <a:p>
            <a:pPr marL="971550" lvl="1" indent="-514350">
              <a:buFont typeface="Arial"/>
              <a:buChar char="•"/>
            </a:pPr>
            <a:r>
              <a:rPr lang="en-US" sz="2000" dirty="0" err="1" smtClean="0"/>
              <a:t>Demultiplexing</a:t>
            </a:r>
            <a:endParaRPr lang="en-US" sz="2000" dirty="0" smtClean="0"/>
          </a:p>
          <a:p>
            <a:pPr marL="971550" lvl="1" indent="-514350">
              <a:buFont typeface="Arial"/>
              <a:buChar char="•"/>
            </a:pPr>
            <a:r>
              <a:rPr lang="en-US" sz="2000" dirty="0" smtClean="0"/>
              <a:t>Read QC</a:t>
            </a:r>
          </a:p>
          <a:p>
            <a:pPr>
              <a:buNone/>
            </a:pPr>
            <a:endParaRPr lang="en-US" sz="2000"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51584006"/>
      </p:ext>
    </p:extLst>
  </p:cSld>
  <p:clrMapOvr>
    <a:masterClrMapping/>
  </p:clrMapOvr>
  <mc:AlternateContent>
    <mc:Choice xmlns="" xmlns:a="http://schemas.openxmlformats.org/drawingml/2006/main" xmlns:r="http://schemas.openxmlformats.org/officeDocument/2006/relationships" xmlns:p="http://schemas.openxmlformats.org/presentationml/2006/main" xmlns:p14="http://schemas.microsoft.com/office/powerpoint/2010/main" xmlns:mc="http://schemas.openxmlformats.org/markup-compatibility/2006" xmlns:mv="urn:schemas-microsoft-com:mac:vml" Requires="p14">
      <p:transition spd="slow" p14:dur="2000"/>
    </mc:Choice>
    <mc:Fallback>
      <mp:transition xmlns:mp="http://schemas.microsoft.com/office/mac/powerpoint/2008/mai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a:xfrm>
            <a:off x="-18214" y="1"/>
            <a:ext cx="8451843" cy="618488"/>
          </a:xfrm>
        </p:spPr>
        <p:txBody>
          <a:bodyPr/>
          <a:lstStyle/>
          <a:p>
            <a:r>
              <a:rPr lang="en-US" sz="3200" b="1" u="sng" dirty="0" smtClean="0"/>
              <a:t>General basis of all types of NGS analysis</a:t>
            </a:r>
            <a:endParaRPr lang="en-US" sz="3200" b="1" u="sng" dirty="0"/>
          </a:p>
        </p:txBody>
      </p:sp>
      <p:grpSp>
        <p:nvGrpSpPr>
          <p:cNvPr id="2" name="Group 1"/>
          <p:cNvGrpSpPr/>
          <p:nvPr/>
        </p:nvGrpSpPr>
        <p:grpSpPr>
          <a:xfrm>
            <a:off x="4236240" y="1236866"/>
            <a:ext cx="3029749" cy="739295"/>
            <a:chOff x="130456" y="1261640"/>
            <a:chExt cx="3029749" cy="739295"/>
          </a:xfrm>
        </p:grpSpPr>
        <p:cxnSp>
          <p:nvCxnSpPr>
            <p:cNvPr id="19" name="Straight Connector 18"/>
            <p:cNvCxnSpPr/>
            <p:nvPr/>
          </p:nvCxnSpPr>
          <p:spPr>
            <a:xfrm>
              <a:off x="2091625" y="1405994"/>
              <a:ext cx="4572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2189923" y="1502230"/>
              <a:ext cx="4572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2336801" y="1454112"/>
              <a:ext cx="4572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2263362" y="1261640"/>
              <a:ext cx="4572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2410240" y="1357876"/>
              <a:ext cx="4572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151836" y="1606514"/>
              <a:ext cx="4572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275523" y="1502230"/>
              <a:ext cx="4572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1422401" y="1454112"/>
              <a:ext cx="4572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1348962" y="1261640"/>
              <a:ext cx="4572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1495840" y="1357876"/>
              <a:ext cx="4572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195470" y="1405994"/>
              <a:ext cx="457200" cy="0"/>
            </a:xfrm>
            <a:prstGeom prst="line">
              <a:avLst/>
            </a:pr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268909" y="1502230"/>
              <a:ext cx="457200" cy="0"/>
            </a:xfrm>
            <a:prstGeom prst="line">
              <a:avLst/>
            </a:pr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415787" y="1454112"/>
              <a:ext cx="457200" cy="0"/>
            </a:xfrm>
            <a:prstGeom prst="line">
              <a:avLst/>
            </a:pr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342348" y="1261640"/>
              <a:ext cx="457200" cy="0"/>
            </a:xfrm>
            <a:prstGeom prst="line">
              <a:avLst/>
            </a:pr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489226" y="1357876"/>
              <a:ext cx="457200" cy="0"/>
            </a:xfrm>
            <a:prstGeom prst="line">
              <a:avLst/>
            </a:pr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130456" y="1617557"/>
              <a:ext cx="1044427" cy="369332"/>
            </a:xfrm>
            <a:prstGeom prst="rect">
              <a:avLst/>
            </a:prstGeom>
            <a:noFill/>
          </p:spPr>
          <p:txBody>
            <a:bodyPr wrap="none" rtlCol="0">
              <a:spAutoFit/>
            </a:bodyPr>
            <a:lstStyle/>
            <a:p>
              <a:r>
                <a:rPr lang="en-US" b="1" dirty="0" smtClean="0">
                  <a:solidFill>
                    <a:srgbClr val="660066"/>
                  </a:solidFill>
                </a:rPr>
                <a:t>sample 1</a:t>
              </a:r>
              <a:endParaRPr lang="en-US" b="1" dirty="0">
                <a:solidFill>
                  <a:srgbClr val="660066"/>
                </a:solidFill>
              </a:endParaRPr>
            </a:p>
          </p:txBody>
        </p:sp>
        <p:sp>
          <p:nvSpPr>
            <p:cNvPr id="36" name="TextBox 35"/>
            <p:cNvSpPr txBox="1"/>
            <p:nvPr/>
          </p:nvSpPr>
          <p:spPr>
            <a:xfrm>
              <a:off x="1076737" y="1631603"/>
              <a:ext cx="1044427" cy="369332"/>
            </a:xfrm>
            <a:prstGeom prst="rect">
              <a:avLst/>
            </a:prstGeom>
            <a:noFill/>
          </p:spPr>
          <p:txBody>
            <a:bodyPr wrap="none" rtlCol="0">
              <a:spAutoFit/>
            </a:bodyPr>
            <a:lstStyle/>
            <a:p>
              <a:r>
                <a:rPr lang="en-US" b="1" dirty="0" smtClean="0">
                  <a:solidFill>
                    <a:srgbClr val="008000"/>
                  </a:solidFill>
                </a:rPr>
                <a:t>sample 2</a:t>
              </a:r>
              <a:endParaRPr lang="en-US" b="1" dirty="0">
                <a:solidFill>
                  <a:srgbClr val="008000"/>
                </a:solidFill>
              </a:endParaRPr>
            </a:p>
          </p:txBody>
        </p:sp>
        <p:sp>
          <p:nvSpPr>
            <p:cNvPr id="37" name="TextBox 36"/>
            <p:cNvSpPr txBox="1"/>
            <p:nvPr/>
          </p:nvSpPr>
          <p:spPr>
            <a:xfrm>
              <a:off x="2115778" y="1618351"/>
              <a:ext cx="1044427" cy="369332"/>
            </a:xfrm>
            <a:prstGeom prst="rect">
              <a:avLst/>
            </a:prstGeom>
            <a:noFill/>
          </p:spPr>
          <p:txBody>
            <a:bodyPr wrap="none" rtlCol="0">
              <a:spAutoFit/>
            </a:bodyPr>
            <a:lstStyle/>
            <a:p>
              <a:r>
                <a:rPr lang="en-US" b="1" dirty="0" smtClean="0">
                  <a:solidFill>
                    <a:srgbClr val="0000FF"/>
                  </a:solidFill>
                </a:rPr>
                <a:t>sample 3</a:t>
              </a:r>
              <a:endParaRPr lang="en-US" b="1" dirty="0">
                <a:solidFill>
                  <a:srgbClr val="0000FF"/>
                </a:solidFill>
              </a:endParaRPr>
            </a:p>
          </p:txBody>
        </p:sp>
      </p:grpSp>
      <p:cxnSp>
        <p:nvCxnSpPr>
          <p:cNvPr id="106" name="Straight Connector 105"/>
          <p:cNvCxnSpPr/>
          <p:nvPr/>
        </p:nvCxnSpPr>
        <p:spPr>
          <a:xfrm>
            <a:off x="1074040" y="1477202"/>
            <a:ext cx="148066" cy="334088"/>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a:off x="517814" y="1789254"/>
            <a:ext cx="4572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664692" y="1596782"/>
            <a:ext cx="530639" cy="334088"/>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a:off x="591253" y="1452428"/>
            <a:ext cx="457200" cy="96236"/>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553839" y="1548664"/>
            <a:ext cx="293756" cy="340765"/>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V="1">
            <a:off x="493747" y="1491117"/>
            <a:ext cx="344004" cy="427196"/>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617434" y="1814028"/>
            <a:ext cx="4572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flipH="1" flipV="1">
            <a:off x="617434" y="1425145"/>
            <a:ext cx="146878" cy="340766"/>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690873" y="1573438"/>
            <a:ext cx="4572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flipV="1">
            <a:off x="837751" y="1425145"/>
            <a:ext cx="310322" cy="24453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a:off x="444375" y="1596782"/>
            <a:ext cx="457200" cy="0"/>
          </a:xfrm>
          <a:prstGeom prst="line">
            <a:avLst/>
          </a:pr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8" name="Straight Connector 117"/>
          <p:cNvCxnSpPr/>
          <p:nvPr/>
        </p:nvCxnSpPr>
        <p:spPr>
          <a:xfrm>
            <a:off x="517814" y="1693018"/>
            <a:ext cx="457200" cy="0"/>
          </a:xfrm>
          <a:prstGeom prst="line">
            <a:avLst/>
          </a:pr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1" name="Straight Connector 120"/>
          <p:cNvCxnSpPr/>
          <p:nvPr/>
        </p:nvCxnSpPr>
        <p:spPr>
          <a:xfrm>
            <a:off x="664692" y="1644900"/>
            <a:ext cx="457200" cy="0"/>
          </a:xfrm>
          <a:prstGeom prst="line">
            <a:avLst/>
          </a:pr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591253" y="1452428"/>
            <a:ext cx="457200" cy="0"/>
          </a:xfrm>
          <a:prstGeom prst="line">
            <a:avLst/>
          </a:pr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a:off x="738131" y="1548664"/>
            <a:ext cx="457200" cy="0"/>
          </a:xfrm>
          <a:prstGeom prst="line">
            <a:avLst/>
          </a:pr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sp>
        <p:nvSpPr>
          <p:cNvPr id="128" name="TextBox 127"/>
          <p:cNvSpPr txBox="1"/>
          <p:nvPr/>
        </p:nvSpPr>
        <p:spPr>
          <a:xfrm>
            <a:off x="107905" y="708272"/>
            <a:ext cx="4638785" cy="369332"/>
          </a:xfrm>
          <a:prstGeom prst="rect">
            <a:avLst/>
          </a:prstGeom>
          <a:solidFill>
            <a:srgbClr val="253B86"/>
          </a:solidFill>
        </p:spPr>
        <p:txBody>
          <a:bodyPr wrap="none" rtlCol="0">
            <a:spAutoFit/>
          </a:bodyPr>
          <a:lstStyle/>
          <a:p>
            <a:r>
              <a:rPr lang="en-US" b="1" dirty="0" smtClean="0">
                <a:solidFill>
                  <a:srgbClr val="FFFFFF"/>
                </a:solidFill>
              </a:rPr>
              <a:t>1. Read processing (de-multiplex, trim, filter…)</a:t>
            </a:r>
            <a:endParaRPr lang="en-US" b="1" dirty="0">
              <a:solidFill>
                <a:srgbClr val="FFFFFF"/>
              </a:solidFill>
            </a:endParaRPr>
          </a:p>
        </p:txBody>
      </p:sp>
      <p:cxnSp>
        <p:nvCxnSpPr>
          <p:cNvPr id="142" name="Straight Arrow Connector 141"/>
          <p:cNvCxnSpPr/>
          <p:nvPr/>
        </p:nvCxnSpPr>
        <p:spPr>
          <a:xfrm>
            <a:off x="1949734" y="1548664"/>
            <a:ext cx="2124346" cy="0"/>
          </a:xfrm>
          <a:prstGeom prst="straightConnector1">
            <a:avLst/>
          </a:prstGeom>
          <a:ln w="5715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200588" y="2263761"/>
            <a:ext cx="2976596" cy="4401205"/>
          </a:xfrm>
          <a:prstGeom prst="rect">
            <a:avLst/>
          </a:prstGeom>
          <a:noFill/>
        </p:spPr>
        <p:txBody>
          <a:bodyPr wrap="none" rtlCol="0">
            <a:spAutoFit/>
          </a:bodyPr>
          <a:lstStyle/>
          <a:p>
            <a:r>
              <a:rPr lang="en-US" sz="2800" b="1" dirty="0" smtClean="0"/>
              <a:t>De-multiplex </a:t>
            </a:r>
          </a:p>
          <a:p>
            <a:endParaRPr lang="en-US" sz="2800" b="1" dirty="0"/>
          </a:p>
          <a:p>
            <a:r>
              <a:rPr lang="en-US" sz="2800" b="1" dirty="0" smtClean="0"/>
              <a:t>Format conversion </a:t>
            </a:r>
          </a:p>
          <a:p>
            <a:r>
              <a:rPr lang="en-US" sz="2800" b="1" dirty="0" smtClean="0"/>
              <a:t>to </a:t>
            </a:r>
            <a:r>
              <a:rPr lang="en-US" sz="2800" b="1" dirty="0" err="1" smtClean="0"/>
              <a:t>fasta</a:t>
            </a:r>
            <a:r>
              <a:rPr lang="en-US" sz="2800" b="1" dirty="0" smtClean="0"/>
              <a:t>/</a:t>
            </a:r>
            <a:r>
              <a:rPr lang="en-US" sz="2800" b="1" dirty="0" err="1" smtClean="0"/>
              <a:t>fastq</a:t>
            </a:r>
            <a:endParaRPr lang="en-US" sz="2800" b="1" dirty="0" smtClean="0"/>
          </a:p>
          <a:p>
            <a:endParaRPr lang="en-US" sz="2800" b="1" dirty="0" smtClean="0"/>
          </a:p>
          <a:p>
            <a:r>
              <a:rPr lang="en-US" sz="2800" b="1" dirty="0" smtClean="0"/>
              <a:t>Read QC</a:t>
            </a:r>
          </a:p>
          <a:p>
            <a:endParaRPr lang="en-US" sz="2800" b="1" dirty="0"/>
          </a:p>
          <a:p>
            <a:r>
              <a:rPr lang="en-US" sz="2800" b="1" dirty="0" smtClean="0"/>
              <a:t>Trimming</a:t>
            </a:r>
          </a:p>
          <a:p>
            <a:endParaRPr lang="en-US" sz="2800" b="1" dirty="0"/>
          </a:p>
          <a:p>
            <a:r>
              <a:rPr lang="en-US" sz="2800" b="1" dirty="0" smtClean="0"/>
              <a:t>Filtering</a:t>
            </a:r>
          </a:p>
        </p:txBody>
      </p:sp>
      <p:sp>
        <p:nvSpPr>
          <p:cNvPr id="100" name="TextBox 99"/>
          <p:cNvSpPr txBox="1"/>
          <p:nvPr/>
        </p:nvSpPr>
        <p:spPr>
          <a:xfrm>
            <a:off x="3551710" y="2259721"/>
            <a:ext cx="2560366" cy="4401205"/>
          </a:xfrm>
          <a:prstGeom prst="rect">
            <a:avLst/>
          </a:prstGeom>
          <a:noFill/>
        </p:spPr>
        <p:txBody>
          <a:bodyPr wrap="none" rtlCol="0">
            <a:spAutoFit/>
          </a:bodyPr>
          <a:lstStyle/>
          <a:p>
            <a:r>
              <a:rPr lang="en-US" sz="2800" i="1" dirty="0" smtClean="0"/>
              <a:t>Demultiplex3.pl</a:t>
            </a:r>
          </a:p>
          <a:p>
            <a:endParaRPr lang="en-US" sz="2800" i="1" dirty="0"/>
          </a:p>
          <a:p>
            <a:r>
              <a:rPr lang="en-US" sz="2800" i="1" dirty="0" smtClean="0"/>
              <a:t>qseq2fastq.pl</a:t>
            </a:r>
          </a:p>
          <a:p>
            <a:endParaRPr lang="en-US" sz="2800" i="1" dirty="0"/>
          </a:p>
          <a:p>
            <a:endParaRPr lang="en-US" sz="2800" i="1" dirty="0" smtClean="0"/>
          </a:p>
          <a:p>
            <a:r>
              <a:rPr lang="en-US" sz="2800" i="1" dirty="0" err="1" smtClean="0"/>
              <a:t>FastQC</a:t>
            </a:r>
            <a:endParaRPr lang="en-US" sz="2800" i="1" dirty="0" smtClean="0"/>
          </a:p>
          <a:p>
            <a:endParaRPr lang="en-US" sz="2800" i="1" dirty="0"/>
          </a:p>
          <a:p>
            <a:r>
              <a:rPr lang="en-US" sz="2800" i="1" dirty="0" smtClean="0"/>
              <a:t>Sickle</a:t>
            </a:r>
          </a:p>
          <a:p>
            <a:endParaRPr lang="en-US" sz="2800" i="1" dirty="0"/>
          </a:p>
          <a:p>
            <a:r>
              <a:rPr lang="en-US" sz="2800" i="1" dirty="0" smtClean="0"/>
              <a:t>Scythe</a:t>
            </a:r>
          </a:p>
        </p:txBody>
      </p:sp>
      <p:sp>
        <p:nvSpPr>
          <p:cNvPr id="125" name="TextBox 124"/>
          <p:cNvSpPr txBox="1"/>
          <p:nvPr/>
        </p:nvSpPr>
        <p:spPr>
          <a:xfrm>
            <a:off x="6112077" y="2259721"/>
            <a:ext cx="2468158" cy="4401205"/>
          </a:xfrm>
          <a:prstGeom prst="rect">
            <a:avLst/>
          </a:prstGeom>
          <a:noFill/>
        </p:spPr>
        <p:txBody>
          <a:bodyPr wrap="square" rtlCol="0">
            <a:spAutoFit/>
          </a:bodyPr>
          <a:lstStyle/>
          <a:p>
            <a:pPr algn="r"/>
            <a:r>
              <a:rPr lang="en-US" sz="2800" i="1" dirty="0" smtClean="0"/>
              <a:t>WS4</a:t>
            </a:r>
          </a:p>
          <a:p>
            <a:pPr algn="r"/>
            <a:endParaRPr lang="en-US" sz="2800" i="1" dirty="0" smtClean="0"/>
          </a:p>
          <a:p>
            <a:pPr algn="r"/>
            <a:r>
              <a:rPr lang="en-US" sz="2800" i="1" dirty="0" smtClean="0"/>
              <a:t>WS4</a:t>
            </a:r>
            <a:endParaRPr lang="en-US" sz="2800" i="1" dirty="0"/>
          </a:p>
          <a:p>
            <a:pPr algn="r"/>
            <a:endParaRPr lang="en-US" sz="2800" i="1" dirty="0"/>
          </a:p>
          <a:p>
            <a:pPr algn="r"/>
            <a:endParaRPr lang="en-US" sz="2800" i="1" dirty="0" smtClean="0"/>
          </a:p>
          <a:p>
            <a:pPr algn="r"/>
            <a:r>
              <a:rPr lang="en-US" sz="2800" i="1" dirty="0" smtClean="0"/>
              <a:t>WS2 and WS4</a:t>
            </a:r>
          </a:p>
          <a:p>
            <a:pPr algn="r"/>
            <a:endParaRPr lang="en-US" sz="2800" i="1" dirty="0" smtClean="0"/>
          </a:p>
          <a:p>
            <a:pPr algn="r"/>
            <a:r>
              <a:rPr lang="en-US" sz="2800" i="1" dirty="0" smtClean="0"/>
              <a:t>WS2</a:t>
            </a:r>
          </a:p>
          <a:p>
            <a:pPr algn="r"/>
            <a:endParaRPr lang="en-US" sz="2800" i="1" dirty="0" smtClean="0"/>
          </a:p>
          <a:p>
            <a:pPr algn="r"/>
            <a:r>
              <a:rPr lang="en-US" sz="2800" i="1" dirty="0" smtClean="0"/>
              <a:t>WS2</a:t>
            </a:r>
            <a:endParaRPr lang="en-US" sz="2800" i="1"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74815665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1"/>
          <p:cNvSpPr txBox="1">
            <a:spLocks/>
          </p:cNvSpPr>
          <p:nvPr/>
        </p:nvSpPr>
        <p:spPr>
          <a:xfrm>
            <a:off x="0" y="31681"/>
            <a:ext cx="7620000" cy="888282"/>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3200" b="1" u="sng" dirty="0" smtClean="0"/>
              <a:t>Public resources for information</a:t>
            </a:r>
            <a:endParaRPr lang="en-US" sz="3200" b="1" u="sng" dirty="0"/>
          </a:p>
        </p:txBody>
      </p:sp>
      <p:sp>
        <p:nvSpPr>
          <p:cNvPr id="5" name="Rectangle 4"/>
          <p:cNvSpPr/>
          <p:nvPr/>
        </p:nvSpPr>
        <p:spPr>
          <a:xfrm>
            <a:off x="165653" y="981320"/>
            <a:ext cx="8290388" cy="5693866"/>
          </a:xfrm>
          <a:prstGeom prst="rect">
            <a:avLst/>
          </a:prstGeom>
        </p:spPr>
        <p:txBody>
          <a:bodyPr wrap="square">
            <a:spAutoFit/>
          </a:bodyPr>
          <a:lstStyle/>
          <a:p>
            <a:r>
              <a:rPr lang="en-US" sz="2400" b="1" dirty="0" smtClean="0">
                <a:solidFill>
                  <a:schemeClr val="tx2"/>
                </a:solidFill>
              </a:rPr>
              <a:t>1. Company websites:</a:t>
            </a:r>
          </a:p>
          <a:p>
            <a:pPr lvl="1"/>
            <a:r>
              <a:rPr lang="en-US" sz="2000" dirty="0"/>
              <a:t>G</a:t>
            </a:r>
            <a:r>
              <a:rPr lang="en-US" sz="2000" dirty="0" smtClean="0"/>
              <a:t>ood </a:t>
            </a:r>
            <a:r>
              <a:rPr lang="en-US" sz="2000" dirty="0"/>
              <a:t>for planning the study, and tech support if preparing </a:t>
            </a:r>
            <a:r>
              <a:rPr lang="en-US" sz="2000" dirty="0" smtClean="0"/>
              <a:t>your libraries</a:t>
            </a:r>
            <a:endParaRPr lang="en-US" sz="2000" dirty="0"/>
          </a:p>
          <a:p>
            <a:r>
              <a:rPr lang="en-US" sz="2000" dirty="0"/>
              <a:t>	http://</a:t>
            </a:r>
            <a:r>
              <a:rPr lang="en-US" sz="2000" dirty="0" err="1"/>
              <a:t>www.illumina.com</a:t>
            </a:r>
            <a:endParaRPr lang="en-US" sz="2000" dirty="0"/>
          </a:p>
          <a:p>
            <a:r>
              <a:rPr lang="en-US" sz="2000" dirty="0"/>
              <a:t>	http://</a:t>
            </a:r>
            <a:r>
              <a:rPr lang="en-US" sz="2000" dirty="0" err="1"/>
              <a:t>www.appliedbiosystems.com</a:t>
            </a:r>
            <a:endParaRPr lang="en-US" sz="2000" dirty="0"/>
          </a:p>
          <a:p>
            <a:r>
              <a:rPr lang="en-US" sz="2000" dirty="0"/>
              <a:t>	http://www.454.com/</a:t>
            </a:r>
          </a:p>
          <a:p>
            <a:endParaRPr lang="en-US" sz="2400" b="1" dirty="0" smtClean="0"/>
          </a:p>
          <a:p>
            <a:r>
              <a:rPr lang="en-US" sz="2400" b="1" dirty="0" smtClean="0">
                <a:solidFill>
                  <a:srgbClr val="263B86"/>
                </a:solidFill>
              </a:rPr>
              <a:t>2. Web – establish a workflow before getting the data:</a:t>
            </a:r>
            <a:endParaRPr lang="en-US" sz="2400" b="1" dirty="0">
              <a:solidFill>
                <a:srgbClr val="263B86"/>
              </a:solidFill>
            </a:endParaRPr>
          </a:p>
          <a:p>
            <a:pPr marL="800100" lvl="1" indent="-342900">
              <a:buClr>
                <a:schemeClr val="accent1"/>
              </a:buClr>
              <a:buSzPct val="100000"/>
              <a:buFont typeface="Wingdings" charset="2"/>
              <a:buChar char=""/>
            </a:pPr>
            <a:r>
              <a:rPr lang="en-US" sz="2000" dirty="0" smtClean="0"/>
              <a:t>Tool comparison reviews and </a:t>
            </a:r>
            <a:r>
              <a:rPr lang="en-US" sz="2000" dirty="0" err="1" smtClean="0"/>
              <a:t>SEQanswers</a:t>
            </a:r>
            <a:r>
              <a:rPr lang="en-US" sz="2000" dirty="0" smtClean="0"/>
              <a:t> wiki (http</a:t>
            </a:r>
            <a:r>
              <a:rPr lang="en-US" sz="2000" dirty="0"/>
              <a:t>://</a:t>
            </a:r>
            <a:r>
              <a:rPr lang="en-US" sz="2000" dirty="0" err="1"/>
              <a:t>seqanswers.com</a:t>
            </a:r>
            <a:r>
              <a:rPr lang="en-US" sz="2000" dirty="0"/>
              <a:t>/wiki/</a:t>
            </a:r>
            <a:r>
              <a:rPr lang="en-US" sz="2000" dirty="0" err="1" smtClean="0"/>
              <a:t>SEQanswers</a:t>
            </a:r>
            <a:r>
              <a:rPr lang="en-US" sz="2000" dirty="0" smtClean="0"/>
              <a:t>) - </a:t>
            </a:r>
            <a:r>
              <a:rPr lang="en-US" sz="2000" dirty="0"/>
              <a:t>choose few that are </a:t>
            </a:r>
            <a:r>
              <a:rPr lang="en-US" sz="2000" dirty="0" smtClean="0"/>
              <a:t>common and fit your main question</a:t>
            </a:r>
            <a:endParaRPr lang="en-US" sz="2000" dirty="0"/>
          </a:p>
          <a:p>
            <a:pPr marL="800100" lvl="1" indent="-342900">
              <a:buClr>
                <a:schemeClr val="accent1"/>
              </a:buClr>
              <a:buSzPct val="100000"/>
              <a:buFont typeface="Wingdings" charset="2"/>
              <a:buChar char=""/>
            </a:pPr>
            <a:r>
              <a:rPr lang="en-US" sz="2000" dirty="0" smtClean="0"/>
              <a:t>Protocol </a:t>
            </a:r>
            <a:r>
              <a:rPr lang="en-US" sz="2000" dirty="0"/>
              <a:t>articles </a:t>
            </a:r>
            <a:r>
              <a:rPr lang="en-US" sz="2000" dirty="0" smtClean="0"/>
              <a:t>and manuals – </a:t>
            </a:r>
            <a:r>
              <a:rPr lang="en-US" sz="2000" dirty="0"/>
              <a:t>learn how to use </a:t>
            </a:r>
            <a:r>
              <a:rPr lang="en-US" sz="2000" dirty="0" smtClean="0"/>
              <a:t>the specific tools</a:t>
            </a:r>
            <a:endParaRPr lang="en-US" sz="2000" dirty="0"/>
          </a:p>
          <a:p>
            <a:pPr marL="800100" lvl="1" indent="-342900">
              <a:buClr>
                <a:schemeClr val="accent1"/>
              </a:buClr>
              <a:buSzPct val="100000"/>
              <a:buFont typeface="Wingdings" charset="2"/>
              <a:buChar char=""/>
            </a:pPr>
            <a:r>
              <a:rPr lang="en-US" sz="2000" dirty="0" smtClean="0"/>
              <a:t>Similar </a:t>
            </a:r>
            <a:r>
              <a:rPr lang="en-US" sz="2000" dirty="0"/>
              <a:t>studies – </a:t>
            </a:r>
            <a:r>
              <a:rPr lang="en-US" sz="2000" dirty="0" smtClean="0"/>
              <a:t>GEO datasets, try it out in a safe test run! </a:t>
            </a:r>
            <a:endParaRPr lang="en-US" sz="2000" dirty="0"/>
          </a:p>
          <a:p>
            <a:endParaRPr lang="en-US" sz="2400" b="1" dirty="0" smtClean="0"/>
          </a:p>
          <a:p>
            <a:r>
              <a:rPr lang="en-US" sz="2400" b="1" dirty="0" smtClean="0">
                <a:solidFill>
                  <a:srgbClr val="263B86"/>
                </a:solidFill>
              </a:rPr>
              <a:t>3. </a:t>
            </a:r>
            <a:r>
              <a:rPr lang="en-US" sz="2400" b="1" dirty="0" err="1" smtClean="0">
                <a:solidFill>
                  <a:srgbClr val="263B86"/>
                </a:solidFill>
              </a:rPr>
              <a:t>SEQanswers</a:t>
            </a:r>
            <a:r>
              <a:rPr lang="en-US" sz="2400" b="1" dirty="0" smtClean="0">
                <a:solidFill>
                  <a:srgbClr val="263B86"/>
                </a:solidFill>
              </a:rPr>
              <a:t> forum</a:t>
            </a:r>
            <a:r>
              <a:rPr lang="en-US" sz="2400" dirty="0" smtClean="0">
                <a:solidFill>
                  <a:srgbClr val="263B86"/>
                </a:solidFill>
              </a:rPr>
              <a:t>: </a:t>
            </a:r>
            <a:endParaRPr lang="en-US" sz="2400" dirty="0"/>
          </a:p>
          <a:p>
            <a:r>
              <a:rPr lang="en-US" sz="2400" dirty="0" smtClean="0"/>
              <a:t>	</a:t>
            </a:r>
            <a:r>
              <a:rPr lang="en-US" sz="2000" dirty="0" smtClean="0"/>
              <a:t>Specific questions – I am trying to run program X, data Y and  	it gives me error Z – HELP!!!</a:t>
            </a:r>
          </a:p>
          <a:p>
            <a:r>
              <a:rPr lang="en-US" sz="2000" dirty="0" smtClean="0"/>
              <a:t>	http</a:t>
            </a:r>
            <a:r>
              <a:rPr lang="en-US" sz="2000" dirty="0"/>
              <a:t>://</a:t>
            </a:r>
            <a:r>
              <a:rPr lang="en-US" sz="2000" dirty="0" err="1"/>
              <a:t>seqanswers.com</a:t>
            </a:r>
            <a:r>
              <a:rPr lang="en-US" sz="2000" dirty="0" smtClean="0"/>
              <a:t>/</a:t>
            </a: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35251761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b="1" dirty="0" smtClean="0"/>
              <a:t>Unix refresher</a:t>
            </a:r>
            <a:endParaRPr lang="en-US" b="1" dirty="0"/>
          </a:p>
        </p:txBody>
      </p:sp>
      <p:sp>
        <p:nvSpPr>
          <p:cNvPr id="4" name="Subtitle 3"/>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a:xfrm>
            <a:off x="43998" y="164203"/>
            <a:ext cx="7955722" cy="542579"/>
          </a:xfrm>
        </p:spPr>
        <p:txBody>
          <a:bodyPr/>
          <a:lstStyle/>
          <a:p>
            <a:r>
              <a:rPr lang="en-US" sz="2800" b="1" u="sng" dirty="0" smtClean="0"/>
              <a:t>Choose the right application for your question</a:t>
            </a:r>
            <a:endParaRPr lang="en-US" sz="2800" b="1" u="sng" dirty="0"/>
          </a:p>
        </p:txBody>
      </p:sp>
      <p:sp>
        <p:nvSpPr>
          <p:cNvPr id="5" name="TextBox 4"/>
          <p:cNvSpPr txBox="1"/>
          <p:nvPr/>
        </p:nvSpPr>
        <p:spPr>
          <a:xfrm>
            <a:off x="5183447" y="1165653"/>
            <a:ext cx="3121067" cy="4401205"/>
          </a:xfrm>
          <a:prstGeom prst="rect">
            <a:avLst/>
          </a:prstGeom>
          <a:noFill/>
        </p:spPr>
        <p:txBody>
          <a:bodyPr wrap="none" rtlCol="0">
            <a:spAutoFit/>
          </a:bodyPr>
          <a:lstStyle/>
          <a:p>
            <a:r>
              <a:rPr lang="en-US" sz="2800" dirty="0" err="1" smtClean="0"/>
              <a:t>DNAseq</a:t>
            </a:r>
            <a:endParaRPr lang="en-US" sz="2800" dirty="0"/>
          </a:p>
          <a:p>
            <a:endParaRPr lang="en-US" sz="2800" dirty="0" smtClean="0"/>
          </a:p>
          <a:p>
            <a:r>
              <a:rPr lang="en-US" sz="2800" dirty="0" smtClean="0"/>
              <a:t>Exome</a:t>
            </a:r>
            <a:endParaRPr lang="en-US" sz="2800" dirty="0"/>
          </a:p>
          <a:p>
            <a:endParaRPr lang="en-US" sz="2800" dirty="0" smtClean="0"/>
          </a:p>
          <a:p>
            <a:endParaRPr lang="en-US" sz="2800" dirty="0" smtClean="0"/>
          </a:p>
          <a:p>
            <a:endParaRPr lang="en-US" sz="2800" dirty="0" smtClean="0"/>
          </a:p>
          <a:p>
            <a:r>
              <a:rPr lang="en-US" sz="2800" dirty="0" err="1" smtClean="0"/>
              <a:t>RNAseq</a:t>
            </a:r>
            <a:r>
              <a:rPr lang="en-US" sz="2800" dirty="0" smtClean="0"/>
              <a:t>, </a:t>
            </a:r>
            <a:r>
              <a:rPr lang="en-US" sz="2800" dirty="0" err="1" smtClean="0"/>
              <a:t>miRNA</a:t>
            </a:r>
            <a:endParaRPr lang="en-US" sz="2800" dirty="0" smtClean="0"/>
          </a:p>
          <a:p>
            <a:endParaRPr lang="en-US" sz="2800" dirty="0"/>
          </a:p>
          <a:p>
            <a:r>
              <a:rPr lang="en-US" sz="2800" dirty="0" err="1" smtClean="0"/>
              <a:t>ChIPseq</a:t>
            </a:r>
            <a:r>
              <a:rPr lang="en-US" sz="2800" dirty="0" smtClean="0"/>
              <a:t> </a:t>
            </a:r>
          </a:p>
          <a:p>
            <a:r>
              <a:rPr lang="en-US" sz="2800" dirty="0" err="1" smtClean="0"/>
              <a:t>BSseq</a:t>
            </a:r>
            <a:r>
              <a:rPr lang="en-US" sz="2800" dirty="0" smtClean="0"/>
              <a:t> </a:t>
            </a:r>
            <a:r>
              <a:rPr lang="en-US" sz="2800" dirty="0"/>
              <a:t>(methylation</a:t>
            </a:r>
            <a:r>
              <a:rPr lang="en-US" sz="2800" dirty="0" smtClean="0"/>
              <a:t>)</a:t>
            </a:r>
            <a:endParaRPr lang="en-US" sz="2800" dirty="0"/>
          </a:p>
        </p:txBody>
      </p:sp>
      <p:sp>
        <p:nvSpPr>
          <p:cNvPr id="6" name="TextBox 5"/>
          <p:cNvSpPr txBox="1"/>
          <p:nvPr/>
        </p:nvSpPr>
        <p:spPr>
          <a:xfrm>
            <a:off x="230199" y="1165653"/>
            <a:ext cx="3801867" cy="4832093"/>
          </a:xfrm>
          <a:prstGeom prst="rect">
            <a:avLst/>
          </a:prstGeom>
          <a:noFill/>
        </p:spPr>
        <p:txBody>
          <a:bodyPr wrap="none" rtlCol="0">
            <a:spAutoFit/>
          </a:bodyPr>
          <a:lstStyle/>
          <a:p>
            <a:r>
              <a:rPr lang="en-US" sz="2800" b="1" dirty="0" smtClean="0"/>
              <a:t>Genetic</a:t>
            </a:r>
          </a:p>
          <a:p>
            <a:r>
              <a:rPr lang="en-US" sz="2800" b="1" dirty="0" smtClean="0"/>
              <a:t>variation</a:t>
            </a:r>
          </a:p>
          <a:p>
            <a:endParaRPr lang="en-US" sz="2800" dirty="0" smtClean="0"/>
          </a:p>
          <a:p>
            <a:endParaRPr lang="en-US" sz="2800" dirty="0" smtClean="0"/>
          </a:p>
          <a:p>
            <a:endParaRPr lang="en-US" sz="2800" dirty="0" smtClean="0"/>
          </a:p>
          <a:p>
            <a:endParaRPr lang="en-US" sz="2800" dirty="0" smtClean="0"/>
          </a:p>
          <a:p>
            <a:endParaRPr lang="en-US" sz="2800" dirty="0" smtClean="0"/>
          </a:p>
          <a:p>
            <a:r>
              <a:rPr lang="en-US" sz="2600" b="1" dirty="0" smtClean="0"/>
              <a:t>Quantification</a:t>
            </a:r>
          </a:p>
          <a:p>
            <a:r>
              <a:rPr lang="en-US" sz="2800" dirty="0" smtClean="0"/>
              <a:t>(expression,</a:t>
            </a:r>
          </a:p>
          <a:p>
            <a:r>
              <a:rPr lang="en-US" sz="2800" dirty="0" smtClean="0"/>
              <a:t>protein-DNA binding,</a:t>
            </a:r>
          </a:p>
          <a:p>
            <a:r>
              <a:rPr lang="en-US" sz="2800" dirty="0" smtClean="0"/>
              <a:t>regulation of expression)  </a:t>
            </a:r>
          </a:p>
          <a:p>
            <a:endParaRPr lang="en-US" sz="2800" dirty="0"/>
          </a:p>
        </p:txBody>
      </p:sp>
      <p:cxnSp>
        <p:nvCxnSpPr>
          <p:cNvPr id="52" name="Straight Arrow Connector 51"/>
          <p:cNvCxnSpPr/>
          <p:nvPr/>
        </p:nvCxnSpPr>
        <p:spPr>
          <a:xfrm flipH="1" flipV="1">
            <a:off x="1740657" y="1674181"/>
            <a:ext cx="3481065" cy="2262819"/>
          </a:xfrm>
          <a:prstGeom prst="straightConnector1">
            <a:avLst/>
          </a:prstGeom>
          <a:ln>
            <a:solidFill>
              <a:schemeClr val="bg1">
                <a:lumMod val="50000"/>
              </a:schemeClr>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p:nvPr/>
        </p:nvCxnSpPr>
        <p:spPr>
          <a:xfrm flipH="1" flipV="1">
            <a:off x="1740657" y="1674181"/>
            <a:ext cx="3481063" cy="3393119"/>
          </a:xfrm>
          <a:prstGeom prst="straightConnector1">
            <a:avLst/>
          </a:prstGeom>
          <a:ln>
            <a:solidFill>
              <a:schemeClr val="bg1">
                <a:lumMod val="50000"/>
              </a:schemeClr>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71" name="Straight Arrow Connector 70"/>
          <p:cNvCxnSpPr/>
          <p:nvPr/>
        </p:nvCxnSpPr>
        <p:spPr>
          <a:xfrm flipH="1">
            <a:off x="2326296" y="1491931"/>
            <a:ext cx="2857151" cy="0"/>
          </a:xfrm>
          <a:prstGeom prst="straightConnector1">
            <a:avLst/>
          </a:prstGeom>
          <a:ln w="38100" cmpd="sng">
            <a:solidFill>
              <a:srgbClr val="80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H="1" flipV="1">
            <a:off x="2326296" y="1571856"/>
            <a:ext cx="2895426" cy="738516"/>
          </a:xfrm>
          <a:prstGeom prst="straightConnector1">
            <a:avLst/>
          </a:prstGeom>
          <a:ln w="38100" cmpd="sng">
            <a:solidFill>
              <a:srgbClr val="80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77" name="Straight Arrow Connector 76"/>
          <p:cNvCxnSpPr/>
          <p:nvPr/>
        </p:nvCxnSpPr>
        <p:spPr>
          <a:xfrm flipH="1">
            <a:off x="2326296" y="3937000"/>
            <a:ext cx="2895426" cy="525325"/>
          </a:xfrm>
          <a:prstGeom prst="straightConnector1">
            <a:avLst/>
          </a:prstGeom>
          <a:ln w="38100" cmpd="sng">
            <a:solidFill>
              <a:srgbClr val="80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78" name="Straight Arrow Connector 77"/>
          <p:cNvCxnSpPr/>
          <p:nvPr/>
        </p:nvCxnSpPr>
        <p:spPr>
          <a:xfrm flipH="1" flipV="1">
            <a:off x="2326296" y="4462325"/>
            <a:ext cx="2857151" cy="604975"/>
          </a:xfrm>
          <a:prstGeom prst="straightConnector1">
            <a:avLst/>
          </a:prstGeom>
          <a:ln w="38100" cmpd="sng">
            <a:solidFill>
              <a:srgbClr val="800000"/>
            </a:solidFill>
            <a:prstDash val="solid"/>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26139457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2274" name="Rectangle 1"/>
          <p:cNvSpPr>
            <a:spLocks noGrp="1" noChangeArrowheads="1"/>
          </p:cNvSpPr>
          <p:nvPr>
            <p:ph type="title"/>
          </p:nvPr>
        </p:nvSpPr>
        <p:spPr>
          <a:xfrm>
            <a:off x="457200" y="75098"/>
            <a:ext cx="8229600" cy="707556"/>
          </a:xfrm>
        </p:spPr>
        <p:txBody>
          <a:bodyPr lIns="64291" tIns="32146" rIns="64291" bIns="32146"/>
          <a:lstStyle/>
          <a:p>
            <a:pPr eaLnBrk="1" hangingPunct="1"/>
            <a:r>
              <a:rPr lang="en-US" sz="2400" b="1" dirty="0">
                <a:solidFill>
                  <a:srgbClr val="FF0000"/>
                </a:solidFill>
              </a:rPr>
              <a:t>Basic Unix commands</a:t>
            </a:r>
            <a:r>
              <a:rPr lang="en-US" sz="2400" b="1" dirty="0" smtClean="0">
                <a:solidFill>
                  <a:srgbClr val="FF0000"/>
                </a:solidFill>
              </a:rPr>
              <a:t> </a:t>
            </a:r>
            <a:endParaRPr lang="en-US" sz="2400" b="1" dirty="0">
              <a:solidFill>
                <a:srgbClr val="FF0000"/>
              </a:solidFill>
            </a:endParaRPr>
          </a:p>
        </p:txBody>
      </p:sp>
      <p:sp>
        <p:nvSpPr>
          <p:cNvPr id="9" name="Content Placeholder 8"/>
          <p:cNvSpPr>
            <a:spLocks noGrp="1"/>
          </p:cNvSpPr>
          <p:nvPr>
            <p:ph sz="half" idx="2"/>
          </p:nvPr>
        </p:nvSpPr>
        <p:spPr>
          <a:xfrm>
            <a:off x="113970" y="603637"/>
            <a:ext cx="4040188" cy="5856829"/>
          </a:xfrm>
        </p:spPr>
        <p:txBody>
          <a:bodyPr/>
          <a:lstStyle/>
          <a:p>
            <a:r>
              <a:rPr lang="en-US" sz="2000" b="1" dirty="0" smtClean="0"/>
              <a:t>Where am I?</a:t>
            </a:r>
          </a:p>
          <a:p>
            <a:r>
              <a:rPr lang="en-US" sz="2000" b="1" dirty="0" smtClean="0"/>
              <a:t>Change directory</a:t>
            </a:r>
          </a:p>
          <a:p>
            <a:r>
              <a:rPr lang="en-US" sz="2000" b="1" dirty="0" smtClean="0"/>
              <a:t>Move up one level</a:t>
            </a:r>
          </a:p>
          <a:p>
            <a:r>
              <a:rPr lang="en-US" sz="2000" b="1" dirty="0" smtClean="0"/>
              <a:t>Look at a file</a:t>
            </a:r>
          </a:p>
          <a:p>
            <a:r>
              <a:rPr lang="en-US" sz="2000" b="1" dirty="0" smtClean="0"/>
              <a:t>Copy a file</a:t>
            </a:r>
          </a:p>
          <a:p>
            <a:r>
              <a:rPr lang="en-US" sz="2000" b="1" dirty="0" smtClean="0"/>
              <a:t>Delete a file</a:t>
            </a:r>
          </a:p>
          <a:p>
            <a:r>
              <a:rPr lang="en-US" sz="2000" b="1" dirty="0" smtClean="0"/>
              <a:t>Delete a directory</a:t>
            </a:r>
          </a:p>
          <a:p>
            <a:r>
              <a:rPr lang="en-US" sz="2000" b="1" dirty="0" smtClean="0"/>
              <a:t>Secure copy</a:t>
            </a:r>
          </a:p>
          <a:p>
            <a:r>
              <a:rPr lang="en-US" sz="2000" b="1" dirty="0" smtClean="0"/>
              <a:t>Compress a file</a:t>
            </a:r>
          </a:p>
          <a:p>
            <a:r>
              <a:rPr lang="en-US" sz="2000" b="1" dirty="0" smtClean="0"/>
              <a:t>Uncompress file</a:t>
            </a:r>
          </a:p>
          <a:p>
            <a:r>
              <a:rPr lang="en-US" sz="2000" b="1" dirty="0" smtClean="0"/>
              <a:t>Uncompress a file</a:t>
            </a:r>
          </a:p>
          <a:p>
            <a:r>
              <a:rPr lang="en-US" sz="2000" b="1" dirty="0" smtClean="0"/>
              <a:t>Make a new folder</a:t>
            </a:r>
          </a:p>
          <a:p>
            <a:r>
              <a:rPr lang="en-US" sz="2000" b="1" dirty="0" smtClean="0"/>
              <a:t>Current directory</a:t>
            </a:r>
          </a:p>
          <a:p>
            <a:r>
              <a:rPr lang="en-US" sz="2000" b="1" dirty="0" smtClean="0"/>
              <a:t>Home directory</a:t>
            </a:r>
          </a:p>
          <a:p>
            <a:r>
              <a:rPr lang="en-US" sz="2000" b="1" dirty="0" smtClean="0"/>
              <a:t>List all files in folder</a:t>
            </a:r>
          </a:p>
          <a:p>
            <a:r>
              <a:rPr lang="en-US" sz="2000" b="1" dirty="0" smtClean="0"/>
              <a:t>Count lines in a file</a:t>
            </a:r>
          </a:p>
        </p:txBody>
      </p:sp>
      <p:sp>
        <p:nvSpPr>
          <p:cNvPr id="11" name="Content Placeholder 10"/>
          <p:cNvSpPr>
            <a:spLocks noGrp="1"/>
          </p:cNvSpPr>
          <p:nvPr>
            <p:ph sz="quarter" idx="4"/>
          </p:nvPr>
        </p:nvSpPr>
        <p:spPr>
          <a:xfrm>
            <a:off x="3004495" y="603637"/>
            <a:ext cx="6095751" cy="6226864"/>
          </a:xfrm>
        </p:spPr>
        <p:txBody>
          <a:bodyPr/>
          <a:lstStyle/>
          <a:p>
            <a:r>
              <a:rPr lang="en-US" sz="2000" dirty="0" err="1" smtClean="0">
                <a:latin typeface="Courier"/>
                <a:cs typeface="Courier"/>
              </a:rPr>
              <a:t>pwd</a:t>
            </a:r>
            <a:endParaRPr lang="en-US" sz="2000" dirty="0" smtClean="0">
              <a:latin typeface="Courier"/>
              <a:cs typeface="Courier"/>
            </a:endParaRPr>
          </a:p>
          <a:p>
            <a:r>
              <a:rPr lang="en-US" sz="2000" dirty="0" err="1" smtClean="0">
                <a:latin typeface="Courier"/>
                <a:cs typeface="Courier"/>
              </a:rPr>
              <a:t>cd</a:t>
            </a:r>
            <a:r>
              <a:rPr lang="en-US" sz="2000" dirty="0" smtClean="0">
                <a:latin typeface="Courier"/>
                <a:cs typeface="Courier"/>
              </a:rPr>
              <a:t>       </a:t>
            </a:r>
            <a:r>
              <a:rPr lang="en-US" sz="2000" dirty="0" err="1" smtClean="0">
                <a:latin typeface="Courier"/>
                <a:cs typeface="Courier"/>
              </a:rPr>
              <a:t>cd</a:t>
            </a:r>
            <a:r>
              <a:rPr lang="en-US" sz="2000" dirty="0" smtClean="0">
                <a:latin typeface="Courier"/>
                <a:cs typeface="Courier"/>
              </a:rPr>
              <a:t> ~/data</a:t>
            </a:r>
          </a:p>
          <a:p>
            <a:r>
              <a:rPr lang="en-US" sz="2000" dirty="0" err="1" smtClean="0">
                <a:latin typeface="Courier"/>
                <a:cs typeface="Courier"/>
              </a:rPr>
              <a:t>cd</a:t>
            </a:r>
            <a:r>
              <a:rPr lang="en-US" sz="2000" dirty="0" smtClean="0">
                <a:latin typeface="Courier"/>
                <a:cs typeface="Courier"/>
              </a:rPr>
              <a:t> .. </a:t>
            </a:r>
          </a:p>
          <a:p>
            <a:r>
              <a:rPr lang="en-US" sz="2000" dirty="0" smtClean="0">
                <a:latin typeface="Courier"/>
                <a:cs typeface="Courier"/>
              </a:rPr>
              <a:t>less -S </a:t>
            </a:r>
            <a:r>
              <a:rPr lang="en-US" sz="2000" dirty="0" err="1" smtClean="0">
                <a:latin typeface="Courier"/>
                <a:cs typeface="Courier"/>
              </a:rPr>
              <a:t>fileName</a:t>
            </a:r>
            <a:endParaRPr lang="en-US" sz="2000" dirty="0" smtClean="0">
              <a:latin typeface="Courier"/>
              <a:cs typeface="Courier"/>
            </a:endParaRPr>
          </a:p>
          <a:p>
            <a:r>
              <a:rPr lang="en-US" sz="2000" dirty="0" smtClean="0">
                <a:latin typeface="Courier"/>
                <a:cs typeface="Courier"/>
              </a:rPr>
              <a:t>cp /data/file /</a:t>
            </a:r>
            <a:r>
              <a:rPr lang="en-US" sz="2000" dirty="0" err="1" smtClean="0">
                <a:latin typeface="Courier"/>
                <a:cs typeface="Courier"/>
              </a:rPr>
              <a:t>otherDir</a:t>
            </a:r>
            <a:r>
              <a:rPr lang="en-US" sz="2000" dirty="0" smtClean="0">
                <a:latin typeface="Courier"/>
                <a:cs typeface="Courier"/>
              </a:rPr>
              <a:t>/file</a:t>
            </a:r>
          </a:p>
          <a:p>
            <a:r>
              <a:rPr lang="en-US" sz="2000" dirty="0" err="1" smtClean="0">
                <a:latin typeface="Courier"/>
                <a:cs typeface="Courier"/>
              </a:rPr>
              <a:t>rm</a:t>
            </a:r>
            <a:r>
              <a:rPr lang="en-US" sz="2000" dirty="0" smtClean="0">
                <a:latin typeface="Courier"/>
                <a:cs typeface="Courier"/>
              </a:rPr>
              <a:t> file </a:t>
            </a:r>
          </a:p>
          <a:p>
            <a:r>
              <a:rPr lang="en-US" sz="2000" dirty="0" err="1" smtClean="0">
                <a:latin typeface="Courier"/>
                <a:cs typeface="Courier"/>
              </a:rPr>
              <a:t>rmdir</a:t>
            </a:r>
            <a:r>
              <a:rPr lang="en-US" sz="2000" dirty="0" smtClean="0">
                <a:latin typeface="Courier"/>
                <a:cs typeface="Courier"/>
              </a:rPr>
              <a:t> ~/</a:t>
            </a:r>
            <a:r>
              <a:rPr lang="en-US" sz="2000" dirty="0" err="1" smtClean="0">
                <a:latin typeface="Courier"/>
                <a:cs typeface="Courier"/>
              </a:rPr>
              <a:t>dirName</a:t>
            </a:r>
            <a:r>
              <a:rPr lang="en-US" sz="2000" dirty="0" smtClean="0">
                <a:latin typeface="Courier"/>
                <a:cs typeface="Courier"/>
              </a:rPr>
              <a:t>/</a:t>
            </a:r>
          </a:p>
          <a:p>
            <a:r>
              <a:rPr lang="en-US" sz="2000" dirty="0" err="1" smtClean="0">
                <a:latin typeface="Courier"/>
                <a:cs typeface="Courier"/>
              </a:rPr>
              <a:t>scp</a:t>
            </a:r>
            <a:r>
              <a:rPr lang="en-US" sz="2000" dirty="0" smtClean="0">
                <a:latin typeface="Courier"/>
                <a:cs typeface="Courier"/>
              </a:rPr>
              <a:t> user1@host1:file user@host2:file</a:t>
            </a:r>
          </a:p>
          <a:p>
            <a:r>
              <a:rPr lang="en-US" sz="2000" dirty="0" err="1" smtClean="0">
                <a:latin typeface="Courier"/>
                <a:cs typeface="Courier"/>
              </a:rPr>
              <a:t>gzip</a:t>
            </a:r>
            <a:r>
              <a:rPr lang="en-US" sz="2000" dirty="0" smtClean="0">
                <a:latin typeface="Courier"/>
                <a:cs typeface="Courier"/>
              </a:rPr>
              <a:t> -</a:t>
            </a:r>
            <a:r>
              <a:rPr lang="en-US" sz="2000" dirty="0" err="1" smtClean="0">
                <a:latin typeface="Courier"/>
                <a:cs typeface="Courier"/>
              </a:rPr>
              <a:t>c</a:t>
            </a:r>
            <a:r>
              <a:rPr lang="en-US" sz="2000" dirty="0" smtClean="0">
                <a:latin typeface="Courier"/>
                <a:cs typeface="Courier"/>
              </a:rPr>
              <a:t> file &gt; </a:t>
            </a:r>
            <a:r>
              <a:rPr lang="en-US" sz="2000" dirty="0" err="1" smtClean="0">
                <a:latin typeface="Courier"/>
                <a:cs typeface="Courier"/>
              </a:rPr>
              <a:t>file.gz</a:t>
            </a:r>
            <a:endParaRPr lang="en-US" sz="2000" dirty="0" smtClean="0">
              <a:latin typeface="Courier"/>
              <a:cs typeface="Courier"/>
            </a:endParaRPr>
          </a:p>
          <a:p>
            <a:r>
              <a:rPr lang="en-US" sz="2000" dirty="0" err="1" smtClean="0">
                <a:latin typeface="Courier"/>
                <a:cs typeface="Courier"/>
              </a:rPr>
              <a:t>gzip</a:t>
            </a:r>
            <a:r>
              <a:rPr lang="en-US" sz="2000" dirty="0" smtClean="0">
                <a:latin typeface="Courier"/>
                <a:cs typeface="Courier"/>
              </a:rPr>
              <a:t> -</a:t>
            </a:r>
            <a:r>
              <a:rPr lang="en-US" sz="2000" dirty="0" err="1" smtClean="0">
                <a:latin typeface="Courier"/>
                <a:cs typeface="Courier"/>
              </a:rPr>
              <a:t>d</a:t>
            </a:r>
            <a:r>
              <a:rPr lang="en-US" sz="2000" dirty="0" smtClean="0">
                <a:latin typeface="Courier"/>
                <a:cs typeface="Courier"/>
              </a:rPr>
              <a:t> -</a:t>
            </a:r>
            <a:r>
              <a:rPr lang="en-US" sz="2000" dirty="0" err="1" smtClean="0">
                <a:latin typeface="Courier"/>
                <a:cs typeface="Courier"/>
              </a:rPr>
              <a:t>c</a:t>
            </a:r>
            <a:r>
              <a:rPr lang="en-US" sz="2000" dirty="0" smtClean="0">
                <a:latin typeface="Courier"/>
                <a:cs typeface="Courier"/>
              </a:rPr>
              <a:t> </a:t>
            </a:r>
            <a:r>
              <a:rPr lang="en-US" sz="2000" dirty="0" err="1" smtClean="0">
                <a:latin typeface="Courier"/>
                <a:cs typeface="Courier"/>
              </a:rPr>
              <a:t>file.gz</a:t>
            </a:r>
            <a:r>
              <a:rPr lang="en-US" sz="2000" dirty="0" smtClean="0">
                <a:latin typeface="Courier"/>
                <a:cs typeface="Courier"/>
              </a:rPr>
              <a:t> &gt; file</a:t>
            </a:r>
          </a:p>
          <a:p>
            <a:r>
              <a:rPr lang="en-US" sz="2000" dirty="0" err="1" smtClean="0">
                <a:latin typeface="Courier"/>
                <a:cs typeface="Courier"/>
              </a:rPr>
              <a:t>gunzip</a:t>
            </a:r>
            <a:r>
              <a:rPr lang="en-US" sz="2000" dirty="0" smtClean="0">
                <a:latin typeface="Courier"/>
                <a:cs typeface="Courier"/>
              </a:rPr>
              <a:t> </a:t>
            </a:r>
            <a:r>
              <a:rPr lang="en-US" sz="2000" dirty="0" err="1" smtClean="0">
                <a:latin typeface="Courier"/>
                <a:cs typeface="Courier"/>
              </a:rPr>
              <a:t>file.gz</a:t>
            </a:r>
            <a:r>
              <a:rPr lang="en-US" sz="2000" dirty="0" smtClean="0">
                <a:latin typeface="Courier"/>
                <a:cs typeface="Courier"/>
              </a:rPr>
              <a:t> </a:t>
            </a:r>
          </a:p>
          <a:p>
            <a:r>
              <a:rPr lang="en-US" sz="2000" dirty="0" err="1" smtClean="0">
                <a:latin typeface="Courier"/>
                <a:cs typeface="Courier"/>
              </a:rPr>
              <a:t>mkdir</a:t>
            </a:r>
            <a:r>
              <a:rPr lang="en-US" sz="2000" dirty="0" smtClean="0">
                <a:latin typeface="Courier"/>
                <a:cs typeface="Courier"/>
              </a:rPr>
              <a:t> </a:t>
            </a:r>
            <a:r>
              <a:rPr lang="en-US" sz="2000" dirty="0" err="1" smtClean="0">
                <a:latin typeface="Courier"/>
                <a:cs typeface="Courier"/>
              </a:rPr>
              <a:t>folderName</a:t>
            </a:r>
            <a:endParaRPr lang="en-US" sz="2000" dirty="0" smtClean="0">
              <a:latin typeface="Courier"/>
              <a:cs typeface="Courier"/>
            </a:endParaRPr>
          </a:p>
          <a:p>
            <a:r>
              <a:rPr lang="en-US" sz="2000" dirty="0" smtClean="0">
                <a:latin typeface="Courier"/>
                <a:cs typeface="Courier"/>
              </a:rPr>
              <a:t>     ./</a:t>
            </a:r>
          </a:p>
          <a:p>
            <a:r>
              <a:rPr lang="en-US" sz="2000" dirty="0" smtClean="0">
                <a:latin typeface="Courier"/>
                <a:cs typeface="Courier"/>
              </a:rPr>
              <a:t>     ~/</a:t>
            </a:r>
          </a:p>
          <a:p>
            <a:r>
              <a:rPr lang="en-US" sz="2000" dirty="0" err="1" smtClean="0">
                <a:latin typeface="Courier"/>
                <a:cs typeface="Courier"/>
              </a:rPr>
              <a:t>ls</a:t>
            </a:r>
            <a:r>
              <a:rPr lang="en-US" sz="2000" dirty="0" smtClean="0">
                <a:latin typeface="Courier"/>
                <a:cs typeface="Courier"/>
              </a:rPr>
              <a:t> *</a:t>
            </a:r>
          </a:p>
          <a:p>
            <a:r>
              <a:rPr lang="en-US" sz="2000" dirty="0" err="1" smtClean="0">
                <a:latin typeface="Courier"/>
                <a:cs typeface="Courier"/>
              </a:rPr>
              <a:t>wc</a:t>
            </a:r>
            <a:r>
              <a:rPr lang="en-US" sz="2000" dirty="0" smtClean="0">
                <a:latin typeface="Courier"/>
                <a:cs typeface="Courier"/>
              </a:rPr>
              <a:t> </a:t>
            </a:r>
            <a:r>
              <a:rPr lang="en-US" sz="2000" dirty="0" err="1" smtClean="0">
                <a:latin typeface="Courier"/>
                <a:cs typeface="Courier"/>
              </a:rPr>
              <a:t>fileX</a:t>
            </a:r>
            <a:endParaRPr lang="en-US" sz="2000" dirty="0">
              <a:latin typeface="Courier"/>
              <a:cs typeface="Courier"/>
            </a:endParaRP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b="1" dirty="0" smtClean="0">
                <a:solidFill>
                  <a:srgbClr val="800000"/>
                </a:solidFill>
              </a:rPr>
              <a:t>Most common sources of errors</a:t>
            </a:r>
            <a:endParaRPr lang="en-US" b="1" dirty="0">
              <a:solidFill>
                <a:srgbClr val="800000"/>
              </a:solid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4620"/>
            <a:ext cx="8229600" cy="1143000"/>
          </a:xfrm>
        </p:spPr>
        <p:txBody>
          <a:bodyPr/>
          <a:lstStyle/>
          <a:p>
            <a:r>
              <a:rPr lang="en-US" sz="3200" b="1" dirty="0" smtClean="0">
                <a:solidFill>
                  <a:srgbClr val="800000"/>
                </a:solidFill>
              </a:rPr>
              <a:t>Most common sources of errors</a:t>
            </a:r>
            <a:endParaRPr lang="en-US" sz="3200" dirty="0"/>
          </a:p>
        </p:txBody>
      </p:sp>
      <p:sp>
        <p:nvSpPr>
          <p:cNvPr id="3" name="Content Placeholder 2"/>
          <p:cNvSpPr>
            <a:spLocks noGrp="1"/>
          </p:cNvSpPr>
          <p:nvPr>
            <p:ph idx="1"/>
          </p:nvPr>
        </p:nvSpPr>
        <p:spPr>
          <a:xfrm>
            <a:off x="457200" y="610036"/>
            <a:ext cx="8229600" cy="5216097"/>
          </a:xfrm>
        </p:spPr>
        <p:txBody>
          <a:bodyPr/>
          <a:lstStyle/>
          <a:p>
            <a:pPr marL="457200" indent="-457200">
              <a:buAutoNum type="arabicPeriod"/>
            </a:pPr>
            <a:r>
              <a:rPr lang="en-US" sz="2200" b="1" dirty="0" smtClean="0">
                <a:solidFill>
                  <a:srgbClr val="800000"/>
                </a:solidFill>
              </a:rPr>
              <a:t>Typo</a:t>
            </a:r>
            <a:r>
              <a:rPr lang="en-US" sz="2200" dirty="0" smtClean="0"/>
              <a:t> in your command.</a:t>
            </a:r>
            <a:r>
              <a:rPr lang="en-US" sz="2200" dirty="0" smtClean="0"/>
              <a:t> Spaces</a:t>
            </a:r>
            <a:r>
              <a:rPr lang="en-US" sz="2200" dirty="0" smtClean="0"/>
              <a:t>, capitalization, dots, etc. </a:t>
            </a:r>
            <a:r>
              <a:rPr lang="en-US" sz="2200" b="1" dirty="0" smtClean="0"/>
              <a:t>IT ALL MATTERS</a:t>
            </a:r>
            <a:r>
              <a:rPr lang="en-US" sz="2200" dirty="0" smtClean="0"/>
              <a:t>.</a:t>
            </a:r>
            <a:r>
              <a:rPr lang="en-US" sz="2200" b="1" dirty="0" smtClean="0"/>
              <a:t>   </a:t>
            </a:r>
            <a:r>
              <a:rPr lang="en-US" sz="2200" b="1" dirty="0" smtClean="0">
                <a:solidFill>
                  <a:srgbClr val="253B86"/>
                </a:solidFill>
              </a:rPr>
              <a:t>Solution</a:t>
            </a:r>
            <a:r>
              <a:rPr lang="en-US" sz="2200" dirty="0" smtClean="0">
                <a:solidFill>
                  <a:srgbClr val="253B86"/>
                </a:solidFill>
              </a:rPr>
              <a:t>: check and double check your command, then try again.</a:t>
            </a:r>
          </a:p>
          <a:p>
            <a:pPr marL="457200" indent="-457200">
              <a:buAutoNum type="arabicPeriod"/>
            </a:pPr>
            <a:endParaRPr lang="en-US" sz="2200" dirty="0" smtClean="0">
              <a:solidFill>
                <a:srgbClr val="253B86"/>
              </a:solidFill>
            </a:endParaRPr>
          </a:p>
          <a:p>
            <a:pPr>
              <a:buNone/>
            </a:pPr>
            <a:r>
              <a:rPr lang="en-US" sz="2200" dirty="0" smtClean="0"/>
              <a:t>2.</a:t>
            </a:r>
            <a:r>
              <a:rPr lang="en-US" sz="2200" b="1" dirty="0" smtClean="0"/>
              <a:t> </a:t>
            </a:r>
            <a:r>
              <a:rPr lang="en-US" sz="2200" b="1" dirty="0" smtClean="0">
                <a:solidFill>
                  <a:srgbClr val="800000"/>
                </a:solidFill>
              </a:rPr>
              <a:t>Wrong folder/directory</a:t>
            </a:r>
            <a:r>
              <a:rPr lang="en-US" sz="2200" dirty="0" smtClean="0">
                <a:solidFill>
                  <a:srgbClr val="800000"/>
                </a:solidFill>
              </a:rPr>
              <a:t>.</a:t>
            </a:r>
            <a:r>
              <a:rPr lang="en-US" sz="2200" dirty="0" smtClean="0"/>
              <a:t> i.e. you are calling a file or function that does not exist, or is not in the folder you think it is.</a:t>
            </a:r>
          </a:p>
          <a:p>
            <a:pPr>
              <a:buNone/>
            </a:pPr>
            <a:r>
              <a:rPr lang="en-US" sz="2200" dirty="0" smtClean="0">
                <a:solidFill>
                  <a:srgbClr val="253B86"/>
                </a:solidFill>
              </a:rPr>
              <a:t>	</a:t>
            </a:r>
            <a:r>
              <a:rPr lang="en-US" sz="2200" b="1" dirty="0" smtClean="0">
                <a:solidFill>
                  <a:srgbClr val="253B86"/>
                </a:solidFill>
              </a:rPr>
              <a:t>Solution</a:t>
            </a:r>
            <a:r>
              <a:rPr lang="en-US" sz="2200" dirty="0" smtClean="0">
                <a:solidFill>
                  <a:srgbClr val="253B86"/>
                </a:solidFill>
              </a:rPr>
              <a:t>: Use commands like </a:t>
            </a:r>
            <a:r>
              <a:rPr lang="en-US" sz="2200" b="1" dirty="0" err="1" smtClean="0">
                <a:solidFill>
                  <a:srgbClr val="FF0000"/>
                </a:solidFill>
              </a:rPr>
              <a:t>ls</a:t>
            </a:r>
            <a:r>
              <a:rPr lang="en-US" sz="2200" dirty="0" smtClean="0">
                <a:solidFill>
                  <a:srgbClr val="253B86"/>
                </a:solidFill>
              </a:rPr>
              <a:t> and </a:t>
            </a:r>
            <a:r>
              <a:rPr lang="en-US" sz="2200" b="1" dirty="0" err="1" smtClean="0">
                <a:solidFill>
                  <a:srgbClr val="FF0000"/>
                </a:solidFill>
              </a:rPr>
              <a:t>cd</a:t>
            </a:r>
            <a:r>
              <a:rPr lang="en-US" sz="2200" dirty="0" smtClean="0">
                <a:solidFill>
                  <a:srgbClr val="253B86"/>
                </a:solidFill>
              </a:rPr>
              <a:t> and find where your file is. Then edit your command with the correct directories and/or file names.</a:t>
            </a:r>
          </a:p>
          <a:p>
            <a:pPr>
              <a:buNone/>
            </a:pPr>
            <a:r>
              <a:rPr lang="en-US" sz="2200" dirty="0" smtClean="0">
                <a:solidFill>
                  <a:srgbClr val="253B86"/>
                </a:solidFill>
              </a:rPr>
              <a:t> </a:t>
            </a:r>
          </a:p>
          <a:p>
            <a:pPr>
              <a:buNone/>
            </a:pPr>
            <a:r>
              <a:rPr lang="en-US" sz="2200" dirty="0" smtClean="0"/>
              <a:t>3. </a:t>
            </a:r>
            <a:r>
              <a:rPr lang="en-US" sz="2200" b="1" dirty="0" smtClean="0">
                <a:solidFill>
                  <a:srgbClr val="800040"/>
                </a:solidFill>
              </a:rPr>
              <a:t>Incorrect usage</a:t>
            </a:r>
            <a:r>
              <a:rPr lang="en-US" sz="2200" dirty="0" smtClean="0"/>
              <a:t>. You are trying to execute a command/function, but the function is expecting you to type something different. It may be the order of the input/output files, the parameters of the function, etc.</a:t>
            </a:r>
          </a:p>
          <a:p>
            <a:pPr>
              <a:buNone/>
            </a:pPr>
            <a:r>
              <a:rPr lang="en-US" sz="2200" dirty="0" smtClean="0">
                <a:solidFill>
                  <a:srgbClr val="253B86"/>
                </a:solidFill>
              </a:rPr>
              <a:t>	</a:t>
            </a:r>
            <a:r>
              <a:rPr lang="en-US" sz="2200" b="1" dirty="0" smtClean="0">
                <a:solidFill>
                  <a:srgbClr val="253B86"/>
                </a:solidFill>
              </a:rPr>
              <a:t>Solution</a:t>
            </a:r>
            <a:r>
              <a:rPr lang="en-US" sz="2200" dirty="0" smtClean="0">
                <a:solidFill>
                  <a:srgbClr val="253B86"/>
                </a:solidFill>
              </a:rPr>
              <a:t>: Read the manual. There is always a manual, they have examples. If the manual is too cryptic, </a:t>
            </a:r>
            <a:r>
              <a:rPr lang="en-US" sz="2200" b="1" dirty="0" err="1" smtClean="0">
                <a:solidFill>
                  <a:srgbClr val="253B86"/>
                </a:solidFill>
              </a:rPr>
              <a:t>google</a:t>
            </a:r>
            <a:r>
              <a:rPr lang="en-US" sz="2200" b="1" dirty="0" smtClean="0">
                <a:solidFill>
                  <a:srgbClr val="253B86"/>
                </a:solidFill>
              </a:rPr>
              <a:t> it</a:t>
            </a:r>
            <a:r>
              <a:rPr lang="en-US" sz="2200" dirty="0" smtClean="0">
                <a:solidFill>
                  <a:srgbClr val="253B86"/>
                </a:solidFill>
              </a:rPr>
              <a:t>, somebody, somewhere has most likely put it out there. </a:t>
            </a:r>
            <a:endParaRPr lang="en-US" sz="2200" dirty="0"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40090"/>
            <a:ext cx="8229600" cy="4886073"/>
          </a:xfrm>
        </p:spPr>
        <p:txBody>
          <a:bodyPr/>
          <a:lstStyle/>
          <a:p>
            <a:pPr>
              <a:buNone/>
            </a:pPr>
            <a:r>
              <a:rPr lang="en-US" sz="2400" dirty="0" smtClean="0"/>
              <a:t>4. </a:t>
            </a:r>
            <a:r>
              <a:rPr lang="en-US" sz="2400" b="1" dirty="0" smtClean="0">
                <a:solidFill>
                  <a:srgbClr val="800000"/>
                </a:solidFill>
              </a:rPr>
              <a:t>Out of hard disk memory.</a:t>
            </a:r>
            <a:r>
              <a:rPr lang="en-US" sz="2400" dirty="0" smtClean="0"/>
              <a:t> i.e. you don’t have enough space to continue writing output files, etc. </a:t>
            </a:r>
            <a:endParaRPr lang="en-US" sz="2400" b="1" dirty="0" smtClean="0"/>
          </a:p>
          <a:p>
            <a:pPr>
              <a:buNone/>
            </a:pPr>
            <a:r>
              <a:rPr lang="en-US" sz="2400" dirty="0" smtClean="0"/>
              <a:t>	</a:t>
            </a:r>
            <a:r>
              <a:rPr lang="en-US" sz="2400" b="1" dirty="0" smtClean="0">
                <a:solidFill>
                  <a:srgbClr val="253B86"/>
                </a:solidFill>
              </a:rPr>
              <a:t>Solution</a:t>
            </a:r>
            <a:r>
              <a:rPr lang="en-US" sz="2400" dirty="0" smtClean="0">
                <a:solidFill>
                  <a:srgbClr val="253B86"/>
                </a:solidFill>
              </a:rPr>
              <a:t>: Check your folder space, how much you are using and have left. Move, delete, or compress files to free up space.</a:t>
            </a:r>
          </a:p>
          <a:p>
            <a:pPr>
              <a:buNone/>
            </a:pPr>
            <a:endParaRPr lang="en-US" sz="2400" dirty="0" smtClean="0">
              <a:solidFill>
                <a:srgbClr val="253B86"/>
              </a:solidFill>
            </a:endParaRPr>
          </a:p>
          <a:p>
            <a:pPr>
              <a:buNone/>
            </a:pPr>
            <a:r>
              <a:rPr lang="en-US" sz="2400" dirty="0" smtClean="0"/>
              <a:t>5.</a:t>
            </a:r>
            <a:r>
              <a:rPr lang="en-US" sz="2400" b="1" dirty="0" smtClean="0"/>
              <a:t> </a:t>
            </a:r>
            <a:r>
              <a:rPr lang="en-US" sz="2400" b="1" dirty="0" smtClean="0">
                <a:solidFill>
                  <a:srgbClr val="800000"/>
                </a:solidFill>
              </a:rPr>
              <a:t>Out of RAM memory</a:t>
            </a:r>
            <a:r>
              <a:rPr lang="en-US" sz="2400" dirty="0" smtClean="0">
                <a:solidFill>
                  <a:srgbClr val="800000"/>
                </a:solidFill>
              </a:rPr>
              <a:t>.</a:t>
            </a:r>
            <a:r>
              <a:rPr lang="en-US" sz="2400" dirty="0" smtClean="0"/>
              <a:t> i.e. you don’t have enough RAM to execute a given command or set of commands.</a:t>
            </a:r>
          </a:p>
          <a:p>
            <a:pPr>
              <a:buNone/>
            </a:pPr>
            <a:r>
              <a:rPr lang="en-US" sz="2400" dirty="0" smtClean="0">
                <a:solidFill>
                  <a:srgbClr val="253B86"/>
                </a:solidFill>
              </a:rPr>
              <a:t>	</a:t>
            </a:r>
            <a:r>
              <a:rPr lang="en-US" sz="2400" b="1" dirty="0" smtClean="0">
                <a:solidFill>
                  <a:srgbClr val="253B86"/>
                </a:solidFill>
              </a:rPr>
              <a:t>Solution</a:t>
            </a:r>
            <a:r>
              <a:rPr lang="en-US" sz="2400" dirty="0" smtClean="0">
                <a:solidFill>
                  <a:srgbClr val="253B86"/>
                </a:solidFill>
              </a:rPr>
              <a:t>: If you are in the cluster, simply request more! For example using </a:t>
            </a:r>
            <a:r>
              <a:rPr lang="en-US" sz="2400" b="1" dirty="0" err="1" smtClean="0">
                <a:solidFill>
                  <a:srgbClr val="253B86"/>
                </a:solidFill>
              </a:rPr>
              <a:t>qrsh</a:t>
            </a:r>
            <a:r>
              <a:rPr lang="en-US" sz="2400" dirty="0" smtClean="0">
                <a:solidFill>
                  <a:srgbClr val="253B86"/>
                </a:solidFill>
              </a:rPr>
              <a:t>, we’ll show you how. </a:t>
            </a:r>
          </a:p>
          <a:p>
            <a:pPr>
              <a:buNone/>
            </a:pPr>
            <a:endParaRPr lang="en-US" sz="2400" dirty="0" smtClean="0"/>
          </a:p>
        </p:txBody>
      </p:sp>
      <p:sp>
        <p:nvSpPr>
          <p:cNvPr id="4" name="Title 1"/>
          <p:cNvSpPr txBox="1">
            <a:spLocks/>
          </p:cNvSpPr>
          <p:nvPr/>
        </p:nvSpPr>
        <p:spPr>
          <a:xfrm>
            <a:off x="609600" y="427038"/>
            <a:ext cx="8229600" cy="1143000"/>
          </a:xfrm>
          <a:prstGeom prst="rect">
            <a:avLst/>
          </a:prstGeom>
        </p:spPr>
        <p:txBody>
          <a:bodyPr vert="horz"/>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smtClean="0">
                <a:ln>
                  <a:noFill/>
                </a:ln>
                <a:solidFill>
                  <a:srgbClr val="800000"/>
                </a:solidFill>
                <a:effectLst/>
                <a:uLnTx/>
                <a:uFillTx/>
                <a:latin typeface="+mj-lt"/>
                <a:ea typeface="+mj-ea"/>
                <a:cs typeface="+mj-cs"/>
              </a:rPr>
              <a:t>Most common sources of errors</a:t>
            </a:r>
            <a:endParaRPr kumimoji="0" lang="en-US" sz="32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1"/>
          <p:cNvSpPr txBox="1">
            <a:spLocks/>
          </p:cNvSpPr>
          <p:nvPr/>
        </p:nvSpPr>
        <p:spPr>
          <a:xfrm>
            <a:off x="0" y="15438"/>
            <a:ext cx="8978900" cy="615795"/>
          </a:xfrm>
          <a:prstGeom prst="rect">
            <a:avLst/>
          </a:prstGeom>
        </p:spPr>
        <p:txBody>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3200" b="1" u="sng" dirty="0" smtClean="0"/>
              <a:t>Download / Upload your data to Hoffman</a:t>
            </a:r>
            <a:endParaRPr lang="en-US" sz="3200" b="1" u="sng" dirty="0"/>
          </a:p>
        </p:txBody>
      </p:sp>
      <p:sp>
        <p:nvSpPr>
          <p:cNvPr id="4" name="TextBox 3"/>
          <p:cNvSpPr txBox="1"/>
          <p:nvPr/>
        </p:nvSpPr>
        <p:spPr>
          <a:xfrm>
            <a:off x="280006" y="648974"/>
            <a:ext cx="8698894" cy="5509200"/>
          </a:xfrm>
          <a:prstGeom prst="rect">
            <a:avLst/>
          </a:prstGeom>
          <a:noFill/>
        </p:spPr>
        <p:txBody>
          <a:bodyPr wrap="square" rtlCol="0">
            <a:spAutoFit/>
          </a:bodyPr>
          <a:lstStyle/>
          <a:p>
            <a:r>
              <a:rPr lang="en-US" sz="3200" dirty="0" smtClean="0">
                <a:solidFill>
                  <a:srgbClr val="263B86"/>
                </a:solidFill>
              </a:rPr>
              <a:t>You have a few options:</a:t>
            </a:r>
          </a:p>
          <a:p>
            <a:endParaRPr lang="en-US" sz="3200" dirty="0" smtClean="0">
              <a:solidFill>
                <a:srgbClr val="263B86"/>
              </a:solidFill>
            </a:endParaRPr>
          </a:p>
          <a:p>
            <a:pPr marL="457200" indent="-457200">
              <a:buAutoNum type="arabicParenR"/>
            </a:pPr>
            <a:r>
              <a:rPr lang="en-US" sz="3200" dirty="0" smtClean="0">
                <a:solidFill>
                  <a:srgbClr val="263B86"/>
                </a:solidFill>
              </a:rPr>
              <a:t>Use </a:t>
            </a:r>
            <a:r>
              <a:rPr lang="en-US" sz="3200" b="1" dirty="0" err="1" smtClean="0">
                <a:solidFill>
                  <a:srgbClr val="FF0000"/>
                </a:solidFill>
              </a:rPr>
              <a:t>rsync</a:t>
            </a:r>
            <a:r>
              <a:rPr lang="en-US" sz="3200" b="1" dirty="0" smtClean="0">
                <a:solidFill>
                  <a:srgbClr val="FF0000"/>
                </a:solidFill>
              </a:rPr>
              <a:t> </a:t>
            </a:r>
            <a:r>
              <a:rPr lang="en-US" sz="3200" dirty="0" smtClean="0">
                <a:solidFill>
                  <a:srgbClr val="263B86"/>
                </a:solidFill>
              </a:rPr>
              <a:t>to download your data on Hoffman directly from your sequencing facility/server</a:t>
            </a:r>
          </a:p>
          <a:p>
            <a:pPr marL="457200" indent="-457200"/>
            <a:endParaRPr lang="en-US" sz="3200" dirty="0" smtClean="0">
              <a:solidFill>
                <a:srgbClr val="263B86"/>
              </a:solidFill>
            </a:endParaRPr>
          </a:p>
          <a:p>
            <a:pPr marL="457200" indent="-457200">
              <a:buAutoNum type="arabicParenR"/>
            </a:pPr>
            <a:r>
              <a:rPr lang="en-US" sz="3200" dirty="0" smtClean="0">
                <a:solidFill>
                  <a:srgbClr val="263B86"/>
                </a:solidFill>
              </a:rPr>
              <a:t>Use </a:t>
            </a:r>
            <a:r>
              <a:rPr lang="en-US" sz="3200" b="1" dirty="0" err="1" smtClean="0">
                <a:solidFill>
                  <a:srgbClr val="FF0000"/>
                </a:solidFill>
              </a:rPr>
              <a:t>scp</a:t>
            </a:r>
            <a:r>
              <a:rPr lang="en-US" sz="3200" dirty="0" smtClean="0">
                <a:solidFill>
                  <a:srgbClr val="263B86"/>
                </a:solidFill>
              </a:rPr>
              <a:t>, secure copy, to copy files from your computer to Hoffman</a:t>
            </a:r>
          </a:p>
          <a:p>
            <a:pPr marL="457200" indent="-457200">
              <a:buAutoNum type="arabicParenR"/>
            </a:pPr>
            <a:endParaRPr lang="en-US" sz="3200" dirty="0" smtClean="0">
              <a:solidFill>
                <a:srgbClr val="263B86"/>
              </a:solidFill>
            </a:endParaRPr>
          </a:p>
          <a:p>
            <a:pPr marL="457200" indent="-457200">
              <a:buAutoNum type="arabicParenR"/>
            </a:pPr>
            <a:r>
              <a:rPr lang="en-US" sz="3200" dirty="0" smtClean="0">
                <a:solidFill>
                  <a:srgbClr val="263B86"/>
                </a:solidFill>
              </a:rPr>
              <a:t>GUI program such as </a:t>
            </a:r>
            <a:r>
              <a:rPr lang="en-US" sz="3200" b="1" dirty="0" err="1" smtClean="0">
                <a:solidFill>
                  <a:srgbClr val="FF0000"/>
                </a:solidFill>
              </a:rPr>
              <a:t>Cyberduck</a:t>
            </a:r>
            <a:endParaRPr lang="en-US" sz="3200" b="1" dirty="0" smtClean="0">
              <a:solidFill>
                <a:srgbClr val="FF0000"/>
              </a:solidFill>
            </a:endParaRPr>
          </a:p>
          <a:p>
            <a:pPr marL="914400" lvl="1" indent="-457200"/>
            <a:r>
              <a:rPr lang="en-US" sz="3200" dirty="0" smtClean="0">
                <a:solidFill>
                  <a:srgbClr val="263B86"/>
                </a:solidFill>
              </a:rPr>
              <a:t>- In general these work ok, but crash for very large files </a:t>
            </a:r>
            <a:endParaRPr lang="en-US" sz="3200" b="1" dirty="0" smtClean="0">
              <a:solidFill>
                <a:srgbClr val="FF0000"/>
              </a:solidFill>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0466" name="Rectangle 1"/>
          <p:cNvSpPr>
            <a:spLocks noGrp="1" noChangeArrowheads="1"/>
          </p:cNvSpPr>
          <p:nvPr>
            <p:ph type="title"/>
          </p:nvPr>
        </p:nvSpPr>
        <p:spPr>
          <a:xfrm>
            <a:off x="892969" y="122026"/>
            <a:ext cx="7358063" cy="1160859"/>
          </a:xfrm>
        </p:spPr>
        <p:txBody>
          <a:bodyPr lIns="64291" tIns="32146" rIns="64291" bIns="32146"/>
          <a:lstStyle/>
          <a:p>
            <a:pPr eaLnBrk="1" hangingPunct="1"/>
            <a:r>
              <a:rPr lang="en-US" sz="3400" b="1" dirty="0"/>
              <a:t>Download your </a:t>
            </a:r>
            <a:r>
              <a:rPr lang="en-US" sz="3400" b="1" dirty="0" smtClean="0"/>
              <a:t>data with </a:t>
            </a:r>
            <a:r>
              <a:rPr lang="en-US" sz="3400" b="1" dirty="0" err="1" smtClean="0"/>
              <a:t>rsync</a:t>
            </a:r>
            <a:endParaRPr lang="en-US" sz="3400" b="1" dirty="0"/>
          </a:p>
        </p:txBody>
      </p:sp>
      <p:sp>
        <p:nvSpPr>
          <p:cNvPr id="190467" name="Rectangle 2"/>
          <p:cNvSpPr>
            <a:spLocks noGrp="1" noChangeArrowheads="1"/>
          </p:cNvSpPr>
          <p:nvPr>
            <p:ph type="body" idx="1"/>
          </p:nvPr>
        </p:nvSpPr>
        <p:spPr>
          <a:xfrm>
            <a:off x="446484" y="665777"/>
            <a:ext cx="8438555" cy="5438180"/>
          </a:xfrm>
        </p:spPr>
        <p:txBody>
          <a:bodyPr lIns="64291" tIns="32146" rIns="64291" bIns="32146"/>
          <a:lstStyle/>
          <a:p>
            <a:pPr marL="401822" indent="-214305"/>
            <a:r>
              <a:rPr lang="en-US" dirty="0"/>
              <a:t>Make a directory</a:t>
            </a:r>
          </a:p>
          <a:p>
            <a:pPr marL="848290" lvl="2" indent="0">
              <a:buNone/>
            </a:pPr>
            <a:r>
              <a:rPr lang="en-US" sz="2800" dirty="0" err="1">
                <a:latin typeface="Courier" pitchFamily="-84" charset="0"/>
                <a:ea typeface="Courier" pitchFamily="-84" charset="0"/>
                <a:cs typeface="Courier" pitchFamily="-84" charset="0"/>
                <a:sym typeface="Courier" pitchFamily="-84" charset="0"/>
              </a:rPr>
              <a:t>mkdir</a:t>
            </a:r>
            <a:r>
              <a:rPr lang="en-US" sz="2800" dirty="0">
                <a:latin typeface="Courier" pitchFamily="-84" charset="0"/>
                <a:ea typeface="Courier" pitchFamily="-84" charset="0"/>
                <a:cs typeface="Courier" pitchFamily="-84" charset="0"/>
                <a:sym typeface="Courier" pitchFamily="-84" charset="0"/>
              </a:rPr>
              <a:t> data</a:t>
            </a:r>
            <a:endParaRPr lang="en-US" sz="2800" dirty="0" smtClean="0">
              <a:latin typeface="Courier" pitchFamily="-84" charset="0"/>
              <a:sym typeface="Courier" pitchFamily="-84" charset="0"/>
            </a:endParaRPr>
          </a:p>
          <a:p>
            <a:pPr marL="401822" indent="-214305"/>
            <a:endParaRPr lang="en-US" dirty="0" smtClean="0"/>
          </a:p>
          <a:p>
            <a:pPr marL="401822" indent="-214305"/>
            <a:r>
              <a:rPr lang="en-US" dirty="0" smtClean="0"/>
              <a:t>Go </a:t>
            </a:r>
            <a:r>
              <a:rPr lang="en-US" dirty="0"/>
              <a:t>the directory you just created</a:t>
            </a:r>
          </a:p>
          <a:p>
            <a:pPr marL="848290" lvl="2" indent="0">
              <a:buNone/>
            </a:pPr>
            <a:r>
              <a:rPr lang="en-US" sz="2800" dirty="0" err="1">
                <a:latin typeface="Courier" pitchFamily="-84" charset="0"/>
                <a:ea typeface="Courier" pitchFamily="-84" charset="0"/>
                <a:cs typeface="Courier" pitchFamily="-84" charset="0"/>
                <a:sym typeface="Courier" pitchFamily="-84" charset="0"/>
              </a:rPr>
              <a:t>cd</a:t>
            </a:r>
            <a:r>
              <a:rPr lang="en-US" sz="2800" dirty="0">
                <a:latin typeface="Courier" pitchFamily="-84" charset="0"/>
                <a:ea typeface="Courier" pitchFamily="-84" charset="0"/>
                <a:cs typeface="Courier" pitchFamily="-84" charset="0"/>
                <a:sym typeface="Courier" pitchFamily="-84" charset="0"/>
              </a:rPr>
              <a:t> data/</a:t>
            </a:r>
            <a:endParaRPr lang="en-US" sz="2800" dirty="0" smtClean="0">
              <a:latin typeface="Courier" pitchFamily="-84" charset="0"/>
              <a:sym typeface="Courier" pitchFamily="-84" charset="0"/>
            </a:endParaRPr>
          </a:p>
          <a:p>
            <a:pPr marL="401822" indent="-214305"/>
            <a:endParaRPr lang="en-US" dirty="0" smtClean="0"/>
          </a:p>
          <a:p>
            <a:pPr marL="401822" indent="-214305"/>
            <a:r>
              <a:rPr lang="en-US" dirty="0" smtClean="0"/>
              <a:t>If </a:t>
            </a:r>
            <a:r>
              <a:rPr lang="en-US" dirty="0"/>
              <a:t>you get data from the stem cell sequencing core, you will get ‘credentials’ that look like this</a:t>
            </a:r>
            <a:r>
              <a:rPr lang="en-US" dirty="0" smtClean="0"/>
              <a:t>:</a:t>
            </a:r>
          </a:p>
          <a:p>
            <a:pPr marL="401822" indent="-214305"/>
            <a:endParaRPr lang="en-US" dirty="0" smtClean="0"/>
          </a:p>
          <a:p>
            <a:pPr marL="401822" indent="-214305">
              <a:buNone/>
            </a:pPr>
            <a:r>
              <a:rPr lang="en-US" sz="2800" dirty="0" err="1">
                <a:latin typeface="Courier" pitchFamily="-84" charset="0"/>
                <a:ea typeface="Courier" pitchFamily="-84" charset="0"/>
                <a:cs typeface="Courier" pitchFamily="-84" charset="0"/>
                <a:sym typeface="Courier" pitchFamily="-84" charset="0"/>
              </a:rPr>
              <a:t>mySample</a:t>
            </a:r>
            <a:r>
              <a:rPr lang="en-US" sz="2800" dirty="0">
                <a:latin typeface="Courier" pitchFamily="-84" charset="0"/>
                <a:ea typeface="Courier" pitchFamily="-84" charset="0"/>
                <a:cs typeface="Courier" pitchFamily="-84" charset="0"/>
                <a:sym typeface="Courier" pitchFamily="-84" charset="0"/>
              </a:rPr>
              <a:t>    SxaQSEQsXA032L7:pasword123</a:t>
            </a:r>
            <a:endParaRPr lang="en-US" sz="2800" dirty="0">
              <a:latin typeface="Courier" pitchFamily="-84" charset="0"/>
              <a:sym typeface="Courier" pitchFamily="-84" charset="0"/>
            </a:endParaRP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1490" name="Rectangle 1"/>
          <p:cNvSpPr>
            <a:spLocks noGrp="1" noChangeArrowheads="1"/>
          </p:cNvSpPr>
          <p:nvPr>
            <p:ph type="title"/>
          </p:nvPr>
        </p:nvSpPr>
        <p:spPr>
          <a:xfrm>
            <a:off x="892969" y="-26789"/>
            <a:ext cx="7358063" cy="1160859"/>
          </a:xfrm>
        </p:spPr>
        <p:txBody>
          <a:bodyPr lIns="64291" tIns="32146" rIns="64291" bIns="32146"/>
          <a:lstStyle/>
          <a:p>
            <a:r>
              <a:rPr lang="en-US" sz="3400" b="1" dirty="0" smtClean="0"/>
              <a:t>Download your data with </a:t>
            </a:r>
            <a:r>
              <a:rPr lang="en-US" sz="3400" b="1" dirty="0" err="1" smtClean="0"/>
              <a:t>rsync</a:t>
            </a:r>
            <a:endParaRPr lang="en-US" sz="3400" dirty="0"/>
          </a:p>
        </p:txBody>
      </p:sp>
      <p:sp>
        <p:nvSpPr>
          <p:cNvPr id="191491" name="Rectangle 2"/>
          <p:cNvSpPr>
            <a:spLocks noGrp="1" noChangeArrowheads="1"/>
          </p:cNvSpPr>
          <p:nvPr>
            <p:ph type="body" idx="1"/>
          </p:nvPr>
        </p:nvSpPr>
        <p:spPr>
          <a:xfrm>
            <a:off x="0" y="812602"/>
            <a:ext cx="9144000" cy="3991570"/>
          </a:xfrm>
        </p:spPr>
        <p:txBody>
          <a:bodyPr lIns="64291" tIns="32146" rIns="64291" bIns="32146"/>
          <a:lstStyle/>
          <a:p>
            <a:pPr marL="401822" indent="-214305"/>
            <a:r>
              <a:rPr lang="en-US" dirty="0"/>
              <a:t>Download using </a:t>
            </a:r>
            <a:r>
              <a:rPr lang="en-US" dirty="0" err="1"/>
              <a:t>rsync</a:t>
            </a:r>
            <a:endParaRPr lang="en-US" dirty="0"/>
          </a:p>
          <a:p>
            <a:pPr marL="401822" indent="-214305">
              <a:buNone/>
            </a:pPr>
            <a:r>
              <a:rPr lang="en-US" sz="2000" dirty="0" err="1">
                <a:latin typeface="Courier" pitchFamily="-84" charset="0"/>
                <a:ea typeface="Courier" pitchFamily="-84" charset="0"/>
                <a:cs typeface="Courier" pitchFamily="-84" charset="0"/>
                <a:sym typeface="Courier" pitchFamily="-84" charset="0"/>
              </a:rPr>
              <a:t>rsync</a:t>
            </a:r>
            <a:r>
              <a:rPr lang="en-US" sz="2000" dirty="0">
                <a:latin typeface="Courier" pitchFamily="-84" charset="0"/>
                <a:ea typeface="Courier" pitchFamily="-84" charset="0"/>
                <a:cs typeface="Courier" pitchFamily="-84" charset="0"/>
                <a:sym typeface="Courier" pitchFamily="-84" charset="0"/>
              </a:rPr>
              <a:t> [OPTION]... </a:t>
            </a:r>
            <a:r>
              <a:rPr lang="en-US" sz="2000" dirty="0" err="1">
                <a:latin typeface="Courier" pitchFamily="-84" charset="0"/>
                <a:ea typeface="Courier" pitchFamily="-84" charset="0"/>
                <a:cs typeface="Courier" pitchFamily="-84" charset="0"/>
                <a:sym typeface="Courier" pitchFamily="-84" charset="0"/>
              </a:rPr>
              <a:t>rsync</a:t>
            </a:r>
            <a:r>
              <a:rPr lang="en-US" sz="2000" dirty="0">
                <a:latin typeface="Courier" pitchFamily="-84" charset="0"/>
                <a:ea typeface="Courier" pitchFamily="-84" charset="0"/>
                <a:cs typeface="Courier" pitchFamily="-84" charset="0"/>
                <a:sym typeface="Courier" pitchFamily="-84" charset="0"/>
              </a:rPr>
              <a:t>://[USER@]HOST[:PORT]/SRC [DEST]</a:t>
            </a:r>
            <a:endParaRPr lang="en-US" sz="2000" dirty="0">
              <a:latin typeface="Courier" pitchFamily="-84" charset="0"/>
              <a:sym typeface="Courier" pitchFamily="-84" charset="0"/>
            </a:endParaRPr>
          </a:p>
          <a:p>
            <a:pPr marL="401822" indent="-214305"/>
            <a:endParaRPr lang="en-US" sz="1300" dirty="0">
              <a:latin typeface="Courier" pitchFamily="-84" charset="0"/>
              <a:sym typeface="Courier" pitchFamily="-84" charset="0"/>
            </a:endParaRPr>
          </a:p>
          <a:p>
            <a:pPr marL="401822" indent="-214305"/>
            <a:r>
              <a:rPr lang="en-US" dirty="0"/>
              <a:t>This downloads all the </a:t>
            </a:r>
            <a:r>
              <a:rPr lang="en-US" dirty="0" err="1"/>
              <a:t>gzipped</a:t>
            </a:r>
            <a:r>
              <a:rPr lang="en-US" dirty="0"/>
              <a:t> sequencing files from the server to a current directory. It will ask you for the </a:t>
            </a:r>
            <a:r>
              <a:rPr lang="en-US" dirty="0" smtClean="0"/>
              <a:t>password</a:t>
            </a:r>
          </a:p>
          <a:p>
            <a:pPr marL="401822" indent="-214305"/>
            <a:endParaRPr lang="en-US" dirty="0" smtClean="0"/>
          </a:p>
          <a:p>
            <a:pPr marL="401822" indent="-214305">
              <a:buNone/>
            </a:pPr>
            <a:r>
              <a:rPr lang="en-US" sz="1400" dirty="0" err="1">
                <a:latin typeface="Courier" pitchFamily="-84" charset="0"/>
                <a:ea typeface="Courier" pitchFamily="-84" charset="0"/>
                <a:cs typeface="Courier" pitchFamily="-84" charset="0"/>
                <a:sym typeface="Courier" pitchFamily="-84" charset="0"/>
              </a:rPr>
              <a:t>rsync</a:t>
            </a:r>
            <a:r>
              <a:rPr lang="en-US" sz="1400" dirty="0">
                <a:latin typeface="Courier" pitchFamily="-84" charset="0"/>
                <a:ea typeface="Courier" pitchFamily="-84" charset="0"/>
                <a:cs typeface="Courier" pitchFamily="-84" charset="0"/>
                <a:sym typeface="Courier" pitchFamily="-84" charset="0"/>
              </a:rPr>
              <a:t> rsync:/</a:t>
            </a:r>
            <a:r>
              <a:rPr lang="en-US" sz="1400" dirty="0" smtClean="0">
                <a:latin typeface="Courier" pitchFamily="-84" charset="0"/>
                <a:ea typeface="Courier" pitchFamily="-84" charset="0"/>
                <a:cs typeface="Courier" pitchFamily="-84" charset="0"/>
                <a:sym typeface="Courier" pitchFamily="-84" charset="0"/>
              </a:rPr>
              <a:t>/</a:t>
            </a:r>
            <a:r>
              <a:rPr lang="en-US" sz="1400" u="sng" dirty="0" smtClean="0">
                <a:solidFill>
                  <a:srgbClr val="FF0000"/>
                </a:solidFill>
                <a:latin typeface="Courier" pitchFamily="-84" charset="0"/>
                <a:ea typeface="Courier" pitchFamily="-84" charset="0"/>
                <a:cs typeface="Courier" pitchFamily="-84" charset="0"/>
                <a:sym typeface="Courier" pitchFamily="-84" charset="0"/>
              </a:rPr>
              <a:t>SxaQSEQsXA032L7@</a:t>
            </a:r>
            <a:r>
              <a:rPr lang="en-US" sz="1400" u="sng" dirty="0" smtClean="0">
                <a:solidFill>
                  <a:srgbClr val="0000FF"/>
                </a:solidFill>
                <a:latin typeface="Courier" pitchFamily="-84" charset="0"/>
                <a:ea typeface="Courier" pitchFamily="-84" charset="0"/>
                <a:cs typeface="Courier" pitchFamily="-84" charset="0"/>
                <a:sym typeface="Courier" pitchFamily="-84" charset="0"/>
              </a:rPr>
              <a:t>pan.pellegrini.mcdb.ucla.edu</a:t>
            </a:r>
            <a:r>
              <a:rPr lang="en-US" sz="1400" u="sng" dirty="0" smtClean="0">
                <a:latin typeface="Courier" pitchFamily="-84" charset="0"/>
                <a:ea typeface="Courier" pitchFamily="-84" charset="0"/>
                <a:cs typeface="Courier" pitchFamily="-84" charset="0"/>
                <a:sym typeface="Courier" pitchFamily="-84" charset="0"/>
              </a:rPr>
              <a:t>:</a:t>
            </a:r>
            <a:r>
              <a:rPr lang="en-US" sz="1400" dirty="0" smtClean="0">
                <a:latin typeface="Courier" pitchFamily="-84" charset="0"/>
                <a:ea typeface="Courier" pitchFamily="-84" charset="0"/>
                <a:cs typeface="Courier" pitchFamily="-84" charset="0"/>
                <a:sym typeface="Courier" pitchFamily="-84" charset="0"/>
              </a:rPr>
              <a:t>/</a:t>
            </a:r>
            <a:r>
              <a:rPr lang="en-US" sz="1400" dirty="0">
                <a:solidFill>
                  <a:srgbClr val="FF0000"/>
                </a:solidFill>
                <a:latin typeface="Courier" pitchFamily="-84" charset="0"/>
                <a:ea typeface="Courier" pitchFamily="-84" charset="0"/>
                <a:cs typeface="Courier" pitchFamily="-84" charset="0"/>
                <a:sym typeface="Courier" pitchFamily="-84" charset="0"/>
              </a:rPr>
              <a:t>SxaQSEQsXA032L7</a:t>
            </a:r>
            <a:r>
              <a:rPr lang="en-US" sz="1400" dirty="0">
                <a:latin typeface="Courier" pitchFamily="-84" charset="0"/>
                <a:ea typeface="Courier" pitchFamily="-84" charset="0"/>
                <a:cs typeface="Courier" pitchFamily="-84" charset="0"/>
                <a:sym typeface="Courier" pitchFamily="-84" charset="0"/>
              </a:rPr>
              <a:t>/*</a:t>
            </a:r>
            <a:r>
              <a:rPr lang="en-US" sz="1400" dirty="0" err="1">
                <a:latin typeface="Courier" pitchFamily="-84" charset="0"/>
                <a:ea typeface="Courier" pitchFamily="-84" charset="0"/>
                <a:cs typeface="Courier" pitchFamily="-84" charset="0"/>
                <a:sym typeface="Courier" pitchFamily="-84" charset="0"/>
              </a:rPr>
              <a:t>gz</a:t>
            </a:r>
            <a:r>
              <a:rPr lang="en-US" sz="1400" dirty="0">
                <a:latin typeface="Courier" pitchFamily="-84" charset="0"/>
                <a:ea typeface="Courier" pitchFamily="-84" charset="0"/>
                <a:cs typeface="Courier" pitchFamily="-84" charset="0"/>
                <a:sym typeface="Courier" pitchFamily="-84" charset="0"/>
              </a:rPr>
              <a:t> ./</a:t>
            </a:r>
            <a:endParaRPr lang="en-US" sz="1400" dirty="0"/>
          </a:p>
          <a:p>
            <a:pPr marL="401822" indent="-214305"/>
            <a:endParaRPr lang="en-US" dirty="0">
              <a:latin typeface="Courier" pitchFamily="-84" charset="0"/>
              <a:sym typeface="Courier" pitchFamily="-84" charset="0"/>
            </a:endParaRPr>
          </a:p>
        </p:txBody>
      </p:sp>
      <p:sp>
        <p:nvSpPr>
          <p:cNvPr id="191492" name="Line 3"/>
          <p:cNvSpPr>
            <a:spLocks noChangeShapeType="1"/>
          </p:cNvSpPr>
          <p:nvPr/>
        </p:nvSpPr>
        <p:spPr bwMode="auto">
          <a:xfrm flipH="1">
            <a:off x="3134320" y="4661297"/>
            <a:ext cx="8930" cy="589359"/>
          </a:xfrm>
          <a:prstGeom prst="line">
            <a:avLst/>
          </a:prstGeom>
          <a:noFill/>
          <a:ln w="38100">
            <a:solidFill>
              <a:schemeClr val="tx1"/>
            </a:solidFill>
            <a:miter lim="800000"/>
            <a:headEnd type="stealth" w="med" len="med"/>
            <a:tailEnd/>
          </a:ln>
        </p:spPr>
        <p:txBody>
          <a:bodyPr lIns="0" tIns="0" rIns="0" bIns="0">
            <a:prstTxWarp prst="textNoShape">
              <a:avLst/>
            </a:prstTxWarp>
          </a:bodyPr>
          <a:lstStyle/>
          <a:p>
            <a:endParaRPr lang="en-US"/>
          </a:p>
        </p:txBody>
      </p:sp>
      <p:sp>
        <p:nvSpPr>
          <p:cNvPr id="191493" name="Rectangle 4"/>
          <p:cNvSpPr>
            <a:spLocks/>
          </p:cNvSpPr>
          <p:nvPr/>
        </p:nvSpPr>
        <p:spPr bwMode="auto">
          <a:xfrm>
            <a:off x="1579439" y="5277445"/>
            <a:ext cx="1683623" cy="384721"/>
          </a:xfrm>
          <a:prstGeom prst="rect">
            <a:avLst/>
          </a:prstGeom>
          <a:noFill/>
          <a:ln w="12700">
            <a:noFill/>
            <a:miter lim="800000"/>
            <a:headEnd/>
            <a:tailEnd/>
          </a:ln>
        </p:spPr>
        <p:txBody>
          <a:bodyPr wrap="none" lIns="0" tIns="0" rIns="0" bIns="0" anchor="ctr">
            <a:prstTxWarp prst="textNoShape">
              <a:avLst/>
            </a:prstTxWarp>
            <a:spAutoFit/>
          </a:bodyPr>
          <a:lstStyle/>
          <a:p>
            <a:r>
              <a:rPr lang="en-US" sz="2500" dirty="0">
                <a:ea typeface="Gill Sans" pitchFamily="-84" charset="0"/>
                <a:cs typeface="Gill Sans" pitchFamily="-84" charset="0"/>
              </a:rPr>
              <a:t>USER@HOST</a:t>
            </a:r>
          </a:p>
        </p:txBody>
      </p:sp>
      <p:sp>
        <p:nvSpPr>
          <p:cNvPr id="191494" name="Line 5"/>
          <p:cNvSpPr>
            <a:spLocks noChangeShapeType="1"/>
          </p:cNvSpPr>
          <p:nvPr/>
        </p:nvSpPr>
        <p:spPr bwMode="auto">
          <a:xfrm flipH="1">
            <a:off x="6340078" y="4714875"/>
            <a:ext cx="589359" cy="910828"/>
          </a:xfrm>
          <a:prstGeom prst="line">
            <a:avLst/>
          </a:prstGeom>
          <a:noFill/>
          <a:ln w="38100">
            <a:solidFill>
              <a:schemeClr val="tx1"/>
            </a:solidFill>
            <a:miter lim="800000"/>
            <a:headEnd type="stealth" w="med" len="med"/>
            <a:tailEnd/>
          </a:ln>
        </p:spPr>
        <p:txBody>
          <a:bodyPr lIns="0" tIns="0" rIns="0" bIns="0">
            <a:prstTxWarp prst="textNoShape">
              <a:avLst/>
            </a:prstTxWarp>
          </a:bodyPr>
          <a:lstStyle/>
          <a:p>
            <a:endParaRPr lang="en-US"/>
          </a:p>
        </p:txBody>
      </p:sp>
      <p:sp>
        <p:nvSpPr>
          <p:cNvPr id="191495" name="Rectangle 6"/>
          <p:cNvSpPr>
            <a:spLocks/>
          </p:cNvSpPr>
          <p:nvPr/>
        </p:nvSpPr>
        <p:spPr bwMode="auto">
          <a:xfrm>
            <a:off x="3929062" y="5036344"/>
            <a:ext cx="2803922" cy="1357313"/>
          </a:xfrm>
          <a:prstGeom prst="rect">
            <a:avLst/>
          </a:prstGeom>
          <a:noFill/>
          <a:ln w="12700">
            <a:noFill/>
            <a:miter lim="800000"/>
            <a:headEnd/>
            <a:tailEnd/>
          </a:ln>
        </p:spPr>
        <p:txBody>
          <a:bodyPr lIns="0" tIns="0" rIns="0" bIns="0" anchor="ctr">
            <a:prstTxWarp prst="textNoShape">
              <a:avLst/>
            </a:prstTxWarp>
          </a:bodyPr>
          <a:lstStyle/>
          <a:p>
            <a:pPr algn="l"/>
            <a:r>
              <a:rPr lang="en-US" sz="2200" dirty="0">
                <a:ea typeface="Gill Sans" pitchFamily="-84" charset="0"/>
                <a:cs typeface="Gill Sans" pitchFamily="-84" charset="0"/>
              </a:rPr>
              <a:t>Get all “.</a:t>
            </a:r>
            <a:r>
              <a:rPr lang="en-US" sz="2200" dirty="0" err="1">
                <a:ea typeface="Gill Sans" pitchFamily="-84" charset="0"/>
                <a:cs typeface="Gill Sans" pitchFamily="-84" charset="0"/>
              </a:rPr>
              <a:t>gz</a:t>
            </a:r>
            <a:r>
              <a:rPr lang="en-US" sz="2200" dirty="0">
                <a:ea typeface="Gill Sans" pitchFamily="-84" charset="0"/>
                <a:cs typeface="Gill Sans" pitchFamily="-84" charset="0"/>
              </a:rPr>
              <a:t>” files in directory. Name of directory is the same as user name given</a:t>
            </a:r>
          </a:p>
        </p:txBody>
      </p:sp>
      <p:sp>
        <p:nvSpPr>
          <p:cNvPr id="191496" name="Line 7"/>
          <p:cNvSpPr>
            <a:spLocks noChangeShapeType="1"/>
          </p:cNvSpPr>
          <p:nvPr/>
        </p:nvSpPr>
        <p:spPr bwMode="auto">
          <a:xfrm flipH="1">
            <a:off x="8322469" y="4661297"/>
            <a:ext cx="375047" cy="642938"/>
          </a:xfrm>
          <a:prstGeom prst="line">
            <a:avLst/>
          </a:prstGeom>
          <a:noFill/>
          <a:ln w="38100">
            <a:solidFill>
              <a:schemeClr val="tx1"/>
            </a:solidFill>
            <a:miter lim="800000"/>
            <a:headEnd type="stealth" w="med" len="med"/>
            <a:tailEnd/>
          </a:ln>
        </p:spPr>
        <p:txBody>
          <a:bodyPr lIns="0" tIns="0" rIns="0" bIns="0">
            <a:prstTxWarp prst="textNoShape">
              <a:avLst/>
            </a:prstTxWarp>
          </a:bodyPr>
          <a:lstStyle/>
          <a:p>
            <a:endParaRPr lang="en-US"/>
          </a:p>
        </p:txBody>
      </p:sp>
      <p:sp>
        <p:nvSpPr>
          <p:cNvPr id="191497" name="Rectangle 8"/>
          <p:cNvSpPr>
            <a:spLocks/>
          </p:cNvSpPr>
          <p:nvPr/>
        </p:nvSpPr>
        <p:spPr bwMode="auto">
          <a:xfrm>
            <a:off x="7366992" y="5250656"/>
            <a:ext cx="1741289" cy="1035844"/>
          </a:xfrm>
          <a:prstGeom prst="rect">
            <a:avLst/>
          </a:prstGeom>
          <a:noFill/>
          <a:ln w="12700">
            <a:noFill/>
            <a:miter lim="800000"/>
            <a:headEnd/>
            <a:tailEnd/>
          </a:ln>
        </p:spPr>
        <p:txBody>
          <a:bodyPr lIns="0" tIns="0" rIns="0" bIns="0" anchor="ctr">
            <a:prstTxWarp prst="textNoShape">
              <a:avLst/>
            </a:prstTxWarp>
          </a:bodyPr>
          <a:lstStyle/>
          <a:p>
            <a:pPr algn="l"/>
            <a:r>
              <a:rPr lang="en-US" sz="2200" dirty="0">
                <a:ea typeface="Gill Sans" pitchFamily="-84" charset="0"/>
                <a:cs typeface="Gill Sans" pitchFamily="-84" charset="0"/>
              </a:rPr>
              <a:t>Put files in current directory</a:t>
            </a: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2514" name="Rectangle 1"/>
          <p:cNvSpPr>
            <a:spLocks noGrp="1" noChangeArrowheads="1"/>
          </p:cNvSpPr>
          <p:nvPr>
            <p:ph type="title"/>
          </p:nvPr>
        </p:nvSpPr>
        <p:spPr>
          <a:xfrm>
            <a:off x="892969" y="-26789"/>
            <a:ext cx="7358063" cy="1160859"/>
          </a:xfrm>
        </p:spPr>
        <p:txBody>
          <a:bodyPr lIns="64291" tIns="32146" rIns="64291" bIns="32146"/>
          <a:lstStyle/>
          <a:p>
            <a:pPr eaLnBrk="1" hangingPunct="1"/>
            <a:r>
              <a:rPr lang="en-US" sz="3400" b="1" dirty="0" smtClean="0"/>
              <a:t>Upload data to cluster using </a:t>
            </a:r>
            <a:r>
              <a:rPr lang="en-US" sz="3400" b="1" dirty="0" err="1" smtClean="0">
                <a:solidFill>
                  <a:srgbClr val="FF0000"/>
                </a:solidFill>
              </a:rPr>
              <a:t>scp</a:t>
            </a:r>
            <a:endParaRPr lang="en-US" sz="3400" b="1" dirty="0">
              <a:solidFill>
                <a:srgbClr val="FF0000"/>
              </a:solidFill>
            </a:endParaRPr>
          </a:p>
        </p:txBody>
      </p:sp>
      <p:sp>
        <p:nvSpPr>
          <p:cNvPr id="192515" name="Rectangle 2"/>
          <p:cNvSpPr>
            <a:spLocks noGrp="1" noChangeArrowheads="1"/>
          </p:cNvSpPr>
          <p:nvPr>
            <p:ph type="body" idx="1"/>
          </p:nvPr>
        </p:nvSpPr>
        <p:spPr>
          <a:xfrm>
            <a:off x="158746" y="866180"/>
            <a:ext cx="8985254" cy="3991570"/>
          </a:xfrm>
        </p:spPr>
        <p:txBody>
          <a:bodyPr lIns="64291" tIns="32146" rIns="64291" bIns="32146"/>
          <a:lstStyle/>
          <a:p>
            <a:pPr marL="401822" indent="-214305">
              <a:buNone/>
            </a:pPr>
            <a:r>
              <a:rPr lang="en-US" sz="3000" b="1" dirty="0" smtClean="0">
                <a:solidFill>
                  <a:schemeClr val="tx2"/>
                </a:solidFill>
                <a:ea typeface="Courier" pitchFamily="-84" charset="0"/>
                <a:cs typeface="Courier" pitchFamily="-84" charset="0"/>
                <a:sym typeface="Courier" pitchFamily="-84" charset="0"/>
              </a:rPr>
              <a:t>Usage:</a:t>
            </a:r>
          </a:p>
          <a:p>
            <a:pPr marL="401822" indent="-214305">
              <a:buNone/>
            </a:pPr>
            <a:r>
              <a:rPr lang="en-US" sz="3000" dirty="0" err="1" smtClean="0">
                <a:latin typeface="Courier" pitchFamily="-84" charset="0"/>
                <a:ea typeface="Courier" pitchFamily="-84" charset="0"/>
                <a:cs typeface="Courier" pitchFamily="-84" charset="0"/>
                <a:sym typeface="Courier" pitchFamily="-84" charset="0"/>
              </a:rPr>
              <a:t>scp</a:t>
            </a:r>
            <a:r>
              <a:rPr lang="en-US" sz="3000" dirty="0" smtClean="0">
                <a:latin typeface="Courier" pitchFamily="-84" charset="0"/>
                <a:ea typeface="Courier" pitchFamily="-84" charset="0"/>
                <a:cs typeface="Courier" pitchFamily="-84" charset="0"/>
                <a:sym typeface="Courier" pitchFamily="-84" charset="0"/>
              </a:rPr>
              <a:t> </a:t>
            </a:r>
            <a:r>
              <a:rPr lang="en-US" sz="3000" dirty="0">
                <a:latin typeface="Courier" pitchFamily="-84" charset="0"/>
                <a:ea typeface="Courier" pitchFamily="-84" charset="0"/>
                <a:cs typeface="Courier" pitchFamily="-84" charset="0"/>
                <a:sym typeface="Courier" pitchFamily="-84" charset="0"/>
              </a:rPr>
              <a:t>user@host1:file user@host2:</a:t>
            </a:r>
            <a:r>
              <a:rPr lang="en-US" sz="3000" dirty="0" smtClean="0">
                <a:latin typeface="Courier" pitchFamily="-84" charset="0"/>
                <a:ea typeface="Courier" pitchFamily="-84" charset="0"/>
                <a:cs typeface="Courier" pitchFamily="-84" charset="0"/>
                <a:sym typeface="Courier" pitchFamily="-84" charset="0"/>
              </a:rPr>
              <a:t>file</a:t>
            </a:r>
            <a:endParaRPr lang="en-US" dirty="0" smtClean="0">
              <a:latin typeface="Courier" pitchFamily="-84" charset="0"/>
              <a:sym typeface="Courier" pitchFamily="-84" charset="0"/>
            </a:endParaRPr>
          </a:p>
          <a:p>
            <a:pPr marL="401822" indent="-214305">
              <a:buNone/>
            </a:pPr>
            <a:endParaRPr lang="en-US" sz="2800" dirty="0" smtClean="0">
              <a:latin typeface="Courier" pitchFamily="-84" charset="0"/>
              <a:ea typeface="Courier" pitchFamily="-84" charset="0"/>
              <a:cs typeface="Courier" pitchFamily="-84" charset="0"/>
              <a:sym typeface="Courier" pitchFamily="-84" charset="0"/>
            </a:endParaRPr>
          </a:p>
          <a:p>
            <a:pPr marL="401822" indent="-214305">
              <a:buNone/>
            </a:pPr>
            <a:r>
              <a:rPr lang="en-US" sz="2800" dirty="0" smtClean="0">
                <a:solidFill>
                  <a:srgbClr val="1F497D"/>
                </a:solidFill>
                <a:ea typeface="Courier" pitchFamily="-84" charset="0"/>
                <a:cs typeface="Courier" pitchFamily="-84" charset="0"/>
                <a:sym typeface="Courier" pitchFamily="-84" charset="0"/>
              </a:rPr>
              <a:t>Sample commands:</a:t>
            </a:r>
          </a:p>
          <a:p>
            <a:pPr marL="401822" indent="-214305">
              <a:buNone/>
            </a:pPr>
            <a:endParaRPr lang="en-US" sz="2200" dirty="0" smtClean="0">
              <a:latin typeface="Courier" pitchFamily="-84" charset="0"/>
              <a:ea typeface="Courier" pitchFamily="-84" charset="0"/>
              <a:cs typeface="Courier" pitchFamily="-84" charset="0"/>
              <a:sym typeface="Courier" pitchFamily="-84" charset="0"/>
            </a:endParaRPr>
          </a:p>
          <a:p>
            <a:pPr marL="401822" indent="-214305">
              <a:buNone/>
            </a:pPr>
            <a:r>
              <a:rPr lang="en-US" sz="2200" dirty="0" err="1" smtClean="0">
                <a:latin typeface="Courier" pitchFamily="-84" charset="0"/>
                <a:ea typeface="Courier" pitchFamily="-84" charset="0"/>
                <a:cs typeface="Courier" pitchFamily="-84" charset="0"/>
                <a:sym typeface="Courier" pitchFamily="-84" charset="0"/>
              </a:rPr>
              <a:t>cd</a:t>
            </a:r>
            <a:r>
              <a:rPr lang="en-US" sz="2200" dirty="0" smtClean="0">
                <a:latin typeface="Courier" pitchFamily="-84" charset="0"/>
                <a:ea typeface="Courier" pitchFamily="-84" charset="0"/>
                <a:cs typeface="Courier" pitchFamily="-84" charset="0"/>
                <a:sym typeface="Courier" pitchFamily="-84" charset="0"/>
              </a:rPr>
              <a:t> ~/Desktop/Workshop4/</a:t>
            </a:r>
          </a:p>
          <a:p>
            <a:pPr marL="401822" indent="-214305">
              <a:buNone/>
            </a:pPr>
            <a:endParaRPr lang="en-US" sz="2200" dirty="0" smtClean="0">
              <a:latin typeface="Courier" pitchFamily="-84" charset="0"/>
              <a:ea typeface="Courier" pitchFamily="-84" charset="0"/>
              <a:cs typeface="Courier" pitchFamily="-84" charset="0"/>
              <a:sym typeface="Courier" pitchFamily="-84" charset="0"/>
            </a:endParaRPr>
          </a:p>
          <a:p>
            <a:pPr marL="401822" indent="-214305">
              <a:buNone/>
            </a:pPr>
            <a:r>
              <a:rPr lang="en-US" sz="2200" dirty="0" err="1" smtClean="0">
                <a:latin typeface="Courier" pitchFamily="-84" charset="0"/>
                <a:ea typeface="Courier" pitchFamily="-84" charset="0"/>
                <a:cs typeface="Courier" pitchFamily="-84" charset="0"/>
                <a:sym typeface="Courier" pitchFamily="-84" charset="0"/>
              </a:rPr>
              <a:t>scp</a:t>
            </a:r>
            <a:r>
              <a:rPr lang="en-US" sz="2200" dirty="0" smtClean="0">
                <a:latin typeface="Courier" pitchFamily="-84" charset="0"/>
                <a:ea typeface="Courier" pitchFamily="-84" charset="0"/>
                <a:cs typeface="Courier" pitchFamily="-84" charset="0"/>
                <a:sym typeface="Courier" pitchFamily="-84" charset="0"/>
              </a:rPr>
              <a:t> file1 </a:t>
            </a:r>
            <a:r>
              <a:rPr lang="en-US" sz="2200" dirty="0" smtClean="0">
                <a:solidFill>
                  <a:srgbClr val="FF0000"/>
                </a:solidFill>
                <a:latin typeface="Courier" pitchFamily="-84" charset="0"/>
                <a:ea typeface="Courier" pitchFamily="-84" charset="0"/>
                <a:cs typeface="Courier" pitchFamily="-84" charset="0"/>
                <a:sym typeface="Courier" pitchFamily="-84" charset="0"/>
              </a:rPr>
              <a:t>userID</a:t>
            </a:r>
            <a:r>
              <a:rPr lang="en-US" sz="2200" dirty="0" smtClean="0">
                <a:solidFill>
                  <a:srgbClr val="0000FF"/>
                </a:solidFill>
                <a:latin typeface="Courier" pitchFamily="-84" charset="0"/>
                <a:ea typeface="Courier" pitchFamily="-84" charset="0"/>
                <a:cs typeface="Courier" pitchFamily="-84" charset="0"/>
                <a:sym typeface="Courier" pitchFamily="-84" charset="0"/>
              </a:rPr>
              <a:t>@hoffman2.idre.ucla.edu</a:t>
            </a:r>
            <a:r>
              <a:rPr lang="en-US" sz="2200" dirty="0" smtClean="0">
                <a:solidFill>
                  <a:srgbClr val="008000"/>
                </a:solidFill>
                <a:latin typeface="Courier" pitchFamily="-84" charset="0"/>
                <a:ea typeface="Courier" pitchFamily="-84" charset="0"/>
                <a:cs typeface="Courier" pitchFamily="-84" charset="0"/>
                <a:sym typeface="Courier" pitchFamily="-84" charset="0"/>
              </a:rPr>
              <a:t>:~/file1</a:t>
            </a:r>
            <a:endParaRPr lang="en-US" sz="2200" dirty="0">
              <a:solidFill>
                <a:srgbClr val="008000"/>
              </a:solidFill>
              <a:latin typeface="Courier" pitchFamily="-84" charset="0"/>
              <a:sym typeface="Courier" pitchFamily="-84" charset="0"/>
            </a:endParaRPr>
          </a:p>
          <a:p>
            <a:pPr marL="401822" indent="-214305"/>
            <a:endParaRPr lang="en-US" dirty="0">
              <a:latin typeface="Courier" pitchFamily="-84" charset="0"/>
              <a:sym typeface="Courier" pitchFamily="-84" charset="0"/>
            </a:endParaRPr>
          </a:p>
        </p:txBody>
      </p:sp>
      <p:sp>
        <p:nvSpPr>
          <p:cNvPr id="192516" name="Line 3"/>
          <p:cNvSpPr>
            <a:spLocks noChangeShapeType="1"/>
          </p:cNvSpPr>
          <p:nvPr/>
        </p:nvSpPr>
        <p:spPr bwMode="auto">
          <a:xfrm>
            <a:off x="1428711" y="4564531"/>
            <a:ext cx="196492" cy="865528"/>
          </a:xfrm>
          <a:prstGeom prst="line">
            <a:avLst/>
          </a:prstGeom>
          <a:noFill/>
          <a:ln w="38100">
            <a:solidFill>
              <a:schemeClr val="tx1"/>
            </a:solidFill>
            <a:miter lim="800000"/>
            <a:headEnd type="stealth" w="med" len="med"/>
            <a:tailEnd/>
          </a:ln>
        </p:spPr>
        <p:txBody>
          <a:bodyPr lIns="0" tIns="0" rIns="0" bIns="0">
            <a:prstTxWarp prst="textNoShape">
              <a:avLst/>
            </a:prstTxWarp>
          </a:bodyPr>
          <a:lstStyle/>
          <a:p>
            <a:endParaRPr lang="en-US"/>
          </a:p>
        </p:txBody>
      </p:sp>
      <p:sp>
        <p:nvSpPr>
          <p:cNvPr id="192517" name="Rectangle 4"/>
          <p:cNvSpPr>
            <a:spLocks/>
          </p:cNvSpPr>
          <p:nvPr/>
        </p:nvSpPr>
        <p:spPr bwMode="auto">
          <a:xfrm>
            <a:off x="394890" y="5314671"/>
            <a:ext cx="2527102" cy="1169789"/>
          </a:xfrm>
          <a:prstGeom prst="rect">
            <a:avLst/>
          </a:prstGeom>
          <a:noFill/>
          <a:ln w="12700">
            <a:noFill/>
            <a:miter lim="800000"/>
            <a:headEnd/>
            <a:tailEnd/>
          </a:ln>
        </p:spPr>
        <p:txBody>
          <a:bodyPr lIns="0" tIns="0" rIns="0" bIns="0" anchor="ctr">
            <a:prstTxWarp prst="textNoShape">
              <a:avLst/>
            </a:prstTxWarp>
          </a:bodyPr>
          <a:lstStyle/>
          <a:p>
            <a:r>
              <a:rPr lang="en-US" sz="2500" dirty="0">
                <a:ea typeface="Gill Sans" pitchFamily="-84" charset="0"/>
                <a:cs typeface="Gill Sans" pitchFamily="-84" charset="0"/>
              </a:rPr>
              <a:t>Copy from here, my file in the current directory</a:t>
            </a:r>
          </a:p>
        </p:txBody>
      </p:sp>
      <p:sp>
        <p:nvSpPr>
          <p:cNvPr id="192518" name="Rectangle 5"/>
          <p:cNvSpPr>
            <a:spLocks/>
          </p:cNvSpPr>
          <p:nvPr/>
        </p:nvSpPr>
        <p:spPr bwMode="auto">
          <a:xfrm>
            <a:off x="3772300" y="5314671"/>
            <a:ext cx="1741289" cy="392906"/>
          </a:xfrm>
          <a:prstGeom prst="rect">
            <a:avLst/>
          </a:prstGeom>
          <a:noFill/>
          <a:ln w="12700">
            <a:noFill/>
            <a:miter lim="800000"/>
            <a:headEnd/>
            <a:tailEnd/>
          </a:ln>
        </p:spPr>
        <p:txBody>
          <a:bodyPr lIns="0" tIns="0" rIns="0" bIns="0" anchor="ctr">
            <a:prstTxWarp prst="textNoShape">
              <a:avLst/>
            </a:prstTxWarp>
          </a:bodyPr>
          <a:lstStyle/>
          <a:p>
            <a:pPr algn="l"/>
            <a:r>
              <a:rPr lang="en-US" sz="2200" dirty="0">
                <a:ea typeface="Gill Sans" pitchFamily="-84" charset="0"/>
                <a:cs typeface="Gill Sans" pitchFamily="-84" charset="0"/>
              </a:rPr>
              <a:t>To Hoffman</a:t>
            </a:r>
          </a:p>
        </p:txBody>
      </p:sp>
      <p:sp>
        <p:nvSpPr>
          <p:cNvPr id="192519" name="Rectangle 6"/>
          <p:cNvSpPr>
            <a:spLocks/>
          </p:cNvSpPr>
          <p:nvPr/>
        </p:nvSpPr>
        <p:spPr bwMode="auto">
          <a:xfrm>
            <a:off x="6330932" y="5314671"/>
            <a:ext cx="1616273" cy="1035844"/>
          </a:xfrm>
          <a:prstGeom prst="rect">
            <a:avLst/>
          </a:prstGeom>
          <a:noFill/>
          <a:ln w="12700">
            <a:noFill/>
            <a:miter lim="800000"/>
            <a:headEnd/>
            <a:tailEnd/>
          </a:ln>
        </p:spPr>
        <p:txBody>
          <a:bodyPr lIns="0" tIns="0" rIns="0" bIns="0" anchor="ctr">
            <a:prstTxWarp prst="textNoShape">
              <a:avLst/>
            </a:prstTxWarp>
          </a:bodyPr>
          <a:lstStyle/>
          <a:p>
            <a:pPr algn="l"/>
            <a:r>
              <a:rPr lang="en-US" sz="2200" dirty="0">
                <a:ea typeface="Gill Sans" pitchFamily="-84" charset="0"/>
                <a:cs typeface="Gill Sans" pitchFamily="-84" charset="0"/>
              </a:rPr>
              <a:t>Place in this directory in Hoffman</a:t>
            </a:r>
          </a:p>
        </p:txBody>
      </p:sp>
      <p:sp>
        <p:nvSpPr>
          <p:cNvPr id="192520" name="Line 7"/>
          <p:cNvSpPr>
            <a:spLocks noChangeShapeType="1"/>
          </p:cNvSpPr>
          <p:nvPr/>
        </p:nvSpPr>
        <p:spPr bwMode="auto">
          <a:xfrm flipH="1">
            <a:off x="4572000" y="4720847"/>
            <a:ext cx="8930" cy="589359"/>
          </a:xfrm>
          <a:prstGeom prst="line">
            <a:avLst/>
          </a:prstGeom>
          <a:noFill/>
          <a:ln w="38100">
            <a:solidFill>
              <a:schemeClr val="tx1"/>
            </a:solidFill>
            <a:miter lim="800000"/>
            <a:headEnd type="stealth" w="med" len="med"/>
            <a:tailEnd/>
          </a:ln>
        </p:spPr>
        <p:txBody>
          <a:bodyPr lIns="0" tIns="0" rIns="0" bIns="0">
            <a:prstTxWarp prst="textNoShape">
              <a:avLst/>
            </a:prstTxWarp>
          </a:bodyPr>
          <a:lstStyle/>
          <a:p>
            <a:endParaRPr lang="en-US"/>
          </a:p>
        </p:txBody>
      </p:sp>
      <p:sp>
        <p:nvSpPr>
          <p:cNvPr id="192521" name="Line 8"/>
          <p:cNvSpPr>
            <a:spLocks noChangeShapeType="1"/>
          </p:cNvSpPr>
          <p:nvPr/>
        </p:nvSpPr>
        <p:spPr bwMode="auto">
          <a:xfrm flipH="1">
            <a:off x="7222927" y="4720847"/>
            <a:ext cx="208355" cy="750530"/>
          </a:xfrm>
          <a:prstGeom prst="line">
            <a:avLst/>
          </a:prstGeom>
          <a:noFill/>
          <a:ln w="38100">
            <a:solidFill>
              <a:schemeClr val="tx1"/>
            </a:solidFill>
            <a:miter lim="800000"/>
            <a:headEnd type="stealth" w="med" len="med"/>
            <a:tailEnd/>
          </a:ln>
        </p:spPr>
        <p:txBody>
          <a:bodyPr lIns="0" tIns="0" rIns="0" bIns="0">
            <a:prstTxWarp prst="textNoShape">
              <a:avLst/>
            </a:prstTxWarp>
          </a:bodyPr>
          <a:lstStyle/>
          <a:p>
            <a:endParaRPr lang="en-US"/>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b="1" dirty="0" smtClean="0"/>
              <a:t>Sequencing file formats</a:t>
            </a:r>
            <a:endParaRPr lang="en-US" b="1" dirty="0"/>
          </a:p>
        </p:txBody>
      </p:sp>
      <p:sp>
        <p:nvSpPr>
          <p:cNvPr id="4" name="Subtitle 3"/>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a:xfrm>
            <a:off x="147982" y="86901"/>
            <a:ext cx="7620000" cy="708232"/>
          </a:xfrm>
        </p:spPr>
        <p:txBody>
          <a:bodyPr/>
          <a:lstStyle/>
          <a:p>
            <a:r>
              <a:rPr lang="en-US" sz="3200" b="1" u="sng" dirty="0" smtClean="0"/>
              <a:t>Read analysis - what do you get?</a:t>
            </a:r>
            <a:endParaRPr lang="en-US" sz="3200" b="1" u="sng" dirty="0"/>
          </a:p>
        </p:txBody>
      </p:sp>
      <p:pic>
        <p:nvPicPr>
          <p:cNvPr id="6" name="Picture 5" descr="Screen Shot 2012-09-13 at 4.34.13 PM.png"/>
          <p:cNvPicPr>
            <a:picLocks noChangeAspect="1"/>
          </p:cNvPicPr>
          <p:nvPr/>
        </p:nvPicPr>
        <p:blipFill rotWithShape="1">
          <a:blip r:embed="rId2">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t="82222"/>
          <a:stretch/>
        </p:blipFill>
        <p:spPr>
          <a:xfrm>
            <a:off x="147982" y="2947359"/>
            <a:ext cx="2802425" cy="1725435"/>
          </a:xfrm>
          <a:prstGeom prst="rect">
            <a:avLst/>
          </a:prstGeom>
        </p:spPr>
      </p:pic>
      <p:sp>
        <p:nvSpPr>
          <p:cNvPr id="7" name="TextBox 6"/>
          <p:cNvSpPr txBox="1"/>
          <p:nvPr/>
        </p:nvSpPr>
        <p:spPr>
          <a:xfrm>
            <a:off x="3690379" y="808477"/>
            <a:ext cx="4743380" cy="1815882"/>
          </a:xfrm>
          <a:prstGeom prst="rect">
            <a:avLst/>
          </a:prstGeom>
          <a:noFill/>
        </p:spPr>
        <p:txBody>
          <a:bodyPr wrap="square" rtlCol="0">
            <a:spAutoFit/>
          </a:bodyPr>
          <a:lstStyle/>
          <a:p>
            <a:r>
              <a:rPr lang="en-US" sz="2800" b="1" dirty="0" smtClean="0"/>
              <a:t>N files of reads</a:t>
            </a:r>
          </a:p>
          <a:p>
            <a:endParaRPr lang="en-US" sz="2800" b="1" dirty="0"/>
          </a:p>
          <a:p>
            <a:r>
              <a:rPr lang="en-US" sz="2800" b="1" dirty="0" smtClean="0"/>
              <a:t>File name contains information!</a:t>
            </a:r>
          </a:p>
        </p:txBody>
      </p:sp>
      <p:pic>
        <p:nvPicPr>
          <p:cNvPr id="9" name="Picture 8" descr="Screen Shot 2012-09-13 at 4.34.13 PM.png"/>
          <p:cNvPicPr>
            <a:picLocks noChangeAspect="1"/>
          </p:cNvPicPr>
          <p:nvPr/>
        </p:nvPicPr>
        <p:blipFill rotWithShape="1">
          <a:blip r:embed="rId2">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b="83109"/>
          <a:stretch/>
        </p:blipFill>
        <p:spPr>
          <a:xfrm>
            <a:off x="139995" y="773047"/>
            <a:ext cx="2802424" cy="1639332"/>
          </a:xfrm>
          <a:prstGeom prst="rect">
            <a:avLst/>
          </a:prstGeom>
        </p:spPr>
      </p:pic>
      <p:sp>
        <p:nvSpPr>
          <p:cNvPr id="10" name="TextBox 9"/>
          <p:cNvSpPr txBox="1"/>
          <p:nvPr/>
        </p:nvSpPr>
        <p:spPr>
          <a:xfrm>
            <a:off x="206253" y="2578027"/>
            <a:ext cx="359481" cy="369332"/>
          </a:xfrm>
          <a:prstGeom prst="rect">
            <a:avLst/>
          </a:prstGeom>
          <a:noFill/>
        </p:spPr>
        <p:txBody>
          <a:bodyPr wrap="none" rtlCol="0">
            <a:spAutoFit/>
          </a:bodyPr>
          <a:lstStyle/>
          <a:p>
            <a:r>
              <a:rPr lang="en-US" dirty="0" smtClean="0"/>
              <a:t>...</a:t>
            </a:r>
            <a:endParaRPr lang="en-US" dirty="0"/>
          </a:p>
        </p:txBody>
      </p:sp>
      <p:sp>
        <p:nvSpPr>
          <p:cNvPr id="3" name="TextBox 2"/>
          <p:cNvSpPr txBox="1"/>
          <p:nvPr/>
        </p:nvSpPr>
        <p:spPr>
          <a:xfrm>
            <a:off x="3832513" y="3336006"/>
            <a:ext cx="4221628" cy="584776"/>
          </a:xfrm>
          <a:prstGeom prst="rect">
            <a:avLst/>
          </a:prstGeom>
          <a:noFill/>
        </p:spPr>
        <p:txBody>
          <a:bodyPr wrap="none" rtlCol="0">
            <a:spAutoFit/>
          </a:bodyPr>
          <a:lstStyle/>
          <a:p>
            <a:r>
              <a:rPr lang="en-US" sz="3200" dirty="0" smtClean="0"/>
              <a:t>s_3_1_0065_qseq.txt.gz</a:t>
            </a:r>
            <a:endParaRPr lang="en-US" sz="3200" dirty="0"/>
          </a:p>
        </p:txBody>
      </p:sp>
      <p:sp>
        <p:nvSpPr>
          <p:cNvPr id="5" name="Left Brace 4"/>
          <p:cNvSpPr/>
          <p:nvPr/>
        </p:nvSpPr>
        <p:spPr>
          <a:xfrm rot="16200000">
            <a:off x="4039933" y="3774249"/>
            <a:ext cx="378788" cy="570807"/>
          </a:xfrm>
          <a:prstGeom prst="leftBrace">
            <a:avLst/>
          </a:prstGeom>
          <a:ln w="38100" cmpd="sng">
            <a:solidFill>
              <a:srgbClr val="BE0204"/>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TextBox 11"/>
          <p:cNvSpPr txBox="1"/>
          <p:nvPr/>
        </p:nvSpPr>
        <p:spPr>
          <a:xfrm>
            <a:off x="3092744" y="4817612"/>
            <a:ext cx="895197" cy="584776"/>
          </a:xfrm>
          <a:prstGeom prst="rect">
            <a:avLst/>
          </a:prstGeom>
          <a:noFill/>
        </p:spPr>
        <p:txBody>
          <a:bodyPr wrap="none" rtlCol="0">
            <a:spAutoFit/>
          </a:bodyPr>
          <a:lstStyle/>
          <a:p>
            <a:r>
              <a:rPr lang="en-US" sz="3200" dirty="0" smtClean="0"/>
              <a:t>lane</a:t>
            </a:r>
            <a:endParaRPr lang="en-US" sz="3200" dirty="0"/>
          </a:p>
        </p:txBody>
      </p:sp>
      <p:sp>
        <p:nvSpPr>
          <p:cNvPr id="13" name="TextBox 12"/>
          <p:cNvSpPr txBox="1"/>
          <p:nvPr/>
        </p:nvSpPr>
        <p:spPr>
          <a:xfrm>
            <a:off x="4158217" y="5110000"/>
            <a:ext cx="4265511" cy="584776"/>
          </a:xfrm>
          <a:prstGeom prst="rect">
            <a:avLst/>
          </a:prstGeom>
          <a:noFill/>
        </p:spPr>
        <p:txBody>
          <a:bodyPr wrap="none" rtlCol="0">
            <a:spAutoFit/>
          </a:bodyPr>
          <a:lstStyle/>
          <a:p>
            <a:r>
              <a:rPr lang="en-US" sz="3200" dirty="0" smtClean="0"/>
              <a:t>read direction/read type</a:t>
            </a:r>
            <a:endParaRPr lang="en-US" sz="3200" dirty="0"/>
          </a:p>
        </p:txBody>
      </p:sp>
      <p:sp>
        <p:nvSpPr>
          <p:cNvPr id="14" name="TextBox 13"/>
          <p:cNvSpPr txBox="1"/>
          <p:nvPr/>
        </p:nvSpPr>
        <p:spPr>
          <a:xfrm>
            <a:off x="6035339" y="4272944"/>
            <a:ext cx="2126303" cy="584776"/>
          </a:xfrm>
          <a:prstGeom prst="rect">
            <a:avLst/>
          </a:prstGeom>
          <a:noFill/>
        </p:spPr>
        <p:txBody>
          <a:bodyPr wrap="none" rtlCol="0">
            <a:spAutoFit/>
          </a:bodyPr>
          <a:lstStyle/>
          <a:p>
            <a:r>
              <a:rPr lang="en-US" sz="3200" dirty="0" smtClean="0"/>
              <a:t>tile number</a:t>
            </a:r>
            <a:endParaRPr lang="en-US" sz="3200" dirty="0"/>
          </a:p>
        </p:txBody>
      </p:sp>
      <p:sp>
        <p:nvSpPr>
          <p:cNvPr id="15" name="Left Brace 14"/>
          <p:cNvSpPr/>
          <p:nvPr/>
        </p:nvSpPr>
        <p:spPr>
          <a:xfrm rot="16200000">
            <a:off x="4617483" y="3919909"/>
            <a:ext cx="378788" cy="279488"/>
          </a:xfrm>
          <a:prstGeom prst="leftBrace">
            <a:avLst/>
          </a:prstGeom>
          <a:ln w="38100" cmpd="sng">
            <a:solidFill>
              <a:srgbClr val="BE0204"/>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Left Brace 15"/>
          <p:cNvSpPr/>
          <p:nvPr/>
        </p:nvSpPr>
        <p:spPr>
          <a:xfrm rot="16200000">
            <a:off x="5318060" y="3614225"/>
            <a:ext cx="378788" cy="816866"/>
          </a:xfrm>
          <a:prstGeom prst="leftBrace">
            <a:avLst/>
          </a:prstGeom>
          <a:ln w="38100" cmpd="sng">
            <a:solidFill>
              <a:srgbClr val="BE0204"/>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8" name="Straight Connector 17"/>
          <p:cNvCxnSpPr>
            <a:stCxn id="14" idx="1"/>
          </p:cNvCxnSpPr>
          <p:nvPr/>
        </p:nvCxnSpPr>
        <p:spPr>
          <a:xfrm flipH="1" flipV="1">
            <a:off x="5481387" y="4212052"/>
            <a:ext cx="553952" cy="353280"/>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flipV="1">
            <a:off x="4822045" y="4272944"/>
            <a:ext cx="276976" cy="1129444"/>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V="1">
            <a:off x="3832513" y="4252890"/>
            <a:ext cx="405242" cy="857110"/>
          </a:xfrm>
          <a:prstGeom prst="line">
            <a:avLst/>
          </a:prstGeom>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22280" y="5657671"/>
            <a:ext cx="8411479" cy="1200329"/>
          </a:xfrm>
          <a:prstGeom prst="rect">
            <a:avLst/>
          </a:prstGeom>
          <a:noFill/>
        </p:spPr>
        <p:txBody>
          <a:bodyPr wrap="square" rtlCol="0">
            <a:spAutoFit/>
          </a:bodyPr>
          <a:lstStyle/>
          <a:p>
            <a:r>
              <a:rPr lang="en-US" dirty="0" smtClean="0"/>
              <a:t>* In paired end sequencing reads 1 and 2 from the same tile should have the same number and order of reads. </a:t>
            </a:r>
          </a:p>
          <a:p>
            <a:r>
              <a:rPr lang="en-US" dirty="0" smtClean="0"/>
              <a:t>* In multiplexed sequencing reads 1 and 2 from the same tile should have the same number and order of reads. Read1 file has the reads, read2 file has the barcodes </a:t>
            </a:r>
          </a:p>
          <a:p>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7688301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a:xfrm>
            <a:off x="43998" y="164203"/>
            <a:ext cx="7955722" cy="542579"/>
          </a:xfrm>
        </p:spPr>
        <p:txBody>
          <a:bodyPr/>
          <a:lstStyle/>
          <a:p>
            <a:r>
              <a:rPr lang="en-US" sz="2800" b="1" u="sng" dirty="0" smtClean="0"/>
              <a:t>Choose the right application for your question</a:t>
            </a:r>
            <a:endParaRPr lang="en-US" sz="2800" b="1" u="sng" dirty="0"/>
          </a:p>
        </p:txBody>
      </p:sp>
      <p:sp>
        <p:nvSpPr>
          <p:cNvPr id="5" name="TextBox 4"/>
          <p:cNvSpPr txBox="1"/>
          <p:nvPr/>
        </p:nvSpPr>
        <p:spPr>
          <a:xfrm>
            <a:off x="5183447" y="1165653"/>
            <a:ext cx="3121067" cy="4401205"/>
          </a:xfrm>
          <a:prstGeom prst="rect">
            <a:avLst/>
          </a:prstGeom>
          <a:noFill/>
        </p:spPr>
        <p:txBody>
          <a:bodyPr wrap="none" rtlCol="0">
            <a:spAutoFit/>
          </a:bodyPr>
          <a:lstStyle/>
          <a:p>
            <a:r>
              <a:rPr lang="en-US" sz="2800" dirty="0" err="1" smtClean="0"/>
              <a:t>DNAseq</a:t>
            </a:r>
            <a:endParaRPr lang="en-US" sz="2800" dirty="0"/>
          </a:p>
          <a:p>
            <a:endParaRPr lang="en-US" sz="2800" dirty="0" smtClean="0"/>
          </a:p>
          <a:p>
            <a:r>
              <a:rPr lang="en-US" sz="2800" dirty="0" smtClean="0"/>
              <a:t>Exome</a:t>
            </a:r>
            <a:endParaRPr lang="en-US" sz="2800" dirty="0"/>
          </a:p>
          <a:p>
            <a:endParaRPr lang="en-US" sz="2800" dirty="0" smtClean="0"/>
          </a:p>
          <a:p>
            <a:endParaRPr lang="en-US" sz="2800" dirty="0" smtClean="0"/>
          </a:p>
          <a:p>
            <a:endParaRPr lang="en-US" sz="2800" dirty="0" smtClean="0"/>
          </a:p>
          <a:p>
            <a:r>
              <a:rPr lang="en-US" sz="2800" dirty="0" err="1" smtClean="0"/>
              <a:t>RNAseq</a:t>
            </a:r>
            <a:r>
              <a:rPr lang="en-US" sz="2800" dirty="0" smtClean="0"/>
              <a:t>, </a:t>
            </a:r>
            <a:r>
              <a:rPr lang="en-US" sz="2800" dirty="0" err="1" smtClean="0"/>
              <a:t>miRNA</a:t>
            </a:r>
            <a:endParaRPr lang="en-US" sz="2800" dirty="0" smtClean="0"/>
          </a:p>
          <a:p>
            <a:endParaRPr lang="en-US" sz="2800" dirty="0"/>
          </a:p>
          <a:p>
            <a:r>
              <a:rPr lang="en-US" sz="2800" dirty="0" err="1" smtClean="0"/>
              <a:t>ChIPseq</a:t>
            </a:r>
            <a:r>
              <a:rPr lang="en-US" sz="2800" dirty="0" smtClean="0"/>
              <a:t> </a:t>
            </a:r>
          </a:p>
          <a:p>
            <a:r>
              <a:rPr lang="en-US" sz="2800" dirty="0" err="1" smtClean="0"/>
              <a:t>BSseq</a:t>
            </a:r>
            <a:r>
              <a:rPr lang="en-US" sz="2800" dirty="0" smtClean="0"/>
              <a:t> </a:t>
            </a:r>
            <a:r>
              <a:rPr lang="en-US" sz="2800" dirty="0"/>
              <a:t>(methylation</a:t>
            </a:r>
            <a:r>
              <a:rPr lang="en-US" sz="2800" dirty="0" smtClean="0"/>
              <a:t>)</a:t>
            </a:r>
            <a:endParaRPr lang="en-US" sz="2800" dirty="0"/>
          </a:p>
        </p:txBody>
      </p:sp>
      <p:sp>
        <p:nvSpPr>
          <p:cNvPr id="6" name="TextBox 5"/>
          <p:cNvSpPr txBox="1"/>
          <p:nvPr/>
        </p:nvSpPr>
        <p:spPr>
          <a:xfrm>
            <a:off x="230199" y="1165653"/>
            <a:ext cx="3801867" cy="4832093"/>
          </a:xfrm>
          <a:prstGeom prst="rect">
            <a:avLst/>
          </a:prstGeom>
          <a:noFill/>
        </p:spPr>
        <p:txBody>
          <a:bodyPr wrap="none" rtlCol="0">
            <a:spAutoFit/>
          </a:bodyPr>
          <a:lstStyle/>
          <a:p>
            <a:r>
              <a:rPr lang="en-US" sz="2800" b="1" dirty="0" smtClean="0"/>
              <a:t>Genetic</a:t>
            </a:r>
          </a:p>
          <a:p>
            <a:r>
              <a:rPr lang="en-US" sz="2800" b="1" dirty="0" smtClean="0"/>
              <a:t>variation</a:t>
            </a:r>
          </a:p>
          <a:p>
            <a:endParaRPr lang="en-US" sz="2800" dirty="0" smtClean="0"/>
          </a:p>
          <a:p>
            <a:endParaRPr lang="en-US" sz="2800" dirty="0" smtClean="0"/>
          </a:p>
          <a:p>
            <a:endParaRPr lang="en-US" sz="2800" dirty="0" smtClean="0"/>
          </a:p>
          <a:p>
            <a:endParaRPr lang="en-US" sz="2800" dirty="0" smtClean="0"/>
          </a:p>
          <a:p>
            <a:endParaRPr lang="en-US" sz="2800" dirty="0" smtClean="0"/>
          </a:p>
          <a:p>
            <a:r>
              <a:rPr lang="en-US" sz="2600" b="1" dirty="0" smtClean="0"/>
              <a:t>Quantification</a:t>
            </a:r>
          </a:p>
          <a:p>
            <a:r>
              <a:rPr lang="en-US" sz="2800" dirty="0" smtClean="0"/>
              <a:t>(expression,</a:t>
            </a:r>
          </a:p>
          <a:p>
            <a:r>
              <a:rPr lang="en-US" sz="2800" dirty="0" smtClean="0"/>
              <a:t>protein-DNA binding,</a:t>
            </a:r>
          </a:p>
          <a:p>
            <a:r>
              <a:rPr lang="en-US" sz="2800" dirty="0" smtClean="0"/>
              <a:t>regulation of expression)  </a:t>
            </a:r>
          </a:p>
          <a:p>
            <a:endParaRPr lang="en-US" sz="2800" dirty="0"/>
          </a:p>
        </p:txBody>
      </p:sp>
      <p:cxnSp>
        <p:nvCxnSpPr>
          <p:cNvPr id="8" name="Straight Arrow Connector 7"/>
          <p:cNvCxnSpPr/>
          <p:nvPr/>
        </p:nvCxnSpPr>
        <p:spPr>
          <a:xfrm flipH="1">
            <a:off x="2193583" y="1571856"/>
            <a:ext cx="3028137" cy="2761653"/>
          </a:xfrm>
          <a:prstGeom prst="straightConnector1">
            <a:avLst/>
          </a:prstGeom>
          <a:ln>
            <a:solidFill>
              <a:schemeClr val="bg1">
                <a:lumMod val="50000"/>
              </a:schemeClr>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flipH="1" flipV="1">
            <a:off x="1740657" y="1674181"/>
            <a:ext cx="3481065" cy="2262819"/>
          </a:xfrm>
          <a:prstGeom prst="straightConnector1">
            <a:avLst/>
          </a:prstGeom>
          <a:ln>
            <a:solidFill>
              <a:schemeClr val="bg1">
                <a:lumMod val="50000"/>
              </a:schemeClr>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p:nvPr/>
        </p:nvCxnSpPr>
        <p:spPr>
          <a:xfrm flipH="1" flipV="1">
            <a:off x="1740657" y="1674181"/>
            <a:ext cx="3481063" cy="3393119"/>
          </a:xfrm>
          <a:prstGeom prst="straightConnector1">
            <a:avLst/>
          </a:prstGeom>
          <a:ln>
            <a:solidFill>
              <a:schemeClr val="bg1">
                <a:lumMod val="50000"/>
              </a:schemeClr>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71" name="Straight Arrow Connector 70"/>
          <p:cNvCxnSpPr/>
          <p:nvPr/>
        </p:nvCxnSpPr>
        <p:spPr>
          <a:xfrm flipH="1">
            <a:off x="2326296" y="1491931"/>
            <a:ext cx="2857151" cy="0"/>
          </a:xfrm>
          <a:prstGeom prst="straightConnector1">
            <a:avLst/>
          </a:prstGeom>
          <a:ln w="38100" cmpd="sng">
            <a:solidFill>
              <a:srgbClr val="80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H="1" flipV="1">
            <a:off x="2326296" y="1571856"/>
            <a:ext cx="2895426" cy="738516"/>
          </a:xfrm>
          <a:prstGeom prst="straightConnector1">
            <a:avLst/>
          </a:prstGeom>
          <a:ln w="38100" cmpd="sng">
            <a:solidFill>
              <a:srgbClr val="80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77" name="Straight Arrow Connector 76"/>
          <p:cNvCxnSpPr/>
          <p:nvPr/>
        </p:nvCxnSpPr>
        <p:spPr>
          <a:xfrm flipH="1">
            <a:off x="2326296" y="3937000"/>
            <a:ext cx="2895426" cy="525325"/>
          </a:xfrm>
          <a:prstGeom prst="straightConnector1">
            <a:avLst/>
          </a:prstGeom>
          <a:ln w="38100" cmpd="sng">
            <a:solidFill>
              <a:srgbClr val="80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78" name="Straight Arrow Connector 77"/>
          <p:cNvCxnSpPr/>
          <p:nvPr/>
        </p:nvCxnSpPr>
        <p:spPr>
          <a:xfrm flipH="1" flipV="1">
            <a:off x="2326296" y="4462325"/>
            <a:ext cx="2857151" cy="604975"/>
          </a:xfrm>
          <a:prstGeom prst="straightConnector1">
            <a:avLst/>
          </a:prstGeom>
          <a:ln w="38100" cmpd="sng">
            <a:solidFill>
              <a:srgbClr val="800000"/>
            </a:solidFill>
            <a:prstDash val="solid"/>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26139457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descr="Screen Shot 2012-09-14 at 12.48.36 PM.png"/>
          <p:cNvPicPr>
            <a:picLocks noChangeAspect="1"/>
          </p:cNvPicPr>
          <p:nvPr/>
        </p:nvPicPr>
        <p:blipFill rotWithShape="1">
          <a:blip r:embed="rId2">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r="1570"/>
          <a:stretch/>
        </p:blipFill>
        <p:spPr>
          <a:xfrm>
            <a:off x="0" y="667870"/>
            <a:ext cx="9144000" cy="863008"/>
          </a:xfrm>
          <a:prstGeom prst="rect">
            <a:avLst/>
          </a:prstGeom>
        </p:spPr>
      </p:pic>
      <p:sp>
        <p:nvSpPr>
          <p:cNvPr id="6" name="Title 3"/>
          <p:cNvSpPr txBox="1">
            <a:spLocks/>
          </p:cNvSpPr>
          <p:nvPr/>
        </p:nvSpPr>
        <p:spPr>
          <a:xfrm>
            <a:off x="0" y="8920"/>
            <a:ext cx="7620000" cy="708232"/>
          </a:xfrm>
          <a:prstGeom prst="rect">
            <a:avLst/>
          </a:prstGeom>
        </p:spPr>
        <p:txBody>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3200" b="1" u="sng" dirty="0" err="1" smtClean="0"/>
              <a:t>qseq</a:t>
            </a:r>
            <a:r>
              <a:rPr lang="en-US" sz="3200" b="1" u="sng" dirty="0" smtClean="0"/>
              <a:t>    format</a:t>
            </a:r>
            <a:endParaRPr lang="en-US" sz="3200" b="1" u="sng" dirty="0"/>
          </a:p>
        </p:txBody>
      </p:sp>
      <p:sp>
        <p:nvSpPr>
          <p:cNvPr id="7" name="TextBox 6"/>
          <p:cNvSpPr txBox="1"/>
          <p:nvPr/>
        </p:nvSpPr>
        <p:spPr>
          <a:xfrm>
            <a:off x="81136" y="4249854"/>
            <a:ext cx="5352747" cy="2462213"/>
          </a:xfrm>
          <a:prstGeom prst="rect">
            <a:avLst/>
          </a:prstGeom>
          <a:noFill/>
        </p:spPr>
        <p:txBody>
          <a:bodyPr wrap="none" rtlCol="0">
            <a:spAutoFit/>
          </a:bodyPr>
          <a:lstStyle/>
          <a:p>
            <a:pPr marL="342900" indent="-342900">
              <a:buFont typeface="+mj-lt"/>
              <a:buAutoNum type="arabicPeriod"/>
            </a:pPr>
            <a:r>
              <a:rPr lang="en-US" sz="1400" dirty="0" smtClean="0"/>
              <a:t>Machine </a:t>
            </a:r>
            <a:r>
              <a:rPr lang="en-US" sz="1400" dirty="0"/>
              <a:t>name:</a:t>
            </a:r>
            <a:r>
              <a:rPr lang="en-US" sz="1400" dirty="0" smtClean="0"/>
              <a:t> unique </a:t>
            </a:r>
            <a:r>
              <a:rPr lang="en-US" sz="1400" dirty="0"/>
              <a:t>identifier of the sequencer.</a:t>
            </a:r>
          </a:p>
          <a:p>
            <a:pPr marL="342900" indent="-342900">
              <a:buFont typeface="+mj-lt"/>
              <a:buAutoNum type="arabicPeriod"/>
            </a:pPr>
            <a:r>
              <a:rPr lang="en-US" sz="1400" dirty="0"/>
              <a:t>Run number:</a:t>
            </a:r>
            <a:r>
              <a:rPr lang="en-US" sz="1400" dirty="0" smtClean="0"/>
              <a:t> unique </a:t>
            </a:r>
            <a:r>
              <a:rPr lang="en-US" sz="1400" dirty="0"/>
              <a:t>number to identify the run on the sequencer.</a:t>
            </a:r>
          </a:p>
          <a:p>
            <a:pPr marL="342900" indent="-342900">
              <a:buFont typeface="+mj-lt"/>
              <a:buAutoNum type="arabicPeriod"/>
            </a:pPr>
            <a:r>
              <a:rPr lang="en-US" sz="1400" dirty="0"/>
              <a:t>Lane number: positive integer (currently 1-8).</a:t>
            </a:r>
          </a:p>
          <a:p>
            <a:pPr marL="342900" indent="-342900">
              <a:buFont typeface="+mj-lt"/>
              <a:buAutoNum type="arabicPeriod"/>
            </a:pPr>
            <a:r>
              <a:rPr lang="en-US" sz="1400" dirty="0"/>
              <a:t>Tile number: positive integer.</a:t>
            </a:r>
          </a:p>
          <a:p>
            <a:pPr marL="342900" indent="-342900">
              <a:buFont typeface="+mj-lt"/>
              <a:buAutoNum type="arabicPeriod"/>
            </a:pPr>
            <a:r>
              <a:rPr lang="en-US" sz="1400" dirty="0"/>
              <a:t>X: x coordinate of the spot. Integer (can be negative).</a:t>
            </a:r>
          </a:p>
          <a:p>
            <a:pPr marL="342900" indent="-342900">
              <a:buFont typeface="+mj-lt"/>
              <a:buAutoNum type="arabicPeriod"/>
            </a:pPr>
            <a:r>
              <a:rPr lang="en-US" sz="1400" dirty="0"/>
              <a:t>Y: y coordinate of the spot. Integer (can be negative).</a:t>
            </a:r>
          </a:p>
          <a:p>
            <a:pPr marL="342900" indent="-342900">
              <a:buFont typeface="+mj-lt"/>
              <a:buAutoNum type="arabicPeriod"/>
            </a:pPr>
            <a:r>
              <a:rPr lang="en-US" sz="1400" dirty="0"/>
              <a:t>Index: positive integer. No indexing should have a value of 1. </a:t>
            </a:r>
          </a:p>
          <a:p>
            <a:pPr marL="342900" indent="-342900">
              <a:buFont typeface="+mj-lt"/>
              <a:buAutoNum type="arabicPeriod"/>
            </a:pPr>
            <a:r>
              <a:rPr lang="en-US" sz="1400" dirty="0"/>
              <a:t>Read Number: 1 for single reads; 1 or 2 for paired ends.</a:t>
            </a:r>
          </a:p>
          <a:p>
            <a:pPr marL="342900" indent="-342900">
              <a:buFont typeface="+mj-lt"/>
              <a:buAutoNum type="arabicPeriod"/>
            </a:pPr>
            <a:r>
              <a:rPr lang="en-US" sz="1400" b="1" dirty="0"/>
              <a:t>Sequence </a:t>
            </a:r>
          </a:p>
          <a:p>
            <a:pPr marL="342900" indent="-342900">
              <a:buFont typeface="+mj-lt"/>
              <a:buAutoNum type="arabicPeriod"/>
            </a:pPr>
            <a:r>
              <a:rPr lang="en-US" sz="1400" b="1" dirty="0"/>
              <a:t>Quality: the calibrated quality string.</a:t>
            </a:r>
          </a:p>
          <a:p>
            <a:pPr marL="342900" indent="-342900">
              <a:buFont typeface="+mj-lt"/>
              <a:buAutoNum type="arabicPeriod"/>
            </a:pPr>
            <a:r>
              <a:rPr lang="en-US" sz="1400" b="1" dirty="0"/>
              <a:t>Filter: Did the read pass </a:t>
            </a:r>
            <a:r>
              <a:rPr lang="en-US" sz="1400" b="1" dirty="0" smtClean="0"/>
              <a:t>Illumina filtering</a:t>
            </a:r>
            <a:r>
              <a:rPr lang="en-US" sz="1400" b="1" dirty="0"/>
              <a:t>? 0 - No, 1 - Yes</a:t>
            </a:r>
          </a:p>
        </p:txBody>
      </p:sp>
      <p:sp>
        <p:nvSpPr>
          <p:cNvPr id="9" name="TextBox 8"/>
          <p:cNvSpPr txBox="1"/>
          <p:nvPr/>
        </p:nvSpPr>
        <p:spPr>
          <a:xfrm>
            <a:off x="0" y="1569010"/>
            <a:ext cx="8478323" cy="861774"/>
          </a:xfrm>
          <a:prstGeom prst="rect">
            <a:avLst/>
          </a:prstGeom>
          <a:noFill/>
        </p:spPr>
        <p:txBody>
          <a:bodyPr wrap="square" rtlCol="0">
            <a:spAutoFit/>
          </a:bodyPr>
          <a:lstStyle/>
          <a:p>
            <a:r>
              <a:rPr lang="en-US" sz="1000" dirty="0" smtClean="0"/>
              <a:t>SN608 	VAP003	2	2208	33.30	98.40  	0  	2  </a:t>
            </a:r>
          </a:p>
          <a:p>
            <a:r>
              <a:rPr lang="en-US" sz="1000" dirty="0" smtClean="0"/>
              <a:t>SN608	VAP003	2	2208	38.40	99.10  	0  	2  </a:t>
            </a:r>
          </a:p>
          <a:p>
            <a:r>
              <a:rPr lang="en-US" sz="1000" dirty="0" smtClean="0"/>
              <a:t>SN608</a:t>
            </a:r>
            <a:r>
              <a:rPr lang="en-US" sz="1000" dirty="0"/>
              <a:t>	VAP003	2	2208	63.30	98.20	</a:t>
            </a:r>
            <a:r>
              <a:rPr lang="en-US" sz="1000" dirty="0" smtClean="0"/>
              <a:t>0	2</a:t>
            </a:r>
          </a:p>
          <a:p>
            <a:r>
              <a:rPr lang="en-US" sz="1000" dirty="0" smtClean="0"/>
              <a:t>SN608</a:t>
            </a:r>
            <a:r>
              <a:rPr lang="en-US" sz="1000" dirty="0"/>
              <a:t>	VAP003	2	2208	60.10	98.60	0	</a:t>
            </a:r>
            <a:r>
              <a:rPr lang="en-US" sz="1000" dirty="0" smtClean="0"/>
              <a:t>2</a:t>
            </a:r>
          </a:p>
          <a:p>
            <a:r>
              <a:rPr lang="en-US" sz="1000" dirty="0" smtClean="0"/>
              <a:t>SN608</a:t>
            </a:r>
            <a:r>
              <a:rPr lang="en-US" sz="1000" dirty="0"/>
              <a:t>	VAP003	2	2208	66.80	98.80	0	</a:t>
            </a:r>
            <a:r>
              <a:rPr lang="en-US" sz="1000" dirty="0" smtClean="0"/>
              <a:t>2</a:t>
            </a:r>
            <a:endParaRPr lang="en-US" sz="1000" dirty="0"/>
          </a:p>
        </p:txBody>
      </p:sp>
      <p:sp>
        <p:nvSpPr>
          <p:cNvPr id="10" name="TextBox 9"/>
          <p:cNvSpPr txBox="1"/>
          <p:nvPr/>
        </p:nvSpPr>
        <p:spPr>
          <a:xfrm>
            <a:off x="0" y="2880856"/>
            <a:ext cx="8478323" cy="938719"/>
          </a:xfrm>
          <a:prstGeom prst="rect">
            <a:avLst/>
          </a:prstGeom>
          <a:noFill/>
        </p:spPr>
        <p:txBody>
          <a:bodyPr wrap="square" rtlCol="0">
            <a:spAutoFit/>
          </a:bodyPr>
          <a:lstStyle/>
          <a:p>
            <a:r>
              <a:rPr lang="en-US" sz="1100" dirty="0" smtClean="0"/>
              <a:t>CTGGGATTTATTTATTCGGTTTGCAAGCTGTAAGTCTCCCCCACTGCTTC</a:t>
            </a:r>
            <a:r>
              <a:rPr lang="en-US" sz="1100" dirty="0"/>
              <a:t>	</a:t>
            </a:r>
            <a:r>
              <a:rPr lang="en-US" sz="1100" dirty="0" err="1"/>
              <a:t>aaacacYabK</a:t>
            </a:r>
            <a:r>
              <a:rPr lang="en-US" sz="1100" dirty="0"/>
              <a:t>[`</a:t>
            </a:r>
            <a:r>
              <a:rPr lang="en-US" sz="1100" dirty="0" err="1"/>
              <a:t>bdefK</a:t>
            </a:r>
            <a:r>
              <a:rPr lang="en-US" sz="1100" dirty="0"/>
              <a:t>[</a:t>
            </a:r>
            <a:r>
              <a:rPr lang="en-US" sz="1100" dirty="0" err="1"/>
              <a:t>RRa_e^JQQ`dI_ged^Ibfg</a:t>
            </a:r>
            <a:r>
              <a:rPr lang="en-US" sz="1100" dirty="0"/>
              <a:t>]</a:t>
            </a:r>
            <a:r>
              <a:rPr lang="en-US" sz="1100" dirty="0" err="1"/>
              <a:t>U_HWWXaSI</a:t>
            </a:r>
            <a:r>
              <a:rPr lang="en-US" sz="1100" dirty="0" smtClean="0"/>
              <a:t>^	0</a:t>
            </a:r>
            <a:endParaRPr lang="en-US" sz="1100" dirty="0"/>
          </a:p>
          <a:p>
            <a:r>
              <a:rPr lang="en-US" sz="1100" dirty="0" smtClean="0"/>
              <a:t>CAGGGACACTGACGTAGATCAGCAAGGAGTATTCGACTTTGAGGATGTTG</a:t>
            </a:r>
            <a:r>
              <a:rPr lang="en-US" sz="1100" dirty="0"/>
              <a:t>	_Z^ccPca`ceYce`</a:t>
            </a:r>
            <a:r>
              <a:rPr lang="en-US" sz="1100" dirty="0" err="1"/>
              <a:t>aefhgfb</a:t>
            </a:r>
            <a:r>
              <a:rPr lang="en-US" sz="1100" dirty="0"/>
              <a:t>_`</a:t>
            </a:r>
            <a:r>
              <a:rPr lang="en-US" sz="1100" dirty="0" err="1"/>
              <a:t>bdf^b</a:t>
            </a:r>
            <a:r>
              <a:rPr lang="en-US" sz="1100" dirty="0"/>
              <a:t>^^</a:t>
            </a:r>
            <a:r>
              <a:rPr lang="en-US" sz="1100" dirty="0" err="1"/>
              <a:t>cb</a:t>
            </a:r>
            <a:r>
              <a:rPr lang="en-US" sz="1100" dirty="0"/>
              <a:t>]</a:t>
            </a:r>
            <a:r>
              <a:rPr lang="en-US" sz="1100" dirty="0" err="1"/>
              <a:t>f^Ucececef</a:t>
            </a:r>
            <a:r>
              <a:rPr lang="en-US" sz="1100" dirty="0"/>
              <a:t>[</a:t>
            </a:r>
            <a:r>
              <a:rPr lang="en-US" sz="1100" dirty="0" err="1" smtClean="0"/>
              <a:t>eaaWa</a:t>
            </a:r>
            <a:r>
              <a:rPr lang="en-US" sz="1100" dirty="0" smtClean="0"/>
              <a:t>	1</a:t>
            </a:r>
            <a:endParaRPr lang="en-US" sz="1100" dirty="0"/>
          </a:p>
          <a:p>
            <a:r>
              <a:rPr lang="en-US" sz="1100" dirty="0" smtClean="0"/>
              <a:t>CCTAGGCAGCACTAGGCAGGCTGGGGGGCCACAAAGCGAAGAAGGCATGG</a:t>
            </a:r>
            <a:r>
              <a:rPr lang="en-US" sz="1100" dirty="0"/>
              <a:t>	Z^^</a:t>
            </a:r>
            <a:r>
              <a:rPr lang="en-US" sz="1100" dirty="0" err="1"/>
              <a:t>ccc`^c^R`e_`d</a:t>
            </a:r>
            <a:r>
              <a:rPr lang="en-US" sz="1100" dirty="0"/>
              <a:t>]]</a:t>
            </a:r>
            <a:r>
              <a:rPr lang="en-US" sz="1100" dirty="0" err="1"/>
              <a:t>eaUaefbH^YEUGQJ</a:t>
            </a:r>
            <a:r>
              <a:rPr lang="en-US" sz="1100" dirty="0"/>
              <a:t>[[</a:t>
            </a:r>
            <a:r>
              <a:rPr lang="en-US" sz="1100" dirty="0" err="1"/>
              <a:t>bREQUUHW</a:t>
            </a:r>
            <a:r>
              <a:rPr lang="en-US" sz="1100" dirty="0"/>
              <a:t>][</a:t>
            </a:r>
            <a:r>
              <a:rPr lang="en-US" sz="1100" dirty="0" smtClean="0"/>
              <a:t>GGJWW	1</a:t>
            </a:r>
            <a:endParaRPr lang="en-US" sz="1100" dirty="0"/>
          </a:p>
          <a:p>
            <a:r>
              <a:rPr lang="en-US" sz="1100" dirty="0" smtClean="0"/>
              <a:t>AGGAGATGGCCTTTTTGGGCAAGGACAAGCCATCTTCAGAGAATAATGAG</a:t>
            </a:r>
            <a:r>
              <a:rPr lang="en-US" sz="1100" dirty="0"/>
              <a:t>	^__`c\`</a:t>
            </a:r>
            <a:r>
              <a:rPr lang="en-US" sz="1100" dirty="0" err="1"/>
              <a:t>cecgggifhfiihidafecgadfhhfhif`ccafXaca^a_ef</a:t>
            </a:r>
            <a:r>
              <a:rPr lang="en-US" sz="1100" dirty="0"/>
              <a:t>	</a:t>
            </a:r>
            <a:r>
              <a:rPr lang="en-US" sz="1100" dirty="0" smtClean="0"/>
              <a:t>1</a:t>
            </a:r>
            <a:endParaRPr lang="en-US" sz="1100" dirty="0"/>
          </a:p>
          <a:p>
            <a:r>
              <a:rPr lang="en-US" sz="1100" dirty="0" smtClean="0"/>
              <a:t>GCCATCAATGTCACCAATCAGTGCCTTTGAGGGTTGTCCATCTCCCAAAG</a:t>
            </a:r>
            <a:r>
              <a:rPr lang="en-US" sz="1100" dirty="0"/>
              <a:t>	_V^^</a:t>
            </a:r>
            <a:r>
              <a:rPr lang="en-US" sz="1100" dirty="0" err="1"/>
              <a:t>cdcac</a:t>
            </a:r>
            <a:r>
              <a:rPr lang="en-US" sz="1100" dirty="0"/>
              <a:t>``</a:t>
            </a:r>
            <a:r>
              <a:rPr lang="en-US" sz="1100" dirty="0" err="1"/>
              <a:t>c^bfgiJ`Y^b`gacghfX`ZbbeggfI</a:t>
            </a:r>
            <a:r>
              <a:rPr lang="en-US" sz="1100" dirty="0"/>
              <a:t>^[</a:t>
            </a:r>
            <a:r>
              <a:rPr lang="en-US" sz="1100" dirty="0" err="1" smtClean="0"/>
              <a:t>aeYa_Xaf</a:t>
            </a:r>
            <a:r>
              <a:rPr lang="en-US" sz="1100" dirty="0" smtClean="0"/>
              <a:t>[</a:t>
            </a:r>
            <a:r>
              <a:rPr lang="en-US" sz="1100" dirty="0"/>
              <a:t>	</a:t>
            </a:r>
            <a:r>
              <a:rPr lang="en-US" sz="1100" dirty="0" smtClean="0"/>
              <a:t>0</a:t>
            </a:r>
            <a:endParaRPr lang="en-US" sz="1100" dirty="0"/>
          </a:p>
        </p:txBody>
      </p:sp>
      <p:sp>
        <p:nvSpPr>
          <p:cNvPr id="11" name="TextBox 10"/>
          <p:cNvSpPr txBox="1"/>
          <p:nvPr/>
        </p:nvSpPr>
        <p:spPr>
          <a:xfrm>
            <a:off x="81136" y="2406897"/>
            <a:ext cx="7071406" cy="461665"/>
          </a:xfrm>
          <a:prstGeom prst="rect">
            <a:avLst/>
          </a:prstGeom>
          <a:noFill/>
        </p:spPr>
        <p:txBody>
          <a:bodyPr wrap="square" rtlCol="0">
            <a:spAutoFit/>
          </a:bodyPr>
          <a:lstStyle/>
          <a:p>
            <a:r>
              <a:rPr lang="en-US" sz="2400" b="1" dirty="0" smtClean="0">
                <a:solidFill>
                  <a:srgbClr val="BE0204"/>
                </a:solidFill>
              </a:rPr>
              <a:t>1	2	3	4	5	6         7	8</a:t>
            </a:r>
            <a:endParaRPr lang="en-US" sz="2400" b="1" dirty="0">
              <a:solidFill>
                <a:srgbClr val="BE0204"/>
              </a:solidFill>
            </a:endParaRPr>
          </a:p>
        </p:txBody>
      </p:sp>
      <p:sp>
        <p:nvSpPr>
          <p:cNvPr id="12" name="TextBox 11"/>
          <p:cNvSpPr txBox="1"/>
          <p:nvPr/>
        </p:nvSpPr>
        <p:spPr>
          <a:xfrm>
            <a:off x="1518329" y="3778911"/>
            <a:ext cx="832428" cy="461665"/>
          </a:xfrm>
          <a:prstGeom prst="rect">
            <a:avLst/>
          </a:prstGeom>
          <a:noFill/>
        </p:spPr>
        <p:txBody>
          <a:bodyPr wrap="square" rtlCol="0">
            <a:spAutoFit/>
          </a:bodyPr>
          <a:lstStyle/>
          <a:p>
            <a:r>
              <a:rPr lang="en-US" sz="2400" b="1" dirty="0" smtClean="0">
                <a:solidFill>
                  <a:srgbClr val="BE0204"/>
                </a:solidFill>
              </a:rPr>
              <a:t>9</a:t>
            </a:r>
            <a:endParaRPr lang="en-US" sz="2400" b="1" dirty="0">
              <a:solidFill>
                <a:srgbClr val="BE0204"/>
              </a:solidFill>
            </a:endParaRPr>
          </a:p>
        </p:txBody>
      </p:sp>
      <p:sp>
        <p:nvSpPr>
          <p:cNvPr id="13" name="TextBox 12"/>
          <p:cNvSpPr txBox="1"/>
          <p:nvPr/>
        </p:nvSpPr>
        <p:spPr>
          <a:xfrm>
            <a:off x="5202436" y="3828852"/>
            <a:ext cx="535194" cy="461665"/>
          </a:xfrm>
          <a:prstGeom prst="rect">
            <a:avLst/>
          </a:prstGeom>
          <a:noFill/>
        </p:spPr>
        <p:txBody>
          <a:bodyPr wrap="square" rtlCol="0">
            <a:spAutoFit/>
          </a:bodyPr>
          <a:lstStyle/>
          <a:p>
            <a:r>
              <a:rPr lang="en-US" sz="2400" b="1" dirty="0" smtClean="0">
                <a:solidFill>
                  <a:srgbClr val="BE0204"/>
                </a:solidFill>
              </a:rPr>
              <a:t>10</a:t>
            </a:r>
            <a:endParaRPr lang="en-US" sz="2400" b="1" dirty="0">
              <a:solidFill>
                <a:srgbClr val="BE0204"/>
              </a:solidFill>
            </a:endParaRPr>
          </a:p>
        </p:txBody>
      </p:sp>
      <p:sp>
        <p:nvSpPr>
          <p:cNvPr id="14" name="TextBox 13"/>
          <p:cNvSpPr txBox="1"/>
          <p:nvPr/>
        </p:nvSpPr>
        <p:spPr>
          <a:xfrm>
            <a:off x="8104200" y="3788188"/>
            <a:ext cx="535194" cy="461665"/>
          </a:xfrm>
          <a:prstGeom prst="rect">
            <a:avLst/>
          </a:prstGeom>
          <a:noFill/>
        </p:spPr>
        <p:txBody>
          <a:bodyPr wrap="square" rtlCol="0">
            <a:spAutoFit/>
          </a:bodyPr>
          <a:lstStyle/>
          <a:p>
            <a:r>
              <a:rPr lang="en-US" sz="2400" b="1" dirty="0" smtClean="0">
                <a:solidFill>
                  <a:srgbClr val="BE0204"/>
                </a:solidFill>
              </a:rPr>
              <a:t>11</a:t>
            </a:r>
            <a:endParaRPr lang="en-US" sz="2400" b="1" dirty="0">
              <a:solidFill>
                <a:srgbClr val="BE0204"/>
              </a:solidFill>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87912407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Title 3"/>
          <p:cNvSpPr txBox="1">
            <a:spLocks/>
          </p:cNvSpPr>
          <p:nvPr/>
        </p:nvSpPr>
        <p:spPr>
          <a:xfrm>
            <a:off x="0" y="8920"/>
            <a:ext cx="7620000" cy="708232"/>
          </a:xfrm>
          <a:prstGeom prst="rect">
            <a:avLst/>
          </a:prstGeom>
        </p:spPr>
        <p:txBody>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3200" b="1" u="sng" dirty="0" err="1" smtClean="0"/>
              <a:t>fastq</a:t>
            </a:r>
            <a:r>
              <a:rPr lang="en-US" sz="3200" b="1" u="sng" dirty="0" smtClean="0"/>
              <a:t>   format</a:t>
            </a:r>
            <a:endParaRPr lang="en-US" sz="3200" b="1" u="sng" dirty="0"/>
          </a:p>
        </p:txBody>
      </p:sp>
      <p:sp>
        <p:nvSpPr>
          <p:cNvPr id="2" name="TextBox 1"/>
          <p:cNvSpPr txBox="1"/>
          <p:nvPr/>
        </p:nvSpPr>
        <p:spPr>
          <a:xfrm>
            <a:off x="1560456" y="1810726"/>
            <a:ext cx="6613376" cy="3046988"/>
          </a:xfrm>
          <a:prstGeom prst="rect">
            <a:avLst/>
          </a:prstGeom>
          <a:noFill/>
        </p:spPr>
        <p:txBody>
          <a:bodyPr wrap="square" rtlCol="0">
            <a:spAutoFit/>
          </a:bodyPr>
          <a:lstStyle/>
          <a:p>
            <a:r>
              <a:rPr lang="en-US" sz="1600" dirty="0"/>
              <a:t>@ERR030881.107 HWI-BRUNOP16X_0001:2:1:13663:1096#0/1</a:t>
            </a:r>
          </a:p>
          <a:p>
            <a:r>
              <a:rPr lang="en-US" sz="1600" dirty="0"/>
              <a:t>ATCTTTTGTGGCTACAGTAAGTTCAATCTGAAGTCAAAACCAACCAATTT</a:t>
            </a:r>
          </a:p>
          <a:p>
            <a:r>
              <a:rPr lang="en-US" sz="1600" dirty="0"/>
              <a:t>+</a:t>
            </a:r>
          </a:p>
          <a:p>
            <a:r>
              <a:rPr lang="en-US" sz="1600" dirty="0"/>
              <a:t>5.544,444344555CC?CAEF@EEFFFFFFFFFFFFFFFFFEFFFEFFF</a:t>
            </a:r>
          </a:p>
          <a:p>
            <a:r>
              <a:rPr lang="en-US" sz="1600" dirty="0"/>
              <a:t>@ERR030881.311 HWI-BRUNOP16X_0001:2:1:18330:1130#0/1</a:t>
            </a:r>
          </a:p>
          <a:p>
            <a:r>
              <a:rPr lang="en-US" sz="1600" dirty="0"/>
              <a:t>TCCATACATAGGCCTCGGGGTGGGGGAGTCAGAAGCCCCCAGACCCTGTG</a:t>
            </a:r>
          </a:p>
          <a:p>
            <a:r>
              <a:rPr lang="en-US" sz="1600" dirty="0"/>
              <a:t>+</a:t>
            </a:r>
          </a:p>
          <a:p>
            <a:r>
              <a:rPr lang="en-US" sz="1600" dirty="0"/>
              <a:t>GFFFGFFBFCHHHHHHHHHHIHEEE@@@=GHGHHHHHHHHHHHHHHHHHH</a:t>
            </a:r>
          </a:p>
          <a:p>
            <a:r>
              <a:rPr lang="en-US" sz="1600" dirty="0"/>
              <a:t>@ERR030881.1487 HWI-BRUNOP16X_0001:2:1:4144:1420#0/1</a:t>
            </a:r>
          </a:p>
          <a:p>
            <a:r>
              <a:rPr lang="en-US" sz="1600" dirty="0"/>
              <a:t>GTATAACGCTAGACACAGCGGAGCTCGGGATTGGCTAAACTCCCATAGTA</a:t>
            </a:r>
          </a:p>
          <a:p>
            <a:r>
              <a:rPr lang="en-US" sz="1600" dirty="0"/>
              <a:t>+</a:t>
            </a:r>
          </a:p>
          <a:p>
            <a:r>
              <a:rPr lang="en-US" sz="1600" dirty="0"/>
              <a:t>55*'+&amp;&amp;5'55('''888:8FFFFFFFFFF4/1;/4./++FFFFF=5:E#</a:t>
            </a:r>
          </a:p>
          <a:p>
            <a:endParaRPr lang="en-US" sz="1600" dirty="0"/>
          </a:p>
        </p:txBody>
      </p:sp>
      <p:cxnSp>
        <p:nvCxnSpPr>
          <p:cNvPr id="5" name="Straight Arrow Connector 4"/>
          <p:cNvCxnSpPr/>
          <p:nvPr/>
        </p:nvCxnSpPr>
        <p:spPr>
          <a:xfrm flipV="1">
            <a:off x="6442745" y="1176985"/>
            <a:ext cx="588520" cy="72270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3909551" y="473882"/>
            <a:ext cx="4009871" cy="1200328"/>
          </a:xfrm>
          <a:prstGeom prst="rect">
            <a:avLst/>
          </a:prstGeom>
          <a:noFill/>
        </p:spPr>
        <p:txBody>
          <a:bodyPr wrap="square" rtlCol="0">
            <a:spAutoFit/>
          </a:bodyPr>
          <a:lstStyle/>
          <a:p>
            <a:r>
              <a:rPr lang="en-US" sz="2400" dirty="0" smtClean="0"/>
              <a:t>unique identifier/name, equivalent to columns 1-8+11 in </a:t>
            </a:r>
            <a:r>
              <a:rPr lang="en-US" sz="2400" dirty="0" err="1" smtClean="0"/>
              <a:t>qseq.txt</a:t>
            </a:r>
            <a:r>
              <a:rPr lang="en-US" sz="2400" dirty="0" smtClean="0"/>
              <a:t> format</a:t>
            </a:r>
            <a:endParaRPr lang="en-US" sz="2400" dirty="0"/>
          </a:p>
        </p:txBody>
      </p:sp>
      <p:sp>
        <p:nvSpPr>
          <p:cNvPr id="15" name="TextBox 14"/>
          <p:cNvSpPr txBox="1"/>
          <p:nvPr/>
        </p:nvSpPr>
        <p:spPr>
          <a:xfrm>
            <a:off x="127946" y="755852"/>
            <a:ext cx="1916388" cy="830997"/>
          </a:xfrm>
          <a:prstGeom prst="rect">
            <a:avLst/>
          </a:prstGeom>
          <a:noFill/>
        </p:spPr>
        <p:txBody>
          <a:bodyPr wrap="square" rtlCol="0">
            <a:spAutoFit/>
          </a:bodyPr>
          <a:lstStyle/>
          <a:p>
            <a:r>
              <a:rPr lang="en-US" sz="2400" dirty="0" smtClean="0"/>
              <a:t>Read sequence</a:t>
            </a:r>
            <a:endParaRPr lang="en-US" sz="2400" dirty="0"/>
          </a:p>
        </p:txBody>
      </p:sp>
      <p:cxnSp>
        <p:nvCxnSpPr>
          <p:cNvPr id="17" name="Straight Arrow Connector 16"/>
          <p:cNvCxnSpPr/>
          <p:nvPr/>
        </p:nvCxnSpPr>
        <p:spPr>
          <a:xfrm flipH="1" flipV="1">
            <a:off x="495598" y="1548149"/>
            <a:ext cx="1064858" cy="6052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412684" y="5400394"/>
            <a:ext cx="1286568" cy="830997"/>
          </a:xfrm>
          <a:prstGeom prst="rect">
            <a:avLst/>
          </a:prstGeom>
          <a:noFill/>
        </p:spPr>
        <p:txBody>
          <a:bodyPr wrap="square" rtlCol="0">
            <a:spAutoFit/>
          </a:bodyPr>
          <a:lstStyle/>
          <a:p>
            <a:r>
              <a:rPr lang="en-US" sz="2400" dirty="0" smtClean="0"/>
              <a:t>Quality string</a:t>
            </a:r>
            <a:endParaRPr lang="en-US" sz="2400" dirty="0"/>
          </a:p>
        </p:txBody>
      </p:sp>
      <p:cxnSp>
        <p:nvCxnSpPr>
          <p:cNvPr id="21" name="Straight Arrow Connector 20"/>
          <p:cNvCxnSpPr/>
          <p:nvPr/>
        </p:nvCxnSpPr>
        <p:spPr>
          <a:xfrm rot="10800000" flipV="1">
            <a:off x="850025" y="4710342"/>
            <a:ext cx="710435" cy="69005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0" y="3003970"/>
            <a:ext cx="1784990" cy="1569660"/>
          </a:xfrm>
          <a:prstGeom prst="rect">
            <a:avLst/>
          </a:prstGeom>
          <a:noFill/>
        </p:spPr>
        <p:txBody>
          <a:bodyPr wrap="square" rtlCol="0">
            <a:spAutoFit/>
          </a:bodyPr>
          <a:lstStyle/>
          <a:p>
            <a:r>
              <a:rPr lang="en-US" sz="2400" dirty="0" smtClean="0"/>
              <a:t>a constant meaningless field to ignore</a:t>
            </a:r>
            <a:endParaRPr lang="en-US" sz="2400" dirty="0"/>
          </a:p>
        </p:txBody>
      </p:sp>
      <p:cxnSp>
        <p:nvCxnSpPr>
          <p:cNvPr id="27" name="Straight Arrow Connector 26"/>
          <p:cNvCxnSpPr/>
          <p:nvPr/>
        </p:nvCxnSpPr>
        <p:spPr>
          <a:xfrm rot="10800000" flipV="1">
            <a:off x="850024" y="2598521"/>
            <a:ext cx="710433" cy="54170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2336728" y="5086955"/>
            <a:ext cx="6160673" cy="1569660"/>
          </a:xfrm>
          <a:prstGeom prst="rect">
            <a:avLst/>
          </a:prstGeom>
          <a:solidFill>
            <a:schemeClr val="tx2"/>
          </a:solidFill>
        </p:spPr>
        <p:txBody>
          <a:bodyPr wrap="square" rtlCol="0">
            <a:spAutoFit/>
          </a:bodyPr>
          <a:lstStyle/>
          <a:p>
            <a:r>
              <a:rPr lang="en-US" sz="2400" b="1" dirty="0" err="1" smtClean="0">
                <a:solidFill>
                  <a:srgbClr val="FFFFFF"/>
                </a:solidFill>
              </a:rPr>
              <a:t>Qseq</a:t>
            </a:r>
            <a:r>
              <a:rPr lang="en-US" sz="2400" b="1" dirty="0" smtClean="0">
                <a:solidFill>
                  <a:srgbClr val="FFFFFF"/>
                </a:solidFill>
              </a:rPr>
              <a:t> </a:t>
            </a:r>
            <a:r>
              <a:rPr lang="en-US" sz="2400" b="1" dirty="0" err="1" smtClean="0">
                <a:solidFill>
                  <a:srgbClr val="FFFFFF"/>
                </a:solidFill>
              </a:rPr>
              <a:t>fastq</a:t>
            </a:r>
            <a:r>
              <a:rPr lang="en-US" sz="2400" b="1" dirty="0" smtClean="0">
                <a:solidFill>
                  <a:srgbClr val="FFFFFF"/>
                </a:solidFill>
              </a:rPr>
              <a:t> devotes 4 lines to each read while, </a:t>
            </a:r>
            <a:r>
              <a:rPr lang="en-US" sz="2400" b="1" dirty="0" err="1" smtClean="0">
                <a:solidFill>
                  <a:srgbClr val="FFFFFF"/>
                </a:solidFill>
              </a:rPr>
              <a:t>qseq</a:t>
            </a:r>
            <a:r>
              <a:rPr lang="en-US" sz="2400" b="1" dirty="0" smtClean="0">
                <a:solidFill>
                  <a:srgbClr val="FFFFFF"/>
                </a:solidFill>
              </a:rPr>
              <a:t> just one. </a:t>
            </a:r>
            <a:r>
              <a:rPr lang="en-US" sz="2400" b="1" dirty="0" err="1" smtClean="0">
                <a:solidFill>
                  <a:srgbClr val="FFFFFF"/>
                </a:solidFill>
              </a:rPr>
              <a:t>Fastq</a:t>
            </a:r>
            <a:r>
              <a:rPr lang="en-US" sz="2400" b="1" dirty="0" smtClean="0">
                <a:solidFill>
                  <a:srgbClr val="FFFFFF"/>
                </a:solidFill>
              </a:rPr>
              <a:t> is the format most commonly used by many aligners and QC programs</a:t>
            </a: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12985326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b="1" dirty="0" smtClean="0"/>
              <a:t>Log-in to Hoffman</a:t>
            </a:r>
            <a:endParaRPr lang="en-US" b="1" dirty="0"/>
          </a:p>
        </p:txBody>
      </p:sp>
      <p:sp>
        <p:nvSpPr>
          <p:cNvPr id="4" name="Subtitle 3"/>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165100" y="173038"/>
            <a:ext cx="8686800" cy="1143000"/>
          </a:xfrm>
        </p:spPr>
        <p:txBody>
          <a:bodyPr/>
          <a:lstStyle/>
          <a:p>
            <a:r>
              <a:rPr lang="en-US" sz="3600" b="1" u="sng" dirty="0" smtClean="0">
                <a:solidFill>
                  <a:schemeClr val="tx2"/>
                </a:solidFill>
              </a:rPr>
              <a:t>Log-in to Hoffman</a:t>
            </a:r>
            <a:endParaRPr lang="en-US" sz="3600" b="1" u="sng" dirty="0">
              <a:solidFill>
                <a:schemeClr val="tx2"/>
              </a:solidFill>
            </a:endParaRPr>
          </a:p>
        </p:txBody>
      </p:sp>
      <p:sp>
        <p:nvSpPr>
          <p:cNvPr id="3" name="Content Placeholder 2"/>
          <p:cNvSpPr>
            <a:spLocks noGrp="1"/>
          </p:cNvSpPr>
          <p:nvPr>
            <p:ph idx="1"/>
          </p:nvPr>
        </p:nvSpPr>
        <p:spPr>
          <a:xfrm>
            <a:off x="254000" y="1130300"/>
            <a:ext cx="9516380" cy="4995863"/>
          </a:xfrm>
        </p:spPr>
        <p:txBody>
          <a:bodyPr/>
          <a:lstStyle/>
          <a:p>
            <a:r>
              <a:rPr lang="en-US" dirty="0" smtClean="0">
                <a:solidFill>
                  <a:srgbClr val="1F497D"/>
                </a:solidFill>
              </a:rPr>
              <a:t>Log-in to </a:t>
            </a:r>
            <a:r>
              <a:rPr lang="en-US" dirty="0">
                <a:solidFill>
                  <a:srgbClr val="1F497D"/>
                </a:solidFill>
              </a:rPr>
              <a:t>H</a:t>
            </a:r>
            <a:r>
              <a:rPr lang="en-US" dirty="0" smtClean="0">
                <a:solidFill>
                  <a:srgbClr val="1F497D"/>
                </a:solidFill>
              </a:rPr>
              <a:t>offman. On terminal, type:</a:t>
            </a:r>
          </a:p>
          <a:p>
            <a:endParaRPr lang="en-US" dirty="0" smtClean="0"/>
          </a:p>
          <a:p>
            <a:pPr>
              <a:buNone/>
            </a:pPr>
            <a:r>
              <a:rPr lang="en-US" sz="2800" dirty="0" err="1" smtClean="0">
                <a:latin typeface="Courier"/>
                <a:cs typeface="Courier"/>
              </a:rPr>
              <a:t>ssh</a:t>
            </a:r>
            <a:r>
              <a:rPr lang="en-US" sz="2800" dirty="0" smtClean="0">
                <a:latin typeface="Courier"/>
                <a:cs typeface="Courier"/>
              </a:rPr>
              <a:t> </a:t>
            </a:r>
            <a:r>
              <a:rPr lang="en-US" sz="2800" dirty="0" smtClean="0">
                <a:latin typeface="Courier"/>
                <a:cs typeface="Courier"/>
                <a:hlinkClick r:id="rId2"/>
              </a:rPr>
              <a:t>userID@hoffman2.idre.ucla.edu</a:t>
            </a:r>
            <a:endParaRPr lang="en-US" sz="2800" dirty="0" smtClean="0">
              <a:latin typeface="Courier"/>
              <a:cs typeface="Courier"/>
            </a:endParaRPr>
          </a:p>
          <a:p>
            <a:pPr lvl="1">
              <a:buNone/>
            </a:pPr>
            <a:endParaRPr lang="en-US" dirty="0" smtClean="0"/>
          </a:p>
          <a:p>
            <a:r>
              <a:rPr lang="en-US" dirty="0" smtClean="0">
                <a:solidFill>
                  <a:srgbClr val="1F497D"/>
                </a:solidFill>
              </a:rPr>
              <a:t>Request an interactive session:</a:t>
            </a:r>
          </a:p>
          <a:p>
            <a:endParaRPr lang="en-US" dirty="0" smtClean="0"/>
          </a:p>
          <a:p>
            <a:pPr>
              <a:buNone/>
            </a:pPr>
            <a:r>
              <a:rPr lang="en-US" sz="2200" dirty="0" err="1" smtClean="0">
                <a:latin typeface="Courier"/>
                <a:cs typeface="Courier"/>
              </a:rPr>
              <a:t>qrsh</a:t>
            </a:r>
            <a:r>
              <a:rPr lang="en-US" sz="2200" dirty="0" smtClean="0">
                <a:latin typeface="Courier"/>
                <a:cs typeface="Courier"/>
              </a:rPr>
              <a:t> -now </a:t>
            </a:r>
            <a:r>
              <a:rPr lang="en-US" sz="2200" dirty="0" err="1" smtClean="0">
                <a:latin typeface="Courier"/>
                <a:cs typeface="Courier"/>
              </a:rPr>
              <a:t>n</a:t>
            </a:r>
            <a:r>
              <a:rPr lang="en-US" sz="2200" dirty="0" smtClean="0">
                <a:latin typeface="Courier"/>
                <a:cs typeface="Courier"/>
              </a:rPr>
              <a:t> -</a:t>
            </a:r>
            <a:r>
              <a:rPr lang="en-US" sz="2200" dirty="0" err="1" smtClean="0">
                <a:latin typeface="Courier"/>
                <a:cs typeface="Courier"/>
              </a:rPr>
              <a:t>pe</a:t>
            </a:r>
            <a:r>
              <a:rPr lang="en-US" sz="2200" dirty="0" smtClean="0">
                <a:latin typeface="Courier"/>
                <a:cs typeface="Courier"/>
              </a:rPr>
              <a:t> shared 2 -</a:t>
            </a:r>
            <a:r>
              <a:rPr lang="en-US" sz="2200" dirty="0" err="1" smtClean="0">
                <a:latin typeface="Courier"/>
                <a:cs typeface="Courier"/>
              </a:rPr>
              <a:t>l</a:t>
            </a:r>
            <a:r>
              <a:rPr lang="en-US" sz="2200" dirty="0" smtClean="0">
                <a:latin typeface="Courier"/>
                <a:cs typeface="Courier"/>
              </a:rPr>
              <a:t> </a:t>
            </a:r>
            <a:r>
              <a:rPr lang="en-US" sz="2200" dirty="0" err="1" smtClean="0">
                <a:latin typeface="Courier"/>
                <a:cs typeface="Courier"/>
              </a:rPr>
              <a:t>i,h_data</a:t>
            </a:r>
            <a:r>
              <a:rPr lang="en-US" sz="2200" dirty="0" smtClean="0">
                <a:latin typeface="Courier"/>
                <a:cs typeface="Courier"/>
              </a:rPr>
              <a:t>=4G,h_rt=2:00:00</a:t>
            </a:r>
            <a:endParaRPr lang="en-US" sz="2200" dirty="0"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5346" name="Rectangle 1"/>
          <p:cNvSpPr>
            <a:spLocks noGrp="1" noChangeArrowheads="1"/>
          </p:cNvSpPr>
          <p:nvPr>
            <p:ph type="title"/>
          </p:nvPr>
        </p:nvSpPr>
        <p:spPr>
          <a:xfrm>
            <a:off x="892969" y="-26789"/>
            <a:ext cx="7358063" cy="1160859"/>
          </a:xfrm>
        </p:spPr>
        <p:txBody>
          <a:bodyPr lIns="64291" tIns="32146" rIns="64291" bIns="32146"/>
          <a:lstStyle/>
          <a:p>
            <a:pPr eaLnBrk="1" hangingPunct="1"/>
            <a:r>
              <a:rPr lang="en-US" sz="3400" dirty="0"/>
              <a:t>Request a session on </a:t>
            </a:r>
            <a:r>
              <a:rPr lang="en-US" sz="3400" dirty="0" err="1"/>
              <a:t>hoffman</a:t>
            </a:r>
            <a:r>
              <a:rPr lang="en-US" sz="3400" dirty="0"/>
              <a:t> with </a:t>
            </a:r>
            <a:r>
              <a:rPr lang="en-US" sz="3400" dirty="0" err="1">
                <a:solidFill>
                  <a:srgbClr val="D90B00"/>
                </a:solidFill>
              </a:rPr>
              <a:t>qrsh</a:t>
            </a:r>
            <a:endParaRPr lang="en-US" sz="3400" dirty="0">
              <a:solidFill>
                <a:srgbClr val="D90B00"/>
              </a:solidFill>
            </a:endParaRPr>
          </a:p>
        </p:txBody>
      </p:sp>
      <p:sp>
        <p:nvSpPr>
          <p:cNvPr id="185347" name="Rectangle 2"/>
          <p:cNvSpPr>
            <a:spLocks noGrp="1" noChangeArrowheads="1"/>
          </p:cNvSpPr>
          <p:nvPr>
            <p:ph type="body" idx="1"/>
          </p:nvPr>
        </p:nvSpPr>
        <p:spPr>
          <a:xfrm>
            <a:off x="173710" y="2383487"/>
            <a:ext cx="9661922" cy="2518172"/>
          </a:xfrm>
        </p:spPr>
        <p:txBody>
          <a:bodyPr lIns="64291" tIns="32146" rIns="64291" bIns="32146"/>
          <a:lstStyle/>
          <a:p>
            <a:pPr>
              <a:lnSpc>
                <a:spcPts val="1406"/>
              </a:lnSpc>
              <a:buNone/>
            </a:pPr>
            <a:r>
              <a:rPr lang="en-US" dirty="0" err="1">
                <a:latin typeface="Courier" pitchFamily="-84" charset="0"/>
                <a:ea typeface="Courier" pitchFamily="-84" charset="0"/>
                <a:cs typeface="Courier" pitchFamily="-84" charset="0"/>
                <a:sym typeface="Courier" pitchFamily="-84" charset="0"/>
              </a:rPr>
              <a:t>qrsh</a:t>
            </a:r>
            <a:r>
              <a:rPr lang="en-US" dirty="0">
                <a:latin typeface="Courier" pitchFamily="-84" charset="0"/>
                <a:ea typeface="Courier" pitchFamily="-84" charset="0"/>
                <a:cs typeface="Courier" pitchFamily="-84" charset="0"/>
                <a:sym typeface="Courier" pitchFamily="-84" charset="0"/>
              </a:rPr>
              <a:t> -now </a:t>
            </a:r>
            <a:r>
              <a:rPr lang="en-US" dirty="0" err="1">
                <a:latin typeface="Courier" pitchFamily="-84" charset="0"/>
                <a:ea typeface="Courier" pitchFamily="-84" charset="0"/>
                <a:cs typeface="Courier" pitchFamily="-84" charset="0"/>
                <a:sym typeface="Courier" pitchFamily="-84" charset="0"/>
              </a:rPr>
              <a:t>n</a:t>
            </a:r>
            <a:r>
              <a:rPr lang="en-US" dirty="0">
                <a:latin typeface="Courier" pitchFamily="-84" charset="0"/>
                <a:ea typeface="Courier" pitchFamily="-84" charset="0"/>
                <a:cs typeface="Courier" pitchFamily="-84" charset="0"/>
                <a:sym typeface="Courier" pitchFamily="-84" charset="0"/>
              </a:rPr>
              <a:t> -</a:t>
            </a:r>
            <a:r>
              <a:rPr lang="en-US" dirty="0" err="1">
                <a:latin typeface="Courier" pitchFamily="-84" charset="0"/>
                <a:ea typeface="Courier" pitchFamily="-84" charset="0"/>
                <a:cs typeface="Courier" pitchFamily="-84" charset="0"/>
                <a:sym typeface="Courier" pitchFamily="-84" charset="0"/>
              </a:rPr>
              <a:t>l</a:t>
            </a:r>
            <a:r>
              <a:rPr lang="en-US" dirty="0">
                <a:latin typeface="Courier" pitchFamily="-84" charset="0"/>
                <a:ea typeface="Courier" pitchFamily="-84" charset="0"/>
                <a:cs typeface="Courier" pitchFamily="-84" charset="0"/>
                <a:sym typeface="Courier" pitchFamily="-84" charset="0"/>
              </a:rPr>
              <a:t> </a:t>
            </a:r>
            <a:r>
              <a:rPr lang="en-US" dirty="0" err="1">
                <a:latin typeface="Courier" pitchFamily="-84" charset="0"/>
                <a:ea typeface="Courier" pitchFamily="-84" charset="0"/>
                <a:cs typeface="Courier" pitchFamily="-84" charset="0"/>
                <a:sym typeface="Courier" pitchFamily="-84" charset="0"/>
              </a:rPr>
              <a:t>i,mem</a:t>
            </a:r>
            <a:r>
              <a:rPr lang="en-US" dirty="0">
                <a:latin typeface="Courier" pitchFamily="-84" charset="0"/>
                <a:ea typeface="Courier" pitchFamily="-84" charset="0"/>
                <a:cs typeface="Courier" pitchFamily="-84" charset="0"/>
                <a:sym typeface="Courier" pitchFamily="-84" charset="0"/>
              </a:rPr>
              <a:t>=4G,time=2:00:00</a:t>
            </a:r>
            <a:endParaRPr lang="en-US" dirty="0">
              <a:latin typeface="Courier" pitchFamily="-84" charset="0"/>
              <a:sym typeface="Courier" pitchFamily="-84" charset="0"/>
            </a:endParaRPr>
          </a:p>
          <a:p>
            <a:pPr>
              <a:lnSpc>
                <a:spcPts val="1406"/>
              </a:lnSpc>
            </a:pPr>
            <a:endParaRPr lang="en-US" dirty="0"/>
          </a:p>
        </p:txBody>
      </p:sp>
      <p:sp>
        <p:nvSpPr>
          <p:cNvPr id="185348" name="Line 3"/>
          <p:cNvSpPr>
            <a:spLocks noChangeShapeType="1"/>
          </p:cNvSpPr>
          <p:nvPr/>
        </p:nvSpPr>
        <p:spPr bwMode="auto">
          <a:xfrm>
            <a:off x="1762683" y="3152180"/>
            <a:ext cx="482203" cy="901898"/>
          </a:xfrm>
          <a:prstGeom prst="line">
            <a:avLst/>
          </a:prstGeom>
          <a:noFill/>
          <a:ln w="38100">
            <a:solidFill>
              <a:schemeClr val="tx1"/>
            </a:solidFill>
            <a:miter lim="800000"/>
            <a:headEnd type="stealth" w="med" len="med"/>
            <a:tailEnd/>
          </a:ln>
        </p:spPr>
        <p:txBody>
          <a:bodyPr lIns="0" tIns="0" rIns="0" bIns="0">
            <a:prstTxWarp prst="textNoShape">
              <a:avLst/>
            </a:prstTxWarp>
          </a:bodyPr>
          <a:lstStyle/>
          <a:p>
            <a:endParaRPr lang="en-US"/>
          </a:p>
        </p:txBody>
      </p:sp>
      <p:sp>
        <p:nvSpPr>
          <p:cNvPr id="185349" name="Line 4"/>
          <p:cNvSpPr>
            <a:spLocks noChangeShapeType="1"/>
          </p:cNvSpPr>
          <p:nvPr/>
        </p:nvSpPr>
        <p:spPr bwMode="auto">
          <a:xfrm flipH="1">
            <a:off x="2244885" y="3134320"/>
            <a:ext cx="383977" cy="937617"/>
          </a:xfrm>
          <a:prstGeom prst="line">
            <a:avLst/>
          </a:prstGeom>
          <a:noFill/>
          <a:ln w="38100">
            <a:solidFill>
              <a:schemeClr val="tx1"/>
            </a:solidFill>
            <a:miter lim="800000"/>
            <a:headEnd type="stealth" w="med" len="med"/>
            <a:tailEnd/>
          </a:ln>
        </p:spPr>
        <p:txBody>
          <a:bodyPr lIns="0" tIns="0" rIns="0" bIns="0">
            <a:prstTxWarp prst="textNoShape">
              <a:avLst/>
            </a:prstTxWarp>
          </a:bodyPr>
          <a:lstStyle/>
          <a:p>
            <a:endParaRPr lang="en-US"/>
          </a:p>
        </p:txBody>
      </p:sp>
      <p:sp>
        <p:nvSpPr>
          <p:cNvPr id="185350" name="Rectangle 5"/>
          <p:cNvSpPr>
            <a:spLocks/>
          </p:cNvSpPr>
          <p:nvPr/>
        </p:nvSpPr>
        <p:spPr bwMode="auto">
          <a:xfrm>
            <a:off x="268964" y="4286250"/>
            <a:ext cx="2607469" cy="1187648"/>
          </a:xfrm>
          <a:prstGeom prst="rect">
            <a:avLst/>
          </a:prstGeom>
          <a:noFill/>
          <a:ln w="12700">
            <a:solidFill>
              <a:schemeClr val="tx1"/>
            </a:solidFill>
            <a:miter lim="800000"/>
            <a:headEnd/>
            <a:tailEnd/>
          </a:ln>
        </p:spPr>
        <p:txBody>
          <a:bodyPr lIns="0" tIns="0" rIns="0" bIns="0" anchor="ctr">
            <a:prstTxWarp prst="textNoShape">
              <a:avLst/>
            </a:prstTxWarp>
          </a:bodyPr>
          <a:lstStyle/>
          <a:p>
            <a:pPr algn="l"/>
            <a:r>
              <a:rPr lang="en-US" sz="2500" dirty="0">
                <a:ea typeface="Gill Sans" pitchFamily="-84" charset="0"/>
                <a:cs typeface="Gill Sans" pitchFamily="-84" charset="0"/>
              </a:rPr>
              <a:t>keep trying until a session with these specs is available</a:t>
            </a:r>
          </a:p>
        </p:txBody>
      </p:sp>
      <p:sp>
        <p:nvSpPr>
          <p:cNvPr id="185351" name="Line 6"/>
          <p:cNvSpPr>
            <a:spLocks noChangeShapeType="1"/>
          </p:cNvSpPr>
          <p:nvPr/>
        </p:nvSpPr>
        <p:spPr bwMode="auto">
          <a:xfrm>
            <a:off x="3432534" y="2982516"/>
            <a:ext cx="294680" cy="964406"/>
          </a:xfrm>
          <a:prstGeom prst="line">
            <a:avLst/>
          </a:prstGeom>
          <a:noFill/>
          <a:ln w="38100">
            <a:solidFill>
              <a:schemeClr val="tx1"/>
            </a:solidFill>
            <a:miter lim="800000"/>
            <a:headEnd type="stealth" w="med" len="med"/>
            <a:tailEnd/>
          </a:ln>
        </p:spPr>
        <p:txBody>
          <a:bodyPr lIns="0" tIns="0" rIns="0" bIns="0">
            <a:prstTxWarp prst="textNoShape">
              <a:avLst/>
            </a:prstTxWarp>
          </a:bodyPr>
          <a:lstStyle/>
          <a:p>
            <a:endParaRPr lang="en-US"/>
          </a:p>
        </p:txBody>
      </p:sp>
      <p:sp>
        <p:nvSpPr>
          <p:cNvPr id="185352" name="Line 7"/>
          <p:cNvSpPr>
            <a:spLocks noChangeShapeType="1"/>
          </p:cNvSpPr>
          <p:nvPr/>
        </p:nvSpPr>
        <p:spPr bwMode="auto">
          <a:xfrm flipH="1">
            <a:off x="3727214" y="2955726"/>
            <a:ext cx="276820" cy="1009055"/>
          </a:xfrm>
          <a:prstGeom prst="line">
            <a:avLst/>
          </a:prstGeom>
          <a:noFill/>
          <a:ln w="38100">
            <a:solidFill>
              <a:schemeClr val="tx1"/>
            </a:solidFill>
            <a:miter lim="800000"/>
            <a:headEnd type="stealth" w="med" len="med"/>
            <a:tailEnd/>
          </a:ln>
        </p:spPr>
        <p:txBody>
          <a:bodyPr lIns="0" tIns="0" rIns="0" bIns="0">
            <a:prstTxWarp prst="textNoShape">
              <a:avLst/>
            </a:prstTxWarp>
          </a:bodyPr>
          <a:lstStyle/>
          <a:p>
            <a:endParaRPr lang="en-US"/>
          </a:p>
        </p:txBody>
      </p:sp>
      <p:sp>
        <p:nvSpPr>
          <p:cNvPr id="185353" name="Rectangle 8"/>
          <p:cNvSpPr>
            <a:spLocks/>
          </p:cNvSpPr>
          <p:nvPr/>
        </p:nvSpPr>
        <p:spPr bwMode="auto">
          <a:xfrm>
            <a:off x="3696891" y="4277321"/>
            <a:ext cx="2857500" cy="1187648"/>
          </a:xfrm>
          <a:prstGeom prst="rect">
            <a:avLst/>
          </a:prstGeom>
          <a:noFill/>
          <a:ln w="12700">
            <a:solidFill>
              <a:schemeClr val="tx1"/>
            </a:solidFill>
            <a:miter lim="800000"/>
            <a:headEnd/>
            <a:tailEnd/>
          </a:ln>
        </p:spPr>
        <p:txBody>
          <a:bodyPr lIns="0" tIns="0" rIns="0" bIns="0" anchor="ctr">
            <a:prstTxWarp prst="textNoShape">
              <a:avLst/>
            </a:prstTxWarp>
          </a:bodyPr>
          <a:lstStyle/>
          <a:p>
            <a:pPr algn="l"/>
            <a:r>
              <a:rPr lang="en-US" sz="2500" dirty="0">
                <a:ea typeface="Gill Sans" pitchFamily="-84" charset="0"/>
                <a:cs typeface="Gill Sans" pitchFamily="-84" charset="0"/>
              </a:rPr>
              <a:t> type of session:</a:t>
            </a:r>
          </a:p>
          <a:p>
            <a:pPr algn="l"/>
            <a:r>
              <a:rPr lang="en-US" sz="2500" dirty="0">
                <a:ea typeface="Gill Sans" pitchFamily="-84" charset="0"/>
                <a:cs typeface="Gill Sans" pitchFamily="-84" charset="0"/>
              </a:rPr>
              <a:t> </a:t>
            </a:r>
            <a:r>
              <a:rPr lang="en-US" sz="2500" dirty="0" err="1">
                <a:ea typeface="Gill Sans" pitchFamily="-84" charset="0"/>
                <a:cs typeface="Gill Sans" pitchFamily="-84" charset="0"/>
              </a:rPr>
              <a:t>i</a:t>
            </a:r>
            <a:r>
              <a:rPr lang="en-US" sz="2500" dirty="0">
                <a:ea typeface="Gill Sans" pitchFamily="-84" charset="0"/>
                <a:cs typeface="Gill Sans" pitchFamily="-84" charset="0"/>
              </a:rPr>
              <a:t> = interactive</a:t>
            </a:r>
          </a:p>
          <a:p>
            <a:pPr algn="l"/>
            <a:r>
              <a:rPr lang="en-US" sz="2500" dirty="0">
                <a:ea typeface="Gill Sans" pitchFamily="-84" charset="0"/>
                <a:cs typeface="Gill Sans" pitchFamily="-84" charset="0"/>
              </a:rPr>
              <a:t> </a:t>
            </a:r>
            <a:r>
              <a:rPr lang="en-US" sz="2500" dirty="0" err="1">
                <a:ea typeface="Gill Sans" pitchFamily="-84" charset="0"/>
                <a:cs typeface="Gill Sans" pitchFamily="-84" charset="0"/>
              </a:rPr>
              <a:t>highp</a:t>
            </a:r>
            <a:r>
              <a:rPr lang="en-US" sz="2500" dirty="0">
                <a:ea typeface="Gill Sans" pitchFamily="-84" charset="0"/>
                <a:cs typeface="Gill Sans" pitchFamily="-84" charset="0"/>
              </a:rPr>
              <a:t> = high priority</a:t>
            </a:r>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5346" name="Rectangle 1"/>
          <p:cNvSpPr>
            <a:spLocks noGrp="1" noChangeArrowheads="1"/>
          </p:cNvSpPr>
          <p:nvPr>
            <p:ph type="title"/>
          </p:nvPr>
        </p:nvSpPr>
        <p:spPr>
          <a:xfrm>
            <a:off x="892969" y="-26789"/>
            <a:ext cx="7358063" cy="1160859"/>
          </a:xfrm>
        </p:spPr>
        <p:txBody>
          <a:bodyPr lIns="64291" tIns="32146" rIns="64291" bIns="32146"/>
          <a:lstStyle/>
          <a:p>
            <a:pPr eaLnBrk="1" hangingPunct="1"/>
            <a:r>
              <a:rPr lang="en-US" sz="3400" dirty="0"/>
              <a:t>Request a session on </a:t>
            </a:r>
            <a:r>
              <a:rPr lang="en-US" sz="3400" dirty="0" err="1"/>
              <a:t>hoffman</a:t>
            </a:r>
            <a:r>
              <a:rPr lang="en-US" sz="3400" dirty="0"/>
              <a:t> with </a:t>
            </a:r>
            <a:r>
              <a:rPr lang="en-US" sz="3400" dirty="0" err="1">
                <a:solidFill>
                  <a:srgbClr val="D90B00"/>
                </a:solidFill>
              </a:rPr>
              <a:t>qrsh</a:t>
            </a:r>
            <a:endParaRPr lang="en-US" sz="3400" dirty="0">
              <a:solidFill>
                <a:srgbClr val="D90B00"/>
              </a:solidFill>
            </a:endParaRPr>
          </a:p>
        </p:txBody>
      </p:sp>
      <p:sp>
        <p:nvSpPr>
          <p:cNvPr id="10" name="Line 3"/>
          <p:cNvSpPr>
            <a:spLocks noChangeShapeType="1"/>
          </p:cNvSpPr>
          <p:nvPr/>
        </p:nvSpPr>
        <p:spPr bwMode="auto">
          <a:xfrm flipH="1">
            <a:off x="4745734" y="2993167"/>
            <a:ext cx="642938" cy="891852"/>
          </a:xfrm>
          <a:prstGeom prst="line">
            <a:avLst/>
          </a:prstGeom>
          <a:noFill/>
          <a:ln w="38100">
            <a:solidFill>
              <a:schemeClr val="tx1"/>
            </a:solidFill>
            <a:miter lim="800000"/>
            <a:headEnd type="stealth" w="med" len="med"/>
            <a:tailEnd/>
          </a:ln>
        </p:spPr>
        <p:txBody>
          <a:bodyPr lIns="0" tIns="0" rIns="0" bIns="0">
            <a:prstTxWarp prst="textNoShape">
              <a:avLst/>
            </a:prstTxWarp>
          </a:bodyPr>
          <a:lstStyle/>
          <a:p>
            <a:endParaRPr lang="en-US"/>
          </a:p>
        </p:txBody>
      </p:sp>
      <p:sp>
        <p:nvSpPr>
          <p:cNvPr id="11" name="Rectangle 4"/>
          <p:cNvSpPr>
            <a:spLocks/>
          </p:cNvSpPr>
          <p:nvPr/>
        </p:nvSpPr>
        <p:spPr bwMode="auto">
          <a:xfrm>
            <a:off x="995266" y="3938597"/>
            <a:ext cx="4697016" cy="1955602"/>
          </a:xfrm>
          <a:prstGeom prst="rect">
            <a:avLst/>
          </a:prstGeom>
          <a:noFill/>
          <a:ln w="12700">
            <a:solidFill>
              <a:schemeClr val="tx1"/>
            </a:solidFill>
            <a:miter lim="800000"/>
            <a:headEnd/>
            <a:tailEnd/>
          </a:ln>
        </p:spPr>
        <p:txBody>
          <a:bodyPr lIns="0" tIns="0" rIns="0" bIns="0" anchor="ctr">
            <a:prstTxWarp prst="textNoShape">
              <a:avLst/>
            </a:prstTxWarp>
          </a:bodyPr>
          <a:lstStyle/>
          <a:p>
            <a:pPr algn="l"/>
            <a:r>
              <a:rPr lang="en-US" sz="2500" dirty="0">
                <a:ea typeface="Gill Sans" pitchFamily="-84" charset="0"/>
                <a:cs typeface="Gill Sans" pitchFamily="-84" charset="0"/>
              </a:rPr>
              <a:t>Memory requested, options:</a:t>
            </a:r>
          </a:p>
          <a:p>
            <a:pPr algn="l"/>
            <a:r>
              <a:rPr lang="en-US" sz="2500" dirty="0" err="1">
                <a:latin typeface="Courier" pitchFamily="-84" charset="0"/>
                <a:ea typeface="Courier" pitchFamily="-84" charset="0"/>
                <a:cs typeface="Courier" pitchFamily="-84" charset="0"/>
                <a:sym typeface="Courier" pitchFamily="-84" charset="0"/>
              </a:rPr>
              <a:t>mem</a:t>
            </a:r>
            <a:r>
              <a:rPr lang="en-US" sz="2500" dirty="0">
                <a:latin typeface="Courier" pitchFamily="-84" charset="0"/>
                <a:ea typeface="Courier" pitchFamily="-84" charset="0"/>
                <a:cs typeface="Courier" pitchFamily="-84" charset="0"/>
                <a:sym typeface="Courier" pitchFamily="-84" charset="0"/>
              </a:rPr>
              <a:t>=1G, </a:t>
            </a:r>
            <a:r>
              <a:rPr lang="en-US" sz="2500" dirty="0" err="1">
                <a:latin typeface="Courier" pitchFamily="-84" charset="0"/>
                <a:ea typeface="Courier" pitchFamily="-84" charset="0"/>
                <a:cs typeface="Courier" pitchFamily="-84" charset="0"/>
                <a:sym typeface="Courier" pitchFamily="-84" charset="0"/>
              </a:rPr>
              <a:t>mem</a:t>
            </a:r>
            <a:r>
              <a:rPr lang="en-US" sz="2500" dirty="0">
                <a:latin typeface="Courier" pitchFamily="-84" charset="0"/>
                <a:ea typeface="Courier" pitchFamily="-84" charset="0"/>
                <a:cs typeface="Courier" pitchFamily="-84" charset="0"/>
                <a:sym typeface="Courier" pitchFamily="-84" charset="0"/>
              </a:rPr>
              <a:t>=2G,  </a:t>
            </a:r>
            <a:r>
              <a:rPr lang="en-US" sz="2500" dirty="0" err="1">
                <a:latin typeface="Courier" pitchFamily="-84" charset="0"/>
                <a:ea typeface="Courier" pitchFamily="-84" charset="0"/>
                <a:cs typeface="Courier" pitchFamily="-84" charset="0"/>
                <a:sym typeface="Courier" pitchFamily="-84" charset="0"/>
              </a:rPr>
              <a:t>mem</a:t>
            </a:r>
            <a:r>
              <a:rPr lang="en-US" sz="2500" dirty="0">
                <a:latin typeface="Courier" pitchFamily="-84" charset="0"/>
                <a:ea typeface="Courier" pitchFamily="-84" charset="0"/>
                <a:cs typeface="Courier" pitchFamily="-84" charset="0"/>
                <a:sym typeface="Courier" pitchFamily="-84" charset="0"/>
              </a:rPr>
              <a:t>=4G</a:t>
            </a:r>
          </a:p>
          <a:p>
            <a:pPr algn="l"/>
            <a:endParaRPr lang="en-US" sz="2500" dirty="0">
              <a:ea typeface="Gill Sans" pitchFamily="-84" charset="0"/>
              <a:cs typeface="Gill Sans" pitchFamily="-84" charset="0"/>
            </a:endParaRPr>
          </a:p>
          <a:p>
            <a:pPr algn="l"/>
            <a:r>
              <a:rPr lang="en-US" sz="2500" dirty="0">
                <a:ea typeface="Gill Sans" pitchFamily="-84" charset="0"/>
                <a:cs typeface="Gill Sans" pitchFamily="-84" charset="0"/>
              </a:rPr>
              <a:t>or for over 4G, e.g. for total of 8G:</a:t>
            </a:r>
          </a:p>
          <a:p>
            <a:pPr algn="l"/>
            <a:r>
              <a:rPr lang="en-US" sz="2500" dirty="0">
                <a:latin typeface="Courier" pitchFamily="-84" charset="0"/>
                <a:ea typeface="Courier" pitchFamily="-84" charset="0"/>
                <a:cs typeface="Courier" pitchFamily="-84" charset="0"/>
                <a:sym typeface="Courier" pitchFamily="-84" charset="0"/>
              </a:rPr>
              <a:t>-</a:t>
            </a:r>
            <a:r>
              <a:rPr lang="en-US" sz="2500" dirty="0" err="1">
                <a:latin typeface="Courier" pitchFamily="-84" charset="0"/>
                <a:ea typeface="Courier" pitchFamily="-84" charset="0"/>
                <a:cs typeface="Courier" pitchFamily="-84" charset="0"/>
                <a:sym typeface="Courier" pitchFamily="-84" charset="0"/>
              </a:rPr>
              <a:t>pe</a:t>
            </a:r>
            <a:r>
              <a:rPr lang="en-US" sz="2500" dirty="0">
                <a:latin typeface="Courier" pitchFamily="-84" charset="0"/>
                <a:ea typeface="Courier" pitchFamily="-84" charset="0"/>
                <a:cs typeface="Courier" pitchFamily="-84" charset="0"/>
                <a:sym typeface="Courier" pitchFamily="-84" charset="0"/>
              </a:rPr>
              <a:t> shared 2, </a:t>
            </a:r>
            <a:r>
              <a:rPr lang="en-US" sz="2500" dirty="0" err="1">
                <a:latin typeface="Courier" pitchFamily="-84" charset="0"/>
                <a:ea typeface="Courier" pitchFamily="-84" charset="0"/>
                <a:cs typeface="Courier" pitchFamily="-84" charset="0"/>
                <a:sym typeface="Courier" pitchFamily="-84" charset="0"/>
              </a:rPr>
              <a:t>mem</a:t>
            </a:r>
            <a:r>
              <a:rPr lang="en-US" sz="2500" dirty="0">
                <a:latin typeface="Courier" pitchFamily="-84" charset="0"/>
                <a:ea typeface="Courier" pitchFamily="-84" charset="0"/>
                <a:cs typeface="Courier" pitchFamily="-84" charset="0"/>
                <a:sym typeface="Courier" pitchFamily="-84" charset="0"/>
              </a:rPr>
              <a:t>=4G</a:t>
            </a:r>
          </a:p>
        </p:txBody>
      </p:sp>
      <p:sp>
        <p:nvSpPr>
          <p:cNvPr id="13" name="Rectangle 2"/>
          <p:cNvSpPr txBox="1">
            <a:spLocks noChangeArrowheads="1"/>
          </p:cNvSpPr>
          <p:nvPr/>
        </p:nvSpPr>
        <p:spPr>
          <a:xfrm>
            <a:off x="173710" y="2383487"/>
            <a:ext cx="9661922" cy="2518172"/>
          </a:xfrm>
          <a:prstGeom prst="rect">
            <a:avLst/>
          </a:prstGeom>
        </p:spPr>
        <p:txBody>
          <a:bodyPr vert="horz" lIns="64291" tIns="32146" rIns="64291" bIns="32146"/>
          <a:lstStyle/>
          <a:p>
            <a:pPr marL="342900" marR="0" lvl="0" indent="-342900" algn="l" defTabSz="457200" rtl="0" eaLnBrk="1" fontAlgn="auto" latinLnBrk="0" hangingPunct="1">
              <a:lnSpc>
                <a:spcPts val="1406"/>
              </a:lnSpc>
              <a:spcBef>
                <a:spcPct val="20000"/>
              </a:spcBef>
              <a:spcAft>
                <a:spcPts val="0"/>
              </a:spcAft>
              <a:buClrTx/>
              <a:buSzTx/>
              <a:buFont typeface="Arial"/>
              <a:buNone/>
              <a:tabLst/>
              <a:defRPr/>
            </a:pPr>
            <a:r>
              <a:rPr kumimoji="0" lang="en-US" sz="3200" b="0" i="0" u="none" strike="noStrike" kern="1200" cap="none" spc="0" normalizeH="0" baseline="0" noProof="0" smtClean="0">
                <a:ln>
                  <a:noFill/>
                </a:ln>
                <a:solidFill>
                  <a:schemeClr val="tx1"/>
                </a:solidFill>
                <a:effectLst/>
                <a:uLnTx/>
                <a:uFillTx/>
                <a:latin typeface="Courier" pitchFamily="-84" charset="0"/>
                <a:ea typeface="Courier" pitchFamily="-84" charset="0"/>
                <a:cs typeface="Courier" pitchFamily="-84" charset="0"/>
                <a:sym typeface="Courier" pitchFamily="-84" charset="0"/>
              </a:rPr>
              <a:t>qrsh -now n -l i,mem=4G,time=2:00:00</a:t>
            </a:r>
            <a:endParaRPr kumimoji="0" lang="en-US" sz="3200" b="0" i="0" u="none" strike="noStrike" kern="1200" cap="none" spc="0" normalizeH="0" baseline="0" noProof="0" smtClean="0">
              <a:ln>
                <a:noFill/>
              </a:ln>
              <a:solidFill>
                <a:schemeClr val="tx1"/>
              </a:solidFill>
              <a:effectLst/>
              <a:uLnTx/>
              <a:uFillTx/>
              <a:latin typeface="Courier" pitchFamily="-84" charset="0"/>
              <a:ea typeface="+mn-ea"/>
              <a:cs typeface="+mn-cs"/>
              <a:sym typeface="Courier" pitchFamily="-84" charset="0"/>
            </a:endParaRPr>
          </a:p>
          <a:p>
            <a:pPr marL="342900" marR="0" lvl="0" indent="-342900" algn="l" defTabSz="457200" rtl="0" eaLnBrk="1" fontAlgn="auto" latinLnBrk="0" hangingPunct="1">
              <a:lnSpc>
                <a:spcPts val="1406"/>
              </a:lnSpc>
              <a:spcBef>
                <a:spcPct val="20000"/>
              </a:spcBef>
              <a:spcAft>
                <a:spcPts val="0"/>
              </a:spcAft>
              <a:buClrTx/>
              <a:buSzTx/>
              <a:buFont typeface="Arial"/>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7394" name="Content Placeholder 2"/>
          <p:cNvSpPr>
            <a:spLocks noGrp="1"/>
          </p:cNvSpPr>
          <p:nvPr>
            <p:ph idx="1"/>
          </p:nvPr>
        </p:nvSpPr>
        <p:spPr>
          <a:xfrm>
            <a:off x="446484" y="701240"/>
            <a:ext cx="8697516" cy="5732859"/>
          </a:xfrm>
        </p:spPr>
        <p:txBody>
          <a:bodyPr lIns="64291" tIns="32146" rIns="64291" bIns="32146"/>
          <a:lstStyle/>
          <a:p>
            <a:pPr eaLnBrk="1" hangingPunct="1">
              <a:buFont typeface="Gill Sans" pitchFamily="-84" charset="0"/>
              <a:buNone/>
            </a:pPr>
            <a:r>
              <a:rPr lang="en-US" sz="2200" dirty="0" err="1" smtClean="0">
                <a:latin typeface="Courier" pitchFamily="-84" charset="0"/>
                <a:ea typeface="Courier" pitchFamily="-84" charset="0"/>
                <a:cs typeface="Courier" pitchFamily="-84" charset="0"/>
              </a:rPr>
              <a:t>qrsh</a:t>
            </a:r>
            <a:r>
              <a:rPr lang="en-US" sz="2200" dirty="0" smtClean="0">
                <a:latin typeface="Courier" pitchFamily="-84" charset="0"/>
                <a:ea typeface="Courier" pitchFamily="-84" charset="0"/>
                <a:cs typeface="Courier" pitchFamily="-84" charset="0"/>
              </a:rPr>
              <a:t> -now </a:t>
            </a:r>
            <a:r>
              <a:rPr lang="en-US" sz="2200" dirty="0" err="1" smtClean="0">
                <a:latin typeface="Courier" pitchFamily="-84" charset="0"/>
                <a:ea typeface="Courier" pitchFamily="-84" charset="0"/>
                <a:cs typeface="Courier" pitchFamily="-84" charset="0"/>
              </a:rPr>
              <a:t>n</a:t>
            </a:r>
            <a:r>
              <a:rPr lang="en-US" sz="2200" dirty="0" smtClean="0">
                <a:latin typeface="Courier" pitchFamily="-84" charset="0"/>
                <a:ea typeface="Courier" pitchFamily="-84" charset="0"/>
                <a:cs typeface="Courier" pitchFamily="-84" charset="0"/>
              </a:rPr>
              <a:t> -</a:t>
            </a:r>
            <a:r>
              <a:rPr lang="en-US" sz="2200" dirty="0" err="1" smtClean="0">
                <a:latin typeface="Courier" pitchFamily="-84" charset="0"/>
                <a:ea typeface="Courier" pitchFamily="-84" charset="0"/>
                <a:cs typeface="Courier" pitchFamily="-84" charset="0"/>
              </a:rPr>
              <a:t>l</a:t>
            </a:r>
            <a:r>
              <a:rPr lang="en-US" sz="2200" dirty="0" smtClean="0">
                <a:latin typeface="Courier" pitchFamily="-84" charset="0"/>
                <a:ea typeface="Courier" pitchFamily="-84" charset="0"/>
                <a:cs typeface="Courier" pitchFamily="-84" charset="0"/>
              </a:rPr>
              <a:t> </a:t>
            </a:r>
            <a:r>
              <a:rPr lang="en-US" sz="2200" b="1" dirty="0" err="1" smtClean="0">
                <a:latin typeface="Courier" pitchFamily="-84" charset="0"/>
                <a:ea typeface="Courier" pitchFamily="-84" charset="0"/>
                <a:cs typeface="Courier" pitchFamily="-84" charset="0"/>
              </a:rPr>
              <a:t>highp</a:t>
            </a:r>
            <a:r>
              <a:rPr lang="en-US" sz="2200" dirty="0" err="1" smtClean="0">
                <a:latin typeface="Courier" pitchFamily="-84" charset="0"/>
                <a:ea typeface="Courier" pitchFamily="-84" charset="0"/>
                <a:cs typeface="Courier" pitchFamily="-84" charset="0"/>
              </a:rPr>
              <a:t>,mem</a:t>
            </a:r>
            <a:r>
              <a:rPr lang="en-US" sz="2200" dirty="0" smtClean="0">
                <a:latin typeface="Courier" pitchFamily="-84" charset="0"/>
                <a:ea typeface="Courier" pitchFamily="-84" charset="0"/>
                <a:cs typeface="Courier" pitchFamily="-84" charset="0"/>
              </a:rPr>
              <a:t>=4G,time=2:00:00</a:t>
            </a:r>
          </a:p>
          <a:p>
            <a:pPr eaLnBrk="1" hangingPunct="1">
              <a:buFont typeface="Gill Sans" pitchFamily="-84" charset="0"/>
              <a:buNone/>
            </a:pPr>
            <a:endParaRPr lang="en-US" sz="2200" dirty="0" smtClean="0">
              <a:latin typeface="Courier" pitchFamily="-84" charset="0"/>
              <a:ea typeface="Courier" pitchFamily="-84" charset="0"/>
              <a:cs typeface="Courier" pitchFamily="-84" charset="0"/>
            </a:endParaRPr>
          </a:p>
          <a:p>
            <a:pPr eaLnBrk="1" hangingPunct="1">
              <a:buFont typeface="Gill Sans" pitchFamily="-84" charset="0"/>
              <a:buNone/>
            </a:pPr>
            <a:r>
              <a:rPr lang="en-US" sz="2200" dirty="0" smtClean="0">
                <a:latin typeface="Courier" pitchFamily="-84" charset="0"/>
                <a:ea typeface="Courier" pitchFamily="-84" charset="0"/>
                <a:cs typeface="Courier" pitchFamily="-84" charset="0"/>
              </a:rPr>
              <a:t>or</a:t>
            </a:r>
          </a:p>
          <a:p>
            <a:pPr eaLnBrk="1" hangingPunct="1">
              <a:buFont typeface="Gill Sans" pitchFamily="-84" charset="0"/>
              <a:buNone/>
            </a:pPr>
            <a:endParaRPr lang="en-US" sz="2200" dirty="0" smtClean="0">
              <a:latin typeface="Courier" pitchFamily="-84" charset="0"/>
              <a:ea typeface="Courier" pitchFamily="-84" charset="0"/>
              <a:cs typeface="Courier" pitchFamily="-84" charset="0"/>
            </a:endParaRPr>
          </a:p>
          <a:p>
            <a:pPr eaLnBrk="1" hangingPunct="1">
              <a:buFont typeface="Gill Sans" pitchFamily="-84" charset="0"/>
              <a:buNone/>
            </a:pPr>
            <a:r>
              <a:rPr lang="en-US" sz="2200" dirty="0" err="1" smtClean="0">
                <a:latin typeface="Courier" pitchFamily="-84" charset="0"/>
                <a:ea typeface="Courier" pitchFamily="-84" charset="0"/>
                <a:cs typeface="Courier" pitchFamily="-84" charset="0"/>
              </a:rPr>
              <a:t>qrsh</a:t>
            </a:r>
            <a:r>
              <a:rPr lang="en-US" sz="2200" dirty="0" smtClean="0">
                <a:latin typeface="Courier" pitchFamily="-84" charset="0"/>
                <a:ea typeface="Courier" pitchFamily="-84" charset="0"/>
                <a:cs typeface="Courier" pitchFamily="-84" charset="0"/>
              </a:rPr>
              <a:t> -now </a:t>
            </a:r>
            <a:r>
              <a:rPr lang="en-US" sz="2200" dirty="0" err="1" smtClean="0">
                <a:latin typeface="Courier" pitchFamily="-84" charset="0"/>
                <a:ea typeface="Courier" pitchFamily="-84" charset="0"/>
                <a:cs typeface="Courier" pitchFamily="-84" charset="0"/>
              </a:rPr>
              <a:t>n</a:t>
            </a:r>
            <a:r>
              <a:rPr lang="en-US" sz="2200" dirty="0" smtClean="0">
                <a:latin typeface="Courier" pitchFamily="-84" charset="0"/>
                <a:ea typeface="Courier" pitchFamily="-84" charset="0"/>
                <a:cs typeface="Courier" pitchFamily="-84" charset="0"/>
              </a:rPr>
              <a:t> -</a:t>
            </a:r>
            <a:r>
              <a:rPr lang="en-US" sz="2200" dirty="0" err="1" smtClean="0">
                <a:latin typeface="Courier" pitchFamily="-84" charset="0"/>
                <a:ea typeface="Courier" pitchFamily="-84" charset="0"/>
                <a:cs typeface="Courier" pitchFamily="-84" charset="0"/>
              </a:rPr>
              <a:t>pe</a:t>
            </a:r>
            <a:r>
              <a:rPr lang="en-US" sz="2200" dirty="0" smtClean="0">
                <a:latin typeface="Courier" pitchFamily="-84" charset="0"/>
                <a:ea typeface="Courier" pitchFamily="-84" charset="0"/>
                <a:cs typeface="Courier" pitchFamily="-84" charset="0"/>
              </a:rPr>
              <a:t> shared 2 -</a:t>
            </a:r>
            <a:r>
              <a:rPr lang="en-US" sz="2200" dirty="0" err="1" smtClean="0">
                <a:latin typeface="Courier" pitchFamily="-84" charset="0"/>
                <a:ea typeface="Courier" pitchFamily="-84" charset="0"/>
                <a:cs typeface="Courier" pitchFamily="-84" charset="0"/>
              </a:rPr>
              <a:t>l</a:t>
            </a:r>
            <a:r>
              <a:rPr lang="en-US" sz="2200" dirty="0" smtClean="0">
                <a:latin typeface="Courier" pitchFamily="-84" charset="0"/>
                <a:ea typeface="Courier" pitchFamily="-84" charset="0"/>
                <a:cs typeface="Courier" pitchFamily="-84" charset="0"/>
              </a:rPr>
              <a:t> </a:t>
            </a:r>
            <a:r>
              <a:rPr lang="en-US" sz="2200" b="1" dirty="0" err="1" smtClean="0">
                <a:latin typeface="Courier" pitchFamily="-84" charset="0"/>
                <a:ea typeface="Courier" pitchFamily="-84" charset="0"/>
                <a:cs typeface="Courier" pitchFamily="-84" charset="0"/>
              </a:rPr>
              <a:t>i</a:t>
            </a:r>
            <a:r>
              <a:rPr lang="en-US" sz="2200" dirty="0" err="1" smtClean="0">
                <a:latin typeface="Courier" pitchFamily="-84" charset="0"/>
                <a:ea typeface="Courier" pitchFamily="-84" charset="0"/>
                <a:cs typeface="Courier" pitchFamily="-84" charset="0"/>
              </a:rPr>
              <a:t>,mem</a:t>
            </a:r>
            <a:r>
              <a:rPr lang="en-US" sz="2200" dirty="0" smtClean="0">
                <a:latin typeface="Courier" pitchFamily="-84" charset="0"/>
                <a:ea typeface="Courier" pitchFamily="-84" charset="0"/>
                <a:cs typeface="Courier" pitchFamily="-84" charset="0"/>
              </a:rPr>
              <a:t>=4G,time=2:00:00</a:t>
            </a:r>
          </a:p>
          <a:p>
            <a:pPr eaLnBrk="1" hangingPunct="1">
              <a:buFont typeface="Gill Sans" pitchFamily="-84" charset="0"/>
              <a:buNone/>
            </a:pPr>
            <a:endParaRPr lang="en-US" sz="1800" dirty="0" smtClean="0"/>
          </a:p>
          <a:p>
            <a:pPr eaLnBrk="1" hangingPunct="1">
              <a:buFont typeface="Gill Sans" pitchFamily="-84" charset="0"/>
              <a:buNone/>
            </a:pPr>
            <a:r>
              <a:rPr lang="en-US" sz="2000" dirty="0" smtClean="0">
                <a:latin typeface="Gill Sans"/>
                <a:cs typeface="Gill Sans"/>
              </a:rPr>
              <a:t>For interactive sessions (</a:t>
            </a:r>
            <a:r>
              <a:rPr lang="en-US" sz="2000" dirty="0" err="1" smtClean="0">
                <a:latin typeface="Gill Sans"/>
                <a:cs typeface="Gill Sans"/>
              </a:rPr>
              <a:t>i</a:t>
            </a:r>
            <a:r>
              <a:rPr lang="en-US" sz="2000" dirty="0" smtClean="0">
                <a:latin typeface="Gill Sans"/>
                <a:cs typeface="Gill Sans"/>
              </a:rPr>
              <a:t>), you use the ‘shared’ cores. The time limit is 24 hrs. The shared cores are busy, so the less time and memory you request, the faster you will get a session, </a:t>
            </a:r>
            <a:r>
              <a:rPr lang="en-US" sz="2000" dirty="0" err="1" smtClean="0">
                <a:latin typeface="Gill Sans"/>
                <a:cs typeface="Gill Sans"/>
              </a:rPr>
              <a:t>mem</a:t>
            </a:r>
            <a:r>
              <a:rPr lang="en-US" sz="2000" dirty="0" smtClean="0">
                <a:latin typeface="Gill Sans"/>
                <a:cs typeface="Gill Sans"/>
              </a:rPr>
              <a:t>=2G  and time=2:00:00 is the default. But, there are potentially thousands of cores available to you.  </a:t>
            </a:r>
          </a:p>
          <a:p>
            <a:pPr eaLnBrk="1" hangingPunct="1">
              <a:buFont typeface="Gill Sans" pitchFamily="-84" charset="0"/>
              <a:buNone/>
            </a:pPr>
            <a:endParaRPr lang="en-US" sz="2000" dirty="0" smtClean="0">
              <a:latin typeface="Gill Sans"/>
              <a:cs typeface="Gill Sans"/>
            </a:endParaRPr>
          </a:p>
          <a:p>
            <a:pPr eaLnBrk="1" hangingPunct="1">
              <a:buFont typeface="Gill Sans" pitchFamily="-84" charset="0"/>
              <a:buNone/>
            </a:pPr>
            <a:r>
              <a:rPr lang="en-US" sz="2000" dirty="0" smtClean="0">
                <a:latin typeface="Gill Sans"/>
                <a:cs typeface="Gill Sans"/>
              </a:rPr>
              <a:t>For high priority sessions (</a:t>
            </a:r>
            <a:r>
              <a:rPr lang="en-US" sz="2000" dirty="0" err="1" smtClean="0">
                <a:latin typeface="Gill Sans"/>
                <a:cs typeface="Gill Sans"/>
              </a:rPr>
              <a:t>highp</a:t>
            </a:r>
            <a:r>
              <a:rPr lang="en-US" sz="2000" dirty="0" smtClean="0">
                <a:latin typeface="Gill Sans"/>
                <a:cs typeface="Gill Sans"/>
              </a:rPr>
              <a:t>), you use your group’s cores. Time limit is 1 week (168hrs) and depending on how busy your group is,  you may get a session fast, but the number of cores available to you will be less. </a:t>
            </a:r>
          </a:p>
          <a:p>
            <a:pPr eaLnBrk="1" hangingPunct="1">
              <a:buFont typeface="Gill Sans" pitchFamily="-84" charset="0"/>
              <a:buNone/>
            </a:pPr>
            <a:endParaRPr lang="en-US" sz="2000" dirty="0" smtClean="0">
              <a:latin typeface="Gill Sans"/>
              <a:cs typeface="Gill Sans"/>
            </a:endParaRPr>
          </a:p>
          <a:p>
            <a:pPr eaLnBrk="1" hangingPunct="1">
              <a:buFont typeface="Gill Sans" pitchFamily="-84" charset="0"/>
              <a:buNone/>
            </a:pPr>
            <a:r>
              <a:rPr lang="en-US" sz="2000" dirty="0" smtClean="0">
                <a:latin typeface="Gill Sans"/>
                <a:cs typeface="Gill Sans"/>
              </a:rPr>
              <a:t>More info:   http://hpc.ucla.edu/hoffman2/computing/sge_qrsh.php</a:t>
            </a:r>
          </a:p>
          <a:p>
            <a:pPr eaLnBrk="1" hangingPunct="1">
              <a:buFont typeface="Gill Sans" pitchFamily="-84" charset="0"/>
              <a:buNone/>
            </a:pPr>
            <a:endParaRPr lang="en-US" sz="1800" dirty="0" smtClean="0"/>
          </a:p>
        </p:txBody>
      </p:sp>
      <p:sp>
        <p:nvSpPr>
          <p:cNvPr id="187395" name="Rectangle 1"/>
          <p:cNvSpPr>
            <a:spLocks noGrp="1" noChangeArrowheads="1"/>
          </p:cNvSpPr>
          <p:nvPr>
            <p:ph type="title"/>
          </p:nvPr>
        </p:nvSpPr>
        <p:spPr>
          <a:xfrm>
            <a:off x="892969" y="-26789"/>
            <a:ext cx="7358063" cy="1160859"/>
          </a:xfrm>
        </p:spPr>
        <p:txBody>
          <a:bodyPr lIns="64291" tIns="32146" rIns="64291" bIns="32146"/>
          <a:lstStyle/>
          <a:p>
            <a:pPr eaLnBrk="1" hangingPunct="1"/>
            <a:r>
              <a:rPr lang="en-US" sz="3400" dirty="0"/>
              <a:t>Request a session on </a:t>
            </a:r>
            <a:r>
              <a:rPr lang="en-US" sz="3400" dirty="0" err="1"/>
              <a:t>hoffman</a:t>
            </a:r>
            <a:r>
              <a:rPr lang="en-US" sz="3400" dirty="0"/>
              <a:t> with </a:t>
            </a:r>
            <a:r>
              <a:rPr lang="en-US" sz="3400" dirty="0" err="1">
                <a:solidFill>
                  <a:srgbClr val="D90B00"/>
                </a:solidFill>
              </a:rPr>
              <a:t>qrsh</a:t>
            </a:r>
            <a:endParaRPr lang="en-US" sz="3400" dirty="0">
              <a:solidFill>
                <a:srgbClr val="D90B00"/>
              </a:solidFill>
            </a:endParaRPr>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8418" name="Rectangle 1"/>
          <p:cNvSpPr>
            <a:spLocks noGrp="1" noChangeArrowheads="1"/>
          </p:cNvSpPr>
          <p:nvPr>
            <p:ph type="title"/>
          </p:nvPr>
        </p:nvSpPr>
        <p:spPr>
          <a:xfrm>
            <a:off x="892969" y="-26789"/>
            <a:ext cx="7358063" cy="1160859"/>
          </a:xfrm>
        </p:spPr>
        <p:txBody>
          <a:bodyPr lIns="64291" tIns="32146" rIns="64291" bIns="32146"/>
          <a:lstStyle/>
          <a:p>
            <a:pPr eaLnBrk="1" hangingPunct="1"/>
            <a:r>
              <a:rPr lang="en-US" sz="3400" dirty="0"/>
              <a:t>WARNING: Spaces matter in Unix!</a:t>
            </a:r>
          </a:p>
        </p:txBody>
      </p:sp>
      <p:sp>
        <p:nvSpPr>
          <p:cNvPr id="188419" name="Rectangle 2"/>
          <p:cNvSpPr>
            <a:spLocks noGrp="1" noChangeArrowheads="1"/>
          </p:cNvSpPr>
          <p:nvPr>
            <p:ph type="body" idx="1"/>
          </p:nvPr>
        </p:nvSpPr>
        <p:spPr>
          <a:xfrm>
            <a:off x="446485" y="1044774"/>
            <a:ext cx="8474273" cy="5706070"/>
          </a:xfrm>
        </p:spPr>
        <p:txBody>
          <a:bodyPr wrap="none" lIns="64291" tIns="32146" rIns="64291" bIns="32146"/>
          <a:lstStyle/>
          <a:p>
            <a:pPr>
              <a:lnSpc>
                <a:spcPts val="1406"/>
              </a:lnSpc>
              <a:buNone/>
            </a:pPr>
            <a:r>
              <a:rPr lang="en-US" dirty="0">
                <a:latin typeface="Gill Sans"/>
                <a:cs typeface="Gill Sans"/>
              </a:rPr>
              <a:t>This works:</a:t>
            </a:r>
          </a:p>
          <a:p>
            <a:pPr>
              <a:lnSpc>
                <a:spcPts val="1406"/>
              </a:lnSpc>
              <a:buNone/>
            </a:pPr>
            <a:r>
              <a:rPr lang="en-US" dirty="0" smtClean="0">
                <a:latin typeface="Gill Sans"/>
                <a:cs typeface="Gill Sans"/>
              </a:rPr>
              <a:t> </a:t>
            </a:r>
          </a:p>
          <a:p>
            <a:pPr>
              <a:lnSpc>
                <a:spcPts val="1406"/>
              </a:lnSpc>
              <a:buNone/>
            </a:pPr>
            <a:endParaRPr lang="en-US" dirty="0" smtClean="0">
              <a:latin typeface="Gill Sans"/>
              <a:cs typeface="Gill Sans"/>
            </a:endParaRPr>
          </a:p>
          <a:p>
            <a:pPr>
              <a:lnSpc>
                <a:spcPts val="1406"/>
              </a:lnSpc>
              <a:buNone/>
            </a:pPr>
            <a:r>
              <a:rPr lang="en-US" sz="3000" dirty="0" err="1">
                <a:latin typeface="Courier"/>
                <a:ea typeface="Courier" pitchFamily="-84" charset="0"/>
                <a:cs typeface="Courier"/>
                <a:sym typeface="Courier" pitchFamily="-84" charset="0"/>
              </a:rPr>
              <a:t>qrsh</a:t>
            </a:r>
            <a:r>
              <a:rPr lang="en-US" sz="3000" dirty="0">
                <a:latin typeface="Courier"/>
                <a:ea typeface="Courier" pitchFamily="-84" charset="0"/>
                <a:cs typeface="Courier"/>
                <a:sym typeface="Courier" pitchFamily="-84" charset="0"/>
              </a:rPr>
              <a:t> -now </a:t>
            </a:r>
            <a:r>
              <a:rPr lang="en-US" sz="3000" dirty="0" err="1">
                <a:latin typeface="Courier"/>
                <a:ea typeface="Courier" pitchFamily="-84" charset="0"/>
                <a:cs typeface="Courier"/>
                <a:sym typeface="Courier" pitchFamily="-84" charset="0"/>
              </a:rPr>
              <a:t>n</a:t>
            </a:r>
            <a:r>
              <a:rPr lang="en-US" sz="3000" dirty="0">
                <a:latin typeface="Courier"/>
                <a:ea typeface="Courier" pitchFamily="-84" charset="0"/>
                <a:cs typeface="Courier"/>
                <a:sym typeface="Courier" pitchFamily="-84" charset="0"/>
              </a:rPr>
              <a:t> -</a:t>
            </a:r>
            <a:r>
              <a:rPr lang="en-US" sz="3000" dirty="0" err="1">
                <a:latin typeface="Courier"/>
                <a:ea typeface="Courier" pitchFamily="-84" charset="0"/>
                <a:cs typeface="Courier"/>
                <a:sym typeface="Courier" pitchFamily="-84" charset="0"/>
              </a:rPr>
              <a:t>l</a:t>
            </a:r>
            <a:r>
              <a:rPr lang="en-US" sz="3000" dirty="0">
                <a:latin typeface="Courier"/>
                <a:ea typeface="Courier" pitchFamily="-84" charset="0"/>
                <a:cs typeface="Courier"/>
                <a:sym typeface="Courier" pitchFamily="-84" charset="0"/>
              </a:rPr>
              <a:t> </a:t>
            </a:r>
            <a:r>
              <a:rPr lang="en-US" sz="3000" dirty="0" err="1">
                <a:latin typeface="Courier"/>
                <a:ea typeface="Courier" pitchFamily="-84" charset="0"/>
                <a:cs typeface="Courier"/>
                <a:sym typeface="Courier" pitchFamily="-84" charset="0"/>
              </a:rPr>
              <a:t>i,mem</a:t>
            </a:r>
            <a:r>
              <a:rPr lang="en-US" sz="3000" dirty="0">
                <a:latin typeface="Courier"/>
                <a:ea typeface="Courier" pitchFamily="-84" charset="0"/>
                <a:cs typeface="Courier"/>
                <a:sym typeface="Courier" pitchFamily="-84" charset="0"/>
              </a:rPr>
              <a:t>=4G,time=2:00:00</a:t>
            </a:r>
            <a:endParaRPr lang="en-US" sz="3000" dirty="0">
              <a:latin typeface="Courier"/>
              <a:cs typeface="Courier"/>
              <a:sym typeface="Courier" pitchFamily="-84" charset="0"/>
            </a:endParaRPr>
          </a:p>
          <a:p>
            <a:pPr>
              <a:lnSpc>
                <a:spcPts val="1406"/>
              </a:lnSpc>
            </a:pPr>
            <a:endParaRPr lang="en-US" dirty="0">
              <a:latin typeface="Gill Sans"/>
              <a:cs typeface="Gill Sans"/>
            </a:endParaRPr>
          </a:p>
          <a:p>
            <a:pPr>
              <a:lnSpc>
                <a:spcPts val="1406"/>
              </a:lnSpc>
            </a:pPr>
            <a:endParaRPr lang="en-US" dirty="0" smtClean="0">
              <a:latin typeface="Gill Sans"/>
              <a:cs typeface="Gill Sans"/>
            </a:endParaRPr>
          </a:p>
          <a:p>
            <a:pPr>
              <a:lnSpc>
                <a:spcPts val="1406"/>
              </a:lnSpc>
              <a:buNone/>
            </a:pPr>
            <a:endParaRPr lang="en-US" dirty="0" smtClean="0">
              <a:latin typeface="Gill Sans"/>
              <a:cs typeface="Gill Sans"/>
            </a:endParaRPr>
          </a:p>
          <a:p>
            <a:pPr>
              <a:lnSpc>
                <a:spcPts val="1406"/>
              </a:lnSpc>
              <a:buNone/>
            </a:pPr>
            <a:endParaRPr lang="en-US" dirty="0" smtClean="0">
              <a:latin typeface="Gill Sans"/>
              <a:cs typeface="Gill Sans"/>
            </a:endParaRPr>
          </a:p>
          <a:p>
            <a:pPr>
              <a:lnSpc>
                <a:spcPts val="1406"/>
              </a:lnSpc>
              <a:buNone/>
            </a:pPr>
            <a:r>
              <a:rPr lang="en-US" dirty="0" smtClean="0">
                <a:latin typeface="Gill Sans"/>
                <a:cs typeface="Gill Sans"/>
              </a:rPr>
              <a:t>This </a:t>
            </a:r>
            <a:r>
              <a:rPr lang="en-US" dirty="0">
                <a:latin typeface="Gill Sans"/>
                <a:cs typeface="Gill Sans"/>
              </a:rPr>
              <a:t>does not</a:t>
            </a:r>
            <a:r>
              <a:rPr lang="en-US" dirty="0" smtClean="0">
                <a:latin typeface="Gill Sans"/>
                <a:cs typeface="Gill Sans"/>
              </a:rPr>
              <a:t>:</a:t>
            </a:r>
          </a:p>
          <a:p>
            <a:pPr>
              <a:lnSpc>
                <a:spcPts val="1406"/>
              </a:lnSpc>
              <a:buNone/>
            </a:pPr>
            <a:endParaRPr lang="en-US" dirty="0" smtClean="0">
              <a:latin typeface="Gill Sans"/>
              <a:cs typeface="Gill Sans"/>
            </a:endParaRPr>
          </a:p>
          <a:p>
            <a:pPr>
              <a:lnSpc>
                <a:spcPts val="1406"/>
              </a:lnSpc>
              <a:buNone/>
            </a:pPr>
            <a:endParaRPr lang="en-US" dirty="0">
              <a:latin typeface="Gill Sans"/>
              <a:cs typeface="Gill Sans"/>
            </a:endParaRPr>
          </a:p>
          <a:p>
            <a:pPr>
              <a:lnSpc>
                <a:spcPts val="1406"/>
              </a:lnSpc>
              <a:buNone/>
            </a:pPr>
            <a:r>
              <a:rPr lang="en-US" sz="3000" dirty="0" err="1">
                <a:latin typeface="Courier"/>
                <a:ea typeface="Courier" pitchFamily="-84" charset="0"/>
                <a:cs typeface="Courier"/>
                <a:sym typeface="Courier" pitchFamily="-84" charset="0"/>
              </a:rPr>
              <a:t>qrsh</a:t>
            </a:r>
            <a:r>
              <a:rPr lang="en-US" sz="3000" dirty="0">
                <a:latin typeface="Courier"/>
                <a:ea typeface="Courier" pitchFamily="-84" charset="0"/>
                <a:cs typeface="Courier"/>
                <a:sym typeface="Courier" pitchFamily="-84" charset="0"/>
              </a:rPr>
              <a:t> -now </a:t>
            </a:r>
            <a:r>
              <a:rPr lang="en-US" sz="3000" dirty="0" err="1">
                <a:latin typeface="Courier"/>
                <a:ea typeface="Courier" pitchFamily="-84" charset="0"/>
                <a:cs typeface="Courier"/>
                <a:sym typeface="Courier" pitchFamily="-84" charset="0"/>
              </a:rPr>
              <a:t>n</a:t>
            </a:r>
            <a:r>
              <a:rPr lang="en-US" sz="3000" dirty="0">
                <a:latin typeface="Courier"/>
                <a:ea typeface="Courier" pitchFamily="-84" charset="0"/>
                <a:cs typeface="Courier"/>
                <a:sym typeface="Courier" pitchFamily="-84" charset="0"/>
              </a:rPr>
              <a:t> -</a:t>
            </a:r>
            <a:r>
              <a:rPr lang="en-US" sz="3000" dirty="0" err="1">
                <a:latin typeface="Courier"/>
                <a:ea typeface="Courier" pitchFamily="-84" charset="0"/>
                <a:cs typeface="Courier"/>
                <a:sym typeface="Courier" pitchFamily="-84" charset="0"/>
              </a:rPr>
              <a:t>l</a:t>
            </a:r>
            <a:r>
              <a:rPr lang="en-US" sz="3000" dirty="0">
                <a:latin typeface="Courier"/>
                <a:ea typeface="Courier" pitchFamily="-84" charset="0"/>
                <a:cs typeface="Courier"/>
                <a:sym typeface="Courier" pitchFamily="-84" charset="0"/>
              </a:rPr>
              <a:t> </a:t>
            </a:r>
            <a:r>
              <a:rPr lang="en-US" sz="3000" dirty="0" err="1">
                <a:latin typeface="Courier"/>
                <a:ea typeface="Courier" pitchFamily="-84" charset="0"/>
                <a:cs typeface="Courier"/>
                <a:sym typeface="Courier" pitchFamily="-84" charset="0"/>
              </a:rPr>
              <a:t>i</a:t>
            </a:r>
            <a:r>
              <a:rPr lang="en-US" sz="3000" dirty="0">
                <a:latin typeface="Courier"/>
                <a:ea typeface="Courier" pitchFamily="-84" charset="0"/>
                <a:cs typeface="Courier"/>
                <a:sym typeface="Courier" pitchFamily="-84" charset="0"/>
              </a:rPr>
              <a:t>, </a:t>
            </a:r>
            <a:r>
              <a:rPr lang="en-US" sz="3000" dirty="0" err="1">
                <a:latin typeface="Courier"/>
                <a:ea typeface="Courier" pitchFamily="-84" charset="0"/>
                <a:cs typeface="Courier"/>
                <a:sym typeface="Courier" pitchFamily="-84" charset="0"/>
              </a:rPr>
              <a:t>mem</a:t>
            </a:r>
            <a:r>
              <a:rPr lang="en-US" sz="3000" dirty="0">
                <a:latin typeface="Courier"/>
                <a:ea typeface="Courier" pitchFamily="-84" charset="0"/>
                <a:cs typeface="Courier"/>
                <a:sym typeface="Courier" pitchFamily="-84" charset="0"/>
              </a:rPr>
              <a:t>=4G,time=2:00:00</a:t>
            </a:r>
            <a:endParaRPr lang="en-US" sz="3000" dirty="0">
              <a:latin typeface="Courier"/>
              <a:cs typeface="Courier"/>
              <a:sym typeface="Courier" pitchFamily="-84" charset="0"/>
            </a:endParaRPr>
          </a:p>
          <a:p>
            <a:pPr>
              <a:lnSpc>
                <a:spcPts val="1406"/>
              </a:lnSpc>
            </a:pPr>
            <a:endParaRPr lang="en-US" dirty="0">
              <a:latin typeface="Gill Sans"/>
              <a:cs typeface="Gill Sans"/>
            </a:endParaRPr>
          </a:p>
          <a:p>
            <a:pPr>
              <a:lnSpc>
                <a:spcPts val="1406"/>
              </a:lnSpc>
            </a:pPr>
            <a:endParaRPr lang="en-US" dirty="0">
              <a:latin typeface="Gill Sans"/>
              <a:cs typeface="Gill Sans"/>
            </a:endParaRPr>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165100" y="173038"/>
            <a:ext cx="8686800" cy="1143000"/>
          </a:xfrm>
        </p:spPr>
        <p:txBody>
          <a:bodyPr/>
          <a:lstStyle/>
          <a:p>
            <a:r>
              <a:rPr lang="en-US" sz="3600" b="1" u="sng" dirty="0" smtClean="0">
                <a:solidFill>
                  <a:schemeClr val="tx2"/>
                </a:solidFill>
              </a:rPr>
              <a:t>Working on Hoffman: Scratch folder space</a:t>
            </a:r>
            <a:endParaRPr lang="en-US" sz="3600" b="1" u="sng" dirty="0">
              <a:solidFill>
                <a:schemeClr val="tx2"/>
              </a:solidFill>
            </a:endParaRPr>
          </a:p>
        </p:txBody>
      </p:sp>
      <p:sp>
        <p:nvSpPr>
          <p:cNvPr id="3" name="Content Placeholder 2"/>
          <p:cNvSpPr>
            <a:spLocks noGrp="1"/>
          </p:cNvSpPr>
          <p:nvPr>
            <p:ph idx="1"/>
          </p:nvPr>
        </p:nvSpPr>
        <p:spPr>
          <a:xfrm>
            <a:off x="142240" y="863600"/>
            <a:ext cx="8790940" cy="5750560"/>
          </a:xfrm>
        </p:spPr>
        <p:txBody>
          <a:bodyPr/>
          <a:lstStyle/>
          <a:p>
            <a:r>
              <a:rPr lang="en-US" sz="2800" dirty="0" smtClean="0">
                <a:solidFill>
                  <a:srgbClr val="1F497D"/>
                </a:solidFill>
              </a:rPr>
              <a:t>Use your “scratch” folder. To check if you have one:</a:t>
            </a:r>
          </a:p>
          <a:p>
            <a:pPr>
              <a:buNone/>
            </a:pPr>
            <a:r>
              <a:rPr lang="en-US" sz="2800" dirty="0" smtClean="0">
                <a:latin typeface="Courier"/>
                <a:cs typeface="Courier"/>
              </a:rPr>
              <a:t>	</a:t>
            </a:r>
            <a:r>
              <a:rPr lang="en-US" sz="2800" dirty="0" err="1" smtClean="0">
                <a:latin typeface="Courier"/>
                <a:cs typeface="Courier"/>
              </a:rPr>
              <a:t>ls</a:t>
            </a:r>
            <a:r>
              <a:rPr lang="en-US" sz="2800" dirty="0" smtClean="0">
                <a:latin typeface="Courier"/>
                <a:cs typeface="Courier"/>
              </a:rPr>
              <a:t> /</a:t>
            </a:r>
            <a:r>
              <a:rPr lang="en-US" sz="2800" dirty="0" err="1" smtClean="0">
                <a:latin typeface="Courier"/>
                <a:cs typeface="Courier"/>
              </a:rPr>
              <a:t>u/scratch/</a:t>
            </a:r>
            <a:r>
              <a:rPr lang="en-US" sz="2800" b="1" dirty="0" err="1" smtClean="0">
                <a:latin typeface="Courier"/>
                <a:cs typeface="Courier"/>
              </a:rPr>
              <a:t>j</a:t>
            </a:r>
            <a:r>
              <a:rPr lang="en-US" sz="2800" dirty="0" err="1" smtClean="0">
                <a:latin typeface="Courier"/>
                <a:cs typeface="Courier"/>
              </a:rPr>
              <a:t>/</a:t>
            </a:r>
            <a:r>
              <a:rPr lang="en-US" sz="2800" b="1" dirty="0" err="1" smtClean="0">
                <a:latin typeface="Courier"/>
                <a:cs typeface="Courier"/>
              </a:rPr>
              <a:t>j</a:t>
            </a:r>
            <a:r>
              <a:rPr lang="en-US" sz="2800" dirty="0" err="1" smtClean="0">
                <a:latin typeface="Courier"/>
                <a:cs typeface="Courier"/>
              </a:rPr>
              <a:t>bruin</a:t>
            </a:r>
            <a:r>
              <a:rPr lang="en-US" sz="2800" dirty="0" smtClean="0">
                <a:latin typeface="Courier"/>
                <a:cs typeface="Courier"/>
              </a:rPr>
              <a:t>/</a:t>
            </a:r>
          </a:p>
          <a:p>
            <a:pPr>
              <a:buNone/>
            </a:pPr>
            <a:endParaRPr lang="en-US" sz="2800" dirty="0" smtClean="0">
              <a:solidFill>
                <a:schemeClr val="tx2"/>
              </a:solidFill>
            </a:endParaRPr>
          </a:p>
          <a:p>
            <a:r>
              <a:rPr lang="en-US" sz="2800" dirty="0" smtClean="0">
                <a:solidFill>
                  <a:schemeClr val="tx2"/>
                </a:solidFill>
              </a:rPr>
              <a:t>Example, my (Luz) scratch space is:</a:t>
            </a:r>
          </a:p>
          <a:p>
            <a:pPr>
              <a:buNone/>
            </a:pPr>
            <a:r>
              <a:rPr lang="en-US" sz="2800" dirty="0" smtClean="0">
                <a:latin typeface="Courier"/>
                <a:cs typeface="Courier"/>
              </a:rPr>
              <a:t>	/</a:t>
            </a:r>
            <a:r>
              <a:rPr lang="en-US" sz="2800" dirty="0" err="1" smtClean="0">
                <a:latin typeface="Courier"/>
                <a:cs typeface="Courier"/>
              </a:rPr>
              <a:t>u/scratch/</a:t>
            </a:r>
            <a:r>
              <a:rPr lang="en-US" sz="2800" b="1" dirty="0" err="1" smtClean="0">
                <a:latin typeface="Courier"/>
                <a:cs typeface="Courier"/>
              </a:rPr>
              <a:t>l/ldorozco</a:t>
            </a:r>
            <a:r>
              <a:rPr lang="en-US" sz="2800" b="1" dirty="0" smtClean="0">
                <a:latin typeface="Courier"/>
                <a:cs typeface="Courier"/>
              </a:rPr>
              <a:t>/</a:t>
            </a:r>
          </a:p>
          <a:p>
            <a:pPr>
              <a:buNone/>
            </a:pPr>
            <a:endParaRPr lang="en-US" sz="2800" dirty="0" smtClean="0">
              <a:solidFill>
                <a:srgbClr val="1F497D"/>
              </a:solidFill>
            </a:endParaRPr>
          </a:p>
          <a:p>
            <a:r>
              <a:rPr lang="en-US" sz="2800" dirty="0" smtClean="0">
                <a:solidFill>
                  <a:srgbClr val="FF0000"/>
                </a:solidFill>
              </a:rPr>
              <a:t>If you do not have a scratch folder, create it:</a:t>
            </a:r>
          </a:p>
          <a:p>
            <a:pPr>
              <a:buNone/>
            </a:pPr>
            <a:r>
              <a:rPr lang="en-US" sz="2800" dirty="0" smtClean="0">
                <a:latin typeface="Courier"/>
                <a:cs typeface="Courier"/>
              </a:rPr>
              <a:t>	</a:t>
            </a:r>
            <a:r>
              <a:rPr lang="en-US" sz="2800" dirty="0" err="1" smtClean="0">
                <a:latin typeface="Courier"/>
                <a:cs typeface="Courier"/>
              </a:rPr>
              <a:t>mkdir</a:t>
            </a:r>
            <a:r>
              <a:rPr lang="en-US" sz="2800" dirty="0" smtClean="0">
                <a:latin typeface="Courier"/>
                <a:cs typeface="Courier"/>
              </a:rPr>
              <a:t> /</a:t>
            </a:r>
            <a:r>
              <a:rPr lang="en-US" sz="2800" dirty="0" err="1" smtClean="0">
                <a:latin typeface="Courier"/>
                <a:cs typeface="Courier"/>
              </a:rPr>
              <a:t>u/scratch/</a:t>
            </a:r>
            <a:r>
              <a:rPr lang="en-US" sz="2800" b="1" dirty="0" err="1" smtClean="0">
                <a:latin typeface="Courier"/>
                <a:cs typeface="Courier"/>
              </a:rPr>
              <a:t>j</a:t>
            </a:r>
            <a:r>
              <a:rPr lang="en-US" sz="2800" dirty="0" err="1" smtClean="0">
                <a:latin typeface="Courier"/>
                <a:cs typeface="Courier"/>
              </a:rPr>
              <a:t>/</a:t>
            </a:r>
            <a:r>
              <a:rPr lang="en-US" sz="2800" b="1" dirty="0" err="1" smtClean="0">
                <a:latin typeface="Courier"/>
                <a:cs typeface="Courier"/>
              </a:rPr>
              <a:t>j</a:t>
            </a:r>
            <a:r>
              <a:rPr lang="en-US" sz="2800" dirty="0" err="1" smtClean="0">
                <a:latin typeface="Courier"/>
                <a:cs typeface="Courier"/>
              </a:rPr>
              <a:t>bruin</a:t>
            </a:r>
            <a:r>
              <a:rPr lang="en-US" sz="2800" dirty="0" smtClean="0">
                <a:latin typeface="Courier"/>
                <a:cs typeface="Courier"/>
              </a:rPr>
              <a:t>/</a:t>
            </a:r>
          </a:p>
          <a:p>
            <a:pPr>
              <a:buNone/>
            </a:pPr>
            <a:endParaRPr lang="en-US" sz="2800" dirty="0" smtClean="0"/>
          </a:p>
          <a:p>
            <a:r>
              <a:rPr lang="en-US" sz="2800" dirty="0" smtClean="0">
                <a:solidFill>
                  <a:srgbClr val="1F497D"/>
                </a:solidFill>
              </a:rPr>
              <a:t>Let’s make a shortcut for it:</a:t>
            </a:r>
          </a:p>
          <a:p>
            <a:pPr>
              <a:buNone/>
            </a:pPr>
            <a:r>
              <a:rPr lang="en-US" sz="2800" dirty="0" smtClean="0"/>
              <a:t>	</a:t>
            </a:r>
            <a:r>
              <a:rPr lang="en-US" sz="2800" dirty="0" err="1" smtClean="0">
                <a:latin typeface="Courier"/>
                <a:cs typeface="Courier"/>
              </a:rPr>
              <a:t>ln</a:t>
            </a:r>
            <a:r>
              <a:rPr lang="en-US" sz="2800" dirty="0" smtClean="0">
                <a:latin typeface="Courier"/>
                <a:cs typeface="Courier"/>
              </a:rPr>
              <a:t> -</a:t>
            </a:r>
            <a:r>
              <a:rPr lang="en-US" sz="2800" dirty="0" err="1" smtClean="0">
                <a:latin typeface="Courier"/>
                <a:cs typeface="Courier"/>
              </a:rPr>
              <a:t>s</a:t>
            </a:r>
            <a:r>
              <a:rPr lang="en-US" sz="2800" dirty="0" smtClean="0">
                <a:latin typeface="Courier"/>
                <a:cs typeface="Courier"/>
              </a:rPr>
              <a:t> /</a:t>
            </a:r>
            <a:r>
              <a:rPr lang="en-US" sz="2800" dirty="0" err="1" smtClean="0">
                <a:latin typeface="Courier"/>
                <a:cs typeface="Courier"/>
              </a:rPr>
              <a:t>u/scratch/</a:t>
            </a:r>
            <a:r>
              <a:rPr lang="en-US" sz="2800" b="1" dirty="0" err="1" smtClean="0">
                <a:latin typeface="Courier"/>
                <a:cs typeface="Courier"/>
              </a:rPr>
              <a:t>j</a:t>
            </a:r>
            <a:r>
              <a:rPr lang="en-US" sz="2800" dirty="0" err="1" smtClean="0">
                <a:latin typeface="Courier"/>
                <a:cs typeface="Courier"/>
              </a:rPr>
              <a:t>/</a:t>
            </a:r>
            <a:r>
              <a:rPr lang="en-US" sz="2800" b="1" dirty="0" err="1" smtClean="0">
                <a:latin typeface="Courier"/>
                <a:cs typeface="Courier"/>
              </a:rPr>
              <a:t>j</a:t>
            </a:r>
            <a:r>
              <a:rPr lang="en-US" sz="2800" dirty="0" err="1" smtClean="0">
                <a:latin typeface="Courier"/>
                <a:cs typeface="Courier"/>
              </a:rPr>
              <a:t>bruin</a:t>
            </a:r>
            <a:r>
              <a:rPr lang="en-US" sz="2800" dirty="0" smtClean="0">
                <a:latin typeface="Courier"/>
                <a:cs typeface="Courier"/>
              </a:rPr>
              <a:t>/ ~/scratch</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165100" y="173038"/>
            <a:ext cx="8686800" cy="1143000"/>
          </a:xfrm>
        </p:spPr>
        <p:txBody>
          <a:bodyPr/>
          <a:lstStyle/>
          <a:p>
            <a:r>
              <a:rPr lang="en-US" sz="3600" b="1" u="sng" dirty="0" smtClean="0">
                <a:solidFill>
                  <a:schemeClr val="tx2"/>
                </a:solidFill>
              </a:rPr>
              <a:t>Mapping on Hoffman: Sample data</a:t>
            </a:r>
            <a:endParaRPr lang="en-US" sz="3600" b="1" u="sng" dirty="0">
              <a:solidFill>
                <a:schemeClr val="tx2"/>
              </a:solidFill>
            </a:endParaRPr>
          </a:p>
        </p:txBody>
      </p:sp>
      <p:sp>
        <p:nvSpPr>
          <p:cNvPr id="3" name="Content Placeholder 2"/>
          <p:cNvSpPr>
            <a:spLocks noGrp="1"/>
          </p:cNvSpPr>
          <p:nvPr>
            <p:ph idx="1"/>
          </p:nvPr>
        </p:nvSpPr>
        <p:spPr>
          <a:xfrm>
            <a:off x="0" y="1143000"/>
            <a:ext cx="9283700" cy="4995863"/>
          </a:xfrm>
        </p:spPr>
        <p:txBody>
          <a:bodyPr/>
          <a:lstStyle/>
          <a:p>
            <a:endParaRPr lang="en-US" dirty="0" smtClean="0"/>
          </a:p>
          <a:p>
            <a:r>
              <a:rPr lang="en-US" dirty="0" smtClean="0">
                <a:solidFill>
                  <a:srgbClr val="1F497D"/>
                </a:solidFill>
              </a:rPr>
              <a:t>Copy sample data folder to your scratch folder:</a:t>
            </a:r>
          </a:p>
          <a:p>
            <a:endParaRPr lang="en-US" dirty="0" smtClean="0"/>
          </a:p>
          <a:p>
            <a:pPr>
              <a:buNone/>
            </a:pPr>
            <a:r>
              <a:rPr lang="en-US" sz="2000" dirty="0" smtClean="0">
                <a:latin typeface="Courier"/>
                <a:cs typeface="Courier"/>
              </a:rPr>
              <a:t>cp -R /u/scratch/l/ldorozco/Workshop4 ~/scratch/</a:t>
            </a:r>
            <a:endParaRPr lang="en-US" sz="2000" b="1" dirty="0" smtClean="0">
              <a:latin typeface="Courier"/>
              <a:cs typeface="Courier"/>
            </a:endParaRPr>
          </a:p>
          <a:p>
            <a:pPr>
              <a:buNone/>
            </a:pPr>
            <a:endParaRPr lang="en-US" sz="2000" b="1" dirty="0" smtClean="0">
              <a:solidFill>
                <a:srgbClr val="1F497D"/>
              </a:solidFill>
              <a:cs typeface="Courier"/>
            </a:endParaRPr>
          </a:p>
          <a:p>
            <a:pPr>
              <a:buNone/>
            </a:pPr>
            <a:r>
              <a:rPr lang="en-US" sz="2000" b="1" dirty="0" smtClean="0">
                <a:solidFill>
                  <a:srgbClr val="1F497D"/>
                </a:solidFill>
                <a:cs typeface="Courier"/>
              </a:rPr>
              <a:t>Same as:</a:t>
            </a:r>
          </a:p>
          <a:p>
            <a:pPr>
              <a:buNone/>
            </a:pPr>
            <a:endParaRPr lang="en-US" sz="2000" b="1" dirty="0" smtClean="0">
              <a:solidFill>
                <a:srgbClr val="1F497D"/>
              </a:solidFill>
              <a:cs typeface="Courier"/>
            </a:endParaRPr>
          </a:p>
          <a:p>
            <a:pPr>
              <a:buNone/>
            </a:pPr>
            <a:r>
              <a:rPr lang="en-US" sz="2000" dirty="0" smtClean="0">
                <a:latin typeface="Courier"/>
                <a:cs typeface="Courier"/>
              </a:rPr>
              <a:t>cp -R /u/scratch/l/ldorozco/Workshop4 /</a:t>
            </a:r>
            <a:r>
              <a:rPr lang="en-US" sz="2000" dirty="0" err="1" smtClean="0">
                <a:latin typeface="Courier"/>
                <a:cs typeface="Courier"/>
              </a:rPr>
              <a:t>u/scratch/</a:t>
            </a:r>
            <a:r>
              <a:rPr lang="en-US" sz="2000" b="1" dirty="0" err="1" smtClean="0">
                <a:latin typeface="Courier"/>
                <a:cs typeface="Courier"/>
              </a:rPr>
              <a:t>j</a:t>
            </a:r>
            <a:r>
              <a:rPr lang="en-US" sz="2000" dirty="0" err="1" smtClean="0">
                <a:latin typeface="Courier"/>
                <a:cs typeface="Courier"/>
              </a:rPr>
              <a:t>/</a:t>
            </a:r>
            <a:r>
              <a:rPr lang="en-US" sz="2000" b="1" dirty="0" err="1" smtClean="0">
                <a:latin typeface="Courier"/>
                <a:cs typeface="Courier"/>
              </a:rPr>
              <a:t>j</a:t>
            </a:r>
            <a:r>
              <a:rPr lang="en-US" sz="2000" dirty="0" err="1" smtClean="0">
                <a:latin typeface="Courier"/>
                <a:cs typeface="Courier"/>
              </a:rPr>
              <a:t>bruin</a:t>
            </a:r>
            <a:r>
              <a:rPr lang="en-US" sz="2000" dirty="0" smtClean="0">
                <a:latin typeface="Courier"/>
                <a:cs typeface="Courier"/>
              </a:rPr>
              <a:t>/</a:t>
            </a:r>
          </a:p>
          <a:p>
            <a:pPr>
              <a:buNone/>
            </a:pPr>
            <a:endParaRPr lang="en-US" sz="2000" b="1" dirty="0" smtClean="0">
              <a:solidFill>
                <a:srgbClr val="1F497D"/>
              </a:solidFill>
              <a:cs typeface="Courier"/>
            </a:endParaRPr>
          </a:p>
          <a:p>
            <a:pPr>
              <a:buNone/>
            </a:pPr>
            <a:r>
              <a:rPr lang="en-US" sz="2000" b="1" dirty="0" smtClean="0">
                <a:solidFill>
                  <a:srgbClr val="1F497D"/>
                </a:solidFill>
                <a:cs typeface="Courier"/>
              </a:rPr>
              <a:t>To view it:</a:t>
            </a:r>
          </a:p>
          <a:p>
            <a:pPr>
              <a:buNone/>
            </a:pPr>
            <a:r>
              <a:rPr lang="en-US" sz="2000" dirty="0" err="1" smtClean="0">
                <a:latin typeface="Courier"/>
                <a:cs typeface="Courier"/>
              </a:rPr>
              <a:t>ls</a:t>
            </a:r>
            <a:r>
              <a:rPr lang="en-US" sz="2000" dirty="0" smtClean="0">
                <a:latin typeface="Courier"/>
                <a:cs typeface="Courier"/>
              </a:rPr>
              <a:t> ~/scratch/Workshop4/</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a:xfrm>
            <a:off x="121512" y="108986"/>
            <a:ext cx="7620000" cy="564666"/>
          </a:xfrm>
        </p:spPr>
        <p:txBody>
          <a:bodyPr/>
          <a:lstStyle/>
          <a:p>
            <a:r>
              <a:rPr lang="en-US" sz="3200" b="1" u="sng" dirty="0" smtClean="0"/>
              <a:t>Choose the right platform for your study</a:t>
            </a:r>
            <a:endParaRPr lang="en-US" sz="3200" b="1" u="sng" dirty="0"/>
          </a:p>
        </p:txBody>
      </p:sp>
      <p:grpSp>
        <p:nvGrpSpPr>
          <p:cNvPr id="5" name="Group 4"/>
          <p:cNvGrpSpPr/>
          <p:nvPr/>
        </p:nvGrpSpPr>
        <p:grpSpPr>
          <a:xfrm>
            <a:off x="345028" y="1150516"/>
            <a:ext cx="1156885" cy="1378243"/>
            <a:chOff x="4145742" y="2041924"/>
            <a:chExt cx="1461052" cy="1373809"/>
          </a:xfrm>
        </p:grpSpPr>
        <p:cxnSp>
          <p:nvCxnSpPr>
            <p:cNvPr id="6" name="Curved Connector 5"/>
            <p:cNvCxnSpPr/>
            <p:nvPr/>
          </p:nvCxnSpPr>
          <p:spPr>
            <a:xfrm rot="5400000">
              <a:off x="4241820" y="2580848"/>
              <a:ext cx="452782" cy="375478"/>
            </a:xfrm>
            <a:prstGeom prst="curvedConnector3">
              <a:avLst>
                <a:gd name="adj1" fmla="val 50000"/>
              </a:avLst>
            </a:prstGeom>
            <a:ln>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7" name="Curved Connector 6"/>
            <p:cNvCxnSpPr/>
            <p:nvPr/>
          </p:nvCxnSpPr>
          <p:spPr>
            <a:xfrm rot="5400000">
              <a:off x="4101568" y="2396422"/>
              <a:ext cx="885687" cy="527878"/>
            </a:xfrm>
            <a:prstGeom prst="curvedConnector3">
              <a:avLst>
                <a:gd name="adj1" fmla="val 50000"/>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 name="Curved Connector 7"/>
            <p:cNvCxnSpPr/>
            <p:nvPr/>
          </p:nvCxnSpPr>
          <p:spPr>
            <a:xfrm flipV="1">
              <a:off x="4820500" y="2701226"/>
              <a:ext cx="452783" cy="37547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9" name="Curved Connector 8"/>
            <p:cNvCxnSpPr/>
            <p:nvPr/>
          </p:nvCxnSpPr>
          <p:spPr>
            <a:xfrm rot="5400000">
              <a:off x="4365505" y="2122544"/>
              <a:ext cx="885690" cy="750958"/>
            </a:xfrm>
            <a:prstGeom prst="curvedConnector3">
              <a:avLst>
                <a:gd name="adj1" fmla="val 50000"/>
              </a:avLst>
            </a:prstGeom>
            <a:ln>
              <a:solidFill>
                <a:srgbClr val="000090"/>
              </a:solidFill>
            </a:ln>
          </p:spPr>
          <p:style>
            <a:lnRef idx="2">
              <a:schemeClr val="accent1"/>
            </a:lnRef>
            <a:fillRef idx="0">
              <a:schemeClr val="accent1"/>
            </a:fillRef>
            <a:effectRef idx="1">
              <a:schemeClr val="accent1"/>
            </a:effectRef>
            <a:fontRef idx="minor">
              <a:schemeClr val="tx1"/>
            </a:fontRef>
          </p:style>
        </p:cxnSp>
        <p:cxnSp>
          <p:nvCxnSpPr>
            <p:cNvPr id="10" name="Curved Connector 9"/>
            <p:cNvCxnSpPr/>
            <p:nvPr/>
          </p:nvCxnSpPr>
          <p:spPr>
            <a:xfrm rot="5400000" flipH="1" flipV="1">
              <a:off x="4109297" y="2109290"/>
              <a:ext cx="885690" cy="750958"/>
            </a:xfrm>
            <a:prstGeom prst="curvedConnector3">
              <a:avLst>
                <a:gd name="adj1" fmla="val 50000"/>
              </a:avLst>
            </a:prstGeom>
            <a:ln>
              <a:solidFill>
                <a:srgbClr val="000090"/>
              </a:solidFill>
            </a:ln>
          </p:spPr>
          <p:style>
            <a:lnRef idx="2">
              <a:schemeClr val="accent1"/>
            </a:lnRef>
            <a:fillRef idx="0">
              <a:schemeClr val="accent1"/>
            </a:fillRef>
            <a:effectRef idx="1">
              <a:schemeClr val="accent1"/>
            </a:effectRef>
            <a:fontRef idx="minor">
              <a:schemeClr val="tx1"/>
            </a:fontRef>
          </p:style>
        </p:cxnSp>
        <p:cxnSp>
          <p:nvCxnSpPr>
            <p:cNvPr id="11" name="Curved Connector 10"/>
            <p:cNvCxnSpPr/>
            <p:nvPr/>
          </p:nvCxnSpPr>
          <p:spPr>
            <a:xfrm rot="5400000" flipH="1" flipV="1">
              <a:off x="4261697" y="2261690"/>
              <a:ext cx="885690" cy="75095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2" name="Curved Connector 11"/>
            <p:cNvCxnSpPr/>
            <p:nvPr/>
          </p:nvCxnSpPr>
          <p:spPr>
            <a:xfrm rot="5400000" flipH="1" flipV="1">
              <a:off x="4414097" y="2414090"/>
              <a:ext cx="885690" cy="750958"/>
            </a:xfrm>
            <a:prstGeom prst="curvedConnector3">
              <a:avLst>
                <a:gd name="adj1" fmla="val 50000"/>
              </a:avLst>
            </a:prstGeom>
            <a:ln>
              <a:solidFill>
                <a:srgbClr val="000090"/>
              </a:solidFill>
            </a:ln>
          </p:spPr>
          <p:style>
            <a:lnRef idx="2">
              <a:schemeClr val="accent1"/>
            </a:lnRef>
            <a:fillRef idx="0">
              <a:schemeClr val="accent1"/>
            </a:fillRef>
            <a:effectRef idx="1">
              <a:schemeClr val="accent1"/>
            </a:effectRef>
            <a:fontRef idx="minor">
              <a:schemeClr val="tx1"/>
            </a:fontRef>
          </p:style>
        </p:cxnSp>
        <p:cxnSp>
          <p:nvCxnSpPr>
            <p:cNvPr id="13" name="Curved Connector 12"/>
            <p:cNvCxnSpPr/>
            <p:nvPr/>
          </p:nvCxnSpPr>
          <p:spPr>
            <a:xfrm rot="16200000" flipH="1">
              <a:off x="4421830" y="2111502"/>
              <a:ext cx="885690" cy="750958"/>
            </a:xfrm>
            <a:prstGeom prst="curvedConnector3">
              <a:avLst>
                <a:gd name="adj1" fmla="val 50000"/>
              </a:avLst>
            </a:prstGeom>
            <a:ln>
              <a:solidFill>
                <a:srgbClr val="000090"/>
              </a:solidFill>
            </a:ln>
          </p:spPr>
          <p:style>
            <a:lnRef idx="2">
              <a:schemeClr val="accent1"/>
            </a:lnRef>
            <a:fillRef idx="0">
              <a:schemeClr val="accent1"/>
            </a:fillRef>
            <a:effectRef idx="1">
              <a:schemeClr val="accent1"/>
            </a:effectRef>
            <a:fontRef idx="minor">
              <a:schemeClr val="tx1"/>
            </a:fontRef>
          </p:style>
        </p:cxnSp>
        <p:cxnSp>
          <p:nvCxnSpPr>
            <p:cNvPr id="14" name="Curved Connector 13"/>
            <p:cNvCxnSpPr/>
            <p:nvPr/>
          </p:nvCxnSpPr>
          <p:spPr>
            <a:xfrm rot="16200000" flipH="1">
              <a:off x="4574230" y="2263902"/>
              <a:ext cx="885690" cy="75095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5" name="Curved Connector 14"/>
            <p:cNvCxnSpPr/>
            <p:nvPr/>
          </p:nvCxnSpPr>
          <p:spPr>
            <a:xfrm rot="16200000" flipH="1">
              <a:off x="4189914" y="2295923"/>
              <a:ext cx="885690" cy="75095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6" name="Curved Connector 15"/>
            <p:cNvCxnSpPr/>
            <p:nvPr/>
          </p:nvCxnSpPr>
          <p:spPr>
            <a:xfrm rot="5400000">
              <a:off x="4253968" y="2548822"/>
              <a:ext cx="885687" cy="527878"/>
            </a:xfrm>
            <a:prstGeom prst="curvedConnector3">
              <a:avLst>
                <a:gd name="adj1" fmla="val 50000"/>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7" name="Curved Connector 16"/>
            <p:cNvCxnSpPr/>
            <p:nvPr/>
          </p:nvCxnSpPr>
          <p:spPr>
            <a:xfrm rot="5400000">
              <a:off x="4406368" y="2701222"/>
              <a:ext cx="885687" cy="527878"/>
            </a:xfrm>
            <a:prstGeom prst="curvedConnector3">
              <a:avLst>
                <a:gd name="adj1" fmla="val 50000"/>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8" name="Curved Connector 17"/>
            <p:cNvCxnSpPr/>
            <p:nvPr/>
          </p:nvCxnSpPr>
          <p:spPr>
            <a:xfrm rot="10800000" flipV="1">
              <a:off x="4568708" y="2513485"/>
              <a:ext cx="885686" cy="527879"/>
            </a:xfrm>
            <a:prstGeom prst="curvedConnector3">
              <a:avLst>
                <a:gd name="adj1" fmla="val 50000"/>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9" name="Curved Connector 18"/>
            <p:cNvCxnSpPr/>
            <p:nvPr/>
          </p:nvCxnSpPr>
          <p:spPr>
            <a:xfrm rot="10800000" flipV="1">
              <a:off x="4721108" y="2665885"/>
              <a:ext cx="885686" cy="527879"/>
            </a:xfrm>
            <a:prstGeom prst="curvedConnector3">
              <a:avLst>
                <a:gd name="adj1" fmla="val 50000"/>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20" name="Curved Connector 19"/>
            <p:cNvCxnSpPr/>
            <p:nvPr/>
          </p:nvCxnSpPr>
          <p:spPr>
            <a:xfrm rot="16200000" flipH="1">
              <a:off x="4310292" y="2537779"/>
              <a:ext cx="885687" cy="527879"/>
            </a:xfrm>
            <a:prstGeom prst="curvedConnector3">
              <a:avLst>
                <a:gd name="adj1" fmla="val 50000"/>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21" name="Curved Connector 20"/>
            <p:cNvCxnSpPr/>
            <p:nvPr/>
          </p:nvCxnSpPr>
          <p:spPr>
            <a:xfrm rot="10800000" flipV="1">
              <a:off x="4404160" y="2393112"/>
              <a:ext cx="452782" cy="375478"/>
            </a:xfrm>
            <a:prstGeom prst="curvedConnector3">
              <a:avLst>
                <a:gd name="adj1" fmla="val 50000"/>
              </a:avLst>
            </a:prstGeom>
            <a:ln>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22" name="Curved Connector 21"/>
            <p:cNvCxnSpPr/>
            <p:nvPr/>
          </p:nvCxnSpPr>
          <p:spPr>
            <a:xfrm rot="10800000" flipV="1">
              <a:off x="4680247" y="2724393"/>
              <a:ext cx="452782" cy="375478"/>
            </a:xfrm>
            <a:prstGeom prst="curvedConnector3">
              <a:avLst>
                <a:gd name="adj1" fmla="val 50000"/>
              </a:avLst>
            </a:prstGeom>
            <a:ln>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23" name="Curved Connector 22"/>
            <p:cNvCxnSpPr/>
            <p:nvPr/>
          </p:nvCxnSpPr>
          <p:spPr>
            <a:xfrm rot="16200000" flipH="1">
              <a:off x="4969588" y="2849203"/>
              <a:ext cx="452782" cy="375478"/>
            </a:xfrm>
            <a:prstGeom prst="curvedConnector3">
              <a:avLst>
                <a:gd name="adj1" fmla="val 50000"/>
              </a:avLst>
            </a:prstGeom>
            <a:ln>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24" name="Curved Connector 23"/>
            <p:cNvCxnSpPr/>
            <p:nvPr/>
          </p:nvCxnSpPr>
          <p:spPr>
            <a:xfrm rot="16200000" flipH="1">
              <a:off x="5121988" y="3001603"/>
              <a:ext cx="452782" cy="375478"/>
            </a:xfrm>
            <a:prstGeom prst="curvedConnector3">
              <a:avLst>
                <a:gd name="adj1" fmla="val 50000"/>
              </a:avLst>
            </a:prstGeom>
            <a:ln>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25" name="Curved Connector 24"/>
            <p:cNvCxnSpPr/>
            <p:nvPr/>
          </p:nvCxnSpPr>
          <p:spPr>
            <a:xfrm rot="16200000" flipH="1">
              <a:off x="4450545" y="2722206"/>
              <a:ext cx="452782" cy="375478"/>
            </a:xfrm>
            <a:prstGeom prst="curvedConnector3">
              <a:avLst>
                <a:gd name="adj1" fmla="val 50000"/>
              </a:avLst>
            </a:prstGeom>
            <a:ln>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26" name="Curved Connector 25"/>
            <p:cNvCxnSpPr/>
            <p:nvPr/>
          </p:nvCxnSpPr>
          <p:spPr>
            <a:xfrm flipV="1">
              <a:off x="4972900" y="2853626"/>
              <a:ext cx="452783" cy="37547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27" name="Curved Connector 26"/>
            <p:cNvCxnSpPr/>
            <p:nvPr/>
          </p:nvCxnSpPr>
          <p:spPr>
            <a:xfrm flipV="1">
              <a:off x="5125300" y="3006026"/>
              <a:ext cx="452783" cy="37547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28" name="Curved Connector 27"/>
            <p:cNvCxnSpPr/>
            <p:nvPr/>
          </p:nvCxnSpPr>
          <p:spPr>
            <a:xfrm rot="10800000" flipV="1">
              <a:off x="4145742" y="2362192"/>
              <a:ext cx="452782" cy="37547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29" name="Curved Connector 28"/>
            <p:cNvCxnSpPr/>
            <p:nvPr/>
          </p:nvCxnSpPr>
          <p:spPr>
            <a:xfrm rot="10800000" flipV="1">
              <a:off x="4298142" y="2514592"/>
              <a:ext cx="452782" cy="37547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30" name="Curved Connector 29"/>
            <p:cNvCxnSpPr/>
            <p:nvPr/>
          </p:nvCxnSpPr>
          <p:spPr>
            <a:xfrm rot="5400000">
              <a:off x="5058487" y="2907180"/>
              <a:ext cx="392046" cy="258420"/>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31" name="Curved Connector 30"/>
            <p:cNvCxnSpPr/>
            <p:nvPr/>
          </p:nvCxnSpPr>
          <p:spPr>
            <a:xfrm rot="19200000" flipH="1" flipV="1">
              <a:off x="4556907" y="2898902"/>
              <a:ext cx="452783" cy="37547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32" name="Curved Connector 31"/>
            <p:cNvCxnSpPr/>
            <p:nvPr/>
          </p:nvCxnSpPr>
          <p:spPr>
            <a:xfrm rot="10800000" flipV="1">
              <a:off x="4384694" y="2975599"/>
              <a:ext cx="588204" cy="3410"/>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33" name="Curved Connector 32"/>
            <p:cNvCxnSpPr/>
            <p:nvPr/>
          </p:nvCxnSpPr>
          <p:spPr>
            <a:xfrm rot="10800000" flipV="1">
              <a:off x="4537094" y="3127999"/>
              <a:ext cx="588204" cy="3410"/>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grpSp>
      <p:grpSp>
        <p:nvGrpSpPr>
          <p:cNvPr id="34" name="Group 33"/>
          <p:cNvGrpSpPr/>
          <p:nvPr/>
        </p:nvGrpSpPr>
        <p:grpSpPr>
          <a:xfrm>
            <a:off x="3405681" y="1523801"/>
            <a:ext cx="1944667" cy="985078"/>
            <a:chOff x="2466098" y="1070109"/>
            <a:chExt cx="1944667" cy="985078"/>
          </a:xfrm>
        </p:grpSpPr>
        <p:grpSp>
          <p:nvGrpSpPr>
            <p:cNvPr id="35" name="Group 34"/>
            <p:cNvGrpSpPr/>
            <p:nvPr/>
          </p:nvGrpSpPr>
          <p:grpSpPr>
            <a:xfrm>
              <a:off x="2466098" y="1070109"/>
              <a:ext cx="1335067" cy="375478"/>
              <a:chOff x="2618498" y="1580323"/>
              <a:chExt cx="1335067" cy="375478"/>
            </a:xfrm>
          </p:grpSpPr>
          <p:cxnSp>
            <p:nvCxnSpPr>
              <p:cNvPr id="52" name="Straight Connector 51"/>
              <p:cNvCxnSpPr/>
              <p:nvPr/>
            </p:nvCxnSpPr>
            <p:spPr>
              <a:xfrm>
                <a:off x="3580134" y="1768060"/>
                <a:ext cx="373431" cy="3"/>
              </a:xfrm>
              <a:prstGeom prst="line">
                <a:avLst/>
              </a:prstGeom>
            </p:spPr>
            <p:style>
              <a:lnRef idx="2">
                <a:schemeClr val="accent1"/>
              </a:lnRef>
              <a:fillRef idx="0">
                <a:schemeClr val="accent1"/>
              </a:fillRef>
              <a:effectRef idx="1">
                <a:schemeClr val="accent1"/>
              </a:effectRef>
              <a:fontRef idx="minor">
                <a:schemeClr val="tx1"/>
              </a:fontRef>
            </p:style>
          </p:cxnSp>
          <p:cxnSp>
            <p:nvCxnSpPr>
              <p:cNvPr id="53" name="Curved Connector 52"/>
              <p:cNvCxnSpPr/>
              <p:nvPr/>
            </p:nvCxnSpPr>
            <p:spPr>
              <a:xfrm rot="19200000" flipH="1" flipV="1">
                <a:off x="3059640" y="1580323"/>
                <a:ext cx="452783" cy="37547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2618498" y="1761426"/>
                <a:ext cx="373431" cy="3"/>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36" name="Group 35"/>
            <p:cNvGrpSpPr/>
            <p:nvPr/>
          </p:nvGrpSpPr>
          <p:grpSpPr>
            <a:xfrm>
              <a:off x="2618498" y="1222509"/>
              <a:ext cx="1335067" cy="375478"/>
              <a:chOff x="2618498" y="1580323"/>
              <a:chExt cx="1335067" cy="375478"/>
            </a:xfrm>
          </p:grpSpPr>
          <p:cxnSp>
            <p:nvCxnSpPr>
              <p:cNvPr id="49" name="Straight Connector 48"/>
              <p:cNvCxnSpPr/>
              <p:nvPr/>
            </p:nvCxnSpPr>
            <p:spPr>
              <a:xfrm>
                <a:off x="3580134" y="1768060"/>
                <a:ext cx="373431" cy="3"/>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Curved Connector 49"/>
              <p:cNvCxnSpPr/>
              <p:nvPr/>
            </p:nvCxnSpPr>
            <p:spPr>
              <a:xfrm rot="19200000" flipH="1" flipV="1">
                <a:off x="3059640" y="1580323"/>
                <a:ext cx="452783" cy="37547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2618498" y="1761426"/>
                <a:ext cx="373431" cy="3"/>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37" name="Group 36"/>
            <p:cNvGrpSpPr/>
            <p:nvPr/>
          </p:nvGrpSpPr>
          <p:grpSpPr>
            <a:xfrm>
              <a:off x="2770898" y="1374909"/>
              <a:ext cx="1335067" cy="375478"/>
              <a:chOff x="2618498" y="1580323"/>
              <a:chExt cx="1335067" cy="375478"/>
            </a:xfrm>
          </p:grpSpPr>
          <p:cxnSp>
            <p:nvCxnSpPr>
              <p:cNvPr id="46" name="Straight Connector 45"/>
              <p:cNvCxnSpPr/>
              <p:nvPr/>
            </p:nvCxnSpPr>
            <p:spPr>
              <a:xfrm>
                <a:off x="3580134" y="1768060"/>
                <a:ext cx="373431" cy="3"/>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Curved Connector 46"/>
              <p:cNvCxnSpPr/>
              <p:nvPr/>
            </p:nvCxnSpPr>
            <p:spPr>
              <a:xfrm rot="19200000" flipH="1" flipV="1">
                <a:off x="3059640" y="1580323"/>
                <a:ext cx="452783" cy="37547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2618498" y="1761426"/>
                <a:ext cx="373431" cy="3"/>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38" name="Group 37"/>
            <p:cNvGrpSpPr/>
            <p:nvPr/>
          </p:nvGrpSpPr>
          <p:grpSpPr>
            <a:xfrm>
              <a:off x="2923298" y="1527309"/>
              <a:ext cx="1335067" cy="375478"/>
              <a:chOff x="2618498" y="1580323"/>
              <a:chExt cx="1335067" cy="375478"/>
            </a:xfrm>
          </p:grpSpPr>
          <p:cxnSp>
            <p:nvCxnSpPr>
              <p:cNvPr id="43" name="Straight Connector 42"/>
              <p:cNvCxnSpPr/>
              <p:nvPr/>
            </p:nvCxnSpPr>
            <p:spPr>
              <a:xfrm>
                <a:off x="3580134" y="1768060"/>
                <a:ext cx="373431" cy="3"/>
              </a:xfrm>
              <a:prstGeom prst="line">
                <a:avLst/>
              </a:prstGeom>
            </p:spPr>
            <p:style>
              <a:lnRef idx="2">
                <a:schemeClr val="accent1"/>
              </a:lnRef>
              <a:fillRef idx="0">
                <a:schemeClr val="accent1"/>
              </a:fillRef>
              <a:effectRef idx="1">
                <a:schemeClr val="accent1"/>
              </a:effectRef>
              <a:fontRef idx="minor">
                <a:schemeClr val="tx1"/>
              </a:fontRef>
            </p:style>
          </p:cxnSp>
          <p:cxnSp>
            <p:nvCxnSpPr>
              <p:cNvPr id="44" name="Curved Connector 43"/>
              <p:cNvCxnSpPr/>
              <p:nvPr/>
            </p:nvCxnSpPr>
            <p:spPr>
              <a:xfrm rot="19200000" flipH="1" flipV="1">
                <a:off x="3059640" y="1580323"/>
                <a:ext cx="452783" cy="37547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a:off x="2618498" y="1761426"/>
                <a:ext cx="373431" cy="3"/>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39" name="Group 38"/>
            <p:cNvGrpSpPr/>
            <p:nvPr/>
          </p:nvGrpSpPr>
          <p:grpSpPr>
            <a:xfrm>
              <a:off x="3075698" y="1679709"/>
              <a:ext cx="1335067" cy="375478"/>
              <a:chOff x="2618498" y="1580323"/>
              <a:chExt cx="1335067" cy="375478"/>
            </a:xfrm>
          </p:grpSpPr>
          <p:cxnSp>
            <p:nvCxnSpPr>
              <p:cNvPr id="40" name="Straight Connector 39"/>
              <p:cNvCxnSpPr/>
              <p:nvPr/>
            </p:nvCxnSpPr>
            <p:spPr>
              <a:xfrm>
                <a:off x="3580134" y="1768060"/>
                <a:ext cx="373431" cy="3"/>
              </a:xfrm>
              <a:prstGeom prst="line">
                <a:avLst/>
              </a:prstGeom>
            </p:spPr>
            <p:style>
              <a:lnRef idx="2">
                <a:schemeClr val="accent1"/>
              </a:lnRef>
              <a:fillRef idx="0">
                <a:schemeClr val="accent1"/>
              </a:fillRef>
              <a:effectRef idx="1">
                <a:schemeClr val="accent1"/>
              </a:effectRef>
              <a:fontRef idx="minor">
                <a:schemeClr val="tx1"/>
              </a:fontRef>
            </p:style>
          </p:cxnSp>
          <p:cxnSp>
            <p:nvCxnSpPr>
              <p:cNvPr id="41" name="Curved Connector 40"/>
              <p:cNvCxnSpPr/>
              <p:nvPr/>
            </p:nvCxnSpPr>
            <p:spPr>
              <a:xfrm rot="19200000" flipH="1" flipV="1">
                <a:off x="3059640" y="1580323"/>
                <a:ext cx="452783" cy="37547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2618498" y="1761426"/>
                <a:ext cx="373431" cy="3"/>
              </a:xfrm>
              <a:prstGeom prst="line">
                <a:avLst/>
              </a:prstGeom>
            </p:spPr>
            <p:style>
              <a:lnRef idx="2">
                <a:schemeClr val="accent1"/>
              </a:lnRef>
              <a:fillRef idx="0">
                <a:schemeClr val="accent1"/>
              </a:fillRef>
              <a:effectRef idx="1">
                <a:schemeClr val="accent1"/>
              </a:effectRef>
              <a:fontRef idx="minor">
                <a:schemeClr val="tx1"/>
              </a:fontRef>
            </p:style>
          </p:cxnSp>
        </p:grpSp>
      </p:grpSp>
      <p:sp>
        <p:nvSpPr>
          <p:cNvPr id="55" name="TextBox 54"/>
          <p:cNvSpPr txBox="1"/>
          <p:nvPr/>
        </p:nvSpPr>
        <p:spPr>
          <a:xfrm>
            <a:off x="148643" y="2841645"/>
            <a:ext cx="3257038" cy="2677656"/>
          </a:xfrm>
          <a:prstGeom prst="rect">
            <a:avLst/>
          </a:prstGeom>
          <a:noFill/>
        </p:spPr>
        <p:txBody>
          <a:bodyPr wrap="square" rtlCol="0">
            <a:spAutoFit/>
          </a:bodyPr>
          <a:lstStyle/>
          <a:p>
            <a:pPr marL="457200" indent="-457200">
              <a:buFont typeface="Arial"/>
              <a:buChar char="•"/>
            </a:pPr>
            <a:r>
              <a:rPr lang="en-US" sz="2800" b="1" dirty="0" smtClean="0"/>
              <a:t>Cost </a:t>
            </a:r>
          </a:p>
          <a:p>
            <a:pPr marL="457200" indent="-457200">
              <a:buFont typeface="Arial"/>
              <a:buChar char="•"/>
            </a:pPr>
            <a:endParaRPr lang="en-US" sz="2800" b="1" dirty="0" smtClean="0"/>
          </a:p>
          <a:p>
            <a:pPr marL="457200" indent="-457200">
              <a:buFont typeface="Arial"/>
              <a:buChar char="•"/>
            </a:pPr>
            <a:r>
              <a:rPr lang="en-US" sz="2800" b="1" dirty="0" smtClean="0"/>
              <a:t>Information content</a:t>
            </a:r>
          </a:p>
          <a:p>
            <a:pPr marL="457200" indent="-457200">
              <a:buFont typeface="Arial"/>
              <a:buChar char="•"/>
            </a:pPr>
            <a:endParaRPr lang="en-US" sz="2800" b="1" dirty="0" smtClean="0"/>
          </a:p>
          <a:p>
            <a:pPr marL="457200" indent="-457200">
              <a:buFont typeface="Arial"/>
              <a:buChar char="•"/>
            </a:pPr>
            <a:r>
              <a:rPr lang="en-US" sz="2800" b="1" dirty="0" smtClean="0"/>
              <a:t>Availability</a:t>
            </a:r>
          </a:p>
        </p:txBody>
      </p:sp>
      <p:pic>
        <p:nvPicPr>
          <p:cNvPr id="56" name="Picture 55" descr="454sequencer.jpg"/>
          <p:cNvPicPr>
            <a:picLocks noChangeAspect="1"/>
          </p:cNvPicPr>
          <p:nvPr/>
        </p:nvPicPr>
        <p:blipFill>
          <a:blip r:embed="rId2">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6297428" y="1158238"/>
            <a:ext cx="1576445" cy="1641608"/>
          </a:xfrm>
          <a:prstGeom prst="rect">
            <a:avLst/>
          </a:prstGeom>
        </p:spPr>
      </p:pic>
      <p:pic>
        <p:nvPicPr>
          <p:cNvPr id="57" name="Picture 56" descr="ABIsolid.jpg"/>
          <p:cNvPicPr>
            <a:picLocks noChangeAspect="1"/>
          </p:cNvPicPr>
          <p:nvPr/>
        </p:nvPicPr>
        <p:blipFill>
          <a:blip r:embed="rId3">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5954715" y="3489738"/>
            <a:ext cx="1919158" cy="2993887"/>
          </a:xfrm>
          <a:prstGeom prst="rect">
            <a:avLst/>
          </a:prstGeom>
        </p:spPr>
      </p:pic>
      <p:pic>
        <p:nvPicPr>
          <p:cNvPr id="58" name="Picture 57" descr="hiseq2000.jpg"/>
          <p:cNvPicPr>
            <a:picLocks noChangeAspect="1"/>
          </p:cNvPicPr>
          <p:nvPr/>
        </p:nvPicPr>
        <p:blipFill>
          <a:blip r:embed="rId4">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3221276" y="4318810"/>
            <a:ext cx="2596882" cy="2192269"/>
          </a:xfrm>
          <a:prstGeom prst="rect">
            <a:avLst/>
          </a:prstGeom>
        </p:spPr>
      </p:pic>
      <p:cxnSp>
        <p:nvCxnSpPr>
          <p:cNvPr id="60" name="Straight Arrow Connector 59"/>
          <p:cNvCxnSpPr/>
          <p:nvPr/>
        </p:nvCxnSpPr>
        <p:spPr>
          <a:xfrm flipH="1">
            <a:off x="4367317" y="1607730"/>
            <a:ext cx="304800" cy="0"/>
          </a:xfrm>
          <a:prstGeom prst="straightConnector1">
            <a:avLst/>
          </a:prstGeom>
          <a:ln>
            <a:solidFill>
              <a:schemeClr val="accent4"/>
            </a:solidFill>
            <a:tailEnd type="arrow"/>
          </a:ln>
        </p:spPr>
        <p:style>
          <a:lnRef idx="2">
            <a:schemeClr val="accent1"/>
          </a:lnRef>
          <a:fillRef idx="0">
            <a:schemeClr val="accent1"/>
          </a:fillRef>
          <a:effectRef idx="1">
            <a:schemeClr val="accent1"/>
          </a:effectRef>
          <a:fontRef idx="minor">
            <a:schemeClr val="tx1"/>
          </a:fontRef>
        </p:style>
      </p:cxnSp>
      <p:cxnSp>
        <p:nvCxnSpPr>
          <p:cNvPr id="61" name="Straight Arrow Connector 60"/>
          <p:cNvCxnSpPr/>
          <p:nvPr/>
        </p:nvCxnSpPr>
        <p:spPr>
          <a:xfrm flipH="1">
            <a:off x="4519717" y="1793259"/>
            <a:ext cx="304800" cy="0"/>
          </a:xfrm>
          <a:prstGeom prst="straightConnector1">
            <a:avLst/>
          </a:prstGeom>
          <a:ln>
            <a:solidFill>
              <a:schemeClr val="accent4"/>
            </a:solidFill>
            <a:tailEnd type="arrow"/>
          </a:ln>
        </p:spPr>
        <p:style>
          <a:lnRef idx="2">
            <a:schemeClr val="accent1"/>
          </a:lnRef>
          <a:fillRef idx="0">
            <a:schemeClr val="accent1"/>
          </a:fillRef>
          <a:effectRef idx="1">
            <a:schemeClr val="accent1"/>
          </a:effectRef>
          <a:fontRef idx="minor">
            <a:schemeClr val="tx1"/>
          </a:fontRef>
        </p:style>
      </p:cxnSp>
      <p:cxnSp>
        <p:nvCxnSpPr>
          <p:cNvPr id="62" name="Straight Arrow Connector 61"/>
          <p:cNvCxnSpPr/>
          <p:nvPr/>
        </p:nvCxnSpPr>
        <p:spPr>
          <a:xfrm flipH="1">
            <a:off x="4672117" y="1945659"/>
            <a:ext cx="304800" cy="0"/>
          </a:xfrm>
          <a:prstGeom prst="straightConnector1">
            <a:avLst/>
          </a:prstGeom>
          <a:ln>
            <a:solidFill>
              <a:schemeClr val="accent4"/>
            </a:solidFill>
            <a:tailEnd type="arrow"/>
          </a:ln>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p:nvPr/>
        </p:nvCxnSpPr>
        <p:spPr>
          <a:xfrm flipH="1">
            <a:off x="4824517" y="2098059"/>
            <a:ext cx="304800" cy="0"/>
          </a:xfrm>
          <a:prstGeom prst="straightConnector1">
            <a:avLst/>
          </a:prstGeom>
          <a:ln>
            <a:solidFill>
              <a:schemeClr val="accent4"/>
            </a:solidFill>
            <a:tailEnd type="arrow"/>
          </a:ln>
        </p:spPr>
        <p:style>
          <a:lnRef idx="2">
            <a:schemeClr val="accent1"/>
          </a:lnRef>
          <a:fillRef idx="0">
            <a:schemeClr val="accent1"/>
          </a:fillRef>
          <a:effectRef idx="1">
            <a:schemeClr val="accent1"/>
          </a:effectRef>
          <a:fontRef idx="minor">
            <a:schemeClr val="tx1"/>
          </a:fontRef>
        </p:style>
      </p:cxnSp>
      <p:cxnSp>
        <p:nvCxnSpPr>
          <p:cNvPr id="64" name="Straight Arrow Connector 63"/>
          <p:cNvCxnSpPr/>
          <p:nvPr/>
        </p:nvCxnSpPr>
        <p:spPr>
          <a:xfrm flipH="1">
            <a:off x="4976917" y="2250459"/>
            <a:ext cx="304800" cy="0"/>
          </a:xfrm>
          <a:prstGeom prst="straightConnector1">
            <a:avLst/>
          </a:prstGeom>
          <a:ln>
            <a:solidFill>
              <a:schemeClr val="accent4"/>
            </a:solidFill>
            <a:tailEnd type="arrow"/>
          </a:ln>
        </p:spPr>
        <p:style>
          <a:lnRef idx="2">
            <a:schemeClr val="accent1"/>
          </a:lnRef>
          <a:fillRef idx="0">
            <a:schemeClr val="accent1"/>
          </a:fillRef>
          <a:effectRef idx="1">
            <a:schemeClr val="accent1"/>
          </a:effectRef>
          <a:fontRef idx="minor">
            <a:schemeClr val="tx1"/>
          </a:fontRef>
        </p:style>
      </p:cxnSp>
      <p:sp>
        <p:nvSpPr>
          <p:cNvPr id="66" name="Right Arrow 65"/>
          <p:cNvSpPr/>
          <p:nvPr/>
        </p:nvSpPr>
        <p:spPr>
          <a:xfrm>
            <a:off x="2076173" y="1656124"/>
            <a:ext cx="949740" cy="358128"/>
          </a:xfrm>
          <a:prstGeom prst="rightArrow">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Right Arrow 66"/>
          <p:cNvSpPr/>
          <p:nvPr/>
        </p:nvSpPr>
        <p:spPr>
          <a:xfrm rot="5400000">
            <a:off x="4010235" y="3095652"/>
            <a:ext cx="949740" cy="358128"/>
          </a:xfrm>
          <a:prstGeom prst="rightArrow">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ight Arrow 67"/>
          <p:cNvSpPr/>
          <p:nvPr/>
        </p:nvSpPr>
        <p:spPr>
          <a:xfrm rot="2679280">
            <a:off x="5186732" y="2740147"/>
            <a:ext cx="949740" cy="358128"/>
          </a:xfrm>
          <a:prstGeom prst="rightArrow">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Right Arrow 68"/>
          <p:cNvSpPr/>
          <p:nvPr/>
        </p:nvSpPr>
        <p:spPr>
          <a:xfrm>
            <a:off x="5197948" y="1593408"/>
            <a:ext cx="949740" cy="358128"/>
          </a:xfrm>
          <a:prstGeom prst="rightArrow">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TextBox 69"/>
          <p:cNvSpPr txBox="1"/>
          <p:nvPr/>
        </p:nvSpPr>
        <p:spPr>
          <a:xfrm>
            <a:off x="3862881" y="3975652"/>
            <a:ext cx="939267" cy="369332"/>
          </a:xfrm>
          <a:prstGeom prst="rect">
            <a:avLst/>
          </a:prstGeom>
          <a:noFill/>
        </p:spPr>
        <p:txBody>
          <a:bodyPr wrap="none" rtlCol="0">
            <a:spAutoFit/>
          </a:bodyPr>
          <a:lstStyle/>
          <a:p>
            <a:r>
              <a:rPr lang="en-US" dirty="0" smtClean="0"/>
              <a:t>Illumina</a:t>
            </a:r>
            <a:endParaRPr lang="en-US" dirty="0"/>
          </a:p>
        </p:txBody>
      </p:sp>
      <p:sp>
        <p:nvSpPr>
          <p:cNvPr id="71" name="TextBox 70"/>
          <p:cNvSpPr txBox="1"/>
          <p:nvPr/>
        </p:nvSpPr>
        <p:spPr>
          <a:xfrm>
            <a:off x="7284151" y="3195678"/>
            <a:ext cx="501948" cy="369332"/>
          </a:xfrm>
          <a:prstGeom prst="rect">
            <a:avLst/>
          </a:prstGeom>
          <a:noFill/>
        </p:spPr>
        <p:txBody>
          <a:bodyPr wrap="none" rtlCol="0">
            <a:spAutoFit/>
          </a:bodyPr>
          <a:lstStyle/>
          <a:p>
            <a:r>
              <a:rPr lang="en-US" dirty="0" smtClean="0"/>
              <a:t>ABI </a:t>
            </a:r>
            <a:endParaRPr lang="en-US" dirty="0"/>
          </a:p>
        </p:txBody>
      </p:sp>
      <p:sp>
        <p:nvSpPr>
          <p:cNvPr id="72" name="TextBox 71"/>
          <p:cNvSpPr txBox="1"/>
          <p:nvPr/>
        </p:nvSpPr>
        <p:spPr>
          <a:xfrm>
            <a:off x="7200041" y="1099157"/>
            <a:ext cx="1172116" cy="369332"/>
          </a:xfrm>
          <a:prstGeom prst="rect">
            <a:avLst/>
          </a:prstGeom>
          <a:noFill/>
        </p:spPr>
        <p:txBody>
          <a:bodyPr wrap="none" rtlCol="0">
            <a:spAutoFit/>
          </a:bodyPr>
          <a:lstStyle/>
          <a:p>
            <a:r>
              <a:rPr lang="en-US" dirty="0" smtClean="0"/>
              <a:t>Roche 454</a:t>
            </a:r>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29836106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b="1" dirty="0" err="1" smtClean="0"/>
              <a:t>Demultiplexing</a:t>
            </a:r>
            <a:r>
              <a:rPr lang="en-US" b="1" dirty="0" smtClean="0"/>
              <a:t> examples</a:t>
            </a:r>
            <a:br>
              <a:rPr lang="en-US" b="1" dirty="0" smtClean="0"/>
            </a:br>
            <a:r>
              <a:rPr lang="en-US" dirty="0" smtClean="0"/>
              <a:t>on Hoffman2 cluster</a:t>
            </a:r>
            <a:endParaRPr lang="en-US" dirty="0"/>
          </a:p>
        </p:txBody>
      </p:sp>
      <p:sp>
        <p:nvSpPr>
          <p:cNvPr id="4" name="Subtitle 3"/>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406" name="Group 405"/>
          <p:cNvGrpSpPr/>
          <p:nvPr/>
        </p:nvGrpSpPr>
        <p:grpSpPr>
          <a:xfrm>
            <a:off x="6268102" y="4530583"/>
            <a:ext cx="2143557" cy="2368603"/>
            <a:chOff x="6067202" y="3826787"/>
            <a:chExt cx="2143557" cy="2368603"/>
          </a:xfrm>
        </p:grpSpPr>
        <p:grpSp>
          <p:nvGrpSpPr>
            <p:cNvPr id="248" name="Group 247"/>
            <p:cNvGrpSpPr/>
            <p:nvPr/>
          </p:nvGrpSpPr>
          <p:grpSpPr>
            <a:xfrm>
              <a:off x="6067204" y="4119789"/>
              <a:ext cx="2138103" cy="610591"/>
              <a:chOff x="2618498" y="1580323"/>
              <a:chExt cx="1335067" cy="375478"/>
            </a:xfrm>
          </p:grpSpPr>
          <p:cxnSp>
            <p:nvCxnSpPr>
              <p:cNvPr id="261" name="Straight Connector 260"/>
              <p:cNvCxnSpPr/>
              <p:nvPr/>
            </p:nvCxnSpPr>
            <p:spPr>
              <a:xfrm>
                <a:off x="3580134" y="1768060"/>
                <a:ext cx="373431" cy="3"/>
              </a:xfrm>
              <a:prstGeom prst="line">
                <a:avLst/>
              </a:prstGeom>
            </p:spPr>
            <p:style>
              <a:lnRef idx="2">
                <a:schemeClr val="accent1"/>
              </a:lnRef>
              <a:fillRef idx="0">
                <a:schemeClr val="accent1"/>
              </a:fillRef>
              <a:effectRef idx="1">
                <a:schemeClr val="accent1"/>
              </a:effectRef>
              <a:fontRef idx="minor">
                <a:schemeClr val="tx1"/>
              </a:fontRef>
            </p:style>
          </p:cxnSp>
          <p:cxnSp>
            <p:nvCxnSpPr>
              <p:cNvPr id="262" name="Curved Connector 261"/>
              <p:cNvCxnSpPr/>
              <p:nvPr/>
            </p:nvCxnSpPr>
            <p:spPr>
              <a:xfrm rot="19200000" flipH="1" flipV="1">
                <a:off x="3059640" y="1580323"/>
                <a:ext cx="452783" cy="37547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263" name="Straight Connector 262"/>
              <p:cNvCxnSpPr/>
              <p:nvPr/>
            </p:nvCxnSpPr>
            <p:spPr>
              <a:xfrm>
                <a:off x="2618498" y="1761426"/>
                <a:ext cx="373431" cy="3"/>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250" name="Group 249"/>
            <p:cNvGrpSpPr/>
            <p:nvPr/>
          </p:nvGrpSpPr>
          <p:grpSpPr>
            <a:xfrm>
              <a:off x="6067202" y="5584799"/>
              <a:ext cx="2138102" cy="610591"/>
              <a:chOff x="2618498" y="1580323"/>
              <a:chExt cx="1335067" cy="375478"/>
            </a:xfrm>
          </p:grpSpPr>
          <p:cxnSp>
            <p:nvCxnSpPr>
              <p:cNvPr id="255" name="Straight Connector 254"/>
              <p:cNvCxnSpPr/>
              <p:nvPr/>
            </p:nvCxnSpPr>
            <p:spPr>
              <a:xfrm>
                <a:off x="3580134" y="1768060"/>
                <a:ext cx="373431" cy="3"/>
              </a:xfrm>
              <a:prstGeom prst="line">
                <a:avLst/>
              </a:prstGeom>
            </p:spPr>
            <p:style>
              <a:lnRef idx="2">
                <a:schemeClr val="accent1"/>
              </a:lnRef>
              <a:fillRef idx="0">
                <a:schemeClr val="accent1"/>
              </a:fillRef>
              <a:effectRef idx="1">
                <a:schemeClr val="accent1"/>
              </a:effectRef>
              <a:fontRef idx="minor">
                <a:schemeClr val="tx1"/>
              </a:fontRef>
            </p:style>
          </p:cxnSp>
          <p:cxnSp>
            <p:nvCxnSpPr>
              <p:cNvPr id="256" name="Curved Connector 255"/>
              <p:cNvCxnSpPr/>
              <p:nvPr/>
            </p:nvCxnSpPr>
            <p:spPr>
              <a:xfrm rot="19200000" flipH="1" flipV="1">
                <a:off x="3059640" y="1580323"/>
                <a:ext cx="452783" cy="37547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257" name="Straight Connector 256"/>
              <p:cNvCxnSpPr/>
              <p:nvPr/>
            </p:nvCxnSpPr>
            <p:spPr>
              <a:xfrm>
                <a:off x="2618498" y="1761426"/>
                <a:ext cx="373431" cy="3"/>
              </a:xfrm>
              <a:prstGeom prst="line">
                <a:avLst/>
              </a:prstGeom>
            </p:spPr>
            <p:style>
              <a:lnRef idx="2">
                <a:schemeClr val="accent1"/>
              </a:lnRef>
              <a:fillRef idx="0">
                <a:schemeClr val="accent1"/>
              </a:fillRef>
              <a:effectRef idx="1">
                <a:schemeClr val="accent1"/>
              </a:effectRef>
              <a:fontRef idx="minor">
                <a:schemeClr val="tx1"/>
              </a:fontRef>
            </p:style>
          </p:cxnSp>
        </p:grpSp>
        <p:cxnSp>
          <p:nvCxnSpPr>
            <p:cNvPr id="268" name="Straight Arrow Connector 267"/>
            <p:cNvCxnSpPr/>
            <p:nvPr/>
          </p:nvCxnSpPr>
          <p:spPr>
            <a:xfrm flipH="1">
              <a:off x="7910009" y="4278683"/>
              <a:ext cx="274320" cy="0"/>
            </a:xfrm>
            <a:prstGeom prst="straightConnector1">
              <a:avLst/>
            </a:prstGeom>
            <a:ln>
              <a:solidFill>
                <a:schemeClr val="accent4"/>
              </a:solidFill>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flipH="1">
              <a:off x="7910009" y="4574716"/>
              <a:ext cx="274320" cy="0"/>
            </a:xfrm>
            <a:prstGeom prst="straightConnector1">
              <a:avLst/>
            </a:prstGeom>
            <a:ln>
              <a:solidFill>
                <a:schemeClr val="accent4"/>
              </a:solidFill>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H="1">
              <a:off x="7910009" y="4870748"/>
              <a:ext cx="274320" cy="0"/>
            </a:xfrm>
            <a:prstGeom prst="straightConnector1">
              <a:avLst/>
            </a:prstGeom>
            <a:ln>
              <a:solidFill>
                <a:schemeClr val="accent4"/>
              </a:solidFill>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flipH="1">
              <a:off x="7910009" y="5166781"/>
              <a:ext cx="274320" cy="0"/>
            </a:xfrm>
            <a:prstGeom prst="straightConnector1">
              <a:avLst/>
            </a:prstGeom>
            <a:ln>
              <a:solidFill>
                <a:schemeClr val="accent4"/>
              </a:solidFill>
              <a:tailEnd type="arrow"/>
            </a:ln>
          </p:spPr>
          <p:style>
            <a:lnRef idx="2">
              <a:schemeClr val="accent1"/>
            </a:lnRef>
            <a:fillRef idx="0">
              <a:schemeClr val="accent1"/>
            </a:fillRef>
            <a:effectRef idx="1">
              <a:schemeClr val="accent1"/>
            </a:effectRef>
            <a:fontRef idx="minor">
              <a:schemeClr val="tx1"/>
            </a:fontRef>
          </p:style>
        </p:cxnSp>
        <p:grpSp>
          <p:nvGrpSpPr>
            <p:cNvPr id="276" name="Group 275"/>
            <p:cNvGrpSpPr/>
            <p:nvPr/>
          </p:nvGrpSpPr>
          <p:grpSpPr>
            <a:xfrm>
              <a:off x="6067203" y="4412790"/>
              <a:ext cx="1431616" cy="610591"/>
              <a:chOff x="3587170" y="3091304"/>
              <a:chExt cx="893925" cy="375478"/>
            </a:xfrm>
          </p:grpSpPr>
          <p:cxnSp>
            <p:nvCxnSpPr>
              <p:cNvPr id="278" name="Curved Connector 277"/>
              <p:cNvCxnSpPr/>
              <p:nvPr/>
            </p:nvCxnSpPr>
            <p:spPr>
              <a:xfrm rot="19200000" flipH="1" flipV="1">
                <a:off x="4028312" y="3091304"/>
                <a:ext cx="452783" cy="37547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279" name="Straight Connector 278"/>
              <p:cNvCxnSpPr/>
              <p:nvPr/>
            </p:nvCxnSpPr>
            <p:spPr>
              <a:xfrm>
                <a:off x="3587170" y="3272407"/>
                <a:ext cx="373431" cy="3"/>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280" name="Group 279"/>
            <p:cNvGrpSpPr/>
            <p:nvPr/>
          </p:nvGrpSpPr>
          <p:grpSpPr>
            <a:xfrm>
              <a:off x="6067203" y="4998793"/>
              <a:ext cx="1431616" cy="610591"/>
              <a:chOff x="3739570" y="3243704"/>
              <a:chExt cx="893925" cy="375478"/>
            </a:xfrm>
          </p:grpSpPr>
          <p:cxnSp>
            <p:nvCxnSpPr>
              <p:cNvPr id="282" name="Curved Connector 281"/>
              <p:cNvCxnSpPr/>
              <p:nvPr/>
            </p:nvCxnSpPr>
            <p:spPr>
              <a:xfrm rot="19200000" flipH="1" flipV="1">
                <a:off x="4180712" y="3243704"/>
                <a:ext cx="452783" cy="37547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283" name="Straight Connector 282"/>
              <p:cNvCxnSpPr/>
              <p:nvPr/>
            </p:nvCxnSpPr>
            <p:spPr>
              <a:xfrm>
                <a:off x="3739570" y="3424807"/>
                <a:ext cx="373431" cy="3"/>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288" name="Group 287"/>
            <p:cNvGrpSpPr/>
            <p:nvPr/>
          </p:nvGrpSpPr>
          <p:grpSpPr>
            <a:xfrm>
              <a:off x="6067204" y="5291795"/>
              <a:ext cx="1431616" cy="610591"/>
              <a:chOff x="4044370" y="3548504"/>
              <a:chExt cx="893925" cy="375478"/>
            </a:xfrm>
          </p:grpSpPr>
          <p:cxnSp>
            <p:nvCxnSpPr>
              <p:cNvPr id="290" name="Curved Connector 289"/>
              <p:cNvCxnSpPr/>
              <p:nvPr/>
            </p:nvCxnSpPr>
            <p:spPr>
              <a:xfrm rot="19200000" flipH="1" flipV="1">
                <a:off x="4485512" y="3548504"/>
                <a:ext cx="452783" cy="37547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291" name="Straight Connector 290"/>
              <p:cNvCxnSpPr/>
              <p:nvPr/>
            </p:nvCxnSpPr>
            <p:spPr>
              <a:xfrm>
                <a:off x="4044370" y="3729607"/>
                <a:ext cx="373431" cy="3"/>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298" name="Group 297"/>
            <p:cNvGrpSpPr/>
            <p:nvPr/>
          </p:nvGrpSpPr>
          <p:grpSpPr>
            <a:xfrm>
              <a:off x="6067203" y="3826787"/>
              <a:ext cx="1431616" cy="610591"/>
              <a:chOff x="3468814" y="4547506"/>
              <a:chExt cx="893925" cy="375478"/>
            </a:xfrm>
          </p:grpSpPr>
          <p:cxnSp>
            <p:nvCxnSpPr>
              <p:cNvPr id="316" name="Curved Connector 315"/>
              <p:cNvCxnSpPr/>
              <p:nvPr/>
            </p:nvCxnSpPr>
            <p:spPr>
              <a:xfrm rot="19200000" flipH="1" flipV="1">
                <a:off x="3909956" y="4547506"/>
                <a:ext cx="452783" cy="37547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3468814" y="4728609"/>
                <a:ext cx="373431" cy="3"/>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301" name="Group 300"/>
            <p:cNvGrpSpPr/>
            <p:nvPr/>
          </p:nvGrpSpPr>
          <p:grpSpPr>
            <a:xfrm>
              <a:off x="6067203" y="4705792"/>
              <a:ext cx="1431616" cy="610591"/>
              <a:chOff x="3926014" y="5004706"/>
              <a:chExt cx="893925" cy="375478"/>
            </a:xfrm>
          </p:grpSpPr>
          <p:cxnSp>
            <p:nvCxnSpPr>
              <p:cNvPr id="307" name="Curved Connector 306"/>
              <p:cNvCxnSpPr/>
              <p:nvPr/>
            </p:nvCxnSpPr>
            <p:spPr>
              <a:xfrm rot="19200000" flipH="1" flipV="1">
                <a:off x="4367156" y="5004706"/>
                <a:ext cx="452783" cy="37547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3926014" y="5185809"/>
                <a:ext cx="373431" cy="3"/>
              </a:xfrm>
              <a:prstGeom prst="line">
                <a:avLst/>
              </a:prstGeom>
            </p:spPr>
            <p:style>
              <a:lnRef idx="2">
                <a:schemeClr val="accent1"/>
              </a:lnRef>
              <a:fillRef idx="0">
                <a:schemeClr val="accent1"/>
              </a:fillRef>
              <a:effectRef idx="1">
                <a:schemeClr val="accent1"/>
              </a:effectRef>
              <a:fontRef idx="minor">
                <a:schemeClr val="tx1"/>
              </a:fontRef>
            </p:style>
          </p:cxnSp>
        </p:grpSp>
        <p:cxnSp>
          <p:nvCxnSpPr>
            <p:cNvPr id="318" name="Straight Arrow Connector 317"/>
            <p:cNvCxnSpPr/>
            <p:nvPr/>
          </p:nvCxnSpPr>
          <p:spPr>
            <a:xfrm flipH="1">
              <a:off x="7910009" y="5462814"/>
              <a:ext cx="274320" cy="0"/>
            </a:xfrm>
            <a:prstGeom prst="straightConnector1">
              <a:avLst/>
            </a:prstGeom>
            <a:ln>
              <a:solidFill>
                <a:schemeClr val="accent4"/>
              </a:solidFill>
              <a:tailEnd type="arrow"/>
            </a:ln>
          </p:spPr>
          <p:style>
            <a:lnRef idx="2">
              <a:schemeClr val="accent1"/>
            </a:lnRef>
            <a:fillRef idx="0">
              <a:schemeClr val="accent1"/>
            </a:fillRef>
            <a:effectRef idx="1">
              <a:schemeClr val="accent1"/>
            </a:effectRef>
            <a:fontRef idx="minor">
              <a:schemeClr val="tx1"/>
            </a:fontRef>
          </p:style>
        </p:cxnSp>
        <p:cxnSp>
          <p:nvCxnSpPr>
            <p:cNvPr id="319" name="Straight Arrow Connector 318"/>
            <p:cNvCxnSpPr/>
            <p:nvPr/>
          </p:nvCxnSpPr>
          <p:spPr>
            <a:xfrm flipH="1">
              <a:off x="7910009" y="5758845"/>
              <a:ext cx="273877" cy="0"/>
            </a:xfrm>
            <a:prstGeom prst="straightConnector1">
              <a:avLst/>
            </a:prstGeom>
            <a:ln>
              <a:solidFill>
                <a:schemeClr val="accent4"/>
              </a:solidFill>
              <a:tailEnd type="arrow"/>
            </a:ln>
          </p:spPr>
          <p:style>
            <a:lnRef idx="2">
              <a:schemeClr val="accent1"/>
            </a:lnRef>
            <a:fillRef idx="0">
              <a:schemeClr val="accent1"/>
            </a:fillRef>
            <a:effectRef idx="1">
              <a:schemeClr val="accent1"/>
            </a:effectRef>
            <a:fontRef idx="minor">
              <a:schemeClr val="tx1"/>
            </a:fontRef>
          </p:style>
        </p:cxnSp>
        <p:grpSp>
          <p:nvGrpSpPr>
            <p:cNvPr id="373" name="Group 372"/>
            <p:cNvGrpSpPr/>
            <p:nvPr/>
          </p:nvGrpSpPr>
          <p:grpSpPr>
            <a:xfrm>
              <a:off x="7607255" y="4719999"/>
              <a:ext cx="603504" cy="3"/>
              <a:chOff x="4033986" y="3126641"/>
              <a:chExt cx="367081" cy="3"/>
            </a:xfrm>
          </p:grpSpPr>
          <p:cxnSp>
            <p:nvCxnSpPr>
              <p:cNvPr id="374" name="Straight Connector 373"/>
              <p:cNvCxnSpPr/>
              <p:nvPr/>
            </p:nvCxnSpPr>
            <p:spPr>
              <a:xfrm>
                <a:off x="4033986" y="3126641"/>
                <a:ext cx="184623"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375" name="Straight Connector 374"/>
              <p:cNvCxnSpPr/>
              <p:nvPr/>
            </p:nvCxnSpPr>
            <p:spPr>
              <a:xfrm>
                <a:off x="4218136" y="3126641"/>
                <a:ext cx="182931" cy="3"/>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7607255" y="4133817"/>
              <a:ext cx="603504" cy="3"/>
              <a:chOff x="4033986" y="3126641"/>
              <a:chExt cx="367081" cy="3"/>
            </a:xfrm>
          </p:grpSpPr>
          <p:cxnSp>
            <p:nvCxnSpPr>
              <p:cNvPr id="377" name="Straight Connector 376"/>
              <p:cNvCxnSpPr/>
              <p:nvPr/>
            </p:nvCxnSpPr>
            <p:spPr>
              <a:xfrm>
                <a:off x="4033986" y="3126641"/>
                <a:ext cx="184623" cy="0"/>
              </a:xfrm>
              <a:prstGeom prst="line">
                <a:avLst/>
              </a:prstGeom>
              <a:ln>
                <a:solidFill>
                  <a:srgbClr val="FF6FCF"/>
                </a:solidFill>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4218136" y="3126641"/>
                <a:ext cx="182931" cy="3"/>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7607255" y="5595978"/>
              <a:ext cx="603504" cy="3"/>
              <a:chOff x="4033986" y="3126641"/>
              <a:chExt cx="367081" cy="3"/>
            </a:xfrm>
          </p:grpSpPr>
          <p:cxnSp>
            <p:nvCxnSpPr>
              <p:cNvPr id="380" name="Straight Connector 379"/>
              <p:cNvCxnSpPr/>
              <p:nvPr/>
            </p:nvCxnSpPr>
            <p:spPr>
              <a:xfrm>
                <a:off x="4033986" y="3126641"/>
                <a:ext cx="184623"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4218136" y="3126641"/>
                <a:ext cx="182931" cy="3"/>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382" name="Group 381"/>
            <p:cNvGrpSpPr/>
            <p:nvPr/>
          </p:nvGrpSpPr>
          <p:grpSpPr>
            <a:xfrm>
              <a:off x="7607255" y="5009796"/>
              <a:ext cx="603504" cy="3"/>
              <a:chOff x="4033986" y="3126641"/>
              <a:chExt cx="367081" cy="3"/>
            </a:xfrm>
          </p:grpSpPr>
          <p:cxnSp>
            <p:nvCxnSpPr>
              <p:cNvPr id="383" name="Straight Connector 382"/>
              <p:cNvCxnSpPr/>
              <p:nvPr/>
            </p:nvCxnSpPr>
            <p:spPr>
              <a:xfrm>
                <a:off x="4033986" y="3126641"/>
                <a:ext cx="184623" cy="0"/>
              </a:xfrm>
              <a:prstGeom prst="line">
                <a:avLst/>
              </a:prstGeom>
              <a:ln>
                <a:solidFill>
                  <a:srgbClr val="FF6FCF"/>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a:off x="4218136" y="3126641"/>
                <a:ext cx="182931" cy="3"/>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385" name="Group 384"/>
            <p:cNvGrpSpPr/>
            <p:nvPr/>
          </p:nvGrpSpPr>
          <p:grpSpPr>
            <a:xfrm>
              <a:off x="7607255" y="5299652"/>
              <a:ext cx="603504" cy="3"/>
              <a:chOff x="4033986" y="3126641"/>
              <a:chExt cx="367081" cy="3"/>
            </a:xfrm>
          </p:grpSpPr>
          <p:cxnSp>
            <p:nvCxnSpPr>
              <p:cNvPr id="386" name="Straight Connector 385"/>
              <p:cNvCxnSpPr/>
              <p:nvPr/>
            </p:nvCxnSpPr>
            <p:spPr>
              <a:xfrm>
                <a:off x="4033986" y="3126641"/>
                <a:ext cx="184623"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387" name="Straight Connector 386"/>
              <p:cNvCxnSpPr/>
              <p:nvPr/>
            </p:nvCxnSpPr>
            <p:spPr>
              <a:xfrm>
                <a:off x="4218136" y="3126641"/>
                <a:ext cx="182931" cy="3"/>
              </a:xfrm>
              <a:prstGeom prst="line">
                <a:avLst/>
              </a:prstGeom>
            </p:spPr>
            <p:style>
              <a:lnRef idx="2">
                <a:schemeClr val="accent1"/>
              </a:lnRef>
              <a:fillRef idx="0">
                <a:schemeClr val="accent1"/>
              </a:fillRef>
              <a:effectRef idx="1">
                <a:schemeClr val="accent1"/>
              </a:effectRef>
              <a:fontRef idx="minor">
                <a:schemeClr val="tx1"/>
              </a:fontRef>
            </p:style>
          </p:cxnSp>
        </p:grpSp>
        <p:cxnSp>
          <p:nvCxnSpPr>
            <p:cNvPr id="402" name="Straight Arrow Connector 401"/>
            <p:cNvCxnSpPr/>
            <p:nvPr/>
          </p:nvCxnSpPr>
          <p:spPr>
            <a:xfrm flipH="1">
              <a:off x="7917443" y="4025582"/>
              <a:ext cx="274320" cy="0"/>
            </a:xfrm>
            <a:prstGeom prst="straightConnector1">
              <a:avLst/>
            </a:prstGeom>
            <a:ln>
              <a:solidFill>
                <a:schemeClr val="accent4"/>
              </a:solidFill>
              <a:tailEnd type="arrow"/>
            </a:ln>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242982" y="2691133"/>
            <a:ext cx="8251238" cy="3558272"/>
            <a:chOff x="242982" y="2691133"/>
            <a:chExt cx="8251238" cy="3558272"/>
          </a:xfrm>
        </p:grpSpPr>
        <p:grpSp>
          <p:nvGrpSpPr>
            <p:cNvPr id="6" name="Group 5"/>
            <p:cNvGrpSpPr/>
            <p:nvPr/>
          </p:nvGrpSpPr>
          <p:grpSpPr>
            <a:xfrm>
              <a:off x="1684466" y="2882152"/>
              <a:ext cx="587622" cy="694827"/>
              <a:chOff x="4145742" y="2041924"/>
              <a:chExt cx="1461052" cy="1373809"/>
            </a:xfrm>
          </p:grpSpPr>
          <p:cxnSp>
            <p:nvCxnSpPr>
              <p:cNvPr id="7" name="Curved Connector 6"/>
              <p:cNvCxnSpPr/>
              <p:nvPr/>
            </p:nvCxnSpPr>
            <p:spPr>
              <a:xfrm rot="5400000">
                <a:off x="4241820" y="2580848"/>
                <a:ext cx="452782" cy="375478"/>
              </a:xfrm>
              <a:prstGeom prst="curvedConnector3">
                <a:avLst>
                  <a:gd name="adj1" fmla="val 50000"/>
                </a:avLst>
              </a:prstGeom>
              <a:ln>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8" name="Curved Connector 7"/>
              <p:cNvCxnSpPr/>
              <p:nvPr/>
            </p:nvCxnSpPr>
            <p:spPr>
              <a:xfrm rot="5400000">
                <a:off x="4101568" y="2396422"/>
                <a:ext cx="885687" cy="527878"/>
              </a:xfrm>
              <a:prstGeom prst="curvedConnector3">
                <a:avLst>
                  <a:gd name="adj1" fmla="val 50000"/>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9" name="Curved Connector 8"/>
              <p:cNvCxnSpPr/>
              <p:nvPr/>
            </p:nvCxnSpPr>
            <p:spPr>
              <a:xfrm flipV="1">
                <a:off x="4820500" y="2701226"/>
                <a:ext cx="452783" cy="37547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0" name="Curved Connector 9"/>
              <p:cNvCxnSpPr/>
              <p:nvPr/>
            </p:nvCxnSpPr>
            <p:spPr>
              <a:xfrm rot="5400000">
                <a:off x="4365505" y="2122544"/>
                <a:ext cx="885690" cy="750958"/>
              </a:xfrm>
              <a:prstGeom prst="curvedConnector3">
                <a:avLst>
                  <a:gd name="adj1" fmla="val 50000"/>
                </a:avLst>
              </a:prstGeom>
              <a:ln>
                <a:solidFill>
                  <a:srgbClr val="000090"/>
                </a:solidFill>
              </a:ln>
            </p:spPr>
            <p:style>
              <a:lnRef idx="2">
                <a:schemeClr val="accent1"/>
              </a:lnRef>
              <a:fillRef idx="0">
                <a:schemeClr val="accent1"/>
              </a:fillRef>
              <a:effectRef idx="1">
                <a:schemeClr val="accent1"/>
              </a:effectRef>
              <a:fontRef idx="minor">
                <a:schemeClr val="tx1"/>
              </a:fontRef>
            </p:style>
          </p:cxnSp>
          <p:cxnSp>
            <p:nvCxnSpPr>
              <p:cNvPr id="11" name="Curved Connector 10"/>
              <p:cNvCxnSpPr/>
              <p:nvPr/>
            </p:nvCxnSpPr>
            <p:spPr>
              <a:xfrm rot="5400000" flipH="1" flipV="1">
                <a:off x="4109297" y="2109290"/>
                <a:ext cx="885690" cy="750958"/>
              </a:xfrm>
              <a:prstGeom prst="curvedConnector3">
                <a:avLst>
                  <a:gd name="adj1" fmla="val 50000"/>
                </a:avLst>
              </a:prstGeom>
              <a:ln>
                <a:solidFill>
                  <a:srgbClr val="000090"/>
                </a:solidFill>
              </a:ln>
            </p:spPr>
            <p:style>
              <a:lnRef idx="2">
                <a:schemeClr val="accent1"/>
              </a:lnRef>
              <a:fillRef idx="0">
                <a:schemeClr val="accent1"/>
              </a:fillRef>
              <a:effectRef idx="1">
                <a:schemeClr val="accent1"/>
              </a:effectRef>
              <a:fontRef idx="minor">
                <a:schemeClr val="tx1"/>
              </a:fontRef>
            </p:style>
          </p:cxnSp>
          <p:cxnSp>
            <p:nvCxnSpPr>
              <p:cNvPr id="12" name="Curved Connector 11"/>
              <p:cNvCxnSpPr/>
              <p:nvPr/>
            </p:nvCxnSpPr>
            <p:spPr>
              <a:xfrm rot="5400000" flipH="1" flipV="1">
                <a:off x="4261697" y="2261690"/>
                <a:ext cx="885690" cy="75095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3" name="Curved Connector 12"/>
              <p:cNvCxnSpPr/>
              <p:nvPr/>
            </p:nvCxnSpPr>
            <p:spPr>
              <a:xfrm rot="5400000" flipH="1" flipV="1">
                <a:off x="4414097" y="2414090"/>
                <a:ext cx="885690" cy="750958"/>
              </a:xfrm>
              <a:prstGeom prst="curvedConnector3">
                <a:avLst>
                  <a:gd name="adj1" fmla="val 50000"/>
                </a:avLst>
              </a:prstGeom>
              <a:ln>
                <a:solidFill>
                  <a:srgbClr val="000090"/>
                </a:solidFill>
              </a:ln>
            </p:spPr>
            <p:style>
              <a:lnRef idx="2">
                <a:schemeClr val="accent1"/>
              </a:lnRef>
              <a:fillRef idx="0">
                <a:schemeClr val="accent1"/>
              </a:fillRef>
              <a:effectRef idx="1">
                <a:schemeClr val="accent1"/>
              </a:effectRef>
              <a:fontRef idx="minor">
                <a:schemeClr val="tx1"/>
              </a:fontRef>
            </p:style>
          </p:cxnSp>
          <p:cxnSp>
            <p:nvCxnSpPr>
              <p:cNvPr id="14" name="Curved Connector 13"/>
              <p:cNvCxnSpPr/>
              <p:nvPr/>
            </p:nvCxnSpPr>
            <p:spPr>
              <a:xfrm rot="16200000" flipH="1">
                <a:off x="4421830" y="2111502"/>
                <a:ext cx="885690" cy="750958"/>
              </a:xfrm>
              <a:prstGeom prst="curvedConnector3">
                <a:avLst>
                  <a:gd name="adj1" fmla="val 50000"/>
                </a:avLst>
              </a:prstGeom>
              <a:ln>
                <a:solidFill>
                  <a:srgbClr val="000090"/>
                </a:solidFill>
              </a:ln>
            </p:spPr>
            <p:style>
              <a:lnRef idx="2">
                <a:schemeClr val="accent1"/>
              </a:lnRef>
              <a:fillRef idx="0">
                <a:schemeClr val="accent1"/>
              </a:fillRef>
              <a:effectRef idx="1">
                <a:schemeClr val="accent1"/>
              </a:effectRef>
              <a:fontRef idx="minor">
                <a:schemeClr val="tx1"/>
              </a:fontRef>
            </p:style>
          </p:cxnSp>
          <p:cxnSp>
            <p:nvCxnSpPr>
              <p:cNvPr id="15" name="Curved Connector 14"/>
              <p:cNvCxnSpPr/>
              <p:nvPr/>
            </p:nvCxnSpPr>
            <p:spPr>
              <a:xfrm rot="16200000" flipH="1">
                <a:off x="4574230" y="2263902"/>
                <a:ext cx="885690" cy="75095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6" name="Curved Connector 15"/>
              <p:cNvCxnSpPr/>
              <p:nvPr/>
            </p:nvCxnSpPr>
            <p:spPr>
              <a:xfrm rot="16200000" flipH="1">
                <a:off x="4189914" y="2295923"/>
                <a:ext cx="885690" cy="75095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7" name="Curved Connector 16"/>
              <p:cNvCxnSpPr/>
              <p:nvPr/>
            </p:nvCxnSpPr>
            <p:spPr>
              <a:xfrm rot="5400000">
                <a:off x="4253968" y="2548822"/>
                <a:ext cx="885687" cy="527878"/>
              </a:xfrm>
              <a:prstGeom prst="curvedConnector3">
                <a:avLst>
                  <a:gd name="adj1" fmla="val 50000"/>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8" name="Curved Connector 17"/>
              <p:cNvCxnSpPr/>
              <p:nvPr/>
            </p:nvCxnSpPr>
            <p:spPr>
              <a:xfrm rot="5400000">
                <a:off x="4406368" y="2701222"/>
                <a:ext cx="885687" cy="527878"/>
              </a:xfrm>
              <a:prstGeom prst="curvedConnector3">
                <a:avLst>
                  <a:gd name="adj1" fmla="val 50000"/>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9" name="Curved Connector 18"/>
              <p:cNvCxnSpPr/>
              <p:nvPr/>
            </p:nvCxnSpPr>
            <p:spPr>
              <a:xfrm rot="10800000" flipV="1">
                <a:off x="4568708" y="2513485"/>
                <a:ext cx="885686" cy="527879"/>
              </a:xfrm>
              <a:prstGeom prst="curvedConnector3">
                <a:avLst>
                  <a:gd name="adj1" fmla="val 50000"/>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20" name="Curved Connector 19"/>
              <p:cNvCxnSpPr/>
              <p:nvPr/>
            </p:nvCxnSpPr>
            <p:spPr>
              <a:xfrm rot="10800000" flipV="1">
                <a:off x="4721108" y="2665885"/>
                <a:ext cx="885686" cy="527879"/>
              </a:xfrm>
              <a:prstGeom prst="curvedConnector3">
                <a:avLst>
                  <a:gd name="adj1" fmla="val 50000"/>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21" name="Curved Connector 20"/>
              <p:cNvCxnSpPr/>
              <p:nvPr/>
            </p:nvCxnSpPr>
            <p:spPr>
              <a:xfrm rot="16200000" flipH="1">
                <a:off x="4310292" y="2537779"/>
                <a:ext cx="885687" cy="527879"/>
              </a:xfrm>
              <a:prstGeom prst="curvedConnector3">
                <a:avLst>
                  <a:gd name="adj1" fmla="val 50000"/>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22" name="Curved Connector 21"/>
              <p:cNvCxnSpPr/>
              <p:nvPr/>
            </p:nvCxnSpPr>
            <p:spPr>
              <a:xfrm rot="10800000" flipV="1">
                <a:off x="4404160" y="2393112"/>
                <a:ext cx="452782" cy="375478"/>
              </a:xfrm>
              <a:prstGeom prst="curvedConnector3">
                <a:avLst>
                  <a:gd name="adj1" fmla="val 50000"/>
                </a:avLst>
              </a:prstGeom>
              <a:ln>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23" name="Curved Connector 22"/>
              <p:cNvCxnSpPr/>
              <p:nvPr/>
            </p:nvCxnSpPr>
            <p:spPr>
              <a:xfrm rot="10800000" flipV="1">
                <a:off x="4680247" y="2724393"/>
                <a:ext cx="452782" cy="375478"/>
              </a:xfrm>
              <a:prstGeom prst="curvedConnector3">
                <a:avLst>
                  <a:gd name="adj1" fmla="val 50000"/>
                </a:avLst>
              </a:prstGeom>
              <a:ln>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24" name="Curved Connector 23"/>
              <p:cNvCxnSpPr/>
              <p:nvPr/>
            </p:nvCxnSpPr>
            <p:spPr>
              <a:xfrm rot="16200000" flipH="1">
                <a:off x="4969588" y="2849203"/>
                <a:ext cx="452782" cy="375478"/>
              </a:xfrm>
              <a:prstGeom prst="curvedConnector3">
                <a:avLst>
                  <a:gd name="adj1" fmla="val 50000"/>
                </a:avLst>
              </a:prstGeom>
              <a:ln>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25" name="Curved Connector 24"/>
              <p:cNvCxnSpPr/>
              <p:nvPr/>
            </p:nvCxnSpPr>
            <p:spPr>
              <a:xfrm rot="16200000" flipH="1">
                <a:off x="5121988" y="3001603"/>
                <a:ext cx="452782" cy="375478"/>
              </a:xfrm>
              <a:prstGeom prst="curvedConnector3">
                <a:avLst>
                  <a:gd name="adj1" fmla="val 50000"/>
                </a:avLst>
              </a:prstGeom>
              <a:ln>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26" name="Curved Connector 25"/>
              <p:cNvCxnSpPr/>
              <p:nvPr/>
            </p:nvCxnSpPr>
            <p:spPr>
              <a:xfrm rot="16200000" flipH="1">
                <a:off x="4450545" y="2722206"/>
                <a:ext cx="452782" cy="375478"/>
              </a:xfrm>
              <a:prstGeom prst="curvedConnector3">
                <a:avLst>
                  <a:gd name="adj1" fmla="val 50000"/>
                </a:avLst>
              </a:prstGeom>
              <a:ln>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27" name="Curved Connector 26"/>
              <p:cNvCxnSpPr/>
              <p:nvPr/>
            </p:nvCxnSpPr>
            <p:spPr>
              <a:xfrm flipV="1">
                <a:off x="4972900" y="2853626"/>
                <a:ext cx="452783" cy="37547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28" name="Curved Connector 27"/>
              <p:cNvCxnSpPr/>
              <p:nvPr/>
            </p:nvCxnSpPr>
            <p:spPr>
              <a:xfrm flipV="1">
                <a:off x="5125300" y="3006026"/>
                <a:ext cx="452783" cy="37547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29" name="Curved Connector 28"/>
              <p:cNvCxnSpPr/>
              <p:nvPr/>
            </p:nvCxnSpPr>
            <p:spPr>
              <a:xfrm rot="10800000" flipV="1">
                <a:off x="4145742" y="2362192"/>
                <a:ext cx="452782" cy="37547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30" name="Curved Connector 29"/>
              <p:cNvCxnSpPr/>
              <p:nvPr/>
            </p:nvCxnSpPr>
            <p:spPr>
              <a:xfrm rot="10800000" flipV="1">
                <a:off x="4298142" y="2514592"/>
                <a:ext cx="452782" cy="37547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31" name="Curved Connector 30"/>
              <p:cNvCxnSpPr/>
              <p:nvPr/>
            </p:nvCxnSpPr>
            <p:spPr>
              <a:xfrm rot="5400000">
                <a:off x="5058487" y="2907180"/>
                <a:ext cx="392046" cy="258420"/>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32" name="Curved Connector 31"/>
              <p:cNvCxnSpPr/>
              <p:nvPr/>
            </p:nvCxnSpPr>
            <p:spPr>
              <a:xfrm rot="19200000" flipH="1" flipV="1">
                <a:off x="4556907" y="2898902"/>
                <a:ext cx="452783" cy="37547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33" name="Curved Connector 32"/>
              <p:cNvCxnSpPr/>
              <p:nvPr/>
            </p:nvCxnSpPr>
            <p:spPr>
              <a:xfrm rot="10800000" flipV="1">
                <a:off x="4384694" y="2975599"/>
                <a:ext cx="588204" cy="3410"/>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34" name="Curved Connector 33"/>
              <p:cNvCxnSpPr/>
              <p:nvPr/>
            </p:nvCxnSpPr>
            <p:spPr>
              <a:xfrm rot="10800000" flipV="1">
                <a:off x="4537094" y="3127999"/>
                <a:ext cx="588204" cy="3410"/>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grpSp>
        <p:grpSp>
          <p:nvGrpSpPr>
            <p:cNvPr id="403" name="Group 402"/>
            <p:cNvGrpSpPr/>
            <p:nvPr/>
          </p:nvGrpSpPr>
          <p:grpSpPr>
            <a:xfrm>
              <a:off x="3245768" y="2737026"/>
              <a:ext cx="1335067" cy="985078"/>
              <a:chOff x="3072350" y="1500429"/>
              <a:chExt cx="1335067" cy="985078"/>
            </a:xfrm>
          </p:grpSpPr>
          <p:grpSp>
            <p:nvGrpSpPr>
              <p:cNvPr id="36" name="Group 35"/>
              <p:cNvGrpSpPr/>
              <p:nvPr/>
            </p:nvGrpSpPr>
            <p:grpSpPr>
              <a:xfrm>
                <a:off x="3072350" y="1500429"/>
                <a:ext cx="1335067" cy="375478"/>
                <a:chOff x="2618498" y="1580323"/>
                <a:chExt cx="1335067" cy="375478"/>
              </a:xfrm>
            </p:grpSpPr>
            <p:cxnSp>
              <p:nvCxnSpPr>
                <p:cNvPr id="53" name="Straight Connector 52"/>
                <p:cNvCxnSpPr/>
                <p:nvPr/>
              </p:nvCxnSpPr>
              <p:spPr>
                <a:xfrm>
                  <a:off x="3580134" y="1768060"/>
                  <a:ext cx="373431" cy="3"/>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Curved Connector 53"/>
                <p:cNvCxnSpPr/>
                <p:nvPr/>
              </p:nvCxnSpPr>
              <p:spPr>
                <a:xfrm rot="19200000" flipH="1" flipV="1">
                  <a:off x="3059640" y="1580323"/>
                  <a:ext cx="452783" cy="37547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2618498" y="1761426"/>
                  <a:ext cx="373431" cy="3"/>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37" name="Group 36"/>
              <p:cNvGrpSpPr/>
              <p:nvPr/>
            </p:nvGrpSpPr>
            <p:grpSpPr>
              <a:xfrm>
                <a:off x="3072350" y="1652829"/>
                <a:ext cx="1335067" cy="375478"/>
                <a:chOff x="2618498" y="1580323"/>
                <a:chExt cx="1335067" cy="375478"/>
              </a:xfrm>
            </p:grpSpPr>
            <p:cxnSp>
              <p:nvCxnSpPr>
                <p:cNvPr id="50" name="Straight Connector 49"/>
                <p:cNvCxnSpPr/>
                <p:nvPr/>
              </p:nvCxnSpPr>
              <p:spPr>
                <a:xfrm>
                  <a:off x="3580134" y="1768060"/>
                  <a:ext cx="373431" cy="3"/>
                </a:xfrm>
                <a:prstGeom prst="line">
                  <a:avLst/>
                </a:prstGeom>
              </p:spPr>
              <p:style>
                <a:lnRef idx="2">
                  <a:schemeClr val="accent1"/>
                </a:lnRef>
                <a:fillRef idx="0">
                  <a:schemeClr val="accent1"/>
                </a:fillRef>
                <a:effectRef idx="1">
                  <a:schemeClr val="accent1"/>
                </a:effectRef>
                <a:fontRef idx="minor">
                  <a:schemeClr val="tx1"/>
                </a:fontRef>
              </p:style>
            </p:cxnSp>
            <p:cxnSp>
              <p:nvCxnSpPr>
                <p:cNvPr id="51" name="Curved Connector 50"/>
                <p:cNvCxnSpPr/>
                <p:nvPr/>
              </p:nvCxnSpPr>
              <p:spPr>
                <a:xfrm rot="19200000" flipH="1" flipV="1">
                  <a:off x="3059640" y="1580323"/>
                  <a:ext cx="452783" cy="37547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2618498" y="1761426"/>
                  <a:ext cx="373431" cy="3"/>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38" name="Group 37"/>
              <p:cNvGrpSpPr/>
              <p:nvPr/>
            </p:nvGrpSpPr>
            <p:grpSpPr>
              <a:xfrm>
                <a:off x="3072350" y="1805229"/>
                <a:ext cx="1335067" cy="375478"/>
                <a:chOff x="2618498" y="1580323"/>
                <a:chExt cx="1335067" cy="375478"/>
              </a:xfrm>
            </p:grpSpPr>
            <p:cxnSp>
              <p:nvCxnSpPr>
                <p:cNvPr id="47" name="Straight Connector 46"/>
                <p:cNvCxnSpPr/>
                <p:nvPr/>
              </p:nvCxnSpPr>
              <p:spPr>
                <a:xfrm>
                  <a:off x="3580134" y="1768060"/>
                  <a:ext cx="373431" cy="3"/>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Curved Connector 47"/>
                <p:cNvCxnSpPr/>
                <p:nvPr/>
              </p:nvCxnSpPr>
              <p:spPr>
                <a:xfrm rot="19200000" flipH="1" flipV="1">
                  <a:off x="3059640" y="1580323"/>
                  <a:ext cx="452783" cy="37547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2618498" y="1761426"/>
                  <a:ext cx="373431" cy="3"/>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39" name="Group 38"/>
              <p:cNvGrpSpPr/>
              <p:nvPr/>
            </p:nvGrpSpPr>
            <p:grpSpPr>
              <a:xfrm>
                <a:off x="3072350" y="1957629"/>
                <a:ext cx="1335067" cy="375478"/>
                <a:chOff x="2618498" y="1580323"/>
                <a:chExt cx="1335067" cy="375478"/>
              </a:xfrm>
            </p:grpSpPr>
            <p:cxnSp>
              <p:nvCxnSpPr>
                <p:cNvPr id="44" name="Straight Connector 43"/>
                <p:cNvCxnSpPr/>
                <p:nvPr/>
              </p:nvCxnSpPr>
              <p:spPr>
                <a:xfrm>
                  <a:off x="3580134" y="1768060"/>
                  <a:ext cx="373431" cy="3"/>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Curved Connector 44"/>
                <p:cNvCxnSpPr/>
                <p:nvPr/>
              </p:nvCxnSpPr>
              <p:spPr>
                <a:xfrm rot="19200000" flipH="1" flipV="1">
                  <a:off x="3059640" y="1580323"/>
                  <a:ext cx="452783" cy="37547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a:off x="2618498" y="1761426"/>
                  <a:ext cx="373431" cy="3"/>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40" name="Group 39"/>
              <p:cNvGrpSpPr/>
              <p:nvPr/>
            </p:nvGrpSpPr>
            <p:grpSpPr>
              <a:xfrm>
                <a:off x="3072350" y="2110029"/>
                <a:ext cx="1335067" cy="375478"/>
                <a:chOff x="2618498" y="1580323"/>
                <a:chExt cx="1335067" cy="375478"/>
              </a:xfrm>
            </p:grpSpPr>
            <p:cxnSp>
              <p:nvCxnSpPr>
                <p:cNvPr id="41" name="Straight Connector 40"/>
                <p:cNvCxnSpPr/>
                <p:nvPr/>
              </p:nvCxnSpPr>
              <p:spPr>
                <a:xfrm>
                  <a:off x="3580134" y="1768060"/>
                  <a:ext cx="373431" cy="3"/>
                </a:xfrm>
                <a:prstGeom prst="line">
                  <a:avLst/>
                </a:prstGeom>
              </p:spPr>
              <p:style>
                <a:lnRef idx="2">
                  <a:schemeClr val="accent1"/>
                </a:lnRef>
                <a:fillRef idx="0">
                  <a:schemeClr val="accent1"/>
                </a:fillRef>
                <a:effectRef idx="1">
                  <a:schemeClr val="accent1"/>
                </a:effectRef>
                <a:fontRef idx="minor">
                  <a:schemeClr val="tx1"/>
                </a:fontRef>
              </p:style>
            </p:cxnSp>
            <p:cxnSp>
              <p:nvCxnSpPr>
                <p:cNvPr id="42" name="Curved Connector 41"/>
                <p:cNvCxnSpPr/>
                <p:nvPr/>
              </p:nvCxnSpPr>
              <p:spPr>
                <a:xfrm rot="19200000" flipH="1" flipV="1">
                  <a:off x="3059640" y="1580323"/>
                  <a:ext cx="452783" cy="37547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2618498" y="1761426"/>
                  <a:ext cx="373431" cy="3"/>
                </a:xfrm>
                <a:prstGeom prst="line">
                  <a:avLst/>
                </a:prstGeom>
              </p:spPr>
              <p:style>
                <a:lnRef idx="2">
                  <a:schemeClr val="accent1"/>
                </a:lnRef>
                <a:fillRef idx="0">
                  <a:schemeClr val="accent1"/>
                </a:fillRef>
                <a:effectRef idx="1">
                  <a:schemeClr val="accent1"/>
                </a:effectRef>
                <a:fontRef idx="minor">
                  <a:schemeClr val="tx1"/>
                </a:fontRef>
              </p:style>
            </p:cxnSp>
          </p:grpSp>
        </p:grpSp>
        <p:sp>
          <p:nvSpPr>
            <p:cNvPr id="61" name="Right Arrow 60"/>
            <p:cNvSpPr/>
            <p:nvPr/>
          </p:nvSpPr>
          <p:spPr>
            <a:xfrm>
              <a:off x="2575560" y="3050501"/>
              <a:ext cx="548640" cy="358128"/>
            </a:xfrm>
            <a:prstGeom prst="rightArrow">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2" name="Group 61"/>
            <p:cNvGrpSpPr/>
            <p:nvPr/>
          </p:nvGrpSpPr>
          <p:grpSpPr>
            <a:xfrm>
              <a:off x="1760540" y="4250589"/>
              <a:ext cx="511548" cy="607135"/>
              <a:chOff x="4145742" y="2041924"/>
              <a:chExt cx="1461052" cy="1373809"/>
            </a:xfrm>
          </p:grpSpPr>
          <p:cxnSp>
            <p:nvCxnSpPr>
              <p:cNvPr id="63" name="Curved Connector 62"/>
              <p:cNvCxnSpPr/>
              <p:nvPr/>
            </p:nvCxnSpPr>
            <p:spPr>
              <a:xfrm rot="5400000">
                <a:off x="4241820" y="2580848"/>
                <a:ext cx="452782" cy="375478"/>
              </a:xfrm>
              <a:prstGeom prst="curvedConnector3">
                <a:avLst>
                  <a:gd name="adj1" fmla="val 50000"/>
                </a:avLst>
              </a:prstGeom>
              <a:ln>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64" name="Curved Connector 63"/>
              <p:cNvCxnSpPr/>
              <p:nvPr/>
            </p:nvCxnSpPr>
            <p:spPr>
              <a:xfrm rot="5400000">
                <a:off x="4101568" y="2396422"/>
                <a:ext cx="885687" cy="527878"/>
              </a:xfrm>
              <a:prstGeom prst="curvedConnector3">
                <a:avLst>
                  <a:gd name="adj1" fmla="val 50000"/>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65" name="Curved Connector 64"/>
              <p:cNvCxnSpPr/>
              <p:nvPr/>
            </p:nvCxnSpPr>
            <p:spPr>
              <a:xfrm flipV="1">
                <a:off x="4820500" y="2701226"/>
                <a:ext cx="452783" cy="37547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66" name="Curved Connector 65"/>
              <p:cNvCxnSpPr/>
              <p:nvPr/>
            </p:nvCxnSpPr>
            <p:spPr>
              <a:xfrm rot="5400000">
                <a:off x="4365505" y="2122544"/>
                <a:ext cx="885690" cy="750958"/>
              </a:xfrm>
              <a:prstGeom prst="curvedConnector3">
                <a:avLst>
                  <a:gd name="adj1" fmla="val 50000"/>
                </a:avLst>
              </a:prstGeom>
              <a:ln>
                <a:solidFill>
                  <a:srgbClr val="000090"/>
                </a:solidFill>
              </a:ln>
            </p:spPr>
            <p:style>
              <a:lnRef idx="2">
                <a:schemeClr val="accent1"/>
              </a:lnRef>
              <a:fillRef idx="0">
                <a:schemeClr val="accent1"/>
              </a:fillRef>
              <a:effectRef idx="1">
                <a:schemeClr val="accent1"/>
              </a:effectRef>
              <a:fontRef idx="minor">
                <a:schemeClr val="tx1"/>
              </a:fontRef>
            </p:style>
          </p:cxnSp>
          <p:cxnSp>
            <p:nvCxnSpPr>
              <p:cNvPr id="67" name="Curved Connector 66"/>
              <p:cNvCxnSpPr/>
              <p:nvPr/>
            </p:nvCxnSpPr>
            <p:spPr>
              <a:xfrm rot="5400000" flipH="1" flipV="1">
                <a:off x="4109297" y="2109290"/>
                <a:ext cx="885690" cy="750958"/>
              </a:xfrm>
              <a:prstGeom prst="curvedConnector3">
                <a:avLst>
                  <a:gd name="adj1" fmla="val 50000"/>
                </a:avLst>
              </a:prstGeom>
              <a:ln>
                <a:solidFill>
                  <a:srgbClr val="000090"/>
                </a:solidFill>
              </a:ln>
            </p:spPr>
            <p:style>
              <a:lnRef idx="2">
                <a:schemeClr val="accent1"/>
              </a:lnRef>
              <a:fillRef idx="0">
                <a:schemeClr val="accent1"/>
              </a:fillRef>
              <a:effectRef idx="1">
                <a:schemeClr val="accent1"/>
              </a:effectRef>
              <a:fontRef idx="minor">
                <a:schemeClr val="tx1"/>
              </a:fontRef>
            </p:style>
          </p:cxnSp>
          <p:cxnSp>
            <p:nvCxnSpPr>
              <p:cNvPr id="68" name="Curved Connector 67"/>
              <p:cNvCxnSpPr/>
              <p:nvPr/>
            </p:nvCxnSpPr>
            <p:spPr>
              <a:xfrm rot="5400000" flipH="1" flipV="1">
                <a:off x="4261697" y="2261690"/>
                <a:ext cx="885690" cy="75095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69" name="Curved Connector 68"/>
              <p:cNvCxnSpPr/>
              <p:nvPr/>
            </p:nvCxnSpPr>
            <p:spPr>
              <a:xfrm rot="5400000" flipH="1" flipV="1">
                <a:off x="4414097" y="2414090"/>
                <a:ext cx="885690" cy="750958"/>
              </a:xfrm>
              <a:prstGeom prst="curvedConnector3">
                <a:avLst>
                  <a:gd name="adj1" fmla="val 50000"/>
                </a:avLst>
              </a:prstGeom>
              <a:ln>
                <a:solidFill>
                  <a:srgbClr val="000090"/>
                </a:solidFill>
              </a:ln>
            </p:spPr>
            <p:style>
              <a:lnRef idx="2">
                <a:schemeClr val="accent1"/>
              </a:lnRef>
              <a:fillRef idx="0">
                <a:schemeClr val="accent1"/>
              </a:fillRef>
              <a:effectRef idx="1">
                <a:schemeClr val="accent1"/>
              </a:effectRef>
              <a:fontRef idx="minor">
                <a:schemeClr val="tx1"/>
              </a:fontRef>
            </p:style>
          </p:cxnSp>
          <p:cxnSp>
            <p:nvCxnSpPr>
              <p:cNvPr id="70" name="Curved Connector 69"/>
              <p:cNvCxnSpPr/>
              <p:nvPr/>
            </p:nvCxnSpPr>
            <p:spPr>
              <a:xfrm rot="16200000" flipH="1">
                <a:off x="4421830" y="2111502"/>
                <a:ext cx="885690" cy="750958"/>
              </a:xfrm>
              <a:prstGeom prst="curvedConnector3">
                <a:avLst>
                  <a:gd name="adj1" fmla="val 50000"/>
                </a:avLst>
              </a:prstGeom>
              <a:ln>
                <a:solidFill>
                  <a:srgbClr val="000090"/>
                </a:solidFill>
              </a:ln>
            </p:spPr>
            <p:style>
              <a:lnRef idx="2">
                <a:schemeClr val="accent1"/>
              </a:lnRef>
              <a:fillRef idx="0">
                <a:schemeClr val="accent1"/>
              </a:fillRef>
              <a:effectRef idx="1">
                <a:schemeClr val="accent1"/>
              </a:effectRef>
              <a:fontRef idx="minor">
                <a:schemeClr val="tx1"/>
              </a:fontRef>
            </p:style>
          </p:cxnSp>
          <p:cxnSp>
            <p:nvCxnSpPr>
              <p:cNvPr id="71" name="Curved Connector 70"/>
              <p:cNvCxnSpPr/>
              <p:nvPr/>
            </p:nvCxnSpPr>
            <p:spPr>
              <a:xfrm rot="16200000" flipH="1">
                <a:off x="4574230" y="2263902"/>
                <a:ext cx="885690" cy="75095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72" name="Curved Connector 71"/>
              <p:cNvCxnSpPr/>
              <p:nvPr/>
            </p:nvCxnSpPr>
            <p:spPr>
              <a:xfrm rot="16200000" flipH="1">
                <a:off x="4189914" y="2295923"/>
                <a:ext cx="885690" cy="75095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73" name="Curved Connector 72"/>
              <p:cNvCxnSpPr/>
              <p:nvPr/>
            </p:nvCxnSpPr>
            <p:spPr>
              <a:xfrm rot="5400000">
                <a:off x="4253968" y="2548822"/>
                <a:ext cx="885687" cy="527878"/>
              </a:xfrm>
              <a:prstGeom prst="curvedConnector3">
                <a:avLst>
                  <a:gd name="adj1" fmla="val 50000"/>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74" name="Curved Connector 73"/>
              <p:cNvCxnSpPr/>
              <p:nvPr/>
            </p:nvCxnSpPr>
            <p:spPr>
              <a:xfrm rot="5400000">
                <a:off x="4406368" y="2701222"/>
                <a:ext cx="885687" cy="527878"/>
              </a:xfrm>
              <a:prstGeom prst="curvedConnector3">
                <a:avLst>
                  <a:gd name="adj1" fmla="val 50000"/>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75" name="Curved Connector 74"/>
              <p:cNvCxnSpPr/>
              <p:nvPr/>
            </p:nvCxnSpPr>
            <p:spPr>
              <a:xfrm rot="10800000" flipV="1">
                <a:off x="4568708" y="2513485"/>
                <a:ext cx="885686" cy="527879"/>
              </a:xfrm>
              <a:prstGeom prst="curvedConnector3">
                <a:avLst>
                  <a:gd name="adj1" fmla="val 50000"/>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76" name="Curved Connector 75"/>
              <p:cNvCxnSpPr/>
              <p:nvPr/>
            </p:nvCxnSpPr>
            <p:spPr>
              <a:xfrm rot="10800000" flipV="1">
                <a:off x="4721108" y="2665885"/>
                <a:ext cx="885686" cy="527879"/>
              </a:xfrm>
              <a:prstGeom prst="curvedConnector3">
                <a:avLst>
                  <a:gd name="adj1" fmla="val 50000"/>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77" name="Curved Connector 76"/>
              <p:cNvCxnSpPr/>
              <p:nvPr/>
            </p:nvCxnSpPr>
            <p:spPr>
              <a:xfrm rot="16200000" flipH="1">
                <a:off x="4310292" y="2537779"/>
                <a:ext cx="885687" cy="527879"/>
              </a:xfrm>
              <a:prstGeom prst="curvedConnector3">
                <a:avLst>
                  <a:gd name="adj1" fmla="val 50000"/>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78" name="Curved Connector 77"/>
              <p:cNvCxnSpPr/>
              <p:nvPr/>
            </p:nvCxnSpPr>
            <p:spPr>
              <a:xfrm rot="10800000" flipV="1">
                <a:off x="4404160" y="2393112"/>
                <a:ext cx="452782" cy="375478"/>
              </a:xfrm>
              <a:prstGeom prst="curvedConnector3">
                <a:avLst>
                  <a:gd name="adj1" fmla="val 50000"/>
                </a:avLst>
              </a:prstGeom>
              <a:ln>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79" name="Curved Connector 78"/>
              <p:cNvCxnSpPr/>
              <p:nvPr/>
            </p:nvCxnSpPr>
            <p:spPr>
              <a:xfrm rot="10800000" flipV="1">
                <a:off x="4680247" y="2724393"/>
                <a:ext cx="452782" cy="375478"/>
              </a:xfrm>
              <a:prstGeom prst="curvedConnector3">
                <a:avLst>
                  <a:gd name="adj1" fmla="val 50000"/>
                </a:avLst>
              </a:prstGeom>
              <a:ln>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80" name="Curved Connector 79"/>
              <p:cNvCxnSpPr/>
              <p:nvPr/>
            </p:nvCxnSpPr>
            <p:spPr>
              <a:xfrm rot="16200000" flipH="1">
                <a:off x="4969588" y="2849203"/>
                <a:ext cx="452782" cy="375478"/>
              </a:xfrm>
              <a:prstGeom prst="curvedConnector3">
                <a:avLst>
                  <a:gd name="adj1" fmla="val 50000"/>
                </a:avLst>
              </a:prstGeom>
              <a:ln>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81" name="Curved Connector 80"/>
              <p:cNvCxnSpPr/>
              <p:nvPr/>
            </p:nvCxnSpPr>
            <p:spPr>
              <a:xfrm rot="16200000" flipH="1">
                <a:off x="5121988" y="3001603"/>
                <a:ext cx="452782" cy="375478"/>
              </a:xfrm>
              <a:prstGeom prst="curvedConnector3">
                <a:avLst>
                  <a:gd name="adj1" fmla="val 50000"/>
                </a:avLst>
              </a:prstGeom>
              <a:ln>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82" name="Curved Connector 81"/>
              <p:cNvCxnSpPr/>
              <p:nvPr/>
            </p:nvCxnSpPr>
            <p:spPr>
              <a:xfrm rot="16200000" flipH="1">
                <a:off x="4450545" y="2722206"/>
                <a:ext cx="452782" cy="375478"/>
              </a:xfrm>
              <a:prstGeom prst="curvedConnector3">
                <a:avLst>
                  <a:gd name="adj1" fmla="val 50000"/>
                </a:avLst>
              </a:prstGeom>
              <a:ln>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83" name="Curved Connector 82"/>
              <p:cNvCxnSpPr/>
              <p:nvPr/>
            </p:nvCxnSpPr>
            <p:spPr>
              <a:xfrm flipV="1">
                <a:off x="4972900" y="2853626"/>
                <a:ext cx="452783" cy="37547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84" name="Curved Connector 83"/>
              <p:cNvCxnSpPr/>
              <p:nvPr/>
            </p:nvCxnSpPr>
            <p:spPr>
              <a:xfrm flipV="1">
                <a:off x="5125300" y="3006026"/>
                <a:ext cx="452783" cy="37547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85" name="Curved Connector 84"/>
              <p:cNvCxnSpPr/>
              <p:nvPr/>
            </p:nvCxnSpPr>
            <p:spPr>
              <a:xfrm rot="10800000" flipV="1">
                <a:off x="4145742" y="2362192"/>
                <a:ext cx="452782" cy="37547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86" name="Curved Connector 85"/>
              <p:cNvCxnSpPr/>
              <p:nvPr/>
            </p:nvCxnSpPr>
            <p:spPr>
              <a:xfrm rot="10800000" flipV="1">
                <a:off x="4298142" y="2514592"/>
                <a:ext cx="452782" cy="37547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87" name="Curved Connector 86"/>
              <p:cNvCxnSpPr/>
              <p:nvPr/>
            </p:nvCxnSpPr>
            <p:spPr>
              <a:xfrm rot="5400000">
                <a:off x="5058487" y="2907180"/>
                <a:ext cx="392046" cy="258420"/>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88" name="Curved Connector 87"/>
              <p:cNvCxnSpPr/>
              <p:nvPr/>
            </p:nvCxnSpPr>
            <p:spPr>
              <a:xfrm rot="19200000" flipH="1" flipV="1">
                <a:off x="4556907" y="2898902"/>
                <a:ext cx="452783" cy="37547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89" name="Curved Connector 88"/>
              <p:cNvCxnSpPr/>
              <p:nvPr/>
            </p:nvCxnSpPr>
            <p:spPr>
              <a:xfrm rot="10800000" flipV="1">
                <a:off x="4384694" y="2975599"/>
                <a:ext cx="588204" cy="3410"/>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90" name="Curved Connector 89"/>
              <p:cNvCxnSpPr/>
              <p:nvPr/>
            </p:nvCxnSpPr>
            <p:spPr>
              <a:xfrm rot="10800000" flipV="1">
                <a:off x="4537094" y="3127999"/>
                <a:ext cx="588204" cy="3410"/>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grpSp>
        <p:sp>
          <p:nvSpPr>
            <p:cNvPr id="117" name="Right Arrow 116"/>
            <p:cNvSpPr/>
            <p:nvPr/>
          </p:nvSpPr>
          <p:spPr>
            <a:xfrm>
              <a:off x="2575560" y="4375092"/>
              <a:ext cx="548640" cy="358128"/>
            </a:xfrm>
            <a:prstGeom prst="rightArrow">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8" name="Group 117"/>
            <p:cNvGrpSpPr/>
            <p:nvPr/>
          </p:nvGrpSpPr>
          <p:grpSpPr>
            <a:xfrm>
              <a:off x="1678186" y="5416741"/>
              <a:ext cx="619105" cy="680251"/>
              <a:chOff x="4145742" y="2041924"/>
              <a:chExt cx="1461052" cy="1373809"/>
            </a:xfrm>
          </p:grpSpPr>
          <p:cxnSp>
            <p:nvCxnSpPr>
              <p:cNvPr id="119" name="Curved Connector 118"/>
              <p:cNvCxnSpPr/>
              <p:nvPr/>
            </p:nvCxnSpPr>
            <p:spPr>
              <a:xfrm rot="5400000">
                <a:off x="4241820" y="2580848"/>
                <a:ext cx="452782" cy="375478"/>
              </a:xfrm>
              <a:prstGeom prst="curvedConnector3">
                <a:avLst>
                  <a:gd name="adj1" fmla="val 50000"/>
                </a:avLst>
              </a:prstGeom>
              <a:ln>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120" name="Curved Connector 119"/>
              <p:cNvCxnSpPr/>
              <p:nvPr/>
            </p:nvCxnSpPr>
            <p:spPr>
              <a:xfrm rot="5400000">
                <a:off x="4101568" y="2396422"/>
                <a:ext cx="885687" cy="527878"/>
              </a:xfrm>
              <a:prstGeom prst="curvedConnector3">
                <a:avLst>
                  <a:gd name="adj1" fmla="val 50000"/>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21" name="Curved Connector 120"/>
              <p:cNvCxnSpPr/>
              <p:nvPr/>
            </p:nvCxnSpPr>
            <p:spPr>
              <a:xfrm flipV="1">
                <a:off x="4820500" y="2701226"/>
                <a:ext cx="452783" cy="37547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22" name="Curved Connector 121"/>
              <p:cNvCxnSpPr/>
              <p:nvPr/>
            </p:nvCxnSpPr>
            <p:spPr>
              <a:xfrm rot="5400000">
                <a:off x="4365505" y="2122544"/>
                <a:ext cx="885690" cy="750958"/>
              </a:xfrm>
              <a:prstGeom prst="curvedConnector3">
                <a:avLst>
                  <a:gd name="adj1" fmla="val 50000"/>
                </a:avLst>
              </a:prstGeom>
              <a:ln>
                <a:solidFill>
                  <a:srgbClr val="000090"/>
                </a:solidFill>
              </a:ln>
            </p:spPr>
            <p:style>
              <a:lnRef idx="2">
                <a:schemeClr val="accent1"/>
              </a:lnRef>
              <a:fillRef idx="0">
                <a:schemeClr val="accent1"/>
              </a:fillRef>
              <a:effectRef idx="1">
                <a:schemeClr val="accent1"/>
              </a:effectRef>
              <a:fontRef idx="minor">
                <a:schemeClr val="tx1"/>
              </a:fontRef>
            </p:style>
          </p:cxnSp>
          <p:cxnSp>
            <p:nvCxnSpPr>
              <p:cNvPr id="123" name="Curved Connector 122"/>
              <p:cNvCxnSpPr/>
              <p:nvPr/>
            </p:nvCxnSpPr>
            <p:spPr>
              <a:xfrm rot="5400000" flipH="1" flipV="1">
                <a:off x="4109297" y="2109290"/>
                <a:ext cx="885690" cy="750958"/>
              </a:xfrm>
              <a:prstGeom prst="curvedConnector3">
                <a:avLst>
                  <a:gd name="adj1" fmla="val 50000"/>
                </a:avLst>
              </a:prstGeom>
              <a:ln>
                <a:solidFill>
                  <a:srgbClr val="000090"/>
                </a:solidFill>
              </a:ln>
            </p:spPr>
            <p:style>
              <a:lnRef idx="2">
                <a:schemeClr val="accent1"/>
              </a:lnRef>
              <a:fillRef idx="0">
                <a:schemeClr val="accent1"/>
              </a:fillRef>
              <a:effectRef idx="1">
                <a:schemeClr val="accent1"/>
              </a:effectRef>
              <a:fontRef idx="minor">
                <a:schemeClr val="tx1"/>
              </a:fontRef>
            </p:style>
          </p:cxnSp>
          <p:cxnSp>
            <p:nvCxnSpPr>
              <p:cNvPr id="124" name="Curved Connector 123"/>
              <p:cNvCxnSpPr/>
              <p:nvPr/>
            </p:nvCxnSpPr>
            <p:spPr>
              <a:xfrm rot="5400000" flipH="1" flipV="1">
                <a:off x="4261697" y="2261690"/>
                <a:ext cx="885690" cy="75095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25" name="Curved Connector 124"/>
              <p:cNvCxnSpPr/>
              <p:nvPr/>
            </p:nvCxnSpPr>
            <p:spPr>
              <a:xfrm rot="5400000" flipH="1" flipV="1">
                <a:off x="4414097" y="2414090"/>
                <a:ext cx="885690" cy="750958"/>
              </a:xfrm>
              <a:prstGeom prst="curvedConnector3">
                <a:avLst>
                  <a:gd name="adj1" fmla="val 50000"/>
                </a:avLst>
              </a:prstGeom>
              <a:ln>
                <a:solidFill>
                  <a:srgbClr val="000090"/>
                </a:solidFill>
              </a:ln>
            </p:spPr>
            <p:style>
              <a:lnRef idx="2">
                <a:schemeClr val="accent1"/>
              </a:lnRef>
              <a:fillRef idx="0">
                <a:schemeClr val="accent1"/>
              </a:fillRef>
              <a:effectRef idx="1">
                <a:schemeClr val="accent1"/>
              </a:effectRef>
              <a:fontRef idx="minor">
                <a:schemeClr val="tx1"/>
              </a:fontRef>
            </p:style>
          </p:cxnSp>
          <p:cxnSp>
            <p:nvCxnSpPr>
              <p:cNvPr id="126" name="Curved Connector 125"/>
              <p:cNvCxnSpPr/>
              <p:nvPr/>
            </p:nvCxnSpPr>
            <p:spPr>
              <a:xfrm rot="16200000" flipH="1">
                <a:off x="4421830" y="2111502"/>
                <a:ext cx="885690" cy="750958"/>
              </a:xfrm>
              <a:prstGeom prst="curvedConnector3">
                <a:avLst>
                  <a:gd name="adj1" fmla="val 50000"/>
                </a:avLst>
              </a:prstGeom>
              <a:ln>
                <a:solidFill>
                  <a:srgbClr val="000090"/>
                </a:solidFill>
              </a:ln>
            </p:spPr>
            <p:style>
              <a:lnRef idx="2">
                <a:schemeClr val="accent1"/>
              </a:lnRef>
              <a:fillRef idx="0">
                <a:schemeClr val="accent1"/>
              </a:fillRef>
              <a:effectRef idx="1">
                <a:schemeClr val="accent1"/>
              </a:effectRef>
              <a:fontRef idx="minor">
                <a:schemeClr val="tx1"/>
              </a:fontRef>
            </p:style>
          </p:cxnSp>
          <p:cxnSp>
            <p:nvCxnSpPr>
              <p:cNvPr id="127" name="Curved Connector 126"/>
              <p:cNvCxnSpPr/>
              <p:nvPr/>
            </p:nvCxnSpPr>
            <p:spPr>
              <a:xfrm rot="16200000" flipH="1">
                <a:off x="4574230" y="2263902"/>
                <a:ext cx="885690" cy="75095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28" name="Curved Connector 127"/>
              <p:cNvCxnSpPr/>
              <p:nvPr/>
            </p:nvCxnSpPr>
            <p:spPr>
              <a:xfrm rot="16200000" flipH="1">
                <a:off x="4189914" y="2295923"/>
                <a:ext cx="885690" cy="75095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29" name="Curved Connector 128"/>
              <p:cNvCxnSpPr/>
              <p:nvPr/>
            </p:nvCxnSpPr>
            <p:spPr>
              <a:xfrm rot="5400000">
                <a:off x="4253968" y="2548822"/>
                <a:ext cx="885687" cy="527878"/>
              </a:xfrm>
              <a:prstGeom prst="curvedConnector3">
                <a:avLst>
                  <a:gd name="adj1" fmla="val 50000"/>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30" name="Curved Connector 129"/>
              <p:cNvCxnSpPr/>
              <p:nvPr/>
            </p:nvCxnSpPr>
            <p:spPr>
              <a:xfrm rot="5400000">
                <a:off x="4406368" y="2701222"/>
                <a:ext cx="885687" cy="527878"/>
              </a:xfrm>
              <a:prstGeom prst="curvedConnector3">
                <a:avLst>
                  <a:gd name="adj1" fmla="val 50000"/>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31" name="Curved Connector 130"/>
              <p:cNvCxnSpPr/>
              <p:nvPr/>
            </p:nvCxnSpPr>
            <p:spPr>
              <a:xfrm rot="10800000" flipV="1">
                <a:off x="4568708" y="2513485"/>
                <a:ext cx="885686" cy="527879"/>
              </a:xfrm>
              <a:prstGeom prst="curvedConnector3">
                <a:avLst>
                  <a:gd name="adj1" fmla="val 50000"/>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32" name="Curved Connector 131"/>
              <p:cNvCxnSpPr/>
              <p:nvPr/>
            </p:nvCxnSpPr>
            <p:spPr>
              <a:xfrm rot="10800000" flipV="1">
                <a:off x="4721108" y="2665885"/>
                <a:ext cx="885686" cy="527879"/>
              </a:xfrm>
              <a:prstGeom prst="curvedConnector3">
                <a:avLst>
                  <a:gd name="adj1" fmla="val 50000"/>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33" name="Curved Connector 132"/>
              <p:cNvCxnSpPr/>
              <p:nvPr/>
            </p:nvCxnSpPr>
            <p:spPr>
              <a:xfrm rot="16200000" flipH="1">
                <a:off x="4310292" y="2537779"/>
                <a:ext cx="885687" cy="527879"/>
              </a:xfrm>
              <a:prstGeom prst="curvedConnector3">
                <a:avLst>
                  <a:gd name="adj1" fmla="val 50000"/>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34" name="Curved Connector 133"/>
              <p:cNvCxnSpPr/>
              <p:nvPr/>
            </p:nvCxnSpPr>
            <p:spPr>
              <a:xfrm rot="10800000" flipV="1">
                <a:off x="4404160" y="2393112"/>
                <a:ext cx="452782" cy="375478"/>
              </a:xfrm>
              <a:prstGeom prst="curvedConnector3">
                <a:avLst>
                  <a:gd name="adj1" fmla="val 50000"/>
                </a:avLst>
              </a:prstGeom>
              <a:ln>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135" name="Curved Connector 134"/>
              <p:cNvCxnSpPr/>
              <p:nvPr/>
            </p:nvCxnSpPr>
            <p:spPr>
              <a:xfrm rot="10800000" flipV="1">
                <a:off x="4680247" y="2724393"/>
                <a:ext cx="452782" cy="375478"/>
              </a:xfrm>
              <a:prstGeom prst="curvedConnector3">
                <a:avLst>
                  <a:gd name="adj1" fmla="val 50000"/>
                </a:avLst>
              </a:prstGeom>
              <a:ln>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136" name="Curved Connector 135"/>
              <p:cNvCxnSpPr/>
              <p:nvPr/>
            </p:nvCxnSpPr>
            <p:spPr>
              <a:xfrm rot="16200000" flipH="1">
                <a:off x="4969588" y="2849203"/>
                <a:ext cx="452782" cy="375478"/>
              </a:xfrm>
              <a:prstGeom prst="curvedConnector3">
                <a:avLst>
                  <a:gd name="adj1" fmla="val 50000"/>
                </a:avLst>
              </a:prstGeom>
              <a:ln>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137" name="Curved Connector 136"/>
              <p:cNvCxnSpPr/>
              <p:nvPr/>
            </p:nvCxnSpPr>
            <p:spPr>
              <a:xfrm rot="16200000" flipH="1">
                <a:off x="5121988" y="3001603"/>
                <a:ext cx="452782" cy="375478"/>
              </a:xfrm>
              <a:prstGeom prst="curvedConnector3">
                <a:avLst>
                  <a:gd name="adj1" fmla="val 50000"/>
                </a:avLst>
              </a:prstGeom>
              <a:ln>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138" name="Curved Connector 137"/>
              <p:cNvCxnSpPr/>
              <p:nvPr/>
            </p:nvCxnSpPr>
            <p:spPr>
              <a:xfrm rot="16200000" flipH="1">
                <a:off x="4450545" y="2722206"/>
                <a:ext cx="452782" cy="375478"/>
              </a:xfrm>
              <a:prstGeom prst="curvedConnector3">
                <a:avLst>
                  <a:gd name="adj1" fmla="val 50000"/>
                </a:avLst>
              </a:prstGeom>
              <a:ln>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139" name="Curved Connector 138"/>
              <p:cNvCxnSpPr/>
              <p:nvPr/>
            </p:nvCxnSpPr>
            <p:spPr>
              <a:xfrm flipV="1">
                <a:off x="4972900" y="2853626"/>
                <a:ext cx="452783" cy="37547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40" name="Curved Connector 139"/>
              <p:cNvCxnSpPr/>
              <p:nvPr/>
            </p:nvCxnSpPr>
            <p:spPr>
              <a:xfrm flipV="1">
                <a:off x="5125300" y="3006026"/>
                <a:ext cx="452783" cy="37547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41" name="Curved Connector 140"/>
              <p:cNvCxnSpPr/>
              <p:nvPr/>
            </p:nvCxnSpPr>
            <p:spPr>
              <a:xfrm rot="10800000" flipV="1">
                <a:off x="4145742" y="2362192"/>
                <a:ext cx="452782" cy="37547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42" name="Curved Connector 141"/>
              <p:cNvCxnSpPr/>
              <p:nvPr/>
            </p:nvCxnSpPr>
            <p:spPr>
              <a:xfrm rot="10800000" flipV="1">
                <a:off x="4298142" y="2514592"/>
                <a:ext cx="452782" cy="37547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43" name="Curved Connector 142"/>
              <p:cNvCxnSpPr/>
              <p:nvPr/>
            </p:nvCxnSpPr>
            <p:spPr>
              <a:xfrm rot="5400000">
                <a:off x="5058487" y="2907180"/>
                <a:ext cx="392046" cy="258420"/>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44" name="Curved Connector 143"/>
              <p:cNvCxnSpPr/>
              <p:nvPr/>
            </p:nvCxnSpPr>
            <p:spPr>
              <a:xfrm rot="19200000" flipH="1" flipV="1">
                <a:off x="4556907" y="2898902"/>
                <a:ext cx="452783" cy="37547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45" name="Curved Connector 144"/>
              <p:cNvCxnSpPr/>
              <p:nvPr/>
            </p:nvCxnSpPr>
            <p:spPr>
              <a:xfrm rot="10800000" flipV="1">
                <a:off x="4384694" y="2975599"/>
                <a:ext cx="588204" cy="3410"/>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46" name="Curved Connector 145"/>
              <p:cNvCxnSpPr/>
              <p:nvPr/>
            </p:nvCxnSpPr>
            <p:spPr>
              <a:xfrm rot="10800000" flipV="1">
                <a:off x="4537094" y="3127999"/>
                <a:ext cx="588204" cy="3410"/>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grpSp>
        <p:sp>
          <p:nvSpPr>
            <p:cNvPr id="173" name="Right Arrow 172"/>
            <p:cNvSpPr/>
            <p:nvPr/>
          </p:nvSpPr>
          <p:spPr>
            <a:xfrm>
              <a:off x="2575560" y="5577802"/>
              <a:ext cx="548640" cy="358128"/>
            </a:xfrm>
            <a:prstGeom prst="rightArrow">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3" name="Right Arrow 322"/>
            <p:cNvSpPr/>
            <p:nvPr/>
          </p:nvSpPr>
          <p:spPr>
            <a:xfrm>
              <a:off x="5540736" y="5553132"/>
              <a:ext cx="633864" cy="367406"/>
            </a:xfrm>
            <a:prstGeom prst="rightArrow">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4" name="TextBox 323"/>
            <p:cNvSpPr txBox="1"/>
            <p:nvPr/>
          </p:nvSpPr>
          <p:spPr>
            <a:xfrm>
              <a:off x="5151518" y="2691133"/>
              <a:ext cx="3342702" cy="1938992"/>
            </a:xfrm>
            <a:prstGeom prst="rect">
              <a:avLst/>
            </a:prstGeom>
            <a:noFill/>
          </p:spPr>
          <p:txBody>
            <a:bodyPr wrap="square" rtlCol="0">
              <a:spAutoFit/>
            </a:bodyPr>
            <a:lstStyle/>
            <a:p>
              <a:r>
                <a:rPr lang="en-US" sz="2000" b="1" dirty="0" smtClean="0">
                  <a:solidFill>
                    <a:schemeClr val="accent4"/>
                  </a:solidFill>
                </a:rPr>
                <a:t>Multiplexing</a:t>
              </a:r>
              <a:r>
                <a:rPr lang="en-US" sz="2000" b="1" dirty="0" smtClean="0"/>
                <a:t> is achieved</a:t>
              </a:r>
            </a:p>
            <a:p>
              <a:r>
                <a:rPr lang="en-US" sz="2000" b="1" dirty="0" smtClean="0"/>
                <a:t>by using sample specific adaptors in library preparation step, then sequencing them all together in one lane</a:t>
              </a:r>
              <a:endParaRPr lang="en-US" sz="2000" b="1" dirty="0"/>
            </a:p>
          </p:txBody>
        </p:sp>
        <p:grpSp>
          <p:nvGrpSpPr>
            <p:cNvPr id="407" name="Group 406"/>
            <p:cNvGrpSpPr/>
            <p:nvPr/>
          </p:nvGrpSpPr>
          <p:grpSpPr>
            <a:xfrm>
              <a:off x="4664188" y="3364822"/>
              <a:ext cx="876551" cy="2505755"/>
              <a:chOff x="4583043" y="2106646"/>
              <a:chExt cx="485914" cy="2505755"/>
            </a:xfrm>
          </p:grpSpPr>
          <p:cxnSp>
            <p:nvCxnSpPr>
              <p:cNvPr id="326" name="Straight Connector 325"/>
              <p:cNvCxnSpPr/>
              <p:nvPr/>
            </p:nvCxnSpPr>
            <p:spPr>
              <a:xfrm>
                <a:off x="4583043" y="2106646"/>
                <a:ext cx="485914" cy="239662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7" name="Straight Connector 326"/>
              <p:cNvCxnSpPr/>
              <p:nvPr/>
            </p:nvCxnSpPr>
            <p:spPr>
              <a:xfrm flipV="1">
                <a:off x="4583043" y="4478164"/>
                <a:ext cx="485914" cy="13423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0" name="Straight Connector 329"/>
              <p:cNvCxnSpPr/>
              <p:nvPr/>
            </p:nvCxnSpPr>
            <p:spPr>
              <a:xfrm>
                <a:off x="4583043" y="3397088"/>
                <a:ext cx="485914" cy="108107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09" name="Group 408"/>
            <p:cNvGrpSpPr/>
            <p:nvPr/>
          </p:nvGrpSpPr>
          <p:grpSpPr>
            <a:xfrm>
              <a:off x="3251036" y="4061617"/>
              <a:ext cx="1329799" cy="985078"/>
              <a:chOff x="3072350" y="2938904"/>
              <a:chExt cx="1329799" cy="985078"/>
            </a:xfrm>
          </p:grpSpPr>
          <p:cxnSp>
            <p:nvCxnSpPr>
              <p:cNvPr id="110" name="Curved Connector 109"/>
              <p:cNvCxnSpPr/>
              <p:nvPr/>
            </p:nvCxnSpPr>
            <p:spPr>
              <a:xfrm rot="19200000" flipH="1" flipV="1">
                <a:off x="3513492" y="2938904"/>
                <a:ext cx="452783" cy="37547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grpSp>
            <p:nvGrpSpPr>
              <p:cNvPr id="404" name="Group 403"/>
              <p:cNvGrpSpPr/>
              <p:nvPr/>
            </p:nvGrpSpPr>
            <p:grpSpPr>
              <a:xfrm>
                <a:off x="3072350" y="3091304"/>
                <a:ext cx="1329799" cy="832678"/>
                <a:chOff x="3072350" y="3091304"/>
                <a:chExt cx="1329799" cy="832678"/>
              </a:xfrm>
            </p:grpSpPr>
            <p:cxnSp>
              <p:nvCxnSpPr>
                <p:cNvPr id="111" name="Straight Connector 110"/>
                <p:cNvCxnSpPr/>
                <p:nvPr/>
              </p:nvCxnSpPr>
              <p:spPr>
                <a:xfrm>
                  <a:off x="3072350" y="3120007"/>
                  <a:ext cx="373431" cy="3"/>
                </a:xfrm>
                <a:prstGeom prst="line">
                  <a:avLst/>
                </a:prstGeom>
              </p:spPr>
              <p:style>
                <a:lnRef idx="2">
                  <a:schemeClr val="accent1"/>
                </a:lnRef>
                <a:fillRef idx="0">
                  <a:schemeClr val="accent1"/>
                </a:fillRef>
                <a:effectRef idx="1">
                  <a:schemeClr val="accent1"/>
                </a:effectRef>
                <a:fontRef idx="minor">
                  <a:schemeClr val="tx1"/>
                </a:fontRef>
              </p:style>
            </p:cxnSp>
            <p:grpSp>
              <p:nvGrpSpPr>
                <p:cNvPr id="188" name="Group 187"/>
                <p:cNvGrpSpPr/>
                <p:nvPr/>
              </p:nvGrpSpPr>
              <p:grpSpPr>
                <a:xfrm>
                  <a:off x="3072350" y="3091304"/>
                  <a:ext cx="893925" cy="375478"/>
                  <a:chOff x="3587170" y="3091304"/>
                  <a:chExt cx="893925" cy="375478"/>
                </a:xfrm>
              </p:grpSpPr>
              <p:cxnSp>
                <p:nvCxnSpPr>
                  <p:cNvPr id="107" name="Curved Connector 106"/>
                  <p:cNvCxnSpPr/>
                  <p:nvPr/>
                </p:nvCxnSpPr>
                <p:spPr>
                  <a:xfrm rot="19200000" flipH="1" flipV="1">
                    <a:off x="4028312" y="3091304"/>
                    <a:ext cx="452783" cy="37547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a:off x="3587170" y="3272407"/>
                    <a:ext cx="373431" cy="3"/>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87" name="Group 186"/>
                <p:cNvGrpSpPr/>
                <p:nvPr/>
              </p:nvGrpSpPr>
              <p:grpSpPr>
                <a:xfrm>
                  <a:off x="3072350" y="3243704"/>
                  <a:ext cx="893925" cy="375478"/>
                  <a:chOff x="3739570" y="3243704"/>
                  <a:chExt cx="893925" cy="375478"/>
                </a:xfrm>
              </p:grpSpPr>
              <p:cxnSp>
                <p:nvCxnSpPr>
                  <p:cNvPr id="104" name="Curved Connector 103"/>
                  <p:cNvCxnSpPr/>
                  <p:nvPr/>
                </p:nvCxnSpPr>
                <p:spPr>
                  <a:xfrm rot="19200000" flipH="1" flipV="1">
                    <a:off x="4180712" y="3243704"/>
                    <a:ext cx="452783" cy="37547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a:off x="3739570" y="3424807"/>
                    <a:ext cx="373431" cy="3"/>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86" name="Group 185"/>
                <p:cNvGrpSpPr/>
                <p:nvPr/>
              </p:nvGrpSpPr>
              <p:grpSpPr>
                <a:xfrm>
                  <a:off x="3072350" y="3396104"/>
                  <a:ext cx="893925" cy="375478"/>
                  <a:chOff x="3891970" y="3396104"/>
                  <a:chExt cx="893925" cy="375478"/>
                </a:xfrm>
              </p:grpSpPr>
              <p:cxnSp>
                <p:nvCxnSpPr>
                  <p:cNvPr id="101" name="Curved Connector 100"/>
                  <p:cNvCxnSpPr/>
                  <p:nvPr/>
                </p:nvCxnSpPr>
                <p:spPr>
                  <a:xfrm rot="19200000" flipH="1" flipV="1">
                    <a:off x="4333112" y="3396104"/>
                    <a:ext cx="452783" cy="37547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a:off x="3891970" y="3577207"/>
                    <a:ext cx="373431" cy="3"/>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grpSp>
            <p:grpSp>
              <p:nvGrpSpPr>
                <p:cNvPr id="185" name="Group 184"/>
                <p:cNvGrpSpPr/>
                <p:nvPr/>
              </p:nvGrpSpPr>
              <p:grpSpPr>
                <a:xfrm>
                  <a:off x="3072350" y="3548504"/>
                  <a:ext cx="893925" cy="375478"/>
                  <a:chOff x="4044370" y="3548504"/>
                  <a:chExt cx="893925" cy="375478"/>
                </a:xfrm>
              </p:grpSpPr>
              <p:cxnSp>
                <p:nvCxnSpPr>
                  <p:cNvPr id="98" name="Curved Connector 97"/>
                  <p:cNvCxnSpPr/>
                  <p:nvPr/>
                </p:nvCxnSpPr>
                <p:spPr>
                  <a:xfrm rot="19200000" flipH="1" flipV="1">
                    <a:off x="4485512" y="3548504"/>
                    <a:ext cx="452783" cy="37547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4044370" y="3729607"/>
                    <a:ext cx="373431" cy="3"/>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345" name="Group 344"/>
                <p:cNvGrpSpPr/>
                <p:nvPr/>
              </p:nvGrpSpPr>
              <p:grpSpPr>
                <a:xfrm>
                  <a:off x="4033986" y="3126641"/>
                  <a:ext cx="367081" cy="3"/>
                  <a:chOff x="4033986" y="3126641"/>
                  <a:chExt cx="367081" cy="3"/>
                </a:xfrm>
              </p:grpSpPr>
              <p:cxnSp>
                <p:nvCxnSpPr>
                  <p:cNvPr id="109" name="Straight Connector 108"/>
                  <p:cNvCxnSpPr/>
                  <p:nvPr/>
                </p:nvCxnSpPr>
                <p:spPr>
                  <a:xfrm>
                    <a:off x="4033986" y="3126641"/>
                    <a:ext cx="184623"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342" name="Straight Connector 341"/>
                  <p:cNvCxnSpPr/>
                  <p:nvPr/>
                </p:nvCxnSpPr>
                <p:spPr>
                  <a:xfrm>
                    <a:off x="4218136" y="3126641"/>
                    <a:ext cx="182931" cy="3"/>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346" name="Group 345"/>
                <p:cNvGrpSpPr/>
                <p:nvPr/>
              </p:nvGrpSpPr>
              <p:grpSpPr>
                <a:xfrm>
                  <a:off x="4033986" y="3279041"/>
                  <a:ext cx="367081" cy="3"/>
                  <a:chOff x="4033986" y="3126641"/>
                  <a:chExt cx="367081" cy="3"/>
                </a:xfrm>
              </p:grpSpPr>
              <p:cxnSp>
                <p:nvCxnSpPr>
                  <p:cNvPr id="347" name="Straight Connector 346"/>
                  <p:cNvCxnSpPr/>
                  <p:nvPr/>
                </p:nvCxnSpPr>
                <p:spPr>
                  <a:xfrm>
                    <a:off x="4033986" y="3126641"/>
                    <a:ext cx="184623"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348" name="Straight Connector 347"/>
                  <p:cNvCxnSpPr/>
                  <p:nvPr/>
                </p:nvCxnSpPr>
                <p:spPr>
                  <a:xfrm>
                    <a:off x="4218136" y="3126641"/>
                    <a:ext cx="182931" cy="3"/>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349" name="Group 348"/>
                <p:cNvGrpSpPr/>
                <p:nvPr/>
              </p:nvGrpSpPr>
              <p:grpSpPr>
                <a:xfrm>
                  <a:off x="4035068" y="3424810"/>
                  <a:ext cx="367081" cy="3"/>
                  <a:chOff x="4033986" y="3126641"/>
                  <a:chExt cx="367081" cy="3"/>
                </a:xfrm>
              </p:grpSpPr>
              <p:cxnSp>
                <p:nvCxnSpPr>
                  <p:cNvPr id="350" name="Straight Connector 349"/>
                  <p:cNvCxnSpPr/>
                  <p:nvPr/>
                </p:nvCxnSpPr>
                <p:spPr>
                  <a:xfrm>
                    <a:off x="4033986" y="3126641"/>
                    <a:ext cx="184623"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4218136" y="3126641"/>
                    <a:ext cx="182931" cy="3"/>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352" name="Group 351"/>
                <p:cNvGrpSpPr/>
                <p:nvPr/>
              </p:nvGrpSpPr>
              <p:grpSpPr>
                <a:xfrm>
                  <a:off x="4035068" y="3577210"/>
                  <a:ext cx="367081" cy="3"/>
                  <a:chOff x="4033986" y="3126641"/>
                  <a:chExt cx="367081" cy="3"/>
                </a:xfrm>
              </p:grpSpPr>
              <p:cxnSp>
                <p:nvCxnSpPr>
                  <p:cNvPr id="353" name="Straight Connector 352"/>
                  <p:cNvCxnSpPr/>
                  <p:nvPr/>
                </p:nvCxnSpPr>
                <p:spPr>
                  <a:xfrm>
                    <a:off x="4033986" y="3126641"/>
                    <a:ext cx="184623"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354" name="Straight Connector 353"/>
                  <p:cNvCxnSpPr/>
                  <p:nvPr/>
                </p:nvCxnSpPr>
                <p:spPr>
                  <a:xfrm>
                    <a:off x="4218136" y="3126641"/>
                    <a:ext cx="182931" cy="3"/>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355" name="Group 354"/>
                <p:cNvGrpSpPr/>
                <p:nvPr/>
              </p:nvGrpSpPr>
              <p:grpSpPr>
                <a:xfrm>
                  <a:off x="4031225" y="3732051"/>
                  <a:ext cx="367081" cy="3"/>
                  <a:chOff x="4033986" y="3126641"/>
                  <a:chExt cx="367081" cy="3"/>
                </a:xfrm>
              </p:grpSpPr>
              <p:cxnSp>
                <p:nvCxnSpPr>
                  <p:cNvPr id="356" name="Straight Connector 355"/>
                  <p:cNvCxnSpPr/>
                  <p:nvPr/>
                </p:nvCxnSpPr>
                <p:spPr>
                  <a:xfrm>
                    <a:off x="4033986" y="3126641"/>
                    <a:ext cx="184623"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357" name="Straight Connector 356"/>
                  <p:cNvCxnSpPr/>
                  <p:nvPr/>
                </p:nvCxnSpPr>
                <p:spPr>
                  <a:xfrm>
                    <a:off x="4218136" y="3126641"/>
                    <a:ext cx="182931" cy="3"/>
                  </a:xfrm>
                  <a:prstGeom prst="line">
                    <a:avLst/>
                  </a:prstGeom>
                </p:spPr>
                <p:style>
                  <a:lnRef idx="2">
                    <a:schemeClr val="accent1"/>
                  </a:lnRef>
                  <a:fillRef idx="0">
                    <a:schemeClr val="accent1"/>
                  </a:fillRef>
                  <a:effectRef idx="1">
                    <a:schemeClr val="accent1"/>
                  </a:effectRef>
                  <a:fontRef idx="minor">
                    <a:schemeClr val="tx1"/>
                  </a:fontRef>
                </p:style>
              </p:cxnSp>
            </p:grpSp>
          </p:grpSp>
        </p:grpSp>
        <p:grpSp>
          <p:nvGrpSpPr>
            <p:cNvPr id="405" name="Group 404"/>
            <p:cNvGrpSpPr/>
            <p:nvPr/>
          </p:nvGrpSpPr>
          <p:grpSpPr>
            <a:xfrm>
              <a:off x="3257640" y="5264327"/>
              <a:ext cx="1323195" cy="985078"/>
              <a:chOff x="3072350" y="4547506"/>
              <a:chExt cx="1323195" cy="985078"/>
            </a:xfrm>
          </p:grpSpPr>
          <p:grpSp>
            <p:nvGrpSpPr>
              <p:cNvPr id="178" name="Group 177"/>
              <p:cNvGrpSpPr/>
              <p:nvPr/>
            </p:nvGrpSpPr>
            <p:grpSpPr>
              <a:xfrm>
                <a:off x="3072350" y="4547506"/>
                <a:ext cx="893925" cy="375478"/>
                <a:chOff x="3468814" y="4547506"/>
                <a:chExt cx="893925" cy="375478"/>
              </a:xfrm>
            </p:grpSpPr>
            <p:cxnSp>
              <p:nvCxnSpPr>
                <p:cNvPr id="166" name="Curved Connector 165"/>
                <p:cNvCxnSpPr/>
                <p:nvPr/>
              </p:nvCxnSpPr>
              <p:spPr>
                <a:xfrm rot="19200000" flipH="1" flipV="1">
                  <a:off x="3909956" y="4547506"/>
                  <a:ext cx="452783" cy="37547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67" name="Straight Connector 166"/>
                <p:cNvCxnSpPr/>
                <p:nvPr/>
              </p:nvCxnSpPr>
              <p:spPr>
                <a:xfrm>
                  <a:off x="3468814" y="4728609"/>
                  <a:ext cx="373431" cy="3"/>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3072350" y="4699906"/>
                <a:ext cx="893925" cy="375478"/>
                <a:chOff x="3621214" y="4699906"/>
                <a:chExt cx="893925" cy="375478"/>
              </a:xfrm>
            </p:grpSpPr>
            <p:cxnSp>
              <p:nvCxnSpPr>
                <p:cNvPr id="163" name="Curved Connector 162"/>
                <p:cNvCxnSpPr/>
                <p:nvPr/>
              </p:nvCxnSpPr>
              <p:spPr>
                <a:xfrm rot="19200000" flipH="1" flipV="1">
                  <a:off x="4062356" y="4699906"/>
                  <a:ext cx="452783" cy="37547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64" name="Straight Connector 163"/>
                <p:cNvCxnSpPr/>
                <p:nvPr/>
              </p:nvCxnSpPr>
              <p:spPr>
                <a:xfrm>
                  <a:off x="3621214" y="4881009"/>
                  <a:ext cx="373431" cy="3"/>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76" name="Group 175"/>
              <p:cNvGrpSpPr/>
              <p:nvPr/>
            </p:nvGrpSpPr>
            <p:grpSpPr>
              <a:xfrm>
                <a:off x="3072350" y="4852306"/>
                <a:ext cx="893925" cy="375478"/>
                <a:chOff x="3773614" y="4852306"/>
                <a:chExt cx="893925" cy="375478"/>
              </a:xfrm>
            </p:grpSpPr>
            <p:cxnSp>
              <p:nvCxnSpPr>
                <p:cNvPr id="160" name="Curved Connector 159"/>
                <p:cNvCxnSpPr/>
                <p:nvPr/>
              </p:nvCxnSpPr>
              <p:spPr>
                <a:xfrm rot="19200000" flipH="1" flipV="1">
                  <a:off x="4214756" y="4852306"/>
                  <a:ext cx="452783" cy="37547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a:off x="3773614" y="5033409"/>
                  <a:ext cx="373431" cy="3"/>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75" name="Group 174"/>
              <p:cNvGrpSpPr/>
              <p:nvPr/>
            </p:nvGrpSpPr>
            <p:grpSpPr>
              <a:xfrm>
                <a:off x="3072350" y="5004706"/>
                <a:ext cx="893925" cy="375478"/>
                <a:chOff x="3926014" y="5004706"/>
                <a:chExt cx="893925" cy="375478"/>
              </a:xfrm>
            </p:grpSpPr>
            <p:cxnSp>
              <p:nvCxnSpPr>
                <p:cNvPr id="157" name="Curved Connector 156"/>
                <p:cNvCxnSpPr/>
                <p:nvPr/>
              </p:nvCxnSpPr>
              <p:spPr>
                <a:xfrm rot="19200000" flipH="1" flipV="1">
                  <a:off x="4367156" y="5004706"/>
                  <a:ext cx="452783" cy="37547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58" name="Straight Connector 157"/>
                <p:cNvCxnSpPr/>
                <p:nvPr/>
              </p:nvCxnSpPr>
              <p:spPr>
                <a:xfrm>
                  <a:off x="3926014" y="5185809"/>
                  <a:ext cx="373431" cy="3"/>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74" name="Group 173"/>
              <p:cNvGrpSpPr/>
              <p:nvPr/>
            </p:nvGrpSpPr>
            <p:grpSpPr>
              <a:xfrm>
                <a:off x="3072350" y="5157106"/>
                <a:ext cx="893925" cy="375478"/>
                <a:chOff x="4078414" y="5157106"/>
                <a:chExt cx="893925" cy="375478"/>
              </a:xfrm>
            </p:grpSpPr>
            <p:cxnSp>
              <p:nvCxnSpPr>
                <p:cNvPr id="154" name="Curved Connector 153"/>
                <p:cNvCxnSpPr/>
                <p:nvPr/>
              </p:nvCxnSpPr>
              <p:spPr>
                <a:xfrm rot="19200000" flipH="1" flipV="1">
                  <a:off x="4519556" y="5157106"/>
                  <a:ext cx="452783" cy="37547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4078414" y="5338209"/>
                  <a:ext cx="373431" cy="3"/>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358" name="Group 357"/>
              <p:cNvGrpSpPr/>
              <p:nvPr/>
            </p:nvGrpSpPr>
            <p:grpSpPr>
              <a:xfrm>
                <a:off x="4028464" y="4728612"/>
                <a:ext cx="367081" cy="3"/>
                <a:chOff x="4033986" y="3126641"/>
                <a:chExt cx="367081" cy="3"/>
              </a:xfrm>
            </p:grpSpPr>
            <p:cxnSp>
              <p:nvCxnSpPr>
                <p:cNvPr id="359" name="Straight Connector 358"/>
                <p:cNvCxnSpPr/>
                <p:nvPr/>
              </p:nvCxnSpPr>
              <p:spPr>
                <a:xfrm>
                  <a:off x="4033986" y="3126641"/>
                  <a:ext cx="184623" cy="0"/>
                </a:xfrm>
                <a:prstGeom prst="line">
                  <a:avLst/>
                </a:prstGeom>
                <a:ln>
                  <a:solidFill>
                    <a:srgbClr val="FF6FCF"/>
                  </a:solidFill>
                </a:ln>
              </p:spPr>
              <p:style>
                <a:lnRef idx="2">
                  <a:schemeClr val="accent1"/>
                </a:lnRef>
                <a:fillRef idx="0">
                  <a:schemeClr val="accent1"/>
                </a:fillRef>
                <a:effectRef idx="1">
                  <a:schemeClr val="accent1"/>
                </a:effectRef>
                <a:fontRef idx="minor">
                  <a:schemeClr val="tx1"/>
                </a:fontRef>
              </p:style>
            </p:cxnSp>
            <p:cxnSp>
              <p:nvCxnSpPr>
                <p:cNvPr id="360" name="Straight Connector 359"/>
                <p:cNvCxnSpPr/>
                <p:nvPr/>
              </p:nvCxnSpPr>
              <p:spPr>
                <a:xfrm>
                  <a:off x="4218136" y="3126641"/>
                  <a:ext cx="182931" cy="3"/>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4028464" y="4881015"/>
                <a:ext cx="367081" cy="3"/>
                <a:chOff x="4033986" y="3126641"/>
                <a:chExt cx="367081" cy="3"/>
              </a:xfrm>
            </p:grpSpPr>
            <p:cxnSp>
              <p:nvCxnSpPr>
                <p:cNvPr id="362" name="Straight Connector 361"/>
                <p:cNvCxnSpPr/>
                <p:nvPr/>
              </p:nvCxnSpPr>
              <p:spPr>
                <a:xfrm>
                  <a:off x="4033986" y="3126641"/>
                  <a:ext cx="184623" cy="0"/>
                </a:xfrm>
                <a:prstGeom prst="line">
                  <a:avLst/>
                </a:prstGeom>
                <a:ln>
                  <a:solidFill>
                    <a:srgbClr val="FF6FCF"/>
                  </a:solidFill>
                </a:ln>
              </p:spPr>
              <p:style>
                <a:lnRef idx="2">
                  <a:schemeClr val="accent1"/>
                </a:lnRef>
                <a:fillRef idx="0">
                  <a:schemeClr val="accent1"/>
                </a:fillRef>
                <a:effectRef idx="1">
                  <a:schemeClr val="accent1"/>
                </a:effectRef>
                <a:fontRef idx="minor">
                  <a:schemeClr val="tx1"/>
                </a:fontRef>
              </p:style>
            </p:cxnSp>
            <p:cxnSp>
              <p:nvCxnSpPr>
                <p:cNvPr id="363" name="Straight Connector 362"/>
                <p:cNvCxnSpPr/>
                <p:nvPr/>
              </p:nvCxnSpPr>
              <p:spPr>
                <a:xfrm>
                  <a:off x="4218136" y="3126641"/>
                  <a:ext cx="182931" cy="3"/>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364" name="Group 363"/>
              <p:cNvGrpSpPr/>
              <p:nvPr/>
            </p:nvGrpSpPr>
            <p:grpSpPr>
              <a:xfrm>
                <a:off x="4028464" y="5038991"/>
                <a:ext cx="367081" cy="3"/>
                <a:chOff x="4033986" y="3126641"/>
                <a:chExt cx="367081" cy="3"/>
              </a:xfrm>
            </p:grpSpPr>
            <p:cxnSp>
              <p:nvCxnSpPr>
                <p:cNvPr id="365" name="Straight Connector 364"/>
                <p:cNvCxnSpPr/>
                <p:nvPr/>
              </p:nvCxnSpPr>
              <p:spPr>
                <a:xfrm>
                  <a:off x="4033986" y="3126641"/>
                  <a:ext cx="184623" cy="0"/>
                </a:xfrm>
                <a:prstGeom prst="line">
                  <a:avLst/>
                </a:prstGeom>
                <a:ln>
                  <a:solidFill>
                    <a:srgbClr val="FF6FCF"/>
                  </a:solidFill>
                </a:ln>
              </p:spPr>
              <p:style>
                <a:lnRef idx="2">
                  <a:schemeClr val="accent1"/>
                </a:lnRef>
                <a:fillRef idx="0">
                  <a:schemeClr val="accent1"/>
                </a:fillRef>
                <a:effectRef idx="1">
                  <a:schemeClr val="accent1"/>
                </a:effectRef>
                <a:fontRef idx="minor">
                  <a:schemeClr val="tx1"/>
                </a:fontRef>
              </p:style>
            </p:cxnSp>
            <p:cxnSp>
              <p:nvCxnSpPr>
                <p:cNvPr id="366" name="Straight Connector 365"/>
                <p:cNvCxnSpPr/>
                <p:nvPr/>
              </p:nvCxnSpPr>
              <p:spPr>
                <a:xfrm>
                  <a:off x="4218136" y="3126641"/>
                  <a:ext cx="182931" cy="3"/>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367" name="Group 366"/>
              <p:cNvGrpSpPr/>
              <p:nvPr/>
            </p:nvGrpSpPr>
            <p:grpSpPr>
              <a:xfrm>
                <a:off x="4028464" y="5185812"/>
                <a:ext cx="367081" cy="3"/>
                <a:chOff x="4033986" y="3126641"/>
                <a:chExt cx="367081" cy="3"/>
              </a:xfrm>
            </p:grpSpPr>
            <p:cxnSp>
              <p:nvCxnSpPr>
                <p:cNvPr id="368" name="Straight Connector 367"/>
                <p:cNvCxnSpPr/>
                <p:nvPr/>
              </p:nvCxnSpPr>
              <p:spPr>
                <a:xfrm>
                  <a:off x="4033986" y="3126641"/>
                  <a:ext cx="184623" cy="0"/>
                </a:xfrm>
                <a:prstGeom prst="line">
                  <a:avLst/>
                </a:prstGeom>
                <a:ln>
                  <a:solidFill>
                    <a:srgbClr val="FF6FCF"/>
                  </a:solidFill>
                </a:ln>
              </p:spPr>
              <p:style>
                <a:lnRef idx="2">
                  <a:schemeClr val="accent1"/>
                </a:lnRef>
                <a:fillRef idx="0">
                  <a:schemeClr val="accent1"/>
                </a:fillRef>
                <a:effectRef idx="1">
                  <a:schemeClr val="accent1"/>
                </a:effectRef>
                <a:fontRef idx="minor">
                  <a:schemeClr val="tx1"/>
                </a:fontRef>
              </p:style>
            </p:cxnSp>
            <p:cxnSp>
              <p:nvCxnSpPr>
                <p:cNvPr id="369" name="Straight Connector 368"/>
                <p:cNvCxnSpPr/>
                <p:nvPr/>
              </p:nvCxnSpPr>
              <p:spPr>
                <a:xfrm>
                  <a:off x="4218136" y="3126641"/>
                  <a:ext cx="182931" cy="3"/>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370" name="Group 369"/>
              <p:cNvGrpSpPr/>
              <p:nvPr/>
            </p:nvGrpSpPr>
            <p:grpSpPr>
              <a:xfrm>
                <a:off x="4028464" y="5338212"/>
                <a:ext cx="367081" cy="3"/>
                <a:chOff x="4033986" y="3126641"/>
                <a:chExt cx="367081" cy="3"/>
              </a:xfrm>
            </p:grpSpPr>
            <p:cxnSp>
              <p:nvCxnSpPr>
                <p:cNvPr id="371" name="Straight Connector 370"/>
                <p:cNvCxnSpPr/>
                <p:nvPr/>
              </p:nvCxnSpPr>
              <p:spPr>
                <a:xfrm>
                  <a:off x="4033986" y="3126641"/>
                  <a:ext cx="184623" cy="0"/>
                </a:xfrm>
                <a:prstGeom prst="line">
                  <a:avLst/>
                </a:prstGeom>
                <a:ln>
                  <a:solidFill>
                    <a:srgbClr val="FF6FCF"/>
                  </a:solidFill>
                </a:ln>
              </p:spPr>
              <p:style>
                <a:lnRef idx="2">
                  <a:schemeClr val="accent1"/>
                </a:lnRef>
                <a:fillRef idx="0">
                  <a:schemeClr val="accent1"/>
                </a:fillRef>
                <a:effectRef idx="1">
                  <a:schemeClr val="accent1"/>
                </a:effectRef>
                <a:fontRef idx="minor">
                  <a:schemeClr val="tx1"/>
                </a:fontRef>
              </p:style>
            </p:cxnSp>
            <p:cxnSp>
              <p:nvCxnSpPr>
                <p:cNvPr id="372" name="Straight Connector 371"/>
                <p:cNvCxnSpPr/>
                <p:nvPr/>
              </p:nvCxnSpPr>
              <p:spPr>
                <a:xfrm>
                  <a:off x="4218136" y="3126641"/>
                  <a:ext cx="182931" cy="3"/>
                </a:xfrm>
                <a:prstGeom prst="line">
                  <a:avLst/>
                </a:prstGeom>
              </p:spPr>
              <p:style>
                <a:lnRef idx="2">
                  <a:schemeClr val="accent1"/>
                </a:lnRef>
                <a:fillRef idx="0">
                  <a:schemeClr val="accent1"/>
                </a:fillRef>
                <a:effectRef idx="1">
                  <a:schemeClr val="accent1"/>
                </a:effectRef>
                <a:fontRef idx="minor">
                  <a:schemeClr val="tx1"/>
                </a:fontRef>
              </p:style>
            </p:cxnSp>
          </p:grpSp>
        </p:grpSp>
        <p:pic>
          <p:nvPicPr>
            <p:cNvPr id="410" name="Picture 409" descr="c57bl6.jpeg"/>
            <p:cNvPicPr>
              <a:picLocks noChangeAspect="1"/>
            </p:cNvPicPr>
            <p:nvPr/>
          </p:nvPicPr>
          <p:blipFill>
            <a:blip r:embed="rId2">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242982" y="2870272"/>
              <a:ext cx="749449" cy="718587"/>
            </a:xfrm>
            <a:prstGeom prst="rect">
              <a:avLst/>
            </a:prstGeom>
          </p:spPr>
        </p:pic>
        <p:pic>
          <p:nvPicPr>
            <p:cNvPr id="411" name="Picture 410" descr="c57bl6.jpeg"/>
            <p:cNvPicPr>
              <a:picLocks noChangeAspect="1"/>
            </p:cNvPicPr>
            <p:nvPr/>
          </p:nvPicPr>
          <p:blipFill>
            <a:blip r:embed="rId2">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242982" y="4211428"/>
              <a:ext cx="714896" cy="685457"/>
            </a:xfrm>
            <a:prstGeom prst="rect">
              <a:avLst/>
            </a:prstGeom>
          </p:spPr>
        </p:pic>
        <p:pic>
          <p:nvPicPr>
            <p:cNvPr id="412" name="Picture 411" descr="DBA.jpg"/>
            <p:cNvPicPr>
              <a:picLocks noChangeAspect="1"/>
            </p:cNvPicPr>
            <p:nvPr/>
          </p:nvPicPr>
          <p:blipFill rotWithShape="1">
            <a:blip r:embed="rId3">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l="8215" t="3496" b="9005"/>
            <a:stretch/>
          </p:blipFill>
          <p:spPr>
            <a:xfrm>
              <a:off x="242982" y="5442250"/>
              <a:ext cx="898200" cy="629233"/>
            </a:xfrm>
            <a:prstGeom prst="rect">
              <a:avLst/>
            </a:prstGeom>
          </p:spPr>
        </p:pic>
      </p:grpSp>
      <p:grpSp>
        <p:nvGrpSpPr>
          <p:cNvPr id="421" name="Group 420"/>
          <p:cNvGrpSpPr/>
          <p:nvPr/>
        </p:nvGrpSpPr>
        <p:grpSpPr>
          <a:xfrm>
            <a:off x="1641414" y="1269104"/>
            <a:ext cx="587622" cy="694827"/>
            <a:chOff x="4145742" y="2041924"/>
            <a:chExt cx="1461052" cy="1373809"/>
          </a:xfrm>
        </p:grpSpPr>
        <p:cxnSp>
          <p:nvCxnSpPr>
            <p:cNvPr id="422" name="Curved Connector 421"/>
            <p:cNvCxnSpPr/>
            <p:nvPr/>
          </p:nvCxnSpPr>
          <p:spPr>
            <a:xfrm rot="5400000">
              <a:off x="4241820" y="2580848"/>
              <a:ext cx="452782" cy="375478"/>
            </a:xfrm>
            <a:prstGeom prst="curvedConnector3">
              <a:avLst>
                <a:gd name="adj1" fmla="val 50000"/>
              </a:avLst>
            </a:prstGeom>
            <a:ln>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423" name="Curved Connector 422"/>
            <p:cNvCxnSpPr/>
            <p:nvPr/>
          </p:nvCxnSpPr>
          <p:spPr>
            <a:xfrm rot="5400000">
              <a:off x="4101568" y="2396422"/>
              <a:ext cx="885687" cy="527878"/>
            </a:xfrm>
            <a:prstGeom prst="curvedConnector3">
              <a:avLst>
                <a:gd name="adj1" fmla="val 50000"/>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424" name="Curved Connector 423"/>
            <p:cNvCxnSpPr/>
            <p:nvPr/>
          </p:nvCxnSpPr>
          <p:spPr>
            <a:xfrm flipV="1">
              <a:off x="4820500" y="2701226"/>
              <a:ext cx="452783" cy="37547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425" name="Curved Connector 424"/>
            <p:cNvCxnSpPr/>
            <p:nvPr/>
          </p:nvCxnSpPr>
          <p:spPr>
            <a:xfrm rot="5400000">
              <a:off x="4365505" y="2122544"/>
              <a:ext cx="885690" cy="750958"/>
            </a:xfrm>
            <a:prstGeom prst="curvedConnector3">
              <a:avLst>
                <a:gd name="adj1" fmla="val 50000"/>
              </a:avLst>
            </a:prstGeom>
            <a:ln>
              <a:solidFill>
                <a:srgbClr val="000090"/>
              </a:solidFill>
            </a:ln>
          </p:spPr>
          <p:style>
            <a:lnRef idx="2">
              <a:schemeClr val="accent1"/>
            </a:lnRef>
            <a:fillRef idx="0">
              <a:schemeClr val="accent1"/>
            </a:fillRef>
            <a:effectRef idx="1">
              <a:schemeClr val="accent1"/>
            </a:effectRef>
            <a:fontRef idx="minor">
              <a:schemeClr val="tx1"/>
            </a:fontRef>
          </p:style>
        </p:cxnSp>
        <p:cxnSp>
          <p:nvCxnSpPr>
            <p:cNvPr id="426" name="Curved Connector 425"/>
            <p:cNvCxnSpPr/>
            <p:nvPr/>
          </p:nvCxnSpPr>
          <p:spPr>
            <a:xfrm rot="5400000" flipH="1" flipV="1">
              <a:off x="4109297" y="2109290"/>
              <a:ext cx="885690" cy="750958"/>
            </a:xfrm>
            <a:prstGeom prst="curvedConnector3">
              <a:avLst>
                <a:gd name="adj1" fmla="val 50000"/>
              </a:avLst>
            </a:prstGeom>
            <a:ln>
              <a:solidFill>
                <a:srgbClr val="000090"/>
              </a:solidFill>
            </a:ln>
          </p:spPr>
          <p:style>
            <a:lnRef idx="2">
              <a:schemeClr val="accent1"/>
            </a:lnRef>
            <a:fillRef idx="0">
              <a:schemeClr val="accent1"/>
            </a:fillRef>
            <a:effectRef idx="1">
              <a:schemeClr val="accent1"/>
            </a:effectRef>
            <a:fontRef idx="minor">
              <a:schemeClr val="tx1"/>
            </a:fontRef>
          </p:style>
        </p:cxnSp>
        <p:cxnSp>
          <p:nvCxnSpPr>
            <p:cNvPr id="427" name="Curved Connector 426"/>
            <p:cNvCxnSpPr/>
            <p:nvPr/>
          </p:nvCxnSpPr>
          <p:spPr>
            <a:xfrm rot="5400000" flipH="1" flipV="1">
              <a:off x="4261697" y="2261690"/>
              <a:ext cx="885690" cy="75095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428" name="Curved Connector 427"/>
            <p:cNvCxnSpPr/>
            <p:nvPr/>
          </p:nvCxnSpPr>
          <p:spPr>
            <a:xfrm rot="5400000" flipH="1" flipV="1">
              <a:off x="4414097" y="2414090"/>
              <a:ext cx="885690" cy="750958"/>
            </a:xfrm>
            <a:prstGeom prst="curvedConnector3">
              <a:avLst>
                <a:gd name="adj1" fmla="val 50000"/>
              </a:avLst>
            </a:prstGeom>
            <a:ln>
              <a:solidFill>
                <a:srgbClr val="000090"/>
              </a:solidFill>
            </a:ln>
          </p:spPr>
          <p:style>
            <a:lnRef idx="2">
              <a:schemeClr val="accent1"/>
            </a:lnRef>
            <a:fillRef idx="0">
              <a:schemeClr val="accent1"/>
            </a:fillRef>
            <a:effectRef idx="1">
              <a:schemeClr val="accent1"/>
            </a:effectRef>
            <a:fontRef idx="minor">
              <a:schemeClr val="tx1"/>
            </a:fontRef>
          </p:style>
        </p:cxnSp>
        <p:cxnSp>
          <p:nvCxnSpPr>
            <p:cNvPr id="429" name="Curved Connector 428"/>
            <p:cNvCxnSpPr/>
            <p:nvPr/>
          </p:nvCxnSpPr>
          <p:spPr>
            <a:xfrm rot="16200000" flipH="1">
              <a:off x="4421830" y="2111502"/>
              <a:ext cx="885690" cy="750958"/>
            </a:xfrm>
            <a:prstGeom prst="curvedConnector3">
              <a:avLst>
                <a:gd name="adj1" fmla="val 50000"/>
              </a:avLst>
            </a:prstGeom>
            <a:ln>
              <a:solidFill>
                <a:srgbClr val="000090"/>
              </a:solidFill>
            </a:ln>
          </p:spPr>
          <p:style>
            <a:lnRef idx="2">
              <a:schemeClr val="accent1"/>
            </a:lnRef>
            <a:fillRef idx="0">
              <a:schemeClr val="accent1"/>
            </a:fillRef>
            <a:effectRef idx="1">
              <a:schemeClr val="accent1"/>
            </a:effectRef>
            <a:fontRef idx="minor">
              <a:schemeClr val="tx1"/>
            </a:fontRef>
          </p:style>
        </p:cxnSp>
        <p:cxnSp>
          <p:nvCxnSpPr>
            <p:cNvPr id="430" name="Curved Connector 429"/>
            <p:cNvCxnSpPr/>
            <p:nvPr/>
          </p:nvCxnSpPr>
          <p:spPr>
            <a:xfrm rot="16200000" flipH="1">
              <a:off x="4574230" y="2263902"/>
              <a:ext cx="885690" cy="75095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431" name="Curved Connector 430"/>
            <p:cNvCxnSpPr/>
            <p:nvPr/>
          </p:nvCxnSpPr>
          <p:spPr>
            <a:xfrm rot="16200000" flipH="1">
              <a:off x="4189914" y="2295923"/>
              <a:ext cx="885690" cy="75095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432" name="Curved Connector 431"/>
            <p:cNvCxnSpPr/>
            <p:nvPr/>
          </p:nvCxnSpPr>
          <p:spPr>
            <a:xfrm rot="5400000">
              <a:off x="4253968" y="2548822"/>
              <a:ext cx="885687" cy="527878"/>
            </a:xfrm>
            <a:prstGeom prst="curvedConnector3">
              <a:avLst>
                <a:gd name="adj1" fmla="val 50000"/>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433" name="Curved Connector 432"/>
            <p:cNvCxnSpPr/>
            <p:nvPr/>
          </p:nvCxnSpPr>
          <p:spPr>
            <a:xfrm rot="5400000">
              <a:off x="4406368" y="2701222"/>
              <a:ext cx="885687" cy="527878"/>
            </a:xfrm>
            <a:prstGeom prst="curvedConnector3">
              <a:avLst>
                <a:gd name="adj1" fmla="val 50000"/>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434" name="Curved Connector 433"/>
            <p:cNvCxnSpPr/>
            <p:nvPr/>
          </p:nvCxnSpPr>
          <p:spPr>
            <a:xfrm rot="10800000" flipV="1">
              <a:off x="4568708" y="2513485"/>
              <a:ext cx="885686" cy="527879"/>
            </a:xfrm>
            <a:prstGeom prst="curvedConnector3">
              <a:avLst>
                <a:gd name="adj1" fmla="val 50000"/>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435" name="Curved Connector 434"/>
            <p:cNvCxnSpPr/>
            <p:nvPr/>
          </p:nvCxnSpPr>
          <p:spPr>
            <a:xfrm rot="10800000" flipV="1">
              <a:off x="4721108" y="2665885"/>
              <a:ext cx="885686" cy="527879"/>
            </a:xfrm>
            <a:prstGeom prst="curvedConnector3">
              <a:avLst>
                <a:gd name="adj1" fmla="val 50000"/>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436" name="Curved Connector 435"/>
            <p:cNvCxnSpPr/>
            <p:nvPr/>
          </p:nvCxnSpPr>
          <p:spPr>
            <a:xfrm rot="16200000" flipH="1">
              <a:off x="4310292" y="2537779"/>
              <a:ext cx="885687" cy="527879"/>
            </a:xfrm>
            <a:prstGeom prst="curvedConnector3">
              <a:avLst>
                <a:gd name="adj1" fmla="val 50000"/>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437" name="Curved Connector 436"/>
            <p:cNvCxnSpPr/>
            <p:nvPr/>
          </p:nvCxnSpPr>
          <p:spPr>
            <a:xfrm rot="10800000" flipV="1">
              <a:off x="4404160" y="2393112"/>
              <a:ext cx="452782" cy="375478"/>
            </a:xfrm>
            <a:prstGeom prst="curvedConnector3">
              <a:avLst>
                <a:gd name="adj1" fmla="val 50000"/>
              </a:avLst>
            </a:prstGeom>
            <a:ln>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438" name="Curved Connector 437"/>
            <p:cNvCxnSpPr/>
            <p:nvPr/>
          </p:nvCxnSpPr>
          <p:spPr>
            <a:xfrm rot="10800000" flipV="1">
              <a:off x="4680247" y="2724393"/>
              <a:ext cx="452782" cy="375478"/>
            </a:xfrm>
            <a:prstGeom prst="curvedConnector3">
              <a:avLst>
                <a:gd name="adj1" fmla="val 50000"/>
              </a:avLst>
            </a:prstGeom>
            <a:ln>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439" name="Curved Connector 438"/>
            <p:cNvCxnSpPr/>
            <p:nvPr/>
          </p:nvCxnSpPr>
          <p:spPr>
            <a:xfrm rot="16200000" flipH="1">
              <a:off x="4969588" y="2849203"/>
              <a:ext cx="452782" cy="375478"/>
            </a:xfrm>
            <a:prstGeom prst="curvedConnector3">
              <a:avLst>
                <a:gd name="adj1" fmla="val 50000"/>
              </a:avLst>
            </a:prstGeom>
            <a:ln>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440" name="Curved Connector 439"/>
            <p:cNvCxnSpPr/>
            <p:nvPr/>
          </p:nvCxnSpPr>
          <p:spPr>
            <a:xfrm rot="16200000" flipH="1">
              <a:off x="5121988" y="3001603"/>
              <a:ext cx="452782" cy="375478"/>
            </a:xfrm>
            <a:prstGeom prst="curvedConnector3">
              <a:avLst>
                <a:gd name="adj1" fmla="val 50000"/>
              </a:avLst>
            </a:prstGeom>
            <a:ln>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441" name="Curved Connector 440"/>
            <p:cNvCxnSpPr/>
            <p:nvPr/>
          </p:nvCxnSpPr>
          <p:spPr>
            <a:xfrm rot="16200000" flipH="1">
              <a:off x="4450545" y="2722206"/>
              <a:ext cx="452782" cy="375478"/>
            </a:xfrm>
            <a:prstGeom prst="curvedConnector3">
              <a:avLst>
                <a:gd name="adj1" fmla="val 50000"/>
              </a:avLst>
            </a:prstGeom>
            <a:ln>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442" name="Curved Connector 441"/>
            <p:cNvCxnSpPr/>
            <p:nvPr/>
          </p:nvCxnSpPr>
          <p:spPr>
            <a:xfrm flipV="1">
              <a:off x="4972900" y="2853626"/>
              <a:ext cx="452783" cy="37547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443" name="Curved Connector 442"/>
            <p:cNvCxnSpPr/>
            <p:nvPr/>
          </p:nvCxnSpPr>
          <p:spPr>
            <a:xfrm flipV="1">
              <a:off x="5125300" y="3006026"/>
              <a:ext cx="452783" cy="37547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444" name="Curved Connector 443"/>
            <p:cNvCxnSpPr/>
            <p:nvPr/>
          </p:nvCxnSpPr>
          <p:spPr>
            <a:xfrm rot="10800000" flipV="1">
              <a:off x="4145742" y="2362192"/>
              <a:ext cx="452782" cy="37547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445" name="Curved Connector 444"/>
            <p:cNvCxnSpPr/>
            <p:nvPr/>
          </p:nvCxnSpPr>
          <p:spPr>
            <a:xfrm rot="10800000" flipV="1">
              <a:off x="4298142" y="2514592"/>
              <a:ext cx="452782" cy="37547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446" name="Curved Connector 445"/>
            <p:cNvCxnSpPr/>
            <p:nvPr/>
          </p:nvCxnSpPr>
          <p:spPr>
            <a:xfrm rot="5400000">
              <a:off x="5058487" y="2907180"/>
              <a:ext cx="392046" cy="258420"/>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447" name="Curved Connector 446"/>
            <p:cNvCxnSpPr/>
            <p:nvPr/>
          </p:nvCxnSpPr>
          <p:spPr>
            <a:xfrm rot="19200000" flipH="1" flipV="1">
              <a:off x="4556907" y="2898902"/>
              <a:ext cx="452783" cy="37547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448" name="Curved Connector 447"/>
            <p:cNvCxnSpPr/>
            <p:nvPr/>
          </p:nvCxnSpPr>
          <p:spPr>
            <a:xfrm rot="10800000" flipV="1">
              <a:off x="4384694" y="2975599"/>
              <a:ext cx="588204" cy="3410"/>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449" name="Curved Connector 448"/>
            <p:cNvCxnSpPr/>
            <p:nvPr/>
          </p:nvCxnSpPr>
          <p:spPr>
            <a:xfrm rot="10800000" flipV="1">
              <a:off x="4537094" y="3127999"/>
              <a:ext cx="588204" cy="3410"/>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3202716" y="1123978"/>
            <a:ext cx="1335067" cy="985078"/>
            <a:chOff x="3072350" y="1500429"/>
            <a:chExt cx="1335067" cy="985078"/>
          </a:xfrm>
        </p:grpSpPr>
        <p:grpSp>
          <p:nvGrpSpPr>
            <p:cNvPr id="451" name="Group 450"/>
            <p:cNvGrpSpPr/>
            <p:nvPr/>
          </p:nvGrpSpPr>
          <p:grpSpPr>
            <a:xfrm>
              <a:off x="3072350" y="1500429"/>
              <a:ext cx="1335067" cy="375478"/>
              <a:chOff x="2618498" y="1580323"/>
              <a:chExt cx="1335067" cy="375478"/>
            </a:xfrm>
          </p:grpSpPr>
          <p:cxnSp>
            <p:nvCxnSpPr>
              <p:cNvPr id="468" name="Straight Connector 467"/>
              <p:cNvCxnSpPr/>
              <p:nvPr/>
            </p:nvCxnSpPr>
            <p:spPr>
              <a:xfrm>
                <a:off x="3580134" y="1768060"/>
                <a:ext cx="373431" cy="3"/>
              </a:xfrm>
              <a:prstGeom prst="line">
                <a:avLst/>
              </a:prstGeom>
            </p:spPr>
            <p:style>
              <a:lnRef idx="2">
                <a:schemeClr val="accent1"/>
              </a:lnRef>
              <a:fillRef idx="0">
                <a:schemeClr val="accent1"/>
              </a:fillRef>
              <a:effectRef idx="1">
                <a:schemeClr val="accent1"/>
              </a:effectRef>
              <a:fontRef idx="minor">
                <a:schemeClr val="tx1"/>
              </a:fontRef>
            </p:style>
          </p:cxnSp>
          <p:cxnSp>
            <p:nvCxnSpPr>
              <p:cNvPr id="469" name="Curved Connector 468"/>
              <p:cNvCxnSpPr/>
              <p:nvPr/>
            </p:nvCxnSpPr>
            <p:spPr>
              <a:xfrm rot="19200000" flipH="1" flipV="1">
                <a:off x="3059640" y="1580323"/>
                <a:ext cx="452783" cy="37547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470" name="Straight Connector 469"/>
              <p:cNvCxnSpPr/>
              <p:nvPr/>
            </p:nvCxnSpPr>
            <p:spPr>
              <a:xfrm>
                <a:off x="2618498" y="1761426"/>
                <a:ext cx="373431" cy="3"/>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3072350" y="1652829"/>
              <a:ext cx="1335067" cy="375478"/>
              <a:chOff x="2618498" y="1580323"/>
              <a:chExt cx="1335067" cy="375478"/>
            </a:xfrm>
          </p:grpSpPr>
          <p:cxnSp>
            <p:nvCxnSpPr>
              <p:cNvPr id="465" name="Straight Connector 464"/>
              <p:cNvCxnSpPr/>
              <p:nvPr/>
            </p:nvCxnSpPr>
            <p:spPr>
              <a:xfrm>
                <a:off x="3580134" y="1768060"/>
                <a:ext cx="373431" cy="3"/>
              </a:xfrm>
              <a:prstGeom prst="line">
                <a:avLst/>
              </a:prstGeom>
            </p:spPr>
            <p:style>
              <a:lnRef idx="2">
                <a:schemeClr val="accent1"/>
              </a:lnRef>
              <a:fillRef idx="0">
                <a:schemeClr val="accent1"/>
              </a:fillRef>
              <a:effectRef idx="1">
                <a:schemeClr val="accent1"/>
              </a:effectRef>
              <a:fontRef idx="minor">
                <a:schemeClr val="tx1"/>
              </a:fontRef>
            </p:style>
          </p:cxnSp>
          <p:cxnSp>
            <p:nvCxnSpPr>
              <p:cNvPr id="466" name="Curved Connector 465"/>
              <p:cNvCxnSpPr/>
              <p:nvPr/>
            </p:nvCxnSpPr>
            <p:spPr>
              <a:xfrm rot="19200000" flipH="1" flipV="1">
                <a:off x="3059640" y="1580323"/>
                <a:ext cx="452783" cy="37547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2618498" y="1761426"/>
                <a:ext cx="373431" cy="3"/>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3072350" y="1805229"/>
              <a:ext cx="1335067" cy="375478"/>
              <a:chOff x="2618498" y="1580323"/>
              <a:chExt cx="1335067" cy="375478"/>
            </a:xfrm>
          </p:grpSpPr>
          <p:cxnSp>
            <p:nvCxnSpPr>
              <p:cNvPr id="462" name="Straight Connector 461"/>
              <p:cNvCxnSpPr/>
              <p:nvPr/>
            </p:nvCxnSpPr>
            <p:spPr>
              <a:xfrm>
                <a:off x="3580134" y="1768060"/>
                <a:ext cx="373431" cy="3"/>
              </a:xfrm>
              <a:prstGeom prst="line">
                <a:avLst/>
              </a:prstGeom>
            </p:spPr>
            <p:style>
              <a:lnRef idx="2">
                <a:schemeClr val="accent1"/>
              </a:lnRef>
              <a:fillRef idx="0">
                <a:schemeClr val="accent1"/>
              </a:fillRef>
              <a:effectRef idx="1">
                <a:schemeClr val="accent1"/>
              </a:effectRef>
              <a:fontRef idx="minor">
                <a:schemeClr val="tx1"/>
              </a:fontRef>
            </p:style>
          </p:cxnSp>
          <p:cxnSp>
            <p:nvCxnSpPr>
              <p:cNvPr id="463" name="Curved Connector 462"/>
              <p:cNvCxnSpPr/>
              <p:nvPr/>
            </p:nvCxnSpPr>
            <p:spPr>
              <a:xfrm rot="19200000" flipH="1" flipV="1">
                <a:off x="3059640" y="1580323"/>
                <a:ext cx="452783" cy="37547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464" name="Straight Connector 463"/>
              <p:cNvCxnSpPr/>
              <p:nvPr/>
            </p:nvCxnSpPr>
            <p:spPr>
              <a:xfrm>
                <a:off x="2618498" y="1761426"/>
                <a:ext cx="373431" cy="3"/>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454" name="Group 453"/>
            <p:cNvGrpSpPr/>
            <p:nvPr/>
          </p:nvGrpSpPr>
          <p:grpSpPr>
            <a:xfrm>
              <a:off x="3072350" y="1957629"/>
              <a:ext cx="1335067" cy="375478"/>
              <a:chOff x="2618498" y="1580323"/>
              <a:chExt cx="1335067" cy="375478"/>
            </a:xfrm>
          </p:grpSpPr>
          <p:cxnSp>
            <p:nvCxnSpPr>
              <p:cNvPr id="459" name="Straight Connector 458"/>
              <p:cNvCxnSpPr/>
              <p:nvPr/>
            </p:nvCxnSpPr>
            <p:spPr>
              <a:xfrm>
                <a:off x="3580134" y="1768060"/>
                <a:ext cx="373431" cy="3"/>
              </a:xfrm>
              <a:prstGeom prst="line">
                <a:avLst/>
              </a:prstGeom>
            </p:spPr>
            <p:style>
              <a:lnRef idx="2">
                <a:schemeClr val="accent1"/>
              </a:lnRef>
              <a:fillRef idx="0">
                <a:schemeClr val="accent1"/>
              </a:fillRef>
              <a:effectRef idx="1">
                <a:schemeClr val="accent1"/>
              </a:effectRef>
              <a:fontRef idx="minor">
                <a:schemeClr val="tx1"/>
              </a:fontRef>
            </p:style>
          </p:cxnSp>
          <p:cxnSp>
            <p:nvCxnSpPr>
              <p:cNvPr id="460" name="Curved Connector 459"/>
              <p:cNvCxnSpPr/>
              <p:nvPr/>
            </p:nvCxnSpPr>
            <p:spPr>
              <a:xfrm rot="19200000" flipH="1" flipV="1">
                <a:off x="3059640" y="1580323"/>
                <a:ext cx="452783" cy="37547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461" name="Straight Connector 460"/>
              <p:cNvCxnSpPr/>
              <p:nvPr/>
            </p:nvCxnSpPr>
            <p:spPr>
              <a:xfrm>
                <a:off x="2618498" y="1761426"/>
                <a:ext cx="373431" cy="3"/>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455" name="Group 454"/>
            <p:cNvGrpSpPr/>
            <p:nvPr/>
          </p:nvGrpSpPr>
          <p:grpSpPr>
            <a:xfrm>
              <a:off x="3072350" y="2110029"/>
              <a:ext cx="1335067" cy="375478"/>
              <a:chOff x="2618498" y="1580323"/>
              <a:chExt cx="1335067" cy="375478"/>
            </a:xfrm>
          </p:grpSpPr>
          <p:cxnSp>
            <p:nvCxnSpPr>
              <p:cNvPr id="456" name="Straight Connector 455"/>
              <p:cNvCxnSpPr/>
              <p:nvPr/>
            </p:nvCxnSpPr>
            <p:spPr>
              <a:xfrm>
                <a:off x="3580134" y="1768060"/>
                <a:ext cx="373431" cy="3"/>
              </a:xfrm>
              <a:prstGeom prst="line">
                <a:avLst/>
              </a:prstGeom>
            </p:spPr>
            <p:style>
              <a:lnRef idx="2">
                <a:schemeClr val="accent1"/>
              </a:lnRef>
              <a:fillRef idx="0">
                <a:schemeClr val="accent1"/>
              </a:fillRef>
              <a:effectRef idx="1">
                <a:schemeClr val="accent1"/>
              </a:effectRef>
              <a:fontRef idx="minor">
                <a:schemeClr val="tx1"/>
              </a:fontRef>
            </p:style>
          </p:cxnSp>
          <p:cxnSp>
            <p:nvCxnSpPr>
              <p:cNvPr id="457" name="Curved Connector 456"/>
              <p:cNvCxnSpPr/>
              <p:nvPr/>
            </p:nvCxnSpPr>
            <p:spPr>
              <a:xfrm rot="19200000" flipH="1" flipV="1">
                <a:off x="3059640" y="1580323"/>
                <a:ext cx="452783" cy="37547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458" name="Straight Connector 457"/>
              <p:cNvCxnSpPr/>
              <p:nvPr/>
            </p:nvCxnSpPr>
            <p:spPr>
              <a:xfrm>
                <a:off x="2618498" y="1761426"/>
                <a:ext cx="373431" cy="3"/>
              </a:xfrm>
              <a:prstGeom prst="line">
                <a:avLst/>
              </a:prstGeom>
            </p:spPr>
            <p:style>
              <a:lnRef idx="2">
                <a:schemeClr val="accent1"/>
              </a:lnRef>
              <a:fillRef idx="0">
                <a:schemeClr val="accent1"/>
              </a:fillRef>
              <a:effectRef idx="1">
                <a:schemeClr val="accent1"/>
              </a:effectRef>
              <a:fontRef idx="minor">
                <a:schemeClr val="tx1"/>
              </a:fontRef>
            </p:style>
          </p:cxnSp>
        </p:grpSp>
      </p:grpSp>
      <p:sp>
        <p:nvSpPr>
          <p:cNvPr id="471" name="Right Arrow 470"/>
          <p:cNvSpPr/>
          <p:nvPr/>
        </p:nvSpPr>
        <p:spPr>
          <a:xfrm>
            <a:off x="2532508" y="1437453"/>
            <a:ext cx="548640" cy="358128"/>
          </a:xfrm>
          <a:prstGeom prst="rightArrow">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p:cNvSpPr txBox="1"/>
          <p:nvPr/>
        </p:nvSpPr>
        <p:spPr>
          <a:xfrm>
            <a:off x="405299" y="1431851"/>
            <a:ext cx="874796" cy="369332"/>
          </a:xfrm>
          <a:prstGeom prst="rect">
            <a:avLst/>
          </a:prstGeom>
          <a:solidFill>
            <a:schemeClr val="accent2"/>
          </a:solidFill>
        </p:spPr>
        <p:txBody>
          <a:bodyPr wrap="none" rtlCol="0">
            <a:spAutoFit/>
          </a:bodyPr>
          <a:lstStyle/>
          <a:p>
            <a:r>
              <a:rPr lang="en-US" dirty="0" smtClean="0">
                <a:solidFill>
                  <a:srgbClr val="FFFFFF"/>
                </a:solidFill>
              </a:rPr>
              <a:t>Sample</a:t>
            </a:r>
            <a:endParaRPr lang="en-US" dirty="0">
              <a:solidFill>
                <a:srgbClr val="FFFFFF"/>
              </a:solidFill>
            </a:endParaRPr>
          </a:p>
        </p:txBody>
      </p:sp>
      <p:sp>
        <p:nvSpPr>
          <p:cNvPr id="472" name="TextBox 471"/>
          <p:cNvSpPr txBox="1"/>
          <p:nvPr/>
        </p:nvSpPr>
        <p:spPr>
          <a:xfrm>
            <a:off x="5069066" y="1488264"/>
            <a:ext cx="1920192" cy="369332"/>
          </a:xfrm>
          <a:prstGeom prst="rect">
            <a:avLst/>
          </a:prstGeom>
          <a:solidFill>
            <a:schemeClr val="tx2"/>
          </a:solidFill>
        </p:spPr>
        <p:txBody>
          <a:bodyPr wrap="none" rtlCol="0">
            <a:spAutoFit/>
          </a:bodyPr>
          <a:lstStyle/>
          <a:p>
            <a:r>
              <a:rPr lang="en-US" dirty="0" smtClean="0">
                <a:solidFill>
                  <a:schemeClr val="bg1"/>
                </a:solidFill>
              </a:rPr>
              <a:t>Sequencing library</a:t>
            </a:r>
            <a:endParaRPr lang="en-US" dirty="0">
              <a:solidFill>
                <a:schemeClr val="bg1"/>
              </a:solidFill>
            </a:endParaRPr>
          </a:p>
        </p:txBody>
      </p:sp>
      <p:cxnSp>
        <p:nvCxnSpPr>
          <p:cNvPr id="57" name="Straight Connector 56"/>
          <p:cNvCxnSpPr/>
          <p:nvPr/>
        </p:nvCxnSpPr>
        <p:spPr>
          <a:xfrm>
            <a:off x="324239" y="2210656"/>
            <a:ext cx="7295761" cy="0"/>
          </a:xfrm>
          <a:prstGeom prst="line">
            <a:avLst/>
          </a:prstGeom>
          <a:ln w="38100" cmpd="sng">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473" name="Title 3"/>
          <p:cNvSpPr txBox="1">
            <a:spLocks/>
          </p:cNvSpPr>
          <p:nvPr/>
        </p:nvSpPr>
        <p:spPr>
          <a:xfrm>
            <a:off x="380773" y="153160"/>
            <a:ext cx="7620000" cy="730319"/>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3200" b="1" u="sng" dirty="0" smtClean="0"/>
              <a:t>Multiplexing</a:t>
            </a:r>
            <a:endParaRPr lang="en-US" sz="3200" b="1" u="sng"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94739032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3" name="Cube 92"/>
          <p:cNvSpPr/>
          <p:nvPr/>
        </p:nvSpPr>
        <p:spPr>
          <a:xfrm>
            <a:off x="3463526" y="4778971"/>
            <a:ext cx="670526" cy="1216152"/>
          </a:xfrm>
          <a:prstGeom prst="cube">
            <a:avLst>
              <a:gd name="adj" fmla="val 22778"/>
            </a:avLst>
          </a:prstGeom>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S1</a:t>
            </a:r>
            <a:endParaRPr lang="en-US" dirty="0"/>
          </a:p>
        </p:txBody>
      </p:sp>
      <p:grpSp>
        <p:nvGrpSpPr>
          <p:cNvPr id="406" name="Group 405"/>
          <p:cNvGrpSpPr/>
          <p:nvPr/>
        </p:nvGrpSpPr>
        <p:grpSpPr>
          <a:xfrm>
            <a:off x="4349849" y="1514842"/>
            <a:ext cx="2143557" cy="2368603"/>
            <a:chOff x="6067202" y="3826787"/>
            <a:chExt cx="2143557" cy="2368603"/>
          </a:xfrm>
        </p:grpSpPr>
        <p:grpSp>
          <p:nvGrpSpPr>
            <p:cNvPr id="248" name="Group 247"/>
            <p:cNvGrpSpPr/>
            <p:nvPr/>
          </p:nvGrpSpPr>
          <p:grpSpPr>
            <a:xfrm>
              <a:off x="6067204" y="4119789"/>
              <a:ext cx="2138103" cy="610591"/>
              <a:chOff x="2618498" y="1580323"/>
              <a:chExt cx="1335067" cy="375478"/>
            </a:xfrm>
          </p:grpSpPr>
          <p:cxnSp>
            <p:nvCxnSpPr>
              <p:cNvPr id="261" name="Straight Connector 260"/>
              <p:cNvCxnSpPr/>
              <p:nvPr/>
            </p:nvCxnSpPr>
            <p:spPr>
              <a:xfrm>
                <a:off x="3580134" y="1768060"/>
                <a:ext cx="373431" cy="3"/>
              </a:xfrm>
              <a:prstGeom prst="line">
                <a:avLst/>
              </a:prstGeom>
            </p:spPr>
            <p:style>
              <a:lnRef idx="2">
                <a:schemeClr val="accent1"/>
              </a:lnRef>
              <a:fillRef idx="0">
                <a:schemeClr val="accent1"/>
              </a:fillRef>
              <a:effectRef idx="1">
                <a:schemeClr val="accent1"/>
              </a:effectRef>
              <a:fontRef idx="minor">
                <a:schemeClr val="tx1"/>
              </a:fontRef>
            </p:style>
          </p:cxnSp>
          <p:cxnSp>
            <p:nvCxnSpPr>
              <p:cNvPr id="262" name="Curved Connector 261"/>
              <p:cNvCxnSpPr/>
              <p:nvPr/>
            </p:nvCxnSpPr>
            <p:spPr>
              <a:xfrm rot="19200000" flipH="1" flipV="1">
                <a:off x="3059640" y="1580323"/>
                <a:ext cx="452783" cy="37547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263" name="Straight Connector 262"/>
              <p:cNvCxnSpPr/>
              <p:nvPr/>
            </p:nvCxnSpPr>
            <p:spPr>
              <a:xfrm>
                <a:off x="2618498" y="1761426"/>
                <a:ext cx="373431" cy="3"/>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250" name="Group 249"/>
            <p:cNvGrpSpPr/>
            <p:nvPr/>
          </p:nvGrpSpPr>
          <p:grpSpPr>
            <a:xfrm>
              <a:off x="6067202" y="5584799"/>
              <a:ext cx="2138102" cy="610591"/>
              <a:chOff x="2618498" y="1580323"/>
              <a:chExt cx="1335067" cy="375478"/>
            </a:xfrm>
          </p:grpSpPr>
          <p:cxnSp>
            <p:nvCxnSpPr>
              <p:cNvPr id="255" name="Straight Connector 254"/>
              <p:cNvCxnSpPr/>
              <p:nvPr/>
            </p:nvCxnSpPr>
            <p:spPr>
              <a:xfrm>
                <a:off x="3580134" y="1768060"/>
                <a:ext cx="373431" cy="3"/>
              </a:xfrm>
              <a:prstGeom prst="line">
                <a:avLst/>
              </a:prstGeom>
            </p:spPr>
            <p:style>
              <a:lnRef idx="2">
                <a:schemeClr val="accent1"/>
              </a:lnRef>
              <a:fillRef idx="0">
                <a:schemeClr val="accent1"/>
              </a:fillRef>
              <a:effectRef idx="1">
                <a:schemeClr val="accent1"/>
              </a:effectRef>
              <a:fontRef idx="minor">
                <a:schemeClr val="tx1"/>
              </a:fontRef>
            </p:style>
          </p:cxnSp>
          <p:cxnSp>
            <p:nvCxnSpPr>
              <p:cNvPr id="256" name="Curved Connector 255"/>
              <p:cNvCxnSpPr/>
              <p:nvPr/>
            </p:nvCxnSpPr>
            <p:spPr>
              <a:xfrm rot="19200000" flipH="1" flipV="1">
                <a:off x="3059640" y="1580323"/>
                <a:ext cx="452783" cy="37547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257" name="Straight Connector 256"/>
              <p:cNvCxnSpPr/>
              <p:nvPr/>
            </p:nvCxnSpPr>
            <p:spPr>
              <a:xfrm>
                <a:off x="2618498" y="1761426"/>
                <a:ext cx="373431" cy="3"/>
              </a:xfrm>
              <a:prstGeom prst="line">
                <a:avLst/>
              </a:prstGeom>
            </p:spPr>
            <p:style>
              <a:lnRef idx="2">
                <a:schemeClr val="accent1"/>
              </a:lnRef>
              <a:fillRef idx="0">
                <a:schemeClr val="accent1"/>
              </a:fillRef>
              <a:effectRef idx="1">
                <a:schemeClr val="accent1"/>
              </a:effectRef>
              <a:fontRef idx="minor">
                <a:schemeClr val="tx1"/>
              </a:fontRef>
            </p:style>
          </p:cxnSp>
        </p:grpSp>
        <p:cxnSp>
          <p:nvCxnSpPr>
            <p:cNvPr id="268" name="Straight Arrow Connector 267"/>
            <p:cNvCxnSpPr/>
            <p:nvPr/>
          </p:nvCxnSpPr>
          <p:spPr>
            <a:xfrm flipH="1">
              <a:off x="7910009" y="4278683"/>
              <a:ext cx="274320" cy="0"/>
            </a:xfrm>
            <a:prstGeom prst="straightConnector1">
              <a:avLst/>
            </a:prstGeom>
            <a:ln>
              <a:solidFill>
                <a:schemeClr val="accent4"/>
              </a:solidFill>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flipH="1">
              <a:off x="7910009" y="4574716"/>
              <a:ext cx="274320" cy="0"/>
            </a:xfrm>
            <a:prstGeom prst="straightConnector1">
              <a:avLst/>
            </a:prstGeom>
            <a:ln>
              <a:solidFill>
                <a:schemeClr val="accent4"/>
              </a:solidFill>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H="1">
              <a:off x="7910009" y="4870748"/>
              <a:ext cx="274320" cy="0"/>
            </a:xfrm>
            <a:prstGeom prst="straightConnector1">
              <a:avLst/>
            </a:prstGeom>
            <a:ln>
              <a:solidFill>
                <a:schemeClr val="accent4"/>
              </a:solidFill>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flipH="1">
              <a:off x="7910009" y="5166781"/>
              <a:ext cx="274320" cy="0"/>
            </a:xfrm>
            <a:prstGeom prst="straightConnector1">
              <a:avLst/>
            </a:prstGeom>
            <a:ln>
              <a:solidFill>
                <a:schemeClr val="accent4"/>
              </a:solidFill>
              <a:tailEnd type="arrow"/>
            </a:ln>
          </p:spPr>
          <p:style>
            <a:lnRef idx="2">
              <a:schemeClr val="accent1"/>
            </a:lnRef>
            <a:fillRef idx="0">
              <a:schemeClr val="accent1"/>
            </a:fillRef>
            <a:effectRef idx="1">
              <a:schemeClr val="accent1"/>
            </a:effectRef>
            <a:fontRef idx="minor">
              <a:schemeClr val="tx1"/>
            </a:fontRef>
          </p:style>
        </p:cxnSp>
        <p:grpSp>
          <p:nvGrpSpPr>
            <p:cNvPr id="276" name="Group 275"/>
            <p:cNvGrpSpPr/>
            <p:nvPr/>
          </p:nvGrpSpPr>
          <p:grpSpPr>
            <a:xfrm>
              <a:off x="6067203" y="4412790"/>
              <a:ext cx="1431616" cy="610591"/>
              <a:chOff x="3587170" y="3091304"/>
              <a:chExt cx="893925" cy="375478"/>
            </a:xfrm>
          </p:grpSpPr>
          <p:cxnSp>
            <p:nvCxnSpPr>
              <p:cNvPr id="278" name="Curved Connector 277"/>
              <p:cNvCxnSpPr/>
              <p:nvPr/>
            </p:nvCxnSpPr>
            <p:spPr>
              <a:xfrm rot="19200000" flipH="1" flipV="1">
                <a:off x="4028312" y="3091304"/>
                <a:ext cx="452783" cy="37547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279" name="Straight Connector 278"/>
              <p:cNvCxnSpPr/>
              <p:nvPr/>
            </p:nvCxnSpPr>
            <p:spPr>
              <a:xfrm>
                <a:off x="3587170" y="3272407"/>
                <a:ext cx="373431" cy="3"/>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280" name="Group 279"/>
            <p:cNvGrpSpPr/>
            <p:nvPr/>
          </p:nvGrpSpPr>
          <p:grpSpPr>
            <a:xfrm>
              <a:off x="6067203" y="4998793"/>
              <a:ext cx="1431616" cy="610591"/>
              <a:chOff x="3739570" y="3243704"/>
              <a:chExt cx="893925" cy="375478"/>
            </a:xfrm>
          </p:grpSpPr>
          <p:cxnSp>
            <p:nvCxnSpPr>
              <p:cNvPr id="282" name="Curved Connector 281"/>
              <p:cNvCxnSpPr/>
              <p:nvPr/>
            </p:nvCxnSpPr>
            <p:spPr>
              <a:xfrm rot="19200000" flipH="1" flipV="1">
                <a:off x="4180712" y="3243704"/>
                <a:ext cx="452783" cy="37547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283" name="Straight Connector 282"/>
              <p:cNvCxnSpPr/>
              <p:nvPr/>
            </p:nvCxnSpPr>
            <p:spPr>
              <a:xfrm>
                <a:off x="3739570" y="3424807"/>
                <a:ext cx="373431" cy="3"/>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288" name="Group 287"/>
            <p:cNvGrpSpPr/>
            <p:nvPr/>
          </p:nvGrpSpPr>
          <p:grpSpPr>
            <a:xfrm>
              <a:off x="6067204" y="5291795"/>
              <a:ext cx="1431616" cy="610591"/>
              <a:chOff x="4044370" y="3548504"/>
              <a:chExt cx="893925" cy="375478"/>
            </a:xfrm>
          </p:grpSpPr>
          <p:cxnSp>
            <p:nvCxnSpPr>
              <p:cNvPr id="290" name="Curved Connector 289"/>
              <p:cNvCxnSpPr/>
              <p:nvPr/>
            </p:nvCxnSpPr>
            <p:spPr>
              <a:xfrm rot="19200000" flipH="1" flipV="1">
                <a:off x="4485512" y="3548504"/>
                <a:ext cx="452783" cy="37547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291" name="Straight Connector 290"/>
              <p:cNvCxnSpPr/>
              <p:nvPr/>
            </p:nvCxnSpPr>
            <p:spPr>
              <a:xfrm>
                <a:off x="4044370" y="3729607"/>
                <a:ext cx="373431" cy="3"/>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298" name="Group 297"/>
            <p:cNvGrpSpPr/>
            <p:nvPr/>
          </p:nvGrpSpPr>
          <p:grpSpPr>
            <a:xfrm>
              <a:off x="6067203" y="3826787"/>
              <a:ext cx="1431616" cy="610591"/>
              <a:chOff x="3468814" y="4547506"/>
              <a:chExt cx="893925" cy="375478"/>
            </a:xfrm>
          </p:grpSpPr>
          <p:cxnSp>
            <p:nvCxnSpPr>
              <p:cNvPr id="316" name="Curved Connector 315"/>
              <p:cNvCxnSpPr/>
              <p:nvPr/>
            </p:nvCxnSpPr>
            <p:spPr>
              <a:xfrm rot="19200000" flipH="1" flipV="1">
                <a:off x="3909956" y="4547506"/>
                <a:ext cx="452783" cy="37547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3468814" y="4728609"/>
                <a:ext cx="373431" cy="3"/>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301" name="Group 300"/>
            <p:cNvGrpSpPr/>
            <p:nvPr/>
          </p:nvGrpSpPr>
          <p:grpSpPr>
            <a:xfrm>
              <a:off x="6067203" y="4705792"/>
              <a:ext cx="1431616" cy="610591"/>
              <a:chOff x="3926014" y="5004706"/>
              <a:chExt cx="893925" cy="375478"/>
            </a:xfrm>
          </p:grpSpPr>
          <p:cxnSp>
            <p:nvCxnSpPr>
              <p:cNvPr id="307" name="Curved Connector 306"/>
              <p:cNvCxnSpPr/>
              <p:nvPr/>
            </p:nvCxnSpPr>
            <p:spPr>
              <a:xfrm rot="19200000" flipH="1" flipV="1">
                <a:off x="4367156" y="5004706"/>
                <a:ext cx="452783" cy="37547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3926014" y="5185809"/>
                <a:ext cx="373431" cy="3"/>
              </a:xfrm>
              <a:prstGeom prst="line">
                <a:avLst/>
              </a:prstGeom>
            </p:spPr>
            <p:style>
              <a:lnRef idx="2">
                <a:schemeClr val="accent1"/>
              </a:lnRef>
              <a:fillRef idx="0">
                <a:schemeClr val="accent1"/>
              </a:fillRef>
              <a:effectRef idx="1">
                <a:schemeClr val="accent1"/>
              </a:effectRef>
              <a:fontRef idx="minor">
                <a:schemeClr val="tx1"/>
              </a:fontRef>
            </p:style>
          </p:cxnSp>
        </p:grpSp>
        <p:cxnSp>
          <p:nvCxnSpPr>
            <p:cNvPr id="318" name="Straight Arrow Connector 317"/>
            <p:cNvCxnSpPr/>
            <p:nvPr/>
          </p:nvCxnSpPr>
          <p:spPr>
            <a:xfrm flipH="1">
              <a:off x="7910009" y="5462814"/>
              <a:ext cx="274320" cy="0"/>
            </a:xfrm>
            <a:prstGeom prst="straightConnector1">
              <a:avLst/>
            </a:prstGeom>
            <a:ln>
              <a:solidFill>
                <a:schemeClr val="accent4"/>
              </a:solidFill>
              <a:tailEnd type="arrow"/>
            </a:ln>
          </p:spPr>
          <p:style>
            <a:lnRef idx="2">
              <a:schemeClr val="accent1"/>
            </a:lnRef>
            <a:fillRef idx="0">
              <a:schemeClr val="accent1"/>
            </a:fillRef>
            <a:effectRef idx="1">
              <a:schemeClr val="accent1"/>
            </a:effectRef>
            <a:fontRef idx="minor">
              <a:schemeClr val="tx1"/>
            </a:fontRef>
          </p:style>
        </p:cxnSp>
        <p:cxnSp>
          <p:nvCxnSpPr>
            <p:cNvPr id="319" name="Straight Arrow Connector 318"/>
            <p:cNvCxnSpPr/>
            <p:nvPr/>
          </p:nvCxnSpPr>
          <p:spPr>
            <a:xfrm flipH="1">
              <a:off x="7910009" y="5758845"/>
              <a:ext cx="273877" cy="0"/>
            </a:xfrm>
            <a:prstGeom prst="straightConnector1">
              <a:avLst/>
            </a:prstGeom>
            <a:ln>
              <a:solidFill>
                <a:schemeClr val="accent4"/>
              </a:solidFill>
              <a:tailEnd type="arrow"/>
            </a:ln>
          </p:spPr>
          <p:style>
            <a:lnRef idx="2">
              <a:schemeClr val="accent1"/>
            </a:lnRef>
            <a:fillRef idx="0">
              <a:schemeClr val="accent1"/>
            </a:fillRef>
            <a:effectRef idx="1">
              <a:schemeClr val="accent1"/>
            </a:effectRef>
            <a:fontRef idx="minor">
              <a:schemeClr val="tx1"/>
            </a:fontRef>
          </p:style>
        </p:cxnSp>
        <p:grpSp>
          <p:nvGrpSpPr>
            <p:cNvPr id="373" name="Group 372"/>
            <p:cNvGrpSpPr/>
            <p:nvPr/>
          </p:nvGrpSpPr>
          <p:grpSpPr>
            <a:xfrm>
              <a:off x="7607255" y="4719999"/>
              <a:ext cx="603504" cy="3"/>
              <a:chOff x="4033986" y="3126641"/>
              <a:chExt cx="367081" cy="3"/>
            </a:xfrm>
          </p:grpSpPr>
          <p:cxnSp>
            <p:nvCxnSpPr>
              <p:cNvPr id="374" name="Straight Connector 373"/>
              <p:cNvCxnSpPr/>
              <p:nvPr/>
            </p:nvCxnSpPr>
            <p:spPr>
              <a:xfrm>
                <a:off x="4033986" y="3126641"/>
                <a:ext cx="184623"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375" name="Straight Connector 374"/>
              <p:cNvCxnSpPr/>
              <p:nvPr/>
            </p:nvCxnSpPr>
            <p:spPr>
              <a:xfrm>
                <a:off x="4218136" y="3126641"/>
                <a:ext cx="182931" cy="3"/>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7607255" y="4133817"/>
              <a:ext cx="603504" cy="3"/>
              <a:chOff x="4033986" y="3126641"/>
              <a:chExt cx="367081" cy="3"/>
            </a:xfrm>
          </p:grpSpPr>
          <p:cxnSp>
            <p:nvCxnSpPr>
              <p:cNvPr id="377" name="Straight Connector 376"/>
              <p:cNvCxnSpPr/>
              <p:nvPr/>
            </p:nvCxnSpPr>
            <p:spPr>
              <a:xfrm>
                <a:off x="4033986" y="3126641"/>
                <a:ext cx="184623" cy="0"/>
              </a:xfrm>
              <a:prstGeom prst="line">
                <a:avLst/>
              </a:prstGeom>
              <a:ln>
                <a:solidFill>
                  <a:srgbClr val="FF6FCF"/>
                </a:solidFill>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4218136" y="3126641"/>
                <a:ext cx="182931" cy="3"/>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7607255" y="5595978"/>
              <a:ext cx="603504" cy="3"/>
              <a:chOff x="4033986" y="3126641"/>
              <a:chExt cx="367081" cy="3"/>
            </a:xfrm>
          </p:grpSpPr>
          <p:cxnSp>
            <p:nvCxnSpPr>
              <p:cNvPr id="380" name="Straight Connector 379"/>
              <p:cNvCxnSpPr/>
              <p:nvPr/>
            </p:nvCxnSpPr>
            <p:spPr>
              <a:xfrm>
                <a:off x="4033986" y="3126641"/>
                <a:ext cx="184623"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4218136" y="3126641"/>
                <a:ext cx="182931" cy="3"/>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382" name="Group 381"/>
            <p:cNvGrpSpPr/>
            <p:nvPr/>
          </p:nvGrpSpPr>
          <p:grpSpPr>
            <a:xfrm>
              <a:off x="7607255" y="5009796"/>
              <a:ext cx="603504" cy="3"/>
              <a:chOff x="4033986" y="3126641"/>
              <a:chExt cx="367081" cy="3"/>
            </a:xfrm>
          </p:grpSpPr>
          <p:cxnSp>
            <p:nvCxnSpPr>
              <p:cNvPr id="383" name="Straight Connector 382"/>
              <p:cNvCxnSpPr/>
              <p:nvPr/>
            </p:nvCxnSpPr>
            <p:spPr>
              <a:xfrm>
                <a:off x="4033986" y="3126641"/>
                <a:ext cx="184623" cy="0"/>
              </a:xfrm>
              <a:prstGeom prst="line">
                <a:avLst/>
              </a:prstGeom>
              <a:ln>
                <a:solidFill>
                  <a:srgbClr val="FF6FCF"/>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a:off x="4218136" y="3126641"/>
                <a:ext cx="182931" cy="3"/>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385" name="Group 384"/>
            <p:cNvGrpSpPr/>
            <p:nvPr/>
          </p:nvGrpSpPr>
          <p:grpSpPr>
            <a:xfrm>
              <a:off x="7607255" y="5299652"/>
              <a:ext cx="603504" cy="3"/>
              <a:chOff x="4033986" y="3126641"/>
              <a:chExt cx="367081" cy="3"/>
            </a:xfrm>
          </p:grpSpPr>
          <p:cxnSp>
            <p:nvCxnSpPr>
              <p:cNvPr id="386" name="Straight Connector 385"/>
              <p:cNvCxnSpPr/>
              <p:nvPr/>
            </p:nvCxnSpPr>
            <p:spPr>
              <a:xfrm>
                <a:off x="4033986" y="3126641"/>
                <a:ext cx="184623"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387" name="Straight Connector 386"/>
              <p:cNvCxnSpPr/>
              <p:nvPr/>
            </p:nvCxnSpPr>
            <p:spPr>
              <a:xfrm>
                <a:off x="4218136" y="3126641"/>
                <a:ext cx="182931" cy="3"/>
              </a:xfrm>
              <a:prstGeom prst="line">
                <a:avLst/>
              </a:prstGeom>
            </p:spPr>
            <p:style>
              <a:lnRef idx="2">
                <a:schemeClr val="accent1"/>
              </a:lnRef>
              <a:fillRef idx="0">
                <a:schemeClr val="accent1"/>
              </a:fillRef>
              <a:effectRef idx="1">
                <a:schemeClr val="accent1"/>
              </a:effectRef>
              <a:fontRef idx="minor">
                <a:schemeClr val="tx1"/>
              </a:fontRef>
            </p:style>
          </p:cxnSp>
        </p:grpSp>
        <p:cxnSp>
          <p:nvCxnSpPr>
            <p:cNvPr id="402" name="Straight Arrow Connector 401"/>
            <p:cNvCxnSpPr/>
            <p:nvPr/>
          </p:nvCxnSpPr>
          <p:spPr>
            <a:xfrm flipH="1">
              <a:off x="7917443" y="4025582"/>
              <a:ext cx="274320" cy="0"/>
            </a:xfrm>
            <a:prstGeom prst="straightConnector1">
              <a:avLst/>
            </a:prstGeom>
            <a:ln>
              <a:solidFill>
                <a:schemeClr val="accent4"/>
              </a:solidFill>
              <a:tailEnd type="arrow"/>
            </a:ln>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6288" y="1773567"/>
            <a:ext cx="3658558" cy="1741823"/>
            <a:chOff x="242982" y="2737026"/>
            <a:chExt cx="5931618" cy="3512379"/>
          </a:xfrm>
        </p:grpSpPr>
        <p:grpSp>
          <p:nvGrpSpPr>
            <p:cNvPr id="6" name="Group 5"/>
            <p:cNvGrpSpPr/>
            <p:nvPr/>
          </p:nvGrpSpPr>
          <p:grpSpPr>
            <a:xfrm>
              <a:off x="1684466" y="2882152"/>
              <a:ext cx="587622" cy="694827"/>
              <a:chOff x="4145742" y="2041924"/>
              <a:chExt cx="1461052" cy="1373809"/>
            </a:xfrm>
          </p:grpSpPr>
          <p:cxnSp>
            <p:nvCxnSpPr>
              <p:cNvPr id="7" name="Curved Connector 6"/>
              <p:cNvCxnSpPr/>
              <p:nvPr/>
            </p:nvCxnSpPr>
            <p:spPr>
              <a:xfrm rot="5400000">
                <a:off x="4241820" y="2580848"/>
                <a:ext cx="452782" cy="375478"/>
              </a:xfrm>
              <a:prstGeom prst="curvedConnector3">
                <a:avLst>
                  <a:gd name="adj1" fmla="val 50000"/>
                </a:avLst>
              </a:prstGeom>
              <a:ln>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8" name="Curved Connector 7"/>
              <p:cNvCxnSpPr/>
              <p:nvPr/>
            </p:nvCxnSpPr>
            <p:spPr>
              <a:xfrm rot="5400000">
                <a:off x="4101568" y="2396422"/>
                <a:ext cx="885687" cy="527878"/>
              </a:xfrm>
              <a:prstGeom prst="curvedConnector3">
                <a:avLst>
                  <a:gd name="adj1" fmla="val 50000"/>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9" name="Curved Connector 8"/>
              <p:cNvCxnSpPr/>
              <p:nvPr/>
            </p:nvCxnSpPr>
            <p:spPr>
              <a:xfrm flipV="1">
                <a:off x="4820500" y="2701226"/>
                <a:ext cx="452783" cy="37547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0" name="Curved Connector 9"/>
              <p:cNvCxnSpPr/>
              <p:nvPr/>
            </p:nvCxnSpPr>
            <p:spPr>
              <a:xfrm rot="5400000">
                <a:off x="4365505" y="2122544"/>
                <a:ext cx="885690" cy="750958"/>
              </a:xfrm>
              <a:prstGeom prst="curvedConnector3">
                <a:avLst>
                  <a:gd name="adj1" fmla="val 50000"/>
                </a:avLst>
              </a:prstGeom>
              <a:ln>
                <a:solidFill>
                  <a:srgbClr val="000090"/>
                </a:solidFill>
              </a:ln>
            </p:spPr>
            <p:style>
              <a:lnRef idx="2">
                <a:schemeClr val="accent1"/>
              </a:lnRef>
              <a:fillRef idx="0">
                <a:schemeClr val="accent1"/>
              </a:fillRef>
              <a:effectRef idx="1">
                <a:schemeClr val="accent1"/>
              </a:effectRef>
              <a:fontRef idx="minor">
                <a:schemeClr val="tx1"/>
              </a:fontRef>
            </p:style>
          </p:cxnSp>
          <p:cxnSp>
            <p:nvCxnSpPr>
              <p:cNvPr id="11" name="Curved Connector 10"/>
              <p:cNvCxnSpPr/>
              <p:nvPr/>
            </p:nvCxnSpPr>
            <p:spPr>
              <a:xfrm rot="5400000" flipH="1" flipV="1">
                <a:off x="4109297" y="2109290"/>
                <a:ext cx="885690" cy="750958"/>
              </a:xfrm>
              <a:prstGeom prst="curvedConnector3">
                <a:avLst>
                  <a:gd name="adj1" fmla="val 50000"/>
                </a:avLst>
              </a:prstGeom>
              <a:ln>
                <a:solidFill>
                  <a:srgbClr val="000090"/>
                </a:solidFill>
              </a:ln>
            </p:spPr>
            <p:style>
              <a:lnRef idx="2">
                <a:schemeClr val="accent1"/>
              </a:lnRef>
              <a:fillRef idx="0">
                <a:schemeClr val="accent1"/>
              </a:fillRef>
              <a:effectRef idx="1">
                <a:schemeClr val="accent1"/>
              </a:effectRef>
              <a:fontRef idx="minor">
                <a:schemeClr val="tx1"/>
              </a:fontRef>
            </p:style>
          </p:cxnSp>
          <p:cxnSp>
            <p:nvCxnSpPr>
              <p:cNvPr id="12" name="Curved Connector 11"/>
              <p:cNvCxnSpPr/>
              <p:nvPr/>
            </p:nvCxnSpPr>
            <p:spPr>
              <a:xfrm rot="5400000" flipH="1" flipV="1">
                <a:off x="4261697" y="2261690"/>
                <a:ext cx="885690" cy="75095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3" name="Curved Connector 12"/>
              <p:cNvCxnSpPr/>
              <p:nvPr/>
            </p:nvCxnSpPr>
            <p:spPr>
              <a:xfrm rot="5400000" flipH="1" flipV="1">
                <a:off x="4414097" y="2414090"/>
                <a:ext cx="885690" cy="750958"/>
              </a:xfrm>
              <a:prstGeom prst="curvedConnector3">
                <a:avLst>
                  <a:gd name="adj1" fmla="val 50000"/>
                </a:avLst>
              </a:prstGeom>
              <a:ln>
                <a:solidFill>
                  <a:srgbClr val="000090"/>
                </a:solidFill>
              </a:ln>
            </p:spPr>
            <p:style>
              <a:lnRef idx="2">
                <a:schemeClr val="accent1"/>
              </a:lnRef>
              <a:fillRef idx="0">
                <a:schemeClr val="accent1"/>
              </a:fillRef>
              <a:effectRef idx="1">
                <a:schemeClr val="accent1"/>
              </a:effectRef>
              <a:fontRef idx="minor">
                <a:schemeClr val="tx1"/>
              </a:fontRef>
            </p:style>
          </p:cxnSp>
          <p:cxnSp>
            <p:nvCxnSpPr>
              <p:cNvPr id="14" name="Curved Connector 13"/>
              <p:cNvCxnSpPr/>
              <p:nvPr/>
            </p:nvCxnSpPr>
            <p:spPr>
              <a:xfrm rot="16200000" flipH="1">
                <a:off x="4421830" y="2111502"/>
                <a:ext cx="885690" cy="750958"/>
              </a:xfrm>
              <a:prstGeom prst="curvedConnector3">
                <a:avLst>
                  <a:gd name="adj1" fmla="val 50000"/>
                </a:avLst>
              </a:prstGeom>
              <a:ln>
                <a:solidFill>
                  <a:srgbClr val="000090"/>
                </a:solidFill>
              </a:ln>
            </p:spPr>
            <p:style>
              <a:lnRef idx="2">
                <a:schemeClr val="accent1"/>
              </a:lnRef>
              <a:fillRef idx="0">
                <a:schemeClr val="accent1"/>
              </a:fillRef>
              <a:effectRef idx="1">
                <a:schemeClr val="accent1"/>
              </a:effectRef>
              <a:fontRef idx="minor">
                <a:schemeClr val="tx1"/>
              </a:fontRef>
            </p:style>
          </p:cxnSp>
          <p:cxnSp>
            <p:nvCxnSpPr>
              <p:cNvPr id="15" name="Curved Connector 14"/>
              <p:cNvCxnSpPr/>
              <p:nvPr/>
            </p:nvCxnSpPr>
            <p:spPr>
              <a:xfrm rot="16200000" flipH="1">
                <a:off x="4574230" y="2263902"/>
                <a:ext cx="885690" cy="75095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6" name="Curved Connector 15"/>
              <p:cNvCxnSpPr/>
              <p:nvPr/>
            </p:nvCxnSpPr>
            <p:spPr>
              <a:xfrm rot="16200000" flipH="1">
                <a:off x="4189914" y="2295923"/>
                <a:ext cx="885690" cy="75095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7" name="Curved Connector 16"/>
              <p:cNvCxnSpPr/>
              <p:nvPr/>
            </p:nvCxnSpPr>
            <p:spPr>
              <a:xfrm rot="5400000">
                <a:off x="4253968" y="2548822"/>
                <a:ext cx="885687" cy="527878"/>
              </a:xfrm>
              <a:prstGeom prst="curvedConnector3">
                <a:avLst>
                  <a:gd name="adj1" fmla="val 50000"/>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8" name="Curved Connector 17"/>
              <p:cNvCxnSpPr/>
              <p:nvPr/>
            </p:nvCxnSpPr>
            <p:spPr>
              <a:xfrm rot="5400000">
                <a:off x="4406368" y="2701222"/>
                <a:ext cx="885687" cy="527878"/>
              </a:xfrm>
              <a:prstGeom prst="curvedConnector3">
                <a:avLst>
                  <a:gd name="adj1" fmla="val 50000"/>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9" name="Curved Connector 18"/>
              <p:cNvCxnSpPr/>
              <p:nvPr/>
            </p:nvCxnSpPr>
            <p:spPr>
              <a:xfrm rot="10800000" flipV="1">
                <a:off x="4568708" y="2513485"/>
                <a:ext cx="885686" cy="527879"/>
              </a:xfrm>
              <a:prstGeom prst="curvedConnector3">
                <a:avLst>
                  <a:gd name="adj1" fmla="val 50000"/>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20" name="Curved Connector 19"/>
              <p:cNvCxnSpPr/>
              <p:nvPr/>
            </p:nvCxnSpPr>
            <p:spPr>
              <a:xfrm rot="10800000" flipV="1">
                <a:off x="4721108" y="2665885"/>
                <a:ext cx="885686" cy="527879"/>
              </a:xfrm>
              <a:prstGeom prst="curvedConnector3">
                <a:avLst>
                  <a:gd name="adj1" fmla="val 50000"/>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21" name="Curved Connector 20"/>
              <p:cNvCxnSpPr/>
              <p:nvPr/>
            </p:nvCxnSpPr>
            <p:spPr>
              <a:xfrm rot="16200000" flipH="1">
                <a:off x="4310292" y="2537779"/>
                <a:ext cx="885687" cy="527879"/>
              </a:xfrm>
              <a:prstGeom prst="curvedConnector3">
                <a:avLst>
                  <a:gd name="adj1" fmla="val 50000"/>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22" name="Curved Connector 21"/>
              <p:cNvCxnSpPr/>
              <p:nvPr/>
            </p:nvCxnSpPr>
            <p:spPr>
              <a:xfrm rot="10800000" flipV="1">
                <a:off x="4404160" y="2393112"/>
                <a:ext cx="452782" cy="375478"/>
              </a:xfrm>
              <a:prstGeom prst="curvedConnector3">
                <a:avLst>
                  <a:gd name="adj1" fmla="val 50000"/>
                </a:avLst>
              </a:prstGeom>
              <a:ln>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23" name="Curved Connector 22"/>
              <p:cNvCxnSpPr/>
              <p:nvPr/>
            </p:nvCxnSpPr>
            <p:spPr>
              <a:xfrm rot="10800000" flipV="1">
                <a:off x="4680247" y="2724393"/>
                <a:ext cx="452782" cy="375478"/>
              </a:xfrm>
              <a:prstGeom prst="curvedConnector3">
                <a:avLst>
                  <a:gd name="adj1" fmla="val 50000"/>
                </a:avLst>
              </a:prstGeom>
              <a:ln>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24" name="Curved Connector 23"/>
              <p:cNvCxnSpPr/>
              <p:nvPr/>
            </p:nvCxnSpPr>
            <p:spPr>
              <a:xfrm rot="16200000" flipH="1">
                <a:off x="4969588" y="2849203"/>
                <a:ext cx="452782" cy="375478"/>
              </a:xfrm>
              <a:prstGeom prst="curvedConnector3">
                <a:avLst>
                  <a:gd name="adj1" fmla="val 50000"/>
                </a:avLst>
              </a:prstGeom>
              <a:ln>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25" name="Curved Connector 24"/>
              <p:cNvCxnSpPr/>
              <p:nvPr/>
            </p:nvCxnSpPr>
            <p:spPr>
              <a:xfrm rot="16200000" flipH="1">
                <a:off x="5121988" y="3001603"/>
                <a:ext cx="452782" cy="375478"/>
              </a:xfrm>
              <a:prstGeom prst="curvedConnector3">
                <a:avLst>
                  <a:gd name="adj1" fmla="val 50000"/>
                </a:avLst>
              </a:prstGeom>
              <a:ln>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26" name="Curved Connector 25"/>
              <p:cNvCxnSpPr/>
              <p:nvPr/>
            </p:nvCxnSpPr>
            <p:spPr>
              <a:xfrm rot="16200000" flipH="1">
                <a:off x="4450545" y="2722206"/>
                <a:ext cx="452782" cy="375478"/>
              </a:xfrm>
              <a:prstGeom prst="curvedConnector3">
                <a:avLst>
                  <a:gd name="adj1" fmla="val 50000"/>
                </a:avLst>
              </a:prstGeom>
              <a:ln>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27" name="Curved Connector 26"/>
              <p:cNvCxnSpPr/>
              <p:nvPr/>
            </p:nvCxnSpPr>
            <p:spPr>
              <a:xfrm flipV="1">
                <a:off x="4972900" y="2853626"/>
                <a:ext cx="452783" cy="37547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28" name="Curved Connector 27"/>
              <p:cNvCxnSpPr/>
              <p:nvPr/>
            </p:nvCxnSpPr>
            <p:spPr>
              <a:xfrm flipV="1">
                <a:off x="5125300" y="3006026"/>
                <a:ext cx="452783" cy="37547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29" name="Curved Connector 28"/>
              <p:cNvCxnSpPr/>
              <p:nvPr/>
            </p:nvCxnSpPr>
            <p:spPr>
              <a:xfrm rot="10800000" flipV="1">
                <a:off x="4145742" y="2362192"/>
                <a:ext cx="452782" cy="37547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30" name="Curved Connector 29"/>
              <p:cNvCxnSpPr/>
              <p:nvPr/>
            </p:nvCxnSpPr>
            <p:spPr>
              <a:xfrm rot="10800000" flipV="1">
                <a:off x="4298142" y="2514592"/>
                <a:ext cx="452782" cy="37547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31" name="Curved Connector 30"/>
              <p:cNvCxnSpPr/>
              <p:nvPr/>
            </p:nvCxnSpPr>
            <p:spPr>
              <a:xfrm rot="5400000">
                <a:off x="5058487" y="2907180"/>
                <a:ext cx="392046" cy="258420"/>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32" name="Curved Connector 31"/>
              <p:cNvCxnSpPr/>
              <p:nvPr/>
            </p:nvCxnSpPr>
            <p:spPr>
              <a:xfrm rot="19200000" flipH="1" flipV="1">
                <a:off x="4556907" y="2898902"/>
                <a:ext cx="452783" cy="37547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33" name="Curved Connector 32"/>
              <p:cNvCxnSpPr/>
              <p:nvPr/>
            </p:nvCxnSpPr>
            <p:spPr>
              <a:xfrm rot="10800000" flipV="1">
                <a:off x="4384694" y="2975599"/>
                <a:ext cx="588204" cy="3410"/>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34" name="Curved Connector 33"/>
              <p:cNvCxnSpPr/>
              <p:nvPr/>
            </p:nvCxnSpPr>
            <p:spPr>
              <a:xfrm rot="10800000" flipV="1">
                <a:off x="4537094" y="3127999"/>
                <a:ext cx="588204" cy="3410"/>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grpSp>
        <p:grpSp>
          <p:nvGrpSpPr>
            <p:cNvPr id="403" name="Group 402"/>
            <p:cNvGrpSpPr/>
            <p:nvPr/>
          </p:nvGrpSpPr>
          <p:grpSpPr>
            <a:xfrm>
              <a:off x="3245768" y="2737026"/>
              <a:ext cx="1335067" cy="985078"/>
              <a:chOff x="3072350" y="1500429"/>
              <a:chExt cx="1335067" cy="985078"/>
            </a:xfrm>
          </p:grpSpPr>
          <p:grpSp>
            <p:nvGrpSpPr>
              <p:cNvPr id="36" name="Group 35"/>
              <p:cNvGrpSpPr/>
              <p:nvPr/>
            </p:nvGrpSpPr>
            <p:grpSpPr>
              <a:xfrm>
                <a:off x="3072350" y="1500429"/>
                <a:ext cx="1335067" cy="375478"/>
                <a:chOff x="2618498" y="1580323"/>
                <a:chExt cx="1335067" cy="375478"/>
              </a:xfrm>
            </p:grpSpPr>
            <p:cxnSp>
              <p:nvCxnSpPr>
                <p:cNvPr id="53" name="Straight Connector 52"/>
                <p:cNvCxnSpPr/>
                <p:nvPr/>
              </p:nvCxnSpPr>
              <p:spPr>
                <a:xfrm>
                  <a:off x="3580134" y="1768060"/>
                  <a:ext cx="373431" cy="3"/>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Curved Connector 53"/>
                <p:cNvCxnSpPr/>
                <p:nvPr/>
              </p:nvCxnSpPr>
              <p:spPr>
                <a:xfrm rot="19200000" flipH="1" flipV="1">
                  <a:off x="3059640" y="1580323"/>
                  <a:ext cx="452783" cy="37547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2618498" y="1761426"/>
                  <a:ext cx="373431" cy="3"/>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37" name="Group 36"/>
              <p:cNvGrpSpPr/>
              <p:nvPr/>
            </p:nvGrpSpPr>
            <p:grpSpPr>
              <a:xfrm>
                <a:off x="3072350" y="1652829"/>
                <a:ext cx="1335067" cy="375478"/>
                <a:chOff x="2618498" y="1580323"/>
                <a:chExt cx="1335067" cy="375478"/>
              </a:xfrm>
            </p:grpSpPr>
            <p:cxnSp>
              <p:nvCxnSpPr>
                <p:cNvPr id="50" name="Straight Connector 49"/>
                <p:cNvCxnSpPr/>
                <p:nvPr/>
              </p:nvCxnSpPr>
              <p:spPr>
                <a:xfrm>
                  <a:off x="3580134" y="1768060"/>
                  <a:ext cx="373431" cy="3"/>
                </a:xfrm>
                <a:prstGeom prst="line">
                  <a:avLst/>
                </a:prstGeom>
              </p:spPr>
              <p:style>
                <a:lnRef idx="2">
                  <a:schemeClr val="accent1"/>
                </a:lnRef>
                <a:fillRef idx="0">
                  <a:schemeClr val="accent1"/>
                </a:fillRef>
                <a:effectRef idx="1">
                  <a:schemeClr val="accent1"/>
                </a:effectRef>
                <a:fontRef idx="minor">
                  <a:schemeClr val="tx1"/>
                </a:fontRef>
              </p:style>
            </p:cxnSp>
            <p:cxnSp>
              <p:nvCxnSpPr>
                <p:cNvPr id="51" name="Curved Connector 50"/>
                <p:cNvCxnSpPr/>
                <p:nvPr/>
              </p:nvCxnSpPr>
              <p:spPr>
                <a:xfrm rot="19200000" flipH="1" flipV="1">
                  <a:off x="3059640" y="1580323"/>
                  <a:ext cx="452783" cy="37547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2618498" y="1761426"/>
                  <a:ext cx="373431" cy="3"/>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38" name="Group 37"/>
              <p:cNvGrpSpPr/>
              <p:nvPr/>
            </p:nvGrpSpPr>
            <p:grpSpPr>
              <a:xfrm>
                <a:off x="3072350" y="1805229"/>
                <a:ext cx="1335067" cy="375478"/>
                <a:chOff x="2618498" y="1580323"/>
                <a:chExt cx="1335067" cy="375478"/>
              </a:xfrm>
            </p:grpSpPr>
            <p:cxnSp>
              <p:nvCxnSpPr>
                <p:cNvPr id="47" name="Straight Connector 46"/>
                <p:cNvCxnSpPr/>
                <p:nvPr/>
              </p:nvCxnSpPr>
              <p:spPr>
                <a:xfrm>
                  <a:off x="3580134" y="1768060"/>
                  <a:ext cx="373431" cy="3"/>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Curved Connector 47"/>
                <p:cNvCxnSpPr/>
                <p:nvPr/>
              </p:nvCxnSpPr>
              <p:spPr>
                <a:xfrm rot="19200000" flipH="1" flipV="1">
                  <a:off x="3059640" y="1580323"/>
                  <a:ext cx="452783" cy="37547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2618498" y="1761426"/>
                  <a:ext cx="373431" cy="3"/>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39" name="Group 38"/>
              <p:cNvGrpSpPr/>
              <p:nvPr/>
            </p:nvGrpSpPr>
            <p:grpSpPr>
              <a:xfrm>
                <a:off x="3072350" y="1957629"/>
                <a:ext cx="1335067" cy="375478"/>
                <a:chOff x="2618498" y="1580323"/>
                <a:chExt cx="1335067" cy="375478"/>
              </a:xfrm>
            </p:grpSpPr>
            <p:cxnSp>
              <p:nvCxnSpPr>
                <p:cNvPr id="44" name="Straight Connector 43"/>
                <p:cNvCxnSpPr/>
                <p:nvPr/>
              </p:nvCxnSpPr>
              <p:spPr>
                <a:xfrm>
                  <a:off x="3580134" y="1768060"/>
                  <a:ext cx="373431" cy="3"/>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Curved Connector 44"/>
                <p:cNvCxnSpPr/>
                <p:nvPr/>
              </p:nvCxnSpPr>
              <p:spPr>
                <a:xfrm rot="19200000" flipH="1" flipV="1">
                  <a:off x="3059640" y="1580323"/>
                  <a:ext cx="452783" cy="37547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a:off x="2618498" y="1761426"/>
                  <a:ext cx="373431" cy="3"/>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40" name="Group 39"/>
              <p:cNvGrpSpPr/>
              <p:nvPr/>
            </p:nvGrpSpPr>
            <p:grpSpPr>
              <a:xfrm>
                <a:off x="3072350" y="2110029"/>
                <a:ext cx="1335067" cy="375478"/>
                <a:chOff x="2618498" y="1580323"/>
                <a:chExt cx="1335067" cy="375478"/>
              </a:xfrm>
            </p:grpSpPr>
            <p:cxnSp>
              <p:nvCxnSpPr>
                <p:cNvPr id="41" name="Straight Connector 40"/>
                <p:cNvCxnSpPr/>
                <p:nvPr/>
              </p:nvCxnSpPr>
              <p:spPr>
                <a:xfrm>
                  <a:off x="3580134" y="1768060"/>
                  <a:ext cx="373431" cy="3"/>
                </a:xfrm>
                <a:prstGeom prst="line">
                  <a:avLst/>
                </a:prstGeom>
              </p:spPr>
              <p:style>
                <a:lnRef idx="2">
                  <a:schemeClr val="accent1"/>
                </a:lnRef>
                <a:fillRef idx="0">
                  <a:schemeClr val="accent1"/>
                </a:fillRef>
                <a:effectRef idx="1">
                  <a:schemeClr val="accent1"/>
                </a:effectRef>
                <a:fontRef idx="minor">
                  <a:schemeClr val="tx1"/>
                </a:fontRef>
              </p:style>
            </p:cxnSp>
            <p:cxnSp>
              <p:nvCxnSpPr>
                <p:cNvPr id="42" name="Curved Connector 41"/>
                <p:cNvCxnSpPr/>
                <p:nvPr/>
              </p:nvCxnSpPr>
              <p:spPr>
                <a:xfrm rot="19200000" flipH="1" flipV="1">
                  <a:off x="3059640" y="1580323"/>
                  <a:ext cx="452783" cy="37547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2618498" y="1761426"/>
                  <a:ext cx="373431" cy="3"/>
                </a:xfrm>
                <a:prstGeom prst="line">
                  <a:avLst/>
                </a:prstGeom>
              </p:spPr>
              <p:style>
                <a:lnRef idx="2">
                  <a:schemeClr val="accent1"/>
                </a:lnRef>
                <a:fillRef idx="0">
                  <a:schemeClr val="accent1"/>
                </a:fillRef>
                <a:effectRef idx="1">
                  <a:schemeClr val="accent1"/>
                </a:effectRef>
                <a:fontRef idx="minor">
                  <a:schemeClr val="tx1"/>
                </a:fontRef>
              </p:style>
            </p:cxnSp>
          </p:grpSp>
        </p:grpSp>
        <p:sp>
          <p:nvSpPr>
            <p:cNvPr id="61" name="Right Arrow 60"/>
            <p:cNvSpPr/>
            <p:nvPr/>
          </p:nvSpPr>
          <p:spPr>
            <a:xfrm>
              <a:off x="2575560" y="3050501"/>
              <a:ext cx="548640" cy="358128"/>
            </a:xfrm>
            <a:prstGeom prst="rightArrow">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2" name="Group 61"/>
            <p:cNvGrpSpPr/>
            <p:nvPr/>
          </p:nvGrpSpPr>
          <p:grpSpPr>
            <a:xfrm>
              <a:off x="1760540" y="4250589"/>
              <a:ext cx="511548" cy="607135"/>
              <a:chOff x="4145742" y="2041924"/>
              <a:chExt cx="1461052" cy="1373809"/>
            </a:xfrm>
          </p:grpSpPr>
          <p:cxnSp>
            <p:nvCxnSpPr>
              <p:cNvPr id="63" name="Curved Connector 62"/>
              <p:cNvCxnSpPr/>
              <p:nvPr/>
            </p:nvCxnSpPr>
            <p:spPr>
              <a:xfrm rot="5400000">
                <a:off x="4241820" y="2580848"/>
                <a:ext cx="452782" cy="375478"/>
              </a:xfrm>
              <a:prstGeom prst="curvedConnector3">
                <a:avLst>
                  <a:gd name="adj1" fmla="val 50000"/>
                </a:avLst>
              </a:prstGeom>
              <a:ln>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64" name="Curved Connector 63"/>
              <p:cNvCxnSpPr/>
              <p:nvPr/>
            </p:nvCxnSpPr>
            <p:spPr>
              <a:xfrm rot="5400000">
                <a:off x="4101568" y="2396422"/>
                <a:ext cx="885687" cy="527878"/>
              </a:xfrm>
              <a:prstGeom prst="curvedConnector3">
                <a:avLst>
                  <a:gd name="adj1" fmla="val 50000"/>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65" name="Curved Connector 64"/>
              <p:cNvCxnSpPr/>
              <p:nvPr/>
            </p:nvCxnSpPr>
            <p:spPr>
              <a:xfrm flipV="1">
                <a:off x="4820500" y="2701226"/>
                <a:ext cx="452783" cy="37547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66" name="Curved Connector 65"/>
              <p:cNvCxnSpPr/>
              <p:nvPr/>
            </p:nvCxnSpPr>
            <p:spPr>
              <a:xfrm rot="5400000">
                <a:off x="4365505" y="2122544"/>
                <a:ext cx="885690" cy="750958"/>
              </a:xfrm>
              <a:prstGeom prst="curvedConnector3">
                <a:avLst>
                  <a:gd name="adj1" fmla="val 50000"/>
                </a:avLst>
              </a:prstGeom>
              <a:ln>
                <a:solidFill>
                  <a:srgbClr val="000090"/>
                </a:solidFill>
              </a:ln>
            </p:spPr>
            <p:style>
              <a:lnRef idx="2">
                <a:schemeClr val="accent1"/>
              </a:lnRef>
              <a:fillRef idx="0">
                <a:schemeClr val="accent1"/>
              </a:fillRef>
              <a:effectRef idx="1">
                <a:schemeClr val="accent1"/>
              </a:effectRef>
              <a:fontRef idx="minor">
                <a:schemeClr val="tx1"/>
              </a:fontRef>
            </p:style>
          </p:cxnSp>
          <p:cxnSp>
            <p:nvCxnSpPr>
              <p:cNvPr id="67" name="Curved Connector 66"/>
              <p:cNvCxnSpPr/>
              <p:nvPr/>
            </p:nvCxnSpPr>
            <p:spPr>
              <a:xfrm rot="5400000" flipH="1" flipV="1">
                <a:off x="4109297" y="2109290"/>
                <a:ext cx="885690" cy="750958"/>
              </a:xfrm>
              <a:prstGeom prst="curvedConnector3">
                <a:avLst>
                  <a:gd name="adj1" fmla="val 50000"/>
                </a:avLst>
              </a:prstGeom>
              <a:ln>
                <a:solidFill>
                  <a:srgbClr val="000090"/>
                </a:solidFill>
              </a:ln>
            </p:spPr>
            <p:style>
              <a:lnRef idx="2">
                <a:schemeClr val="accent1"/>
              </a:lnRef>
              <a:fillRef idx="0">
                <a:schemeClr val="accent1"/>
              </a:fillRef>
              <a:effectRef idx="1">
                <a:schemeClr val="accent1"/>
              </a:effectRef>
              <a:fontRef idx="minor">
                <a:schemeClr val="tx1"/>
              </a:fontRef>
            </p:style>
          </p:cxnSp>
          <p:cxnSp>
            <p:nvCxnSpPr>
              <p:cNvPr id="68" name="Curved Connector 67"/>
              <p:cNvCxnSpPr/>
              <p:nvPr/>
            </p:nvCxnSpPr>
            <p:spPr>
              <a:xfrm rot="5400000" flipH="1" flipV="1">
                <a:off x="4261697" y="2261690"/>
                <a:ext cx="885690" cy="75095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69" name="Curved Connector 68"/>
              <p:cNvCxnSpPr/>
              <p:nvPr/>
            </p:nvCxnSpPr>
            <p:spPr>
              <a:xfrm rot="5400000" flipH="1" flipV="1">
                <a:off x="4414097" y="2414090"/>
                <a:ext cx="885690" cy="750958"/>
              </a:xfrm>
              <a:prstGeom prst="curvedConnector3">
                <a:avLst>
                  <a:gd name="adj1" fmla="val 50000"/>
                </a:avLst>
              </a:prstGeom>
              <a:ln>
                <a:solidFill>
                  <a:srgbClr val="000090"/>
                </a:solidFill>
              </a:ln>
            </p:spPr>
            <p:style>
              <a:lnRef idx="2">
                <a:schemeClr val="accent1"/>
              </a:lnRef>
              <a:fillRef idx="0">
                <a:schemeClr val="accent1"/>
              </a:fillRef>
              <a:effectRef idx="1">
                <a:schemeClr val="accent1"/>
              </a:effectRef>
              <a:fontRef idx="minor">
                <a:schemeClr val="tx1"/>
              </a:fontRef>
            </p:style>
          </p:cxnSp>
          <p:cxnSp>
            <p:nvCxnSpPr>
              <p:cNvPr id="70" name="Curved Connector 69"/>
              <p:cNvCxnSpPr/>
              <p:nvPr/>
            </p:nvCxnSpPr>
            <p:spPr>
              <a:xfrm rot="16200000" flipH="1">
                <a:off x="4421830" y="2111502"/>
                <a:ext cx="885690" cy="750958"/>
              </a:xfrm>
              <a:prstGeom prst="curvedConnector3">
                <a:avLst>
                  <a:gd name="adj1" fmla="val 50000"/>
                </a:avLst>
              </a:prstGeom>
              <a:ln>
                <a:solidFill>
                  <a:srgbClr val="000090"/>
                </a:solidFill>
              </a:ln>
            </p:spPr>
            <p:style>
              <a:lnRef idx="2">
                <a:schemeClr val="accent1"/>
              </a:lnRef>
              <a:fillRef idx="0">
                <a:schemeClr val="accent1"/>
              </a:fillRef>
              <a:effectRef idx="1">
                <a:schemeClr val="accent1"/>
              </a:effectRef>
              <a:fontRef idx="minor">
                <a:schemeClr val="tx1"/>
              </a:fontRef>
            </p:style>
          </p:cxnSp>
          <p:cxnSp>
            <p:nvCxnSpPr>
              <p:cNvPr id="71" name="Curved Connector 70"/>
              <p:cNvCxnSpPr/>
              <p:nvPr/>
            </p:nvCxnSpPr>
            <p:spPr>
              <a:xfrm rot="16200000" flipH="1">
                <a:off x="4574230" y="2263902"/>
                <a:ext cx="885690" cy="75095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72" name="Curved Connector 71"/>
              <p:cNvCxnSpPr/>
              <p:nvPr/>
            </p:nvCxnSpPr>
            <p:spPr>
              <a:xfrm rot="16200000" flipH="1">
                <a:off x="4189914" y="2295923"/>
                <a:ext cx="885690" cy="75095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73" name="Curved Connector 72"/>
              <p:cNvCxnSpPr/>
              <p:nvPr/>
            </p:nvCxnSpPr>
            <p:spPr>
              <a:xfrm rot="5400000">
                <a:off x="4253968" y="2548822"/>
                <a:ext cx="885687" cy="527878"/>
              </a:xfrm>
              <a:prstGeom prst="curvedConnector3">
                <a:avLst>
                  <a:gd name="adj1" fmla="val 50000"/>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74" name="Curved Connector 73"/>
              <p:cNvCxnSpPr/>
              <p:nvPr/>
            </p:nvCxnSpPr>
            <p:spPr>
              <a:xfrm rot="5400000">
                <a:off x="4406368" y="2701222"/>
                <a:ext cx="885687" cy="527878"/>
              </a:xfrm>
              <a:prstGeom prst="curvedConnector3">
                <a:avLst>
                  <a:gd name="adj1" fmla="val 50000"/>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75" name="Curved Connector 74"/>
              <p:cNvCxnSpPr/>
              <p:nvPr/>
            </p:nvCxnSpPr>
            <p:spPr>
              <a:xfrm rot="10800000" flipV="1">
                <a:off x="4568708" y="2513485"/>
                <a:ext cx="885686" cy="527879"/>
              </a:xfrm>
              <a:prstGeom prst="curvedConnector3">
                <a:avLst>
                  <a:gd name="adj1" fmla="val 50000"/>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76" name="Curved Connector 75"/>
              <p:cNvCxnSpPr/>
              <p:nvPr/>
            </p:nvCxnSpPr>
            <p:spPr>
              <a:xfrm rot="10800000" flipV="1">
                <a:off x="4721108" y="2665885"/>
                <a:ext cx="885686" cy="527879"/>
              </a:xfrm>
              <a:prstGeom prst="curvedConnector3">
                <a:avLst>
                  <a:gd name="adj1" fmla="val 50000"/>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77" name="Curved Connector 76"/>
              <p:cNvCxnSpPr/>
              <p:nvPr/>
            </p:nvCxnSpPr>
            <p:spPr>
              <a:xfrm rot="16200000" flipH="1">
                <a:off x="4310292" y="2537779"/>
                <a:ext cx="885687" cy="527879"/>
              </a:xfrm>
              <a:prstGeom prst="curvedConnector3">
                <a:avLst>
                  <a:gd name="adj1" fmla="val 50000"/>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78" name="Curved Connector 77"/>
              <p:cNvCxnSpPr/>
              <p:nvPr/>
            </p:nvCxnSpPr>
            <p:spPr>
              <a:xfrm rot="10800000" flipV="1">
                <a:off x="4404160" y="2393112"/>
                <a:ext cx="452782" cy="375478"/>
              </a:xfrm>
              <a:prstGeom prst="curvedConnector3">
                <a:avLst>
                  <a:gd name="adj1" fmla="val 50000"/>
                </a:avLst>
              </a:prstGeom>
              <a:ln>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79" name="Curved Connector 78"/>
              <p:cNvCxnSpPr/>
              <p:nvPr/>
            </p:nvCxnSpPr>
            <p:spPr>
              <a:xfrm rot="10800000" flipV="1">
                <a:off x="4680247" y="2724393"/>
                <a:ext cx="452782" cy="375478"/>
              </a:xfrm>
              <a:prstGeom prst="curvedConnector3">
                <a:avLst>
                  <a:gd name="adj1" fmla="val 50000"/>
                </a:avLst>
              </a:prstGeom>
              <a:ln>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80" name="Curved Connector 79"/>
              <p:cNvCxnSpPr/>
              <p:nvPr/>
            </p:nvCxnSpPr>
            <p:spPr>
              <a:xfrm rot="16200000" flipH="1">
                <a:off x="4969588" y="2849203"/>
                <a:ext cx="452782" cy="375478"/>
              </a:xfrm>
              <a:prstGeom prst="curvedConnector3">
                <a:avLst>
                  <a:gd name="adj1" fmla="val 50000"/>
                </a:avLst>
              </a:prstGeom>
              <a:ln>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81" name="Curved Connector 80"/>
              <p:cNvCxnSpPr/>
              <p:nvPr/>
            </p:nvCxnSpPr>
            <p:spPr>
              <a:xfrm rot="16200000" flipH="1">
                <a:off x="5121988" y="3001603"/>
                <a:ext cx="452782" cy="375478"/>
              </a:xfrm>
              <a:prstGeom prst="curvedConnector3">
                <a:avLst>
                  <a:gd name="adj1" fmla="val 50000"/>
                </a:avLst>
              </a:prstGeom>
              <a:ln>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82" name="Curved Connector 81"/>
              <p:cNvCxnSpPr/>
              <p:nvPr/>
            </p:nvCxnSpPr>
            <p:spPr>
              <a:xfrm rot="16200000" flipH="1">
                <a:off x="4450545" y="2722206"/>
                <a:ext cx="452782" cy="375478"/>
              </a:xfrm>
              <a:prstGeom prst="curvedConnector3">
                <a:avLst>
                  <a:gd name="adj1" fmla="val 50000"/>
                </a:avLst>
              </a:prstGeom>
              <a:ln>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83" name="Curved Connector 82"/>
              <p:cNvCxnSpPr/>
              <p:nvPr/>
            </p:nvCxnSpPr>
            <p:spPr>
              <a:xfrm flipV="1">
                <a:off x="4972900" y="2853626"/>
                <a:ext cx="452783" cy="37547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84" name="Curved Connector 83"/>
              <p:cNvCxnSpPr/>
              <p:nvPr/>
            </p:nvCxnSpPr>
            <p:spPr>
              <a:xfrm flipV="1">
                <a:off x="5125300" y="3006026"/>
                <a:ext cx="452783" cy="37547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85" name="Curved Connector 84"/>
              <p:cNvCxnSpPr/>
              <p:nvPr/>
            </p:nvCxnSpPr>
            <p:spPr>
              <a:xfrm rot="10800000" flipV="1">
                <a:off x="4145742" y="2362192"/>
                <a:ext cx="452782" cy="37547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86" name="Curved Connector 85"/>
              <p:cNvCxnSpPr/>
              <p:nvPr/>
            </p:nvCxnSpPr>
            <p:spPr>
              <a:xfrm rot="10800000" flipV="1">
                <a:off x="4298142" y="2514592"/>
                <a:ext cx="452782" cy="37547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87" name="Curved Connector 86"/>
              <p:cNvCxnSpPr/>
              <p:nvPr/>
            </p:nvCxnSpPr>
            <p:spPr>
              <a:xfrm rot="5400000">
                <a:off x="5058487" y="2907180"/>
                <a:ext cx="392046" cy="258420"/>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88" name="Curved Connector 87"/>
              <p:cNvCxnSpPr/>
              <p:nvPr/>
            </p:nvCxnSpPr>
            <p:spPr>
              <a:xfrm rot="19200000" flipH="1" flipV="1">
                <a:off x="4556907" y="2898902"/>
                <a:ext cx="452783" cy="37547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89" name="Curved Connector 88"/>
              <p:cNvCxnSpPr/>
              <p:nvPr/>
            </p:nvCxnSpPr>
            <p:spPr>
              <a:xfrm rot="10800000" flipV="1">
                <a:off x="4384694" y="2975599"/>
                <a:ext cx="588204" cy="3410"/>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90" name="Curved Connector 89"/>
              <p:cNvCxnSpPr/>
              <p:nvPr/>
            </p:nvCxnSpPr>
            <p:spPr>
              <a:xfrm rot="10800000" flipV="1">
                <a:off x="4537094" y="3127999"/>
                <a:ext cx="588204" cy="3410"/>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grpSp>
        <p:sp>
          <p:nvSpPr>
            <p:cNvPr id="117" name="Right Arrow 116"/>
            <p:cNvSpPr/>
            <p:nvPr/>
          </p:nvSpPr>
          <p:spPr>
            <a:xfrm>
              <a:off x="2575560" y="4375092"/>
              <a:ext cx="548640" cy="358128"/>
            </a:xfrm>
            <a:prstGeom prst="rightArrow">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8" name="Group 117"/>
            <p:cNvGrpSpPr/>
            <p:nvPr/>
          </p:nvGrpSpPr>
          <p:grpSpPr>
            <a:xfrm>
              <a:off x="1678186" y="5416741"/>
              <a:ext cx="619105" cy="680251"/>
              <a:chOff x="4145742" y="2041924"/>
              <a:chExt cx="1461052" cy="1373809"/>
            </a:xfrm>
          </p:grpSpPr>
          <p:cxnSp>
            <p:nvCxnSpPr>
              <p:cNvPr id="119" name="Curved Connector 118"/>
              <p:cNvCxnSpPr/>
              <p:nvPr/>
            </p:nvCxnSpPr>
            <p:spPr>
              <a:xfrm rot="5400000">
                <a:off x="4241820" y="2580848"/>
                <a:ext cx="452782" cy="375478"/>
              </a:xfrm>
              <a:prstGeom prst="curvedConnector3">
                <a:avLst>
                  <a:gd name="adj1" fmla="val 50000"/>
                </a:avLst>
              </a:prstGeom>
              <a:ln>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120" name="Curved Connector 119"/>
              <p:cNvCxnSpPr/>
              <p:nvPr/>
            </p:nvCxnSpPr>
            <p:spPr>
              <a:xfrm rot="5400000">
                <a:off x="4101568" y="2396422"/>
                <a:ext cx="885687" cy="527878"/>
              </a:xfrm>
              <a:prstGeom prst="curvedConnector3">
                <a:avLst>
                  <a:gd name="adj1" fmla="val 50000"/>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21" name="Curved Connector 120"/>
              <p:cNvCxnSpPr/>
              <p:nvPr/>
            </p:nvCxnSpPr>
            <p:spPr>
              <a:xfrm flipV="1">
                <a:off x="4820500" y="2701226"/>
                <a:ext cx="452783" cy="37547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22" name="Curved Connector 121"/>
              <p:cNvCxnSpPr/>
              <p:nvPr/>
            </p:nvCxnSpPr>
            <p:spPr>
              <a:xfrm rot="5400000">
                <a:off x="4365505" y="2122544"/>
                <a:ext cx="885690" cy="750958"/>
              </a:xfrm>
              <a:prstGeom prst="curvedConnector3">
                <a:avLst>
                  <a:gd name="adj1" fmla="val 50000"/>
                </a:avLst>
              </a:prstGeom>
              <a:ln>
                <a:solidFill>
                  <a:srgbClr val="000090"/>
                </a:solidFill>
              </a:ln>
            </p:spPr>
            <p:style>
              <a:lnRef idx="2">
                <a:schemeClr val="accent1"/>
              </a:lnRef>
              <a:fillRef idx="0">
                <a:schemeClr val="accent1"/>
              </a:fillRef>
              <a:effectRef idx="1">
                <a:schemeClr val="accent1"/>
              </a:effectRef>
              <a:fontRef idx="minor">
                <a:schemeClr val="tx1"/>
              </a:fontRef>
            </p:style>
          </p:cxnSp>
          <p:cxnSp>
            <p:nvCxnSpPr>
              <p:cNvPr id="123" name="Curved Connector 122"/>
              <p:cNvCxnSpPr/>
              <p:nvPr/>
            </p:nvCxnSpPr>
            <p:spPr>
              <a:xfrm rot="5400000" flipH="1" flipV="1">
                <a:off x="4109297" y="2109290"/>
                <a:ext cx="885690" cy="750958"/>
              </a:xfrm>
              <a:prstGeom prst="curvedConnector3">
                <a:avLst>
                  <a:gd name="adj1" fmla="val 50000"/>
                </a:avLst>
              </a:prstGeom>
              <a:ln>
                <a:solidFill>
                  <a:srgbClr val="000090"/>
                </a:solidFill>
              </a:ln>
            </p:spPr>
            <p:style>
              <a:lnRef idx="2">
                <a:schemeClr val="accent1"/>
              </a:lnRef>
              <a:fillRef idx="0">
                <a:schemeClr val="accent1"/>
              </a:fillRef>
              <a:effectRef idx="1">
                <a:schemeClr val="accent1"/>
              </a:effectRef>
              <a:fontRef idx="minor">
                <a:schemeClr val="tx1"/>
              </a:fontRef>
            </p:style>
          </p:cxnSp>
          <p:cxnSp>
            <p:nvCxnSpPr>
              <p:cNvPr id="124" name="Curved Connector 123"/>
              <p:cNvCxnSpPr/>
              <p:nvPr/>
            </p:nvCxnSpPr>
            <p:spPr>
              <a:xfrm rot="5400000" flipH="1" flipV="1">
                <a:off x="4261697" y="2261690"/>
                <a:ext cx="885690" cy="75095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25" name="Curved Connector 124"/>
              <p:cNvCxnSpPr/>
              <p:nvPr/>
            </p:nvCxnSpPr>
            <p:spPr>
              <a:xfrm rot="5400000" flipH="1" flipV="1">
                <a:off x="4414097" y="2414090"/>
                <a:ext cx="885690" cy="750958"/>
              </a:xfrm>
              <a:prstGeom prst="curvedConnector3">
                <a:avLst>
                  <a:gd name="adj1" fmla="val 50000"/>
                </a:avLst>
              </a:prstGeom>
              <a:ln>
                <a:solidFill>
                  <a:srgbClr val="000090"/>
                </a:solidFill>
              </a:ln>
            </p:spPr>
            <p:style>
              <a:lnRef idx="2">
                <a:schemeClr val="accent1"/>
              </a:lnRef>
              <a:fillRef idx="0">
                <a:schemeClr val="accent1"/>
              </a:fillRef>
              <a:effectRef idx="1">
                <a:schemeClr val="accent1"/>
              </a:effectRef>
              <a:fontRef idx="minor">
                <a:schemeClr val="tx1"/>
              </a:fontRef>
            </p:style>
          </p:cxnSp>
          <p:cxnSp>
            <p:nvCxnSpPr>
              <p:cNvPr id="126" name="Curved Connector 125"/>
              <p:cNvCxnSpPr/>
              <p:nvPr/>
            </p:nvCxnSpPr>
            <p:spPr>
              <a:xfrm rot="16200000" flipH="1">
                <a:off x="4421830" y="2111502"/>
                <a:ext cx="885690" cy="750958"/>
              </a:xfrm>
              <a:prstGeom prst="curvedConnector3">
                <a:avLst>
                  <a:gd name="adj1" fmla="val 50000"/>
                </a:avLst>
              </a:prstGeom>
              <a:ln>
                <a:solidFill>
                  <a:srgbClr val="000090"/>
                </a:solidFill>
              </a:ln>
            </p:spPr>
            <p:style>
              <a:lnRef idx="2">
                <a:schemeClr val="accent1"/>
              </a:lnRef>
              <a:fillRef idx="0">
                <a:schemeClr val="accent1"/>
              </a:fillRef>
              <a:effectRef idx="1">
                <a:schemeClr val="accent1"/>
              </a:effectRef>
              <a:fontRef idx="minor">
                <a:schemeClr val="tx1"/>
              </a:fontRef>
            </p:style>
          </p:cxnSp>
          <p:cxnSp>
            <p:nvCxnSpPr>
              <p:cNvPr id="127" name="Curved Connector 126"/>
              <p:cNvCxnSpPr/>
              <p:nvPr/>
            </p:nvCxnSpPr>
            <p:spPr>
              <a:xfrm rot="16200000" flipH="1">
                <a:off x="4574230" y="2263902"/>
                <a:ext cx="885690" cy="75095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28" name="Curved Connector 127"/>
              <p:cNvCxnSpPr/>
              <p:nvPr/>
            </p:nvCxnSpPr>
            <p:spPr>
              <a:xfrm rot="16200000" flipH="1">
                <a:off x="4189914" y="2295923"/>
                <a:ext cx="885690" cy="75095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29" name="Curved Connector 128"/>
              <p:cNvCxnSpPr/>
              <p:nvPr/>
            </p:nvCxnSpPr>
            <p:spPr>
              <a:xfrm rot="5400000">
                <a:off x="4253968" y="2548822"/>
                <a:ext cx="885687" cy="527878"/>
              </a:xfrm>
              <a:prstGeom prst="curvedConnector3">
                <a:avLst>
                  <a:gd name="adj1" fmla="val 50000"/>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30" name="Curved Connector 129"/>
              <p:cNvCxnSpPr/>
              <p:nvPr/>
            </p:nvCxnSpPr>
            <p:spPr>
              <a:xfrm rot="5400000">
                <a:off x="4406368" y="2701222"/>
                <a:ext cx="885687" cy="527878"/>
              </a:xfrm>
              <a:prstGeom prst="curvedConnector3">
                <a:avLst>
                  <a:gd name="adj1" fmla="val 50000"/>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31" name="Curved Connector 130"/>
              <p:cNvCxnSpPr/>
              <p:nvPr/>
            </p:nvCxnSpPr>
            <p:spPr>
              <a:xfrm rot="10800000" flipV="1">
                <a:off x="4568708" y="2513485"/>
                <a:ext cx="885686" cy="527879"/>
              </a:xfrm>
              <a:prstGeom prst="curvedConnector3">
                <a:avLst>
                  <a:gd name="adj1" fmla="val 50000"/>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32" name="Curved Connector 131"/>
              <p:cNvCxnSpPr/>
              <p:nvPr/>
            </p:nvCxnSpPr>
            <p:spPr>
              <a:xfrm rot="10800000" flipV="1">
                <a:off x="4721108" y="2665885"/>
                <a:ext cx="885686" cy="527879"/>
              </a:xfrm>
              <a:prstGeom prst="curvedConnector3">
                <a:avLst>
                  <a:gd name="adj1" fmla="val 50000"/>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33" name="Curved Connector 132"/>
              <p:cNvCxnSpPr/>
              <p:nvPr/>
            </p:nvCxnSpPr>
            <p:spPr>
              <a:xfrm rot="16200000" flipH="1">
                <a:off x="4310292" y="2537779"/>
                <a:ext cx="885687" cy="527879"/>
              </a:xfrm>
              <a:prstGeom prst="curvedConnector3">
                <a:avLst>
                  <a:gd name="adj1" fmla="val 50000"/>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34" name="Curved Connector 133"/>
              <p:cNvCxnSpPr/>
              <p:nvPr/>
            </p:nvCxnSpPr>
            <p:spPr>
              <a:xfrm rot="10800000" flipV="1">
                <a:off x="4404160" y="2393112"/>
                <a:ext cx="452782" cy="375478"/>
              </a:xfrm>
              <a:prstGeom prst="curvedConnector3">
                <a:avLst>
                  <a:gd name="adj1" fmla="val 50000"/>
                </a:avLst>
              </a:prstGeom>
              <a:ln>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135" name="Curved Connector 134"/>
              <p:cNvCxnSpPr/>
              <p:nvPr/>
            </p:nvCxnSpPr>
            <p:spPr>
              <a:xfrm rot="10800000" flipV="1">
                <a:off x="4680247" y="2724393"/>
                <a:ext cx="452782" cy="375478"/>
              </a:xfrm>
              <a:prstGeom prst="curvedConnector3">
                <a:avLst>
                  <a:gd name="adj1" fmla="val 50000"/>
                </a:avLst>
              </a:prstGeom>
              <a:ln>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136" name="Curved Connector 135"/>
              <p:cNvCxnSpPr/>
              <p:nvPr/>
            </p:nvCxnSpPr>
            <p:spPr>
              <a:xfrm rot="16200000" flipH="1">
                <a:off x="4969588" y="2849203"/>
                <a:ext cx="452782" cy="375478"/>
              </a:xfrm>
              <a:prstGeom prst="curvedConnector3">
                <a:avLst>
                  <a:gd name="adj1" fmla="val 50000"/>
                </a:avLst>
              </a:prstGeom>
              <a:ln>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137" name="Curved Connector 136"/>
              <p:cNvCxnSpPr/>
              <p:nvPr/>
            </p:nvCxnSpPr>
            <p:spPr>
              <a:xfrm rot="16200000" flipH="1">
                <a:off x="5121988" y="3001603"/>
                <a:ext cx="452782" cy="375478"/>
              </a:xfrm>
              <a:prstGeom prst="curvedConnector3">
                <a:avLst>
                  <a:gd name="adj1" fmla="val 50000"/>
                </a:avLst>
              </a:prstGeom>
              <a:ln>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138" name="Curved Connector 137"/>
              <p:cNvCxnSpPr/>
              <p:nvPr/>
            </p:nvCxnSpPr>
            <p:spPr>
              <a:xfrm rot="16200000" flipH="1">
                <a:off x="4450545" y="2722206"/>
                <a:ext cx="452782" cy="375478"/>
              </a:xfrm>
              <a:prstGeom prst="curvedConnector3">
                <a:avLst>
                  <a:gd name="adj1" fmla="val 50000"/>
                </a:avLst>
              </a:prstGeom>
              <a:ln>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139" name="Curved Connector 138"/>
              <p:cNvCxnSpPr/>
              <p:nvPr/>
            </p:nvCxnSpPr>
            <p:spPr>
              <a:xfrm flipV="1">
                <a:off x="4972900" y="2853626"/>
                <a:ext cx="452783" cy="37547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40" name="Curved Connector 139"/>
              <p:cNvCxnSpPr/>
              <p:nvPr/>
            </p:nvCxnSpPr>
            <p:spPr>
              <a:xfrm flipV="1">
                <a:off x="5125300" y="3006026"/>
                <a:ext cx="452783" cy="37547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41" name="Curved Connector 140"/>
              <p:cNvCxnSpPr/>
              <p:nvPr/>
            </p:nvCxnSpPr>
            <p:spPr>
              <a:xfrm rot="10800000" flipV="1">
                <a:off x="4145742" y="2362192"/>
                <a:ext cx="452782" cy="37547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42" name="Curved Connector 141"/>
              <p:cNvCxnSpPr/>
              <p:nvPr/>
            </p:nvCxnSpPr>
            <p:spPr>
              <a:xfrm rot="10800000" flipV="1">
                <a:off x="4298142" y="2514592"/>
                <a:ext cx="452782" cy="37547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43" name="Curved Connector 142"/>
              <p:cNvCxnSpPr/>
              <p:nvPr/>
            </p:nvCxnSpPr>
            <p:spPr>
              <a:xfrm rot="5400000">
                <a:off x="5058487" y="2907180"/>
                <a:ext cx="392046" cy="258420"/>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44" name="Curved Connector 143"/>
              <p:cNvCxnSpPr/>
              <p:nvPr/>
            </p:nvCxnSpPr>
            <p:spPr>
              <a:xfrm rot="19200000" flipH="1" flipV="1">
                <a:off x="4556907" y="2898902"/>
                <a:ext cx="452783" cy="37547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45" name="Curved Connector 144"/>
              <p:cNvCxnSpPr/>
              <p:nvPr/>
            </p:nvCxnSpPr>
            <p:spPr>
              <a:xfrm rot="10800000" flipV="1">
                <a:off x="4384694" y="2975599"/>
                <a:ext cx="588204" cy="3410"/>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46" name="Curved Connector 145"/>
              <p:cNvCxnSpPr/>
              <p:nvPr/>
            </p:nvCxnSpPr>
            <p:spPr>
              <a:xfrm rot="10800000" flipV="1">
                <a:off x="4537094" y="3127999"/>
                <a:ext cx="588204" cy="3410"/>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grpSp>
        <p:sp>
          <p:nvSpPr>
            <p:cNvPr id="173" name="Right Arrow 172"/>
            <p:cNvSpPr/>
            <p:nvPr/>
          </p:nvSpPr>
          <p:spPr>
            <a:xfrm>
              <a:off x="2575560" y="5577802"/>
              <a:ext cx="548640" cy="358128"/>
            </a:xfrm>
            <a:prstGeom prst="rightArrow">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3" name="Right Arrow 322"/>
            <p:cNvSpPr/>
            <p:nvPr/>
          </p:nvSpPr>
          <p:spPr>
            <a:xfrm>
              <a:off x="5540736" y="5553132"/>
              <a:ext cx="633864" cy="367406"/>
            </a:xfrm>
            <a:prstGeom prst="rightArrow">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07" name="Group 406"/>
            <p:cNvGrpSpPr/>
            <p:nvPr/>
          </p:nvGrpSpPr>
          <p:grpSpPr>
            <a:xfrm>
              <a:off x="4664188" y="3364822"/>
              <a:ext cx="876551" cy="2505755"/>
              <a:chOff x="4583043" y="2106646"/>
              <a:chExt cx="485914" cy="2505755"/>
            </a:xfrm>
          </p:grpSpPr>
          <p:cxnSp>
            <p:nvCxnSpPr>
              <p:cNvPr id="326" name="Straight Connector 325"/>
              <p:cNvCxnSpPr/>
              <p:nvPr/>
            </p:nvCxnSpPr>
            <p:spPr>
              <a:xfrm>
                <a:off x="4583043" y="2106646"/>
                <a:ext cx="485914" cy="239662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7" name="Straight Connector 326"/>
              <p:cNvCxnSpPr/>
              <p:nvPr/>
            </p:nvCxnSpPr>
            <p:spPr>
              <a:xfrm flipV="1">
                <a:off x="4583043" y="4478164"/>
                <a:ext cx="485914" cy="13423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0" name="Straight Connector 329"/>
              <p:cNvCxnSpPr/>
              <p:nvPr/>
            </p:nvCxnSpPr>
            <p:spPr>
              <a:xfrm>
                <a:off x="4583043" y="3397088"/>
                <a:ext cx="485914" cy="108107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09" name="Group 408"/>
            <p:cNvGrpSpPr/>
            <p:nvPr/>
          </p:nvGrpSpPr>
          <p:grpSpPr>
            <a:xfrm>
              <a:off x="3251036" y="4061617"/>
              <a:ext cx="1329799" cy="985078"/>
              <a:chOff x="3072350" y="2938904"/>
              <a:chExt cx="1329799" cy="985078"/>
            </a:xfrm>
          </p:grpSpPr>
          <p:cxnSp>
            <p:nvCxnSpPr>
              <p:cNvPr id="110" name="Curved Connector 109"/>
              <p:cNvCxnSpPr/>
              <p:nvPr/>
            </p:nvCxnSpPr>
            <p:spPr>
              <a:xfrm rot="19200000" flipH="1" flipV="1">
                <a:off x="3513492" y="2938904"/>
                <a:ext cx="452783" cy="37547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grpSp>
            <p:nvGrpSpPr>
              <p:cNvPr id="404" name="Group 403"/>
              <p:cNvGrpSpPr/>
              <p:nvPr/>
            </p:nvGrpSpPr>
            <p:grpSpPr>
              <a:xfrm>
                <a:off x="3072350" y="3091304"/>
                <a:ext cx="1329799" cy="832678"/>
                <a:chOff x="3072350" y="3091304"/>
                <a:chExt cx="1329799" cy="832678"/>
              </a:xfrm>
            </p:grpSpPr>
            <p:cxnSp>
              <p:nvCxnSpPr>
                <p:cNvPr id="111" name="Straight Connector 110"/>
                <p:cNvCxnSpPr/>
                <p:nvPr/>
              </p:nvCxnSpPr>
              <p:spPr>
                <a:xfrm>
                  <a:off x="3072350" y="3120007"/>
                  <a:ext cx="373431" cy="3"/>
                </a:xfrm>
                <a:prstGeom prst="line">
                  <a:avLst/>
                </a:prstGeom>
              </p:spPr>
              <p:style>
                <a:lnRef idx="2">
                  <a:schemeClr val="accent1"/>
                </a:lnRef>
                <a:fillRef idx="0">
                  <a:schemeClr val="accent1"/>
                </a:fillRef>
                <a:effectRef idx="1">
                  <a:schemeClr val="accent1"/>
                </a:effectRef>
                <a:fontRef idx="minor">
                  <a:schemeClr val="tx1"/>
                </a:fontRef>
              </p:style>
            </p:cxnSp>
            <p:grpSp>
              <p:nvGrpSpPr>
                <p:cNvPr id="188" name="Group 187"/>
                <p:cNvGrpSpPr/>
                <p:nvPr/>
              </p:nvGrpSpPr>
              <p:grpSpPr>
                <a:xfrm>
                  <a:off x="3072350" y="3091304"/>
                  <a:ext cx="893925" cy="375478"/>
                  <a:chOff x="3587170" y="3091304"/>
                  <a:chExt cx="893925" cy="375478"/>
                </a:xfrm>
              </p:grpSpPr>
              <p:cxnSp>
                <p:nvCxnSpPr>
                  <p:cNvPr id="107" name="Curved Connector 106"/>
                  <p:cNvCxnSpPr/>
                  <p:nvPr/>
                </p:nvCxnSpPr>
                <p:spPr>
                  <a:xfrm rot="19200000" flipH="1" flipV="1">
                    <a:off x="4028312" y="3091304"/>
                    <a:ext cx="452783" cy="37547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a:off x="3587170" y="3272407"/>
                    <a:ext cx="373431" cy="3"/>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87" name="Group 186"/>
                <p:cNvGrpSpPr/>
                <p:nvPr/>
              </p:nvGrpSpPr>
              <p:grpSpPr>
                <a:xfrm>
                  <a:off x="3072350" y="3243704"/>
                  <a:ext cx="893925" cy="375478"/>
                  <a:chOff x="3739570" y="3243704"/>
                  <a:chExt cx="893925" cy="375478"/>
                </a:xfrm>
              </p:grpSpPr>
              <p:cxnSp>
                <p:nvCxnSpPr>
                  <p:cNvPr id="104" name="Curved Connector 103"/>
                  <p:cNvCxnSpPr/>
                  <p:nvPr/>
                </p:nvCxnSpPr>
                <p:spPr>
                  <a:xfrm rot="19200000" flipH="1" flipV="1">
                    <a:off x="4180712" y="3243704"/>
                    <a:ext cx="452783" cy="37547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a:off x="3739570" y="3424807"/>
                    <a:ext cx="373431" cy="3"/>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86" name="Group 185"/>
                <p:cNvGrpSpPr/>
                <p:nvPr/>
              </p:nvGrpSpPr>
              <p:grpSpPr>
                <a:xfrm>
                  <a:off x="3072350" y="3396104"/>
                  <a:ext cx="893925" cy="375478"/>
                  <a:chOff x="3891970" y="3396104"/>
                  <a:chExt cx="893925" cy="375478"/>
                </a:xfrm>
              </p:grpSpPr>
              <p:cxnSp>
                <p:nvCxnSpPr>
                  <p:cNvPr id="101" name="Curved Connector 100"/>
                  <p:cNvCxnSpPr/>
                  <p:nvPr/>
                </p:nvCxnSpPr>
                <p:spPr>
                  <a:xfrm rot="19200000" flipH="1" flipV="1">
                    <a:off x="4333112" y="3396104"/>
                    <a:ext cx="452783" cy="37547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a:off x="3891970" y="3577207"/>
                    <a:ext cx="373431" cy="3"/>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grpSp>
            <p:grpSp>
              <p:nvGrpSpPr>
                <p:cNvPr id="185" name="Group 184"/>
                <p:cNvGrpSpPr/>
                <p:nvPr/>
              </p:nvGrpSpPr>
              <p:grpSpPr>
                <a:xfrm>
                  <a:off x="3072350" y="3548504"/>
                  <a:ext cx="893925" cy="375478"/>
                  <a:chOff x="4044370" y="3548504"/>
                  <a:chExt cx="893925" cy="375478"/>
                </a:xfrm>
              </p:grpSpPr>
              <p:cxnSp>
                <p:nvCxnSpPr>
                  <p:cNvPr id="98" name="Curved Connector 97"/>
                  <p:cNvCxnSpPr/>
                  <p:nvPr/>
                </p:nvCxnSpPr>
                <p:spPr>
                  <a:xfrm rot="19200000" flipH="1" flipV="1">
                    <a:off x="4485512" y="3548504"/>
                    <a:ext cx="452783" cy="37547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4044370" y="3729607"/>
                    <a:ext cx="373431" cy="3"/>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345" name="Group 344"/>
                <p:cNvGrpSpPr/>
                <p:nvPr/>
              </p:nvGrpSpPr>
              <p:grpSpPr>
                <a:xfrm>
                  <a:off x="4033986" y="3126641"/>
                  <a:ext cx="367081" cy="3"/>
                  <a:chOff x="4033986" y="3126641"/>
                  <a:chExt cx="367081" cy="3"/>
                </a:xfrm>
              </p:grpSpPr>
              <p:cxnSp>
                <p:nvCxnSpPr>
                  <p:cNvPr id="109" name="Straight Connector 108"/>
                  <p:cNvCxnSpPr/>
                  <p:nvPr/>
                </p:nvCxnSpPr>
                <p:spPr>
                  <a:xfrm>
                    <a:off x="4033986" y="3126641"/>
                    <a:ext cx="184623"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342" name="Straight Connector 341"/>
                  <p:cNvCxnSpPr/>
                  <p:nvPr/>
                </p:nvCxnSpPr>
                <p:spPr>
                  <a:xfrm>
                    <a:off x="4218136" y="3126641"/>
                    <a:ext cx="182931" cy="3"/>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346" name="Group 345"/>
                <p:cNvGrpSpPr/>
                <p:nvPr/>
              </p:nvGrpSpPr>
              <p:grpSpPr>
                <a:xfrm>
                  <a:off x="4033986" y="3279041"/>
                  <a:ext cx="367081" cy="3"/>
                  <a:chOff x="4033986" y="3126641"/>
                  <a:chExt cx="367081" cy="3"/>
                </a:xfrm>
              </p:grpSpPr>
              <p:cxnSp>
                <p:nvCxnSpPr>
                  <p:cNvPr id="347" name="Straight Connector 346"/>
                  <p:cNvCxnSpPr/>
                  <p:nvPr/>
                </p:nvCxnSpPr>
                <p:spPr>
                  <a:xfrm>
                    <a:off x="4033986" y="3126641"/>
                    <a:ext cx="184623"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348" name="Straight Connector 347"/>
                  <p:cNvCxnSpPr/>
                  <p:nvPr/>
                </p:nvCxnSpPr>
                <p:spPr>
                  <a:xfrm>
                    <a:off x="4218136" y="3126641"/>
                    <a:ext cx="182931" cy="3"/>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349" name="Group 348"/>
                <p:cNvGrpSpPr/>
                <p:nvPr/>
              </p:nvGrpSpPr>
              <p:grpSpPr>
                <a:xfrm>
                  <a:off x="4035068" y="3424810"/>
                  <a:ext cx="367081" cy="3"/>
                  <a:chOff x="4033986" y="3126641"/>
                  <a:chExt cx="367081" cy="3"/>
                </a:xfrm>
              </p:grpSpPr>
              <p:cxnSp>
                <p:nvCxnSpPr>
                  <p:cNvPr id="350" name="Straight Connector 349"/>
                  <p:cNvCxnSpPr/>
                  <p:nvPr/>
                </p:nvCxnSpPr>
                <p:spPr>
                  <a:xfrm>
                    <a:off x="4033986" y="3126641"/>
                    <a:ext cx="184623"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4218136" y="3126641"/>
                    <a:ext cx="182931" cy="3"/>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352" name="Group 351"/>
                <p:cNvGrpSpPr/>
                <p:nvPr/>
              </p:nvGrpSpPr>
              <p:grpSpPr>
                <a:xfrm>
                  <a:off x="4035068" y="3577210"/>
                  <a:ext cx="367081" cy="3"/>
                  <a:chOff x="4033986" y="3126641"/>
                  <a:chExt cx="367081" cy="3"/>
                </a:xfrm>
              </p:grpSpPr>
              <p:cxnSp>
                <p:nvCxnSpPr>
                  <p:cNvPr id="353" name="Straight Connector 352"/>
                  <p:cNvCxnSpPr/>
                  <p:nvPr/>
                </p:nvCxnSpPr>
                <p:spPr>
                  <a:xfrm>
                    <a:off x="4033986" y="3126641"/>
                    <a:ext cx="184623"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354" name="Straight Connector 353"/>
                  <p:cNvCxnSpPr/>
                  <p:nvPr/>
                </p:nvCxnSpPr>
                <p:spPr>
                  <a:xfrm>
                    <a:off x="4218136" y="3126641"/>
                    <a:ext cx="182931" cy="3"/>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355" name="Group 354"/>
                <p:cNvGrpSpPr/>
                <p:nvPr/>
              </p:nvGrpSpPr>
              <p:grpSpPr>
                <a:xfrm>
                  <a:off x="4031225" y="3732051"/>
                  <a:ext cx="367081" cy="3"/>
                  <a:chOff x="4033986" y="3126641"/>
                  <a:chExt cx="367081" cy="3"/>
                </a:xfrm>
              </p:grpSpPr>
              <p:cxnSp>
                <p:nvCxnSpPr>
                  <p:cNvPr id="356" name="Straight Connector 355"/>
                  <p:cNvCxnSpPr/>
                  <p:nvPr/>
                </p:nvCxnSpPr>
                <p:spPr>
                  <a:xfrm>
                    <a:off x="4033986" y="3126641"/>
                    <a:ext cx="184623"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357" name="Straight Connector 356"/>
                  <p:cNvCxnSpPr/>
                  <p:nvPr/>
                </p:nvCxnSpPr>
                <p:spPr>
                  <a:xfrm>
                    <a:off x="4218136" y="3126641"/>
                    <a:ext cx="182931" cy="3"/>
                  </a:xfrm>
                  <a:prstGeom prst="line">
                    <a:avLst/>
                  </a:prstGeom>
                </p:spPr>
                <p:style>
                  <a:lnRef idx="2">
                    <a:schemeClr val="accent1"/>
                  </a:lnRef>
                  <a:fillRef idx="0">
                    <a:schemeClr val="accent1"/>
                  </a:fillRef>
                  <a:effectRef idx="1">
                    <a:schemeClr val="accent1"/>
                  </a:effectRef>
                  <a:fontRef idx="minor">
                    <a:schemeClr val="tx1"/>
                  </a:fontRef>
                </p:style>
              </p:cxnSp>
            </p:grpSp>
          </p:grpSp>
        </p:grpSp>
        <p:grpSp>
          <p:nvGrpSpPr>
            <p:cNvPr id="405" name="Group 404"/>
            <p:cNvGrpSpPr/>
            <p:nvPr/>
          </p:nvGrpSpPr>
          <p:grpSpPr>
            <a:xfrm>
              <a:off x="3257640" y="5264327"/>
              <a:ext cx="1323195" cy="985078"/>
              <a:chOff x="3072350" y="4547506"/>
              <a:chExt cx="1323195" cy="985078"/>
            </a:xfrm>
          </p:grpSpPr>
          <p:grpSp>
            <p:nvGrpSpPr>
              <p:cNvPr id="178" name="Group 177"/>
              <p:cNvGrpSpPr/>
              <p:nvPr/>
            </p:nvGrpSpPr>
            <p:grpSpPr>
              <a:xfrm>
                <a:off x="3072350" y="4547506"/>
                <a:ext cx="893925" cy="375478"/>
                <a:chOff x="3468814" y="4547506"/>
                <a:chExt cx="893925" cy="375478"/>
              </a:xfrm>
            </p:grpSpPr>
            <p:cxnSp>
              <p:nvCxnSpPr>
                <p:cNvPr id="166" name="Curved Connector 165"/>
                <p:cNvCxnSpPr/>
                <p:nvPr/>
              </p:nvCxnSpPr>
              <p:spPr>
                <a:xfrm rot="19200000" flipH="1" flipV="1">
                  <a:off x="3909956" y="4547506"/>
                  <a:ext cx="452783" cy="37547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67" name="Straight Connector 166"/>
                <p:cNvCxnSpPr/>
                <p:nvPr/>
              </p:nvCxnSpPr>
              <p:spPr>
                <a:xfrm>
                  <a:off x="3468814" y="4728609"/>
                  <a:ext cx="373431" cy="3"/>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3072350" y="4699906"/>
                <a:ext cx="893925" cy="375478"/>
                <a:chOff x="3621214" y="4699906"/>
                <a:chExt cx="893925" cy="375478"/>
              </a:xfrm>
            </p:grpSpPr>
            <p:cxnSp>
              <p:nvCxnSpPr>
                <p:cNvPr id="163" name="Curved Connector 162"/>
                <p:cNvCxnSpPr/>
                <p:nvPr/>
              </p:nvCxnSpPr>
              <p:spPr>
                <a:xfrm rot="19200000" flipH="1" flipV="1">
                  <a:off x="4062356" y="4699906"/>
                  <a:ext cx="452783" cy="37547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64" name="Straight Connector 163"/>
                <p:cNvCxnSpPr/>
                <p:nvPr/>
              </p:nvCxnSpPr>
              <p:spPr>
                <a:xfrm>
                  <a:off x="3621214" y="4881009"/>
                  <a:ext cx="373431" cy="3"/>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76" name="Group 175"/>
              <p:cNvGrpSpPr/>
              <p:nvPr/>
            </p:nvGrpSpPr>
            <p:grpSpPr>
              <a:xfrm>
                <a:off x="3072350" y="4852306"/>
                <a:ext cx="893925" cy="375478"/>
                <a:chOff x="3773614" y="4852306"/>
                <a:chExt cx="893925" cy="375478"/>
              </a:xfrm>
            </p:grpSpPr>
            <p:cxnSp>
              <p:nvCxnSpPr>
                <p:cNvPr id="160" name="Curved Connector 159"/>
                <p:cNvCxnSpPr/>
                <p:nvPr/>
              </p:nvCxnSpPr>
              <p:spPr>
                <a:xfrm rot="19200000" flipH="1" flipV="1">
                  <a:off x="4214756" y="4852306"/>
                  <a:ext cx="452783" cy="37547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a:off x="3773614" y="5033409"/>
                  <a:ext cx="373431" cy="3"/>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75" name="Group 174"/>
              <p:cNvGrpSpPr/>
              <p:nvPr/>
            </p:nvGrpSpPr>
            <p:grpSpPr>
              <a:xfrm>
                <a:off x="3072350" y="5004706"/>
                <a:ext cx="893925" cy="375478"/>
                <a:chOff x="3926014" y="5004706"/>
                <a:chExt cx="893925" cy="375478"/>
              </a:xfrm>
            </p:grpSpPr>
            <p:cxnSp>
              <p:nvCxnSpPr>
                <p:cNvPr id="157" name="Curved Connector 156"/>
                <p:cNvCxnSpPr/>
                <p:nvPr/>
              </p:nvCxnSpPr>
              <p:spPr>
                <a:xfrm rot="19200000" flipH="1" flipV="1">
                  <a:off x="4367156" y="5004706"/>
                  <a:ext cx="452783" cy="37547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58" name="Straight Connector 157"/>
                <p:cNvCxnSpPr/>
                <p:nvPr/>
              </p:nvCxnSpPr>
              <p:spPr>
                <a:xfrm>
                  <a:off x="3926014" y="5185809"/>
                  <a:ext cx="373431" cy="3"/>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74" name="Group 173"/>
              <p:cNvGrpSpPr/>
              <p:nvPr/>
            </p:nvGrpSpPr>
            <p:grpSpPr>
              <a:xfrm>
                <a:off x="3072350" y="5157106"/>
                <a:ext cx="893925" cy="375478"/>
                <a:chOff x="4078414" y="5157106"/>
                <a:chExt cx="893925" cy="375478"/>
              </a:xfrm>
            </p:grpSpPr>
            <p:cxnSp>
              <p:nvCxnSpPr>
                <p:cNvPr id="154" name="Curved Connector 153"/>
                <p:cNvCxnSpPr/>
                <p:nvPr/>
              </p:nvCxnSpPr>
              <p:spPr>
                <a:xfrm rot="19200000" flipH="1" flipV="1">
                  <a:off x="4519556" y="5157106"/>
                  <a:ext cx="452783" cy="375478"/>
                </a:xfrm>
                <a:prstGeom prst="curvedConnector3">
                  <a:avLst>
                    <a:gd name="adj1" fmla="val 50000"/>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4078414" y="5338209"/>
                  <a:ext cx="373431" cy="3"/>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358" name="Group 357"/>
              <p:cNvGrpSpPr/>
              <p:nvPr/>
            </p:nvGrpSpPr>
            <p:grpSpPr>
              <a:xfrm>
                <a:off x="4028464" y="4728612"/>
                <a:ext cx="367081" cy="3"/>
                <a:chOff x="4033986" y="3126641"/>
                <a:chExt cx="367081" cy="3"/>
              </a:xfrm>
            </p:grpSpPr>
            <p:cxnSp>
              <p:nvCxnSpPr>
                <p:cNvPr id="359" name="Straight Connector 358"/>
                <p:cNvCxnSpPr/>
                <p:nvPr/>
              </p:nvCxnSpPr>
              <p:spPr>
                <a:xfrm>
                  <a:off x="4033986" y="3126641"/>
                  <a:ext cx="184623" cy="0"/>
                </a:xfrm>
                <a:prstGeom prst="line">
                  <a:avLst/>
                </a:prstGeom>
                <a:ln>
                  <a:solidFill>
                    <a:srgbClr val="FF6FCF"/>
                  </a:solidFill>
                </a:ln>
              </p:spPr>
              <p:style>
                <a:lnRef idx="2">
                  <a:schemeClr val="accent1"/>
                </a:lnRef>
                <a:fillRef idx="0">
                  <a:schemeClr val="accent1"/>
                </a:fillRef>
                <a:effectRef idx="1">
                  <a:schemeClr val="accent1"/>
                </a:effectRef>
                <a:fontRef idx="minor">
                  <a:schemeClr val="tx1"/>
                </a:fontRef>
              </p:style>
            </p:cxnSp>
            <p:cxnSp>
              <p:nvCxnSpPr>
                <p:cNvPr id="360" name="Straight Connector 359"/>
                <p:cNvCxnSpPr/>
                <p:nvPr/>
              </p:nvCxnSpPr>
              <p:spPr>
                <a:xfrm>
                  <a:off x="4218136" y="3126641"/>
                  <a:ext cx="182931" cy="3"/>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4028464" y="4881015"/>
                <a:ext cx="367081" cy="3"/>
                <a:chOff x="4033986" y="3126641"/>
                <a:chExt cx="367081" cy="3"/>
              </a:xfrm>
            </p:grpSpPr>
            <p:cxnSp>
              <p:nvCxnSpPr>
                <p:cNvPr id="362" name="Straight Connector 361"/>
                <p:cNvCxnSpPr/>
                <p:nvPr/>
              </p:nvCxnSpPr>
              <p:spPr>
                <a:xfrm>
                  <a:off x="4033986" y="3126641"/>
                  <a:ext cx="184623" cy="0"/>
                </a:xfrm>
                <a:prstGeom prst="line">
                  <a:avLst/>
                </a:prstGeom>
                <a:ln>
                  <a:solidFill>
                    <a:srgbClr val="FF6FCF"/>
                  </a:solidFill>
                </a:ln>
              </p:spPr>
              <p:style>
                <a:lnRef idx="2">
                  <a:schemeClr val="accent1"/>
                </a:lnRef>
                <a:fillRef idx="0">
                  <a:schemeClr val="accent1"/>
                </a:fillRef>
                <a:effectRef idx="1">
                  <a:schemeClr val="accent1"/>
                </a:effectRef>
                <a:fontRef idx="minor">
                  <a:schemeClr val="tx1"/>
                </a:fontRef>
              </p:style>
            </p:cxnSp>
            <p:cxnSp>
              <p:nvCxnSpPr>
                <p:cNvPr id="363" name="Straight Connector 362"/>
                <p:cNvCxnSpPr/>
                <p:nvPr/>
              </p:nvCxnSpPr>
              <p:spPr>
                <a:xfrm>
                  <a:off x="4218136" y="3126641"/>
                  <a:ext cx="182931" cy="3"/>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364" name="Group 363"/>
              <p:cNvGrpSpPr/>
              <p:nvPr/>
            </p:nvGrpSpPr>
            <p:grpSpPr>
              <a:xfrm>
                <a:off x="4028464" y="5038991"/>
                <a:ext cx="367081" cy="3"/>
                <a:chOff x="4033986" y="3126641"/>
                <a:chExt cx="367081" cy="3"/>
              </a:xfrm>
            </p:grpSpPr>
            <p:cxnSp>
              <p:nvCxnSpPr>
                <p:cNvPr id="365" name="Straight Connector 364"/>
                <p:cNvCxnSpPr/>
                <p:nvPr/>
              </p:nvCxnSpPr>
              <p:spPr>
                <a:xfrm>
                  <a:off x="4033986" y="3126641"/>
                  <a:ext cx="184623" cy="0"/>
                </a:xfrm>
                <a:prstGeom prst="line">
                  <a:avLst/>
                </a:prstGeom>
                <a:ln>
                  <a:solidFill>
                    <a:srgbClr val="FF6FCF"/>
                  </a:solidFill>
                </a:ln>
              </p:spPr>
              <p:style>
                <a:lnRef idx="2">
                  <a:schemeClr val="accent1"/>
                </a:lnRef>
                <a:fillRef idx="0">
                  <a:schemeClr val="accent1"/>
                </a:fillRef>
                <a:effectRef idx="1">
                  <a:schemeClr val="accent1"/>
                </a:effectRef>
                <a:fontRef idx="minor">
                  <a:schemeClr val="tx1"/>
                </a:fontRef>
              </p:style>
            </p:cxnSp>
            <p:cxnSp>
              <p:nvCxnSpPr>
                <p:cNvPr id="366" name="Straight Connector 365"/>
                <p:cNvCxnSpPr/>
                <p:nvPr/>
              </p:nvCxnSpPr>
              <p:spPr>
                <a:xfrm>
                  <a:off x="4218136" y="3126641"/>
                  <a:ext cx="182931" cy="3"/>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367" name="Group 366"/>
              <p:cNvGrpSpPr/>
              <p:nvPr/>
            </p:nvGrpSpPr>
            <p:grpSpPr>
              <a:xfrm>
                <a:off x="4028464" y="5185812"/>
                <a:ext cx="367081" cy="3"/>
                <a:chOff x="4033986" y="3126641"/>
                <a:chExt cx="367081" cy="3"/>
              </a:xfrm>
            </p:grpSpPr>
            <p:cxnSp>
              <p:nvCxnSpPr>
                <p:cNvPr id="368" name="Straight Connector 367"/>
                <p:cNvCxnSpPr/>
                <p:nvPr/>
              </p:nvCxnSpPr>
              <p:spPr>
                <a:xfrm>
                  <a:off x="4033986" y="3126641"/>
                  <a:ext cx="184623" cy="0"/>
                </a:xfrm>
                <a:prstGeom prst="line">
                  <a:avLst/>
                </a:prstGeom>
                <a:ln>
                  <a:solidFill>
                    <a:srgbClr val="FF6FCF"/>
                  </a:solidFill>
                </a:ln>
              </p:spPr>
              <p:style>
                <a:lnRef idx="2">
                  <a:schemeClr val="accent1"/>
                </a:lnRef>
                <a:fillRef idx="0">
                  <a:schemeClr val="accent1"/>
                </a:fillRef>
                <a:effectRef idx="1">
                  <a:schemeClr val="accent1"/>
                </a:effectRef>
                <a:fontRef idx="minor">
                  <a:schemeClr val="tx1"/>
                </a:fontRef>
              </p:style>
            </p:cxnSp>
            <p:cxnSp>
              <p:nvCxnSpPr>
                <p:cNvPr id="369" name="Straight Connector 368"/>
                <p:cNvCxnSpPr/>
                <p:nvPr/>
              </p:nvCxnSpPr>
              <p:spPr>
                <a:xfrm>
                  <a:off x="4218136" y="3126641"/>
                  <a:ext cx="182931" cy="3"/>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370" name="Group 369"/>
              <p:cNvGrpSpPr/>
              <p:nvPr/>
            </p:nvGrpSpPr>
            <p:grpSpPr>
              <a:xfrm>
                <a:off x="4028464" y="5338212"/>
                <a:ext cx="367081" cy="3"/>
                <a:chOff x="4033986" y="3126641"/>
                <a:chExt cx="367081" cy="3"/>
              </a:xfrm>
            </p:grpSpPr>
            <p:cxnSp>
              <p:nvCxnSpPr>
                <p:cNvPr id="371" name="Straight Connector 370"/>
                <p:cNvCxnSpPr/>
                <p:nvPr/>
              </p:nvCxnSpPr>
              <p:spPr>
                <a:xfrm>
                  <a:off x="4033986" y="3126641"/>
                  <a:ext cx="184623" cy="0"/>
                </a:xfrm>
                <a:prstGeom prst="line">
                  <a:avLst/>
                </a:prstGeom>
                <a:ln>
                  <a:solidFill>
                    <a:srgbClr val="FF6FCF"/>
                  </a:solidFill>
                </a:ln>
              </p:spPr>
              <p:style>
                <a:lnRef idx="2">
                  <a:schemeClr val="accent1"/>
                </a:lnRef>
                <a:fillRef idx="0">
                  <a:schemeClr val="accent1"/>
                </a:fillRef>
                <a:effectRef idx="1">
                  <a:schemeClr val="accent1"/>
                </a:effectRef>
                <a:fontRef idx="minor">
                  <a:schemeClr val="tx1"/>
                </a:fontRef>
              </p:style>
            </p:cxnSp>
            <p:cxnSp>
              <p:nvCxnSpPr>
                <p:cNvPr id="372" name="Straight Connector 371"/>
                <p:cNvCxnSpPr/>
                <p:nvPr/>
              </p:nvCxnSpPr>
              <p:spPr>
                <a:xfrm>
                  <a:off x="4218136" y="3126641"/>
                  <a:ext cx="182931" cy="3"/>
                </a:xfrm>
                <a:prstGeom prst="line">
                  <a:avLst/>
                </a:prstGeom>
              </p:spPr>
              <p:style>
                <a:lnRef idx="2">
                  <a:schemeClr val="accent1"/>
                </a:lnRef>
                <a:fillRef idx="0">
                  <a:schemeClr val="accent1"/>
                </a:fillRef>
                <a:effectRef idx="1">
                  <a:schemeClr val="accent1"/>
                </a:effectRef>
                <a:fontRef idx="minor">
                  <a:schemeClr val="tx1"/>
                </a:fontRef>
              </p:style>
            </p:cxnSp>
          </p:grpSp>
        </p:grpSp>
        <p:pic>
          <p:nvPicPr>
            <p:cNvPr id="410" name="Picture 409" descr="c57bl6.jpeg"/>
            <p:cNvPicPr>
              <a:picLocks noChangeAspect="1"/>
            </p:cNvPicPr>
            <p:nvPr/>
          </p:nvPicPr>
          <p:blipFill>
            <a:blip r:embed="rId2">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242982" y="2870272"/>
              <a:ext cx="749449" cy="718587"/>
            </a:xfrm>
            <a:prstGeom prst="rect">
              <a:avLst/>
            </a:prstGeom>
          </p:spPr>
        </p:pic>
        <p:pic>
          <p:nvPicPr>
            <p:cNvPr id="411" name="Picture 410" descr="c57bl6.jpeg"/>
            <p:cNvPicPr>
              <a:picLocks noChangeAspect="1"/>
            </p:cNvPicPr>
            <p:nvPr/>
          </p:nvPicPr>
          <p:blipFill>
            <a:blip r:embed="rId2">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242982" y="4211428"/>
              <a:ext cx="714896" cy="685457"/>
            </a:xfrm>
            <a:prstGeom prst="rect">
              <a:avLst/>
            </a:prstGeom>
          </p:spPr>
        </p:pic>
        <p:pic>
          <p:nvPicPr>
            <p:cNvPr id="412" name="Picture 411" descr="DBA.jpg"/>
            <p:cNvPicPr>
              <a:picLocks noChangeAspect="1"/>
            </p:cNvPicPr>
            <p:nvPr/>
          </p:nvPicPr>
          <p:blipFill rotWithShape="1">
            <a:blip r:embed="rId3">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l="8215" t="3496" b="9005"/>
            <a:stretch/>
          </p:blipFill>
          <p:spPr>
            <a:xfrm>
              <a:off x="242982" y="5442250"/>
              <a:ext cx="898200" cy="629233"/>
            </a:xfrm>
            <a:prstGeom prst="rect">
              <a:avLst/>
            </a:prstGeom>
          </p:spPr>
        </p:pic>
      </p:grpSp>
      <p:sp>
        <p:nvSpPr>
          <p:cNvPr id="473" name="Title 3"/>
          <p:cNvSpPr txBox="1">
            <a:spLocks/>
          </p:cNvSpPr>
          <p:nvPr/>
        </p:nvSpPr>
        <p:spPr>
          <a:xfrm>
            <a:off x="82508" y="113882"/>
            <a:ext cx="4157010" cy="730319"/>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3200" b="1" u="sng" dirty="0" err="1" smtClean="0"/>
              <a:t>Demultiplexing</a:t>
            </a:r>
            <a:endParaRPr lang="en-US" sz="3200" b="1" u="sng" dirty="0"/>
          </a:p>
        </p:txBody>
      </p:sp>
      <p:sp>
        <p:nvSpPr>
          <p:cNvPr id="286" name="TextBox 285"/>
          <p:cNvSpPr txBox="1"/>
          <p:nvPr/>
        </p:nvSpPr>
        <p:spPr>
          <a:xfrm>
            <a:off x="0" y="764307"/>
            <a:ext cx="7753118" cy="707886"/>
          </a:xfrm>
          <a:prstGeom prst="rect">
            <a:avLst/>
          </a:prstGeom>
          <a:noFill/>
        </p:spPr>
        <p:txBody>
          <a:bodyPr wrap="square" rtlCol="0">
            <a:spAutoFit/>
          </a:bodyPr>
          <a:lstStyle/>
          <a:p>
            <a:r>
              <a:rPr lang="en-US" sz="2000" b="1" dirty="0" smtClean="0">
                <a:solidFill>
                  <a:schemeClr val="accent4"/>
                </a:solidFill>
              </a:rPr>
              <a:t>Multiplexing</a:t>
            </a:r>
            <a:r>
              <a:rPr lang="en-US" sz="2000" b="1" dirty="0" smtClean="0"/>
              <a:t> is using sample specific adaptors in library preparation step, then sequencing them all together in one lane</a:t>
            </a:r>
            <a:endParaRPr lang="en-US" sz="2000" b="1" dirty="0"/>
          </a:p>
        </p:txBody>
      </p:sp>
      <p:grpSp>
        <p:nvGrpSpPr>
          <p:cNvPr id="287" name="Group 286"/>
          <p:cNvGrpSpPr/>
          <p:nvPr/>
        </p:nvGrpSpPr>
        <p:grpSpPr>
          <a:xfrm>
            <a:off x="1420427" y="4694283"/>
            <a:ext cx="303532" cy="1462161"/>
            <a:chOff x="7607262" y="4133817"/>
            <a:chExt cx="303532" cy="1462161"/>
          </a:xfrm>
        </p:grpSpPr>
        <p:grpSp>
          <p:nvGrpSpPr>
            <p:cNvPr id="306" name="Group 305"/>
            <p:cNvGrpSpPr/>
            <p:nvPr/>
          </p:nvGrpSpPr>
          <p:grpSpPr>
            <a:xfrm>
              <a:off x="7607262" y="4426735"/>
              <a:ext cx="303532" cy="293264"/>
              <a:chOff x="4033986" y="2833377"/>
              <a:chExt cx="184623" cy="293264"/>
            </a:xfrm>
          </p:grpSpPr>
          <p:cxnSp>
            <p:nvCxnSpPr>
              <p:cNvPr id="331" name="Straight Connector 330"/>
              <p:cNvCxnSpPr/>
              <p:nvPr/>
            </p:nvCxnSpPr>
            <p:spPr>
              <a:xfrm>
                <a:off x="4033986" y="3126641"/>
                <a:ext cx="184623" cy="0"/>
              </a:xfrm>
              <a:prstGeom prst="line">
                <a:avLst/>
              </a:prstGeom>
              <a:ln w="38100" cmpd="sng">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332" name="Straight Connector 331"/>
              <p:cNvCxnSpPr/>
              <p:nvPr/>
            </p:nvCxnSpPr>
            <p:spPr>
              <a:xfrm>
                <a:off x="4033986" y="2833377"/>
                <a:ext cx="182931" cy="3"/>
              </a:xfrm>
              <a:prstGeom prst="line">
                <a:avLst/>
              </a:prstGeom>
              <a:ln w="38100" cmpd="sng"/>
            </p:spPr>
            <p:style>
              <a:lnRef idx="2">
                <a:schemeClr val="accent1"/>
              </a:lnRef>
              <a:fillRef idx="0">
                <a:schemeClr val="accent1"/>
              </a:fillRef>
              <a:effectRef idx="1">
                <a:schemeClr val="accent1"/>
              </a:effectRef>
              <a:fontRef idx="minor">
                <a:schemeClr val="tx1"/>
              </a:fontRef>
            </p:style>
          </p:cxnSp>
        </p:grpSp>
        <p:cxnSp>
          <p:nvCxnSpPr>
            <p:cNvPr id="328" name="Straight Connector 327"/>
            <p:cNvCxnSpPr/>
            <p:nvPr/>
          </p:nvCxnSpPr>
          <p:spPr>
            <a:xfrm>
              <a:off x="7607262" y="4133817"/>
              <a:ext cx="303532" cy="0"/>
            </a:xfrm>
            <a:prstGeom prst="line">
              <a:avLst/>
            </a:prstGeom>
            <a:ln w="38100" cmpd="sng">
              <a:solidFill>
                <a:srgbClr val="FF6FCF"/>
              </a:solidFill>
            </a:ln>
          </p:spPr>
          <p:style>
            <a:lnRef idx="2">
              <a:schemeClr val="accent1"/>
            </a:lnRef>
            <a:fillRef idx="0">
              <a:schemeClr val="accent1"/>
            </a:fillRef>
            <a:effectRef idx="1">
              <a:schemeClr val="accent1"/>
            </a:effectRef>
            <a:fontRef idx="minor">
              <a:schemeClr val="tx1"/>
            </a:fontRef>
          </p:style>
        </p:cxnSp>
        <p:cxnSp>
          <p:nvCxnSpPr>
            <p:cNvPr id="322" name="Straight Connector 321"/>
            <p:cNvCxnSpPr/>
            <p:nvPr/>
          </p:nvCxnSpPr>
          <p:spPr>
            <a:xfrm>
              <a:off x="7607262" y="5595978"/>
              <a:ext cx="303532" cy="0"/>
            </a:xfrm>
            <a:prstGeom prst="line">
              <a:avLst/>
            </a:prstGeom>
            <a:ln w="38100" cmpd="sng">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320" name="Straight Connector 319"/>
            <p:cNvCxnSpPr/>
            <p:nvPr/>
          </p:nvCxnSpPr>
          <p:spPr>
            <a:xfrm>
              <a:off x="7607262" y="5009796"/>
              <a:ext cx="303532" cy="0"/>
            </a:xfrm>
            <a:prstGeom prst="line">
              <a:avLst/>
            </a:prstGeom>
            <a:ln w="38100" cmpd="sng">
              <a:solidFill>
                <a:srgbClr val="FF6FCF"/>
              </a:solidFill>
            </a:ln>
          </p:spPr>
          <p:style>
            <a:lnRef idx="2">
              <a:schemeClr val="accent1"/>
            </a:lnRef>
            <a:fillRef idx="0">
              <a:schemeClr val="accent1"/>
            </a:fillRef>
            <a:effectRef idx="1">
              <a:schemeClr val="accent1"/>
            </a:effectRef>
            <a:fontRef idx="minor">
              <a:schemeClr val="tx1"/>
            </a:fontRef>
          </p:style>
        </p:cxnSp>
        <p:cxnSp>
          <p:nvCxnSpPr>
            <p:cNvPr id="314" name="Straight Connector 313"/>
            <p:cNvCxnSpPr/>
            <p:nvPr/>
          </p:nvCxnSpPr>
          <p:spPr>
            <a:xfrm>
              <a:off x="7607262" y="5299652"/>
              <a:ext cx="303532" cy="0"/>
            </a:xfrm>
            <a:prstGeom prst="line">
              <a:avLst/>
            </a:prstGeom>
            <a:ln w="38100" cmpd="sng">
              <a:solidFill>
                <a:srgbClr val="0000FF"/>
              </a:solidFill>
            </a:ln>
          </p:spPr>
          <p:style>
            <a:lnRef idx="2">
              <a:schemeClr val="accent1"/>
            </a:lnRef>
            <a:fillRef idx="0">
              <a:schemeClr val="accent1"/>
            </a:fillRef>
            <a:effectRef idx="1">
              <a:schemeClr val="accent1"/>
            </a:effectRef>
            <a:fontRef idx="minor">
              <a:schemeClr val="tx1"/>
            </a:fontRef>
          </p:style>
        </p:cxnSp>
      </p:grpSp>
      <p:cxnSp>
        <p:nvCxnSpPr>
          <p:cNvPr id="393" name="Straight Connector 392"/>
          <p:cNvCxnSpPr/>
          <p:nvPr/>
        </p:nvCxnSpPr>
        <p:spPr>
          <a:xfrm>
            <a:off x="1404354" y="6450862"/>
            <a:ext cx="300750" cy="3"/>
          </a:xfrm>
          <a:prstGeom prst="line">
            <a:avLst/>
          </a:prstGeom>
          <a:ln w="38100" cmpd="sng"/>
        </p:spPr>
        <p:style>
          <a:lnRef idx="2">
            <a:schemeClr val="accent1"/>
          </a:lnRef>
          <a:fillRef idx="0">
            <a:schemeClr val="accent1"/>
          </a:fillRef>
          <a:effectRef idx="1">
            <a:schemeClr val="accent1"/>
          </a:effectRef>
          <a:fontRef idx="minor">
            <a:schemeClr val="tx1"/>
          </a:fontRef>
        </p:style>
      </p:cxnSp>
      <p:cxnSp>
        <p:nvCxnSpPr>
          <p:cNvPr id="394" name="Straight Connector 393"/>
          <p:cNvCxnSpPr/>
          <p:nvPr/>
        </p:nvCxnSpPr>
        <p:spPr>
          <a:xfrm>
            <a:off x="253230" y="6450865"/>
            <a:ext cx="115768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395" name="Straight Connector 394"/>
          <p:cNvCxnSpPr/>
          <p:nvPr/>
        </p:nvCxnSpPr>
        <p:spPr>
          <a:xfrm>
            <a:off x="253230" y="6156444"/>
            <a:ext cx="115768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396" name="Straight Connector 395"/>
          <p:cNvCxnSpPr/>
          <p:nvPr/>
        </p:nvCxnSpPr>
        <p:spPr>
          <a:xfrm>
            <a:off x="253230" y="5860118"/>
            <a:ext cx="115768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397" name="Straight Connector 396"/>
          <p:cNvCxnSpPr/>
          <p:nvPr/>
        </p:nvCxnSpPr>
        <p:spPr>
          <a:xfrm>
            <a:off x="253230" y="5570262"/>
            <a:ext cx="115768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398" name="Straight Connector 397"/>
          <p:cNvCxnSpPr/>
          <p:nvPr/>
        </p:nvCxnSpPr>
        <p:spPr>
          <a:xfrm>
            <a:off x="253230" y="5280465"/>
            <a:ext cx="115768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399" name="Straight Connector 398"/>
          <p:cNvCxnSpPr/>
          <p:nvPr/>
        </p:nvCxnSpPr>
        <p:spPr>
          <a:xfrm>
            <a:off x="253230" y="4987201"/>
            <a:ext cx="115768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400" name="Straight Connector 399"/>
          <p:cNvCxnSpPr/>
          <p:nvPr/>
        </p:nvCxnSpPr>
        <p:spPr>
          <a:xfrm>
            <a:off x="253230" y="4694283"/>
            <a:ext cx="115768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sp>
        <p:nvSpPr>
          <p:cNvPr id="501" name="Right Arrow 500"/>
          <p:cNvSpPr/>
          <p:nvPr/>
        </p:nvSpPr>
        <p:spPr>
          <a:xfrm>
            <a:off x="2480869" y="5387047"/>
            <a:ext cx="390960" cy="182200"/>
          </a:xfrm>
          <a:prstGeom prst="rightArrow">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TextBox 90"/>
          <p:cNvSpPr txBox="1"/>
          <p:nvPr/>
        </p:nvSpPr>
        <p:spPr>
          <a:xfrm>
            <a:off x="658540" y="1777419"/>
            <a:ext cx="407721" cy="369332"/>
          </a:xfrm>
          <a:prstGeom prst="rect">
            <a:avLst/>
          </a:prstGeom>
          <a:solidFill>
            <a:schemeClr val="accent1"/>
          </a:solidFill>
        </p:spPr>
        <p:txBody>
          <a:bodyPr wrap="none" rtlCol="0">
            <a:spAutoFit/>
          </a:bodyPr>
          <a:lstStyle/>
          <a:p>
            <a:r>
              <a:rPr lang="en-US" dirty="0" smtClean="0"/>
              <a:t>S1</a:t>
            </a:r>
            <a:endParaRPr lang="en-US" dirty="0"/>
          </a:p>
        </p:txBody>
      </p:sp>
      <p:sp>
        <p:nvSpPr>
          <p:cNvPr id="502" name="TextBox 501"/>
          <p:cNvSpPr txBox="1"/>
          <p:nvPr/>
        </p:nvSpPr>
        <p:spPr>
          <a:xfrm>
            <a:off x="658435" y="2461309"/>
            <a:ext cx="407721" cy="369332"/>
          </a:xfrm>
          <a:prstGeom prst="rect">
            <a:avLst/>
          </a:prstGeom>
          <a:solidFill>
            <a:srgbClr val="3366FF"/>
          </a:solidFill>
        </p:spPr>
        <p:txBody>
          <a:bodyPr wrap="none" rtlCol="0">
            <a:spAutoFit/>
          </a:bodyPr>
          <a:lstStyle/>
          <a:p>
            <a:r>
              <a:rPr lang="en-US" dirty="0" smtClean="0"/>
              <a:t>S2</a:t>
            </a:r>
            <a:endParaRPr lang="en-US" dirty="0"/>
          </a:p>
        </p:txBody>
      </p:sp>
      <p:sp>
        <p:nvSpPr>
          <p:cNvPr id="503" name="TextBox 502"/>
          <p:cNvSpPr txBox="1"/>
          <p:nvPr/>
        </p:nvSpPr>
        <p:spPr>
          <a:xfrm>
            <a:off x="658435" y="3163213"/>
            <a:ext cx="407721" cy="369332"/>
          </a:xfrm>
          <a:prstGeom prst="rect">
            <a:avLst/>
          </a:prstGeom>
          <a:solidFill>
            <a:srgbClr val="FF6FCF"/>
          </a:solidFill>
        </p:spPr>
        <p:txBody>
          <a:bodyPr wrap="none" rtlCol="0">
            <a:spAutoFit/>
          </a:bodyPr>
          <a:lstStyle/>
          <a:p>
            <a:r>
              <a:rPr lang="en-US" dirty="0" smtClean="0"/>
              <a:t>S3</a:t>
            </a:r>
            <a:endParaRPr lang="en-US" dirty="0"/>
          </a:p>
        </p:txBody>
      </p:sp>
      <p:cxnSp>
        <p:nvCxnSpPr>
          <p:cNvPr id="504" name="Straight Connector 503"/>
          <p:cNvCxnSpPr>
            <a:endCxn id="93" idx="1"/>
          </p:cNvCxnSpPr>
          <p:nvPr/>
        </p:nvCxnSpPr>
        <p:spPr>
          <a:xfrm>
            <a:off x="3682512" y="4620790"/>
            <a:ext cx="39911" cy="310913"/>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505" name="Straight Connector 504"/>
          <p:cNvCxnSpPr/>
          <p:nvPr/>
        </p:nvCxnSpPr>
        <p:spPr>
          <a:xfrm>
            <a:off x="3680315" y="4466169"/>
            <a:ext cx="172334" cy="421762"/>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506" name="Straight Connector 505"/>
          <p:cNvCxnSpPr/>
          <p:nvPr/>
        </p:nvCxnSpPr>
        <p:spPr>
          <a:xfrm flipH="1">
            <a:off x="3766977" y="4521517"/>
            <a:ext cx="175738" cy="366414"/>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507" name="Straight Connector 506"/>
          <p:cNvCxnSpPr/>
          <p:nvPr/>
        </p:nvCxnSpPr>
        <p:spPr>
          <a:xfrm flipH="1">
            <a:off x="3711017" y="4529091"/>
            <a:ext cx="175738" cy="366414"/>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sp>
        <p:nvSpPr>
          <p:cNvPr id="508" name="Cube 507"/>
          <p:cNvSpPr/>
          <p:nvPr/>
        </p:nvSpPr>
        <p:spPr>
          <a:xfrm>
            <a:off x="4530261" y="4841893"/>
            <a:ext cx="670526" cy="1216152"/>
          </a:xfrm>
          <a:prstGeom prst="cube">
            <a:avLst>
              <a:gd name="adj" fmla="val 22778"/>
            </a:avLst>
          </a:prstGeom>
          <a:solidFill>
            <a:srgbClr val="3366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S2</a:t>
            </a:r>
            <a:endParaRPr lang="en-US" dirty="0"/>
          </a:p>
        </p:txBody>
      </p:sp>
      <p:cxnSp>
        <p:nvCxnSpPr>
          <p:cNvPr id="509" name="Straight Connector 508"/>
          <p:cNvCxnSpPr>
            <a:endCxn id="508" idx="1"/>
          </p:cNvCxnSpPr>
          <p:nvPr/>
        </p:nvCxnSpPr>
        <p:spPr>
          <a:xfrm>
            <a:off x="4749247" y="4683712"/>
            <a:ext cx="39911" cy="310913"/>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4747050" y="4529091"/>
            <a:ext cx="172334" cy="421762"/>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flipH="1">
            <a:off x="4833712" y="4584439"/>
            <a:ext cx="175738" cy="366414"/>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512" name="Straight Connector 511"/>
          <p:cNvCxnSpPr/>
          <p:nvPr/>
        </p:nvCxnSpPr>
        <p:spPr>
          <a:xfrm flipH="1">
            <a:off x="4777752" y="4592013"/>
            <a:ext cx="175738" cy="366414"/>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sp>
        <p:nvSpPr>
          <p:cNvPr id="513" name="Cube 512"/>
          <p:cNvSpPr/>
          <p:nvPr/>
        </p:nvSpPr>
        <p:spPr>
          <a:xfrm>
            <a:off x="5687455" y="4773190"/>
            <a:ext cx="670526" cy="1216152"/>
          </a:xfrm>
          <a:prstGeom prst="cube">
            <a:avLst>
              <a:gd name="adj" fmla="val 22778"/>
            </a:avLst>
          </a:prstGeom>
          <a:solidFill>
            <a:srgbClr val="FF6FC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S3</a:t>
            </a:r>
            <a:endParaRPr lang="en-US" dirty="0"/>
          </a:p>
        </p:txBody>
      </p:sp>
      <p:cxnSp>
        <p:nvCxnSpPr>
          <p:cNvPr id="514" name="Straight Connector 513"/>
          <p:cNvCxnSpPr>
            <a:endCxn id="513" idx="1"/>
          </p:cNvCxnSpPr>
          <p:nvPr/>
        </p:nvCxnSpPr>
        <p:spPr>
          <a:xfrm>
            <a:off x="5906441" y="4615009"/>
            <a:ext cx="39911" cy="310913"/>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515" name="Straight Connector 514"/>
          <p:cNvCxnSpPr/>
          <p:nvPr/>
        </p:nvCxnSpPr>
        <p:spPr>
          <a:xfrm>
            <a:off x="5904244" y="4460388"/>
            <a:ext cx="172334" cy="421762"/>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516" name="Straight Connector 515"/>
          <p:cNvCxnSpPr/>
          <p:nvPr/>
        </p:nvCxnSpPr>
        <p:spPr>
          <a:xfrm flipH="1">
            <a:off x="5990906" y="4515736"/>
            <a:ext cx="175738" cy="366414"/>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flipH="1">
            <a:off x="5934946" y="4523310"/>
            <a:ext cx="175738" cy="366414"/>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32059057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73" name="Title 3"/>
          <p:cNvSpPr txBox="1">
            <a:spLocks/>
          </p:cNvSpPr>
          <p:nvPr/>
        </p:nvSpPr>
        <p:spPr>
          <a:xfrm>
            <a:off x="0" y="0"/>
            <a:ext cx="4157010" cy="730319"/>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3200" b="1" u="sng" dirty="0" smtClean="0"/>
              <a:t>Barcodes</a:t>
            </a:r>
            <a:endParaRPr lang="en-US" sz="3200" b="1" u="sng" dirty="0"/>
          </a:p>
        </p:txBody>
      </p:sp>
      <p:pic>
        <p:nvPicPr>
          <p:cNvPr id="2" name="Picture 1" descr="Illumina_TSmiRnaRPI.png"/>
          <p:cNvPicPr>
            <a:picLocks noChangeAspect="1"/>
          </p:cNvPicPr>
          <p:nvPr/>
        </p:nvPicPr>
        <p:blipFill>
          <a:blip r:embed="rId3">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76074" y="757764"/>
            <a:ext cx="5765627" cy="5864379"/>
          </a:xfrm>
          <a:prstGeom prst="rect">
            <a:avLst/>
          </a:prstGeom>
        </p:spPr>
      </p:pic>
      <p:sp>
        <p:nvSpPr>
          <p:cNvPr id="3" name="TextBox 2"/>
          <p:cNvSpPr txBox="1"/>
          <p:nvPr/>
        </p:nvSpPr>
        <p:spPr>
          <a:xfrm>
            <a:off x="6246261" y="3920825"/>
            <a:ext cx="2231572" cy="2246769"/>
          </a:xfrm>
          <a:prstGeom prst="rect">
            <a:avLst/>
          </a:prstGeom>
          <a:solidFill>
            <a:schemeClr val="tx2"/>
          </a:solidFill>
        </p:spPr>
        <p:txBody>
          <a:bodyPr wrap="square" rtlCol="0">
            <a:spAutoFit/>
          </a:bodyPr>
          <a:lstStyle/>
          <a:p>
            <a:r>
              <a:rPr lang="en-US" sz="2800" b="1" dirty="0" smtClean="0">
                <a:solidFill>
                  <a:schemeClr val="bg1"/>
                </a:solidFill>
              </a:rPr>
              <a:t>Ideally barcodes should differ by at least 3 changes</a:t>
            </a: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66163858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TextBox 5"/>
          <p:cNvSpPr txBox="1"/>
          <p:nvPr/>
        </p:nvSpPr>
        <p:spPr>
          <a:xfrm>
            <a:off x="-1" y="1847125"/>
            <a:ext cx="8308866" cy="646331"/>
          </a:xfrm>
          <a:prstGeom prst="rect">
            <a:avLst/>
          </a:prstGeom>
          <a:solidFill>
            <a:schemeClr val="bg1"/>
          </a:solidFill>
        </p:spPr>
        <p:txBody>
          <a:bodyPr wrap="square" rtlCol="0">
            <a:spAutoFit/>
          </a:bodyPr>
          <a:lstStyle/>
          <a:p>
            <a:r>
              <a:rPr lang="en-US" dirty="0" smtClean="0"/>
              <a:t>SN603  WA043  7  1101  37.30  108.30  0  1  TAGCACCATCTGA….   </a:t>
            </a:r>
            <a:r>
              <a:rPr lang="en-US" dirty="0" err="1" smtClean="0"/>
              <a:t>bbeeeeege</a:t>
            </a:r>
            <a:r>
              <a:rPr lang="en-US" dirty="0" smtClean="0"/>
              <a:t>…   0</a:t>
            </a:r>
            <a:endParaRPr lang="en-US" dirty="0"/>
          </a:p>
          <a:p>
            <a:r>
              <a:rPr lang="en-US" dirty="0" smtClean="0"/>
              <a:t>SN603  WA043  7  1101  49.50  113.10  0  1  TGTCTGAGCGTCG….   </a:t>
            </a:r>
            <a:r>
              <a:rPr lang="en-US" dirty="0" err="1" smtClean="0"/>
              <a:t>bb_eeeeeg</a:t>
            </a:r>
            <a:r>
              <a:rPr lang="en-US" dirty="0" smtClean="0"/>
              <a:t>…   1</a:t>
            </a:r>
            <a:endParaRPr lang="en-US" dirty="0"/>
          </a:p>
        </p:txBody>
      </p:sp>
      <p:sp>
        <p:nvSpPr>
          <p:cNvPr id="7" name="TextBox 6"/>
          <p:cNvSpPr txBox="1"/>
          <p:nvPr/>
        </p:nvSpPr>
        <p:spPr>
          <a:xfrm>
            <a:off x="0" y="3060035"/>
            <a:ext cx="8103156" cy="646331"/>
          </a:xfrm>
          <a:prstGeom prst="rect">
            <a:avLst/>
          </a:prstGeom>
          <a:solidFill>
            <a:schemeClr val="bg1"/>
          </a:solidFill>
        </p:spPr>
        <p:txBody>
          <a:bodyPr wrap="square" rtlCol="0">
            <a:spAutoFit/>
          </a:bodyPr>
          <a:lstStyle/>
          <a:p>
            <a:r>
              <a:rPr lang="en-US" dirty="0" smtClean="0"/>
              <a:t>SN603  WA043  7  1101  37.30  108.30  0  </a:t>
            </a:r>
            <a:r>
              <a:rPr lang="en-US" dirty="0"/>
              <a:t>2  </a:t>
            </a:r>
            <a:r>
              <a:rPr lang="en-US" b="1" dirty="0" smtClean="0">
                <a:solidFill>
                  <a:srgbClr val="5F0EAA"/>
                </a:solidFill>
              </a:rPr>
              <a:t>GTGAAA</a:t>
            </a:r>
            <a:r>
              <a:rPr lang="en-US" dirty="0" smtClean="0"/>
              <a:t>A  </a:t>
            </a:r>
            <a:r>
              <a:rPr lang="en-US" dirty="0" err="1" smtClean="0"/>
              <a:t>geggcgg</a:t>
            </a:r>
            <a:r>
              <a:rPr lang="en-US" dirty="0" smtClean="0"/>
              <a:t>  0</a:t>
            </a:r>
          </a:p>
          <a:p>
            <a:r>
              <a:rPr lang="en-US" dirty="0" smtClean="0"/>
              <a:t>SN603  WA043  7  1101  49.50  113.10  0  </a:t>
            </a:r>
            <a:r>
              <a:rPr lang="en-US" dirty="0"/>
              <a:t>2  </a:t>
            </a:r>
            <a:r>
              <a:rPr lang="en-US" b="1" dirty="0" smtClean="0">
                <a:solidFill>
                  <a:srgbClr val="3366FF"/>
                </a:solidFill>
              </a:rPr>
              <a:t>ACAGTG</a:t>
            </a:r>
            <a:r>
              <a:rPr lang="en-US" dirty="0" smtClean="0"/>
              <a:t>A  </a:t>
            </a:r>
            <a:r>
              <a:rPr lang="en-US" dirty="0" err="1" smtClean="0"/>
              <a:t>ghihiihii</a:t>
            </a:r>
            <a:r>
              <a:rPr lang="en-US" dirty="0" smtClean="0"/>
              <a:t> 1</a:t>
            </a:r>
          </a:p>
        </p:txBody>
      </p:sp>
      <p:sp>
        <p:nvSpPr>
          <p:cNvPr id="2" name="Rectangle 1"/>
          <p:cNvSpPr/>
          <p:nvPr/>
        </p:nvSpPr>
        <p:spPr>
          <a:xfrm>
            <a:off x="0" y="2535209"/>
            <a:ext cx="7044109" cy="461665"/>
          </a:xfrm>
          <a:prstGeom prst="rect">
            <a:avLst/>
          </a:prstGeom>
        </p:spPr>
        <p:txBody>
          <a:bodyPr wrap="square">
            <a:spAutoFit/>
          </a:bodyPr>
          <a:lstStyle/>
          <a:p>
            <a:r>
              <a:rPr lang="en-US" sz="2400" b="1" dirty="0"/>
              <a:t>Barcode file is the second end: </a:t>
            </a:r>
            <a:r>
              <a:rPr lang="en-US" sz="2400" b="1" dirty="0" smtClean="0"/>
              <a:t>s_7_</a:t>
            </a:r>
            <a:r>
              <a:rPr lang="en-US" sz="2400" b="1" dirty="0" smtClean="0">
                <a:solidFill>
                  <a:srgbClr val="FD4244"/>
                </a:solidFill>
              </a:rPr>
              <a:t>2</a:t>
            </a:r>
            <a:r>
              <a:rPr lang="en-US" sz="2400" b="1" dirty="0" smtClean="0"/>
              <a:t>_1101_qseq.txt</a:t>
            </a:r>
            <a:endParaRPr lang="en-US" sz="2400" b="1" dirty="0"/>
          </a:p>
        </p:txBody>
      </p:sp>
      <p:sp>
        <p:nvSpPr>
          <p:cNvPr id="8" name="Rectangle 7"/>
          <p:cNvSpPr/>
          <p:nvPr/>
        </p:nvSpPr>
        <p:spPr>
          <a:xfrm>
            <a:off x="0" y="1355755"/>
            <a:ext cx="7044109" cy="461665"/>
          </a:xfrm>
          <a:prstGeom prst="rect">
            <a:avLst/>
          </a:prstGeom>
        </p:spPr>
        <p:txBody>
          <a:bodyPr wrap="square">
            <a:spAutoFit/>
          </a:bodyPr>
          <a:lstStyle/>
          <a:p>
            <a:r>
              <a:rPr lang="en-US" sz="2400" b="1" dirty="0" smtClean="0"/>
              <a:t>Read file </a:t>
            </a:r>
            <a:r>
              <a:rPr lang="en-US" sz="2400" b="1" dirty="0"/>
              <a:t>is the </a:t>
            </a:r>
            <a:r>
              <a:rPr lang="en-US" sz="2400" b="1" dirty="0" smtClean="0"/>
              <a:t>first end</a:t>
            </a:r>
            <a:r>
              <a:rPr lang="en-US" sz="2400" b="1" dirty="0"/>
              <a:t>: </a:t>
            </a:r>
            <a:r>
              <a:rPr lang="en-US" sz="2400" b="1" dirty="0" smtClean="0"/>
              <a:t>s_7_</a:t>
            </a:r>
            <a:r>
              <a:rPr lang="en-US" sz="2400" b="1" dirty="0">
                <a:solidFill>
                  <a:srgbClr val="FD4244"/>
                </a:solidFill>
              </a:rPr>
              <a:t>1</a:t>
            </a:r>
            <a:r>
              <a:rPr lang="en-US" sz="2400" b="1" dirty="0" smtClean="0"/>
              <a:t>_1101_qseq.txt</a:t>
            </a:r>
            <a:endParaRPr lang="en-US" sz="2400" b="1" dirty="0"/>
          </a:p>
        </p:txBody>
      </p:sp>
      <p:sp>
        <p:nvSpPr>
          <p:cNvPr id="11" name="Title 3"/>
          <p:cNvSpPr txBox="1">
            <a:spLocks/>
          </p:cNvSpPr>
          <p:nvPr/>
        </p:nvSpPr>
        <p:spPr>
          <a:xfrm>
            <a:off x="0" y="0"/>
            <a:ext cx="7801884" cy="730319"/>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3200" b="1" u="sng" dirty="0" err="1" smtClean="0"/>
              <a:t>Demultiplexing</a:t>
            </a:r>
            <a:r>
              <a:rPr lang="en-US" sz="3200" b="1" u="sng" dirty="0" smtClean="0"/>
              <a:t> reads in different formats</a:t>
            </a:r>
            <a:endParaRPr lang="en-US" sz="3200" b="1" u="sng" dirty="0"/>
          </a:p>
        </p:txBody>
      </p:sp>
      <p:sp>
        <p:nvSpPr>
          <p:cNvPr id="5" name="TextBox 4"/>
          <p:cNvSpPr txBox="1"/>
          <p:nvPr/>
        </p:nvSpPr>
        <p:spPr>
          <a:xfrm>
            <a:off x="1" y="898724"/>
            <a:ext cx="6094938" cy="461665"/>
          </a:xfrm>
          <a:prstGeom prst="rect">
            <a:avLst/>
          </a:prstGeom>
          <a:solidFill>
            <a:schemeClr val="tx2"/>
          </a:solidFill>
        </p:spPr>
        <p:txBody>
          <a:bodyPr wrap="none" rtlCol="0">
            <a:spAutoFit/>
          </a:bodyPr>
          <a:lstStyle/>
          <a:p>
            <a:r>
              <a:rPr lang="en-US" sz="2400" b="1" dirty="0" smtClean="0">
                <a:solidFill>
                  <a:schemeClr val="bg1"/>
                </a:solidFill>
              </a:rPr>
              <a:t>Option </a:t>
            </a:r>
            <a:r>
              <a:rPr lang="en-US" sz="2400" b="1" dirty="0">
                <a:solidFill>
                  <a:schemeClr val="bg1"/>
                </a:solidFill>
              </a:rPr>
              <a:t>A</a:t>
            </a:r>
            <a:r>
              <a:rPr lang="en-US" sz="2400" b="1" dirty="0" smtClean="0">
                <a:solidFill>
                  <a:schemeClr val="bg1"/>
                </a:solidFill>
              </a:rPr>
              <a:t> – </a:t>
            </a:r>
            <a:r>
              <a:rPr lang="en-US" sz="2400" b="1" dirty="0" err="1" smtClean="0">
                <a:solidFill>
                  <a:schemeClr val="bg1"/>
                </a:solidFill>
              </a:rPr>
              <a:t>Qseq</a:t>
            </a:r>
            <a:r>
              <a:rPr lang="en-US" sz="2400" b="1" dirty="0" smtClean="0">
                <a:solidFill>
                  <a:schemeClr val="bg1"/>
                </a:solidFill>
              </a:rPr>
              <a:t> files - separate files (</a:t>
            </a:r>
            <a:r>
              <a:rPr lang="en-US" sz="2400" b="1" dirty="0" err="1" smtClean="0">
                <a:solidFill>
                  <a:schemeClr val="bg1"/>
                </a:solidFill>
              </a:rPr>
              <a:t>qseq.txt</a:t>
            </a:r>
            <a:r>
              <a:rPr lang="en-US" sz="2400" b="1" dirty="0" smtClean="0">
                <a:solidFill>
                  <a:schemeClr val="bg1"/>
                </a:solidFill>
              </a:rPr>
              <a:t>)</a:t>
            </a:r>
            <a:endParaRPr lang="en-US" sz="2400" b="1" dirty="0">
              <a:solidFill>
                <a:schemeClr val="bg1"/>
              </a:solidFill>
            </a:endParaRPr>
          </a:p>
        </p:txBody>
      </p:sp>
      <p:sp>
        <p:nvSpPr>
          <p:cNvPr id="12" name="TextBox 11"/>
          <p:cNvSpPr txBox="1"/>
          <p:nvPr/>
        </p:nvSpPr>
        <p:spPr>
          <a:xfrm>
            <a:off x="0" y="4155933"/>
            <a:ext cx="7589938" cy="461665"/>
          </a:xfrm>
          <a:prstGeom prst="rect">
            <a:avLst/>
          </a:prstGeom>
          <a:solidFill>
            <a:srgbClr val="FBC01E"/>
          </a:solidFill>
          <a:ln>
            <a:solidFill>
              <a:schemeClr val="accent1"/>
            </a:solidFill>
          </a:ln>
          <a:effectLst/>
        </p:spPr>
        <p:txBody>
          <a:bodyPr wrap="none" rtlCol="0">
            <a:spAutoFit/>
          </a:bodyPr>
          <a:lstStyle/>
          <a:p>
            <a:r>
              <a:rPr lang="en-US" sz="2400" b="1" dirty="0" smtClean="0">
                <a:solidFill>
                  <a:srgbClr val="263B86"/>
                </a:solidFill>
              </a:rPr>
              <a:t>Option B – FASTQ files - barcode is part of the read (.</a:t>
            </a:r>
            <a:r>
              <a:rPr lang="en-US" sz="2400" b="1" dirty="0" err="1" smtClean="0">
                <a:solidFill>
                  <a:srgbClr val="263B86"/>
                </a:solidFill>
              </a:rPr>
              <a:t>fastq</a:t>
            </a:r>
            <a:r>
              <a:rPr lang="en-US" sz="2400" b="1" dirty="0" smtClean="0">
                <a:solidFill>
                  <a:srgbClr val="263B86"/>
                </a:solidFill>
              </a:rPr>
              <a:t>)</a:t>
            </a:r>
            <a:endParaRPr lang="en-US" sz="2400" b="1" dirty="0">
              <a:solidFill>
                <a:srgbClr val="263B86"/>
              </a:solidFill>
            </a:endParaRPr>
          </a:p>
        </p:txBody>
      </p:sp>
      <p:sp>
        <p:nvSpPr>
          <p:cNvPr id="13" name="TextBox 12"/>
          <p:cNvSpPr txBox="1"/>
          <p:nvPr/>
        </p:nvSpPr>
        <p:spPr>
          <a:xfrm>
            <a:off x="-1" y="4861762"/>
            <a:ext cx="3250090" cy="646331"/>
          </a:xfrm>
          <a:prstGeom prst="rect">
            <a:avLst/>
          </a:prstGeom>
          <a:solidFill>
            <a:schemeClr val="bg1"/>
          </a:solidFill>
          <a:ln>
            <a:solidFill>
              <a:schemeClr val="accent1"/>
            </a:solidFill>
          </a:ln>
          <a:effectLst/>
        </p:spPr>
        <p:txBody>
          <a:bodyPr wrap="square" rtlCol="0">
            <a:spAutoFit/>
          </a:bodyPr>
          <a:lstStyle/>
          <a:p>
            <a:r>
              <a:rPr lang="en-US" dirty="0" smtClean="0"/>
              <a:t>TAGCACCATCTGA….</a:t>
            </a:r>
            <a:r>
              <a:rPr lang="en-US" b="1" dirty="0" smtClean="0">
                <a:solidFill>
                  <a:srgbClr val="5F0EAA"/>
                </a:solidFill>
              </a:rPr>
              <a:t>GTGAAA</a:t>
            </a:r>
            <a:r>
              <a:rPr lang="en-US" dirty="0" smtClean="0"/>
              <a:t>A</a:t>
            </a:r>
          </a:p>
          <a:p>
            <a:r>
              <a:rPr lang="en-US" dirty="0" smtClean="0"/>
              <a:t>TGTCTGAGCGTCG….</a:t>
            </a:r>
            <a:r>
              <a:rPr lang="en-US" b="1" dirty="0" smtClean="0">
                <a:solidFill>
                  <a:srgbClr val="3366FF"/>
                </a:solidFill>
              </a:rPr>
              <a:t>ACAGTG</a:t>
            </a:r>
            <a:r>
              <a:rPr lang="en-US" dirty="0" smtClean="0"/>
              <a:t>A</a:t>
            </a:r>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45001210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a:xfrm>
            <a:off x="-18214" y="205620"/>
            <a:ext cx="8451843" cy="618488"/>
          </a:xfrm>
        </p:spPr>
        <p:txBody>
          <a:bodyPr/>
          <a:lstStyle/>
          <a:p>
            <a:r>
              <a:rPr lang="en-US" sz="3200" b="1" u="sng" dirty="0" err="1" smtClean="0"/>
              <a:t>Demultiplexing</a:t>
            </a:r>
            <a:r>
              <a:rPr lang="en-US" sz="3200" b="1" u="sng" dirty="0" smtClean="0"/>
              <a:t> steps – Option A</a:t>
            </a:r>
            <a:endParaRPr lang="en-US" sz="3200" b="1" u="sng" dirty="0"/>
          </a:p>
        </p:txBody>
      </p:sp>
      <p:sp>
        <p:nvSpPr>
          <p:cNvPr id="45" name="TextBox 44"/>
          <p:cNvSpPr txBox="1"/>
          <p:nvPr/>
        </p:nvSpPr>
        <p:spPr>
          <a:xfrm>
            <a:off x="284494" y="3009162"/>
            <a:ext cx="6981495" cy="3005951"/>
          </a:xfrm>
          <a:prstGeom prst="rect">
            <a:avLst/>
          </a:prstGeom>
          <a:noFill/>
        </p:spPr>
        <p:txBody>
          <a:bodyPr wrap="square" rtlCol="0">
            <a:spAutoFit/>
          </a:bodyPr>
          <a:lstStyle/>
          <a:p>
            <a:pPr marL="342900" indent="-342900">
              <a:lnSpc>
                <a:spcPct val="150000"/>
              </a:lnSpc>
            </a:pPr>
            <a:r>
              <a:rPr lang="en-US" sz="3200" b="1" dirty="0" smtClean="0">
                <a:solidFill>
                  <a:schemeClr val="tx2"/>
                </a:solidFill>
              </a:rPr>
              <a:t>1. </a:t>
            </a:r>
            <a:r>
              <a:rPr lang="en-US" sz="3200" b="1" dirty="0" err="1" smtClean="0">
                <a:solidFill>
                  <a:schemeClr val="tx2"/>
                </a:solidFill>
              </a:rPr>
              <a:t>Demultiplex</a:t>
            </a:r>
            <a:r>
              <a:rPr lang="en-US" sz="3200" b="1" dirty="0" smtClean="0">
                <a:solidFill>
                  <a:schemeClr val="tx2"/>
                </a:solidFill>
              </a:rPr>
              <a:t> </a:t>
            </a:r>
            <a:r>
              <a:rPr lang="en-US" sz="3200" b="1" dirty="0" err="1" smtClean="0">
                <a:solidFill>
                  <a:schemeClr val="tx2"/>
                </a:solidFill>
              </a:rPr>
              <a:t>qseq</a:t>
            </a:r>
            <a:r>
              <a:rPr lang="en-US" sz="3200" b="1" dirty="0" smtClean="0">
                <a:solidFill>
                  <a:schemeClr val="tx2"/>
                </a:solidFill>
              </a:rPr>
              <a:t> file</a:t>
            </a:r>
          </a:p>
          <a:p>
            <a:pPr>
              <a:lnSpc>
                <a:spcPct val="150000"/>
              </a:lnSpc>
            </a:pPr>
            <a:r>
              <a:rPr lang="en-US" sz="3200" b="1" dirty="0" smtClean="0">
                <a:solidFill>
                  <a:schemeClr val="tx2"/>
                </a:solidFill>
              </a:rPr>
              <a:t>2. Convert </a:t>
            </a:r>
            <a:r>
              <a:rPr lang="en-US" sz="3200" b="1" dirty="0" err="1" smtClean="0">
                <a:solidFill>
                  <a:schemeClr val="tx2"/>
                </a:solidFill>
              </a:rPr>
              <a:t>qseq</a:t>
            </a:r>
            <a:r>
              <a:rPr lang="en-US" sz="3200" b="1" dirty="0" smtClean="0">
                <a:solidFill>
                  <a:schemeClr val="tx2"/>
                </a:solidFill>
              </a:rPr>
              <a:t> to </a:t>
            </a:r>
            <a:r>
              <a:rPr lang="en-US" sz="3200" b="1" dirty="0" err="1" smtClean="0">
                <a:solidFill>
                  <a:schemeClr val="tx2"/>
                </a:solidFill>
              </a:rPr>
              <a:t>fastq</a:t>
            </a:r>
            <a:r>
              <a:rPr lang="en-US" sz="3200" b="1" dirty="0" smtClean="0">
                <a:solidFill>
                  <a:schemeClr val="tx2"/>
                </a:solidFill>
              </a:rPr>
              <a:t> </a:t>
            </a:r>
            <a:r>
              <a:rPr lang="en-US" sz="3200" dirty="0" smtClean="0">
                <a:solidFill>
                  <a:schemeClr val="tx2"/>
                </a:solidFill>
              </a:rPr>
              <a:t>(Optional. Only necessary if you are using other scripts that require </a:t>
            </a:r>
            <a:r>
              <a:rPr lang="en-US" sz="3200" dirty="0" err="1" smtClean="0">
                <a:solidFill>
                  <a:schemeClr val="tx2"/>
                </a:solidFill>
              </a:rPr>
              <a:t>fastq</a:t>
            </a:r>
            <a:r>
              <a:rPr lang="en-US" sz="3200" dirty="0" smtClean="0">
                <a:solidFill>
                  <a:schemeClr val="tx2"/>
                </a:solidFill>
              </a:rPr>
              <a:t> format)</a:t>
            </a:r>
          </a:p>
        </p:txBody>
      </p:sp>
      <p:pic>
        <p:nvPicPr>
          <p:cNvPr id="40" name="Picture 39" descr="Screen Shot 2012-09-13 at 4.34.13 PM.png"/>
          <p:cNvPicPr>
            <a:picLocks noChangeAspect="1"/>
          </p:cNvPicPr>
          <p:nvPr/>
        </p:nvPicPr>
        <p:blipFill rotWithShape="1">
          <a:blip r:embed="rId3">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b="91245"/>
          <a:stretch/>
        </p:blipFill>
        <p:spPr>
          <a:xfrm>
            <a:off x="103018" y="1390416"/>
            <a:ext cx="1497978" cy="454194"/>
          </a:xfrm>
          <a:prstGeom prst="rect">
            <a:avLst/>
          </a:prstGeom>
        </p:spPr>
      </p:pic>
      <p:sp>
        <p:nvSpPr>
          <p:cNvPr id="41" name="TextBox 40"/>
          <p:cNvSpPr txBox="1"/>
          <p:nvPr/>
        </p:nvSpPr>
        <p:spPr>
          <a:xfrm>
            <a:off x="1249695" y="2144103"/>
            <a:ext cx="2293605" cy="830997"/>
          </a:xfrm>
          <a:prstGeom prst="rect">
            <a:avLst/>
          </a:prstGeom>
          <a:solidFill>
            <a:srgbClr val="FBC01E"/>
          </a:solidFill>
        </p:spPr>
        <p:txBody>
          <a:bodyPr wrap="square" rtlCol="0">
            <a:spAutoFit/>
          </a:bodyPr>
          <a:lstStyle/>
          <a:p>
            <a:r>
              <a:rPr lang="en-US" sz="2400" dirty="0" smtClean="0"/>
              <a:t>1. Demultiplex3.pl</a:t>
            </a:r>
            <a:endParaRPr lang="en-US" sz="2400" i="1" dirty="0"/>
          </a:p>
        </p:txBody>
      </p:sp>
      <p:cxnSp>
        <p:nvCxnSpPr>
          <p:cNvPr id="42" name="Straight Arrow Connector 41"/>
          <p:cNvCxnSpPr/>
          <p:nvPr/>
        </p:nvCxnSpPr>
        <p:spPr>
          <a:xfrm>
            <a:off x="1932783" y="1617513"/>
            <a:ext cx="1413520" cy="0"/>
          </a:xfrm>
          <a:prstGeom prst="straightConnector1">
            <a:avLst/>
          </a:prstGeom>
          <a:ln w="57150" cmpd="sng">
            <a:solidFill>
              <a:srgbClr val="A6A6A6"/>
            </a:solidFill>
            <a:tailEnd type="arrow"/>
          </a:ln>
        </p:spPr>
        <p:style>
          <a:lnRef idx="2">
            <a:schemeClr val="accent1"/>
          </a:lnRef>
          <a:fillRef idx="0">
            <a:schemeClr val="accent1"/>
          </a:fillRef>
          <a:effectRef idx="1">
            <a:schemeClr val="accent1"/>
          </a:effectRef>
          <a:fontRef idx="minor">
            <a:schemeClr val="tx1"/>
          </a:fontRef>
        </p:style>
      </p:cxnSp>
      <p:grpSp>
        <p:nvGrpSpPr>
          <p:cNvPr id="44" name="Group 43"/>
          <p:cNvGrpSpPr/>
          <p:nvPr/>
        </p:nvGrpSpPr>
        <p:grpSpPr>
          <a:xfrm>
            <a:off x="5634032" y="1419686"/>
            <a:ext cx="2864822" cy="631210"/>
            <a:chOff x="130456" y="1261640"/>
            <a:chExt cx="2627114" cy="767653"/>
          </a:xfrm>
        </p:grpSpPr>
        <p:cxnSp>
          <p:nvCxnSpPr>
            <p:cNvPr id="46" name="Straight Connector 45"/>
            <p:cNvCxnSpPr/>
            <p:nvPr/>
          </p:nvCxnSpPr>
          <p:spPr>
            <a:xfrm>
              <a:off x="1446856" y="1606514"/>
              <a:ext cx="4572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1570543" y="1502230"/>
              <a:ext cx="4572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1717421" y="1454112"/>
              <a:ext cx="4572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1643982" y="1261640"/>
              <a:ext cx="4572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1790860" y="1357876"/>
              <a:ext cx="4572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195470" y="1405994"/>
              <a:ext cx="457200" cy="0"/>
            </a:xfrm>
            <a:prstGeom prst="line">
              <a:avLst/>
            </a:pr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268909" y="1502230"/>
              <a:ext cx="457200" cy="0"/>
            </a:xfrm>
            <a:prstGeom prst="line">
              <a:avLst/>
            </a:pr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415787" y="1454112"/>
              <a:ext cx="457200" cy="0"/>
            </a:xfrm>
            <a:prstGeom prst="line">
              <a:avLst/>
            </a:pr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342348" y="1261640"/>
              <a:ext cx="457200" cy="0"/>
            </a:xfrm>
            <a:prstGeom prst="line">
              <a:avLst/>
            </a:pr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a:off x="489226" y="1357876"/>
              <a:ext cx="457200" cy="0"/>
            </a:xfrm>
            <a:prstGeom prst="line">
              <a:avLst/>
            </a:pr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130456" y="1617557"/>
              <a:ext cx="1658888" cy="411736"/>
            </a:xfrm>
            <a:prstGeom prst="rect">
              <a:avLst/>
            </a:prstGeom>
            <a:noFill/>
          </p:spPr>
          <p:txBody>
            <a:bodyPr wrap="none" rtlCol="0">
              <a:spAutoFit/>
            </a:bodyPr>
            <a:lstStyle/>
            <a:p>
              <a:r>
                <a:rPr lang="en-US" sz="1600" b="1" dirty="0" smtClean="0">
                  <a:solidFill>
                    <a:srgbClr val="660066"/>
                  </a:solidFill>
                </a:rPr>
                <a:t>sample 1.fastq</a:t>
              </a:r>
              <a:endParaRPr lang="en-US" sz="1600" b="1" dirty="0">
                <a:solidFill>
                  <a:srgbClr val="660066"/>
                </a:solidFill>
              </a:endParaRPr>
            </a:p>
          </p:txBody>
        </p:sp>
        <p:sp>
          <p:nvSpPr>
            <p:cNvPr id="58" name="TextBox 57"/>
            <p:cNvSpPr txBox="1"/>
            <p:nvPr/>
          </p:nvSpPr>
          <p:spPr>
            <a:xfrm>
              <a:off x="1446856" y="1606514"/>
              <a:ext cx="1310714" cy="411736"/>
            </a:xfrm>
            <a:prstGeom prst="rect">
              <a:avLst/>
            </a:prstGeom>
            <a:noFill/>
          </p:spPr>
          <p:txBody>
            <a:bodyPr wrap="square" rtlCol="0">
              <a:spAutoFit/>
            </a:bodyPr>
            <a:lstStyle/>
            <a:p>
              <a:r>
                <a:rPr lang="en-US" sz="1600" b="1" dirty="0" smtClean="0">
                  <a:solidFill>
                    <a:srgbClr val="008000"/>
                  </a:solidFill>
                </a:rPr>
                <a:t>sample 2.fastq</a:t>
              </a:r>
              <a:endParaRPr lang="en-US" sz="1600" b="1" dirty="0">
                <a:solidFill>
                  <a:srgbClr val="008000"/>
                </a:solidFill>
              </a:endParaRPr>
            </a:p>
          </p:txBody>
        </p:sp>
      </p:grpSp>
      <p:sp>
        <p:nvSpPr>
          <p:cNvPr id="59" name="TextBox 58"/>
          <p:cNvSpPr txBox="1"/>
          <p:nvPr/>
        </p:nvSpPr>
        <p:spPr>
          <a:xfrm>
            <a:off x="3727303" y="2118703"/>
            <a:ext cx="2287729" cy="830997"/>
          </a:xfrm>
          <a:prstGeom prst="rect">
            <a:avLst/>
          </a:prstGeom>
          <a:solidFill>
            <a:srgbClr val="FBC01E"/>
          </a:solidFill>
        </p:spPr>
        <p:txBody>
          <a:bodyPr wrap="square" rtlCol="0">
            <a:spAutoFit/>
          </a:bodyPr>
          <a:lstStyle/>
          <a:p>
            <a:r>
              <a:rPr lang="en-US" sz="2400" dirty="0" smtClean="0"/>
              <a:t>2. qseq2fastqYH.pl</a:t>
            </a:r>
            <a:endParaRPr lang="en-US" sz="2400" i="1" dirty="0"/>
          </a:p>
        </p:txBody>
      </p:sp>
      <p:cxnSp>
        <p:nvCxnSpPr>
          <p:cNvPr id="62" name="Straight Arrow Connector 61"/>
          <p:cNvCxnSpPr/>
          <p:nvPr/>
        </p:nvCxnSpPr>
        <p:spPr>
          <a:xfrm>
            <a:off x="3878628" y="1617513"/>
            <a:ext cx="1413520" cy="0"/>
          </a:xfrm>
          <a:prstGeom prst="straightConnector1">
            <a:avLst/>
          </a:prstGeom>
          <a:ln w="57150" cmpd="sng">
            <a:solidFill>
              <a:srgbClr val="A6A6A6"/>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839947589"/>
      </p:ext>
    </p:extLst>
  </p:cSld>
  <p:clrMapOvr>
    <a:masterClrMapping/>
  </p:clrMapOvr>
  <mc:AlternateContent>
    <mc:Choice xmlns="" xmlns:a="http://schemas.openxmlformats.org/drawingml/2006/main" xmlns:r="http://schemas.openxmlformats.org/officeDocument/2006/relationships" xmlns:p="http://schemas.openxmlformats.org/presentationml/2006/main" xmlns:p14="http://schemas.microsoft.com/office/powerpoint/2010/main" xmlns:mc="http://schemas.openxmlformats.org/markup-compatibility/2006" xmlns:mv="urn:schemas-microsoft-com:mac:vml" Requires="p14">
      <p:transition spd="slow" p14:dur="2000"/>
    </mc:Choice>
    <mc:Fallback>
      <mp:transition xmlns:mp="http://schemas.microsoft.com/office/mac/powerpoint/2008/mai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5" name="Rectangle 1"/>
          <p:cNvSpPr>
            <a:spLocks noGrp="1" noChangeArrowheads="1"/>
          </p:cNvSpPr>
          <p:nvPr>
            <p:ph type="title"/>
          </p:nvPr>
        </p:nvSpPr>
        <p:spPr>
          <a:xfrm>
            <a:off x="892969" y="150614"/>
            <a:ext cx="7358063" cy="1160859"/>
          </a:xfrm>
          <a:ln/>
        </p:spPr>
        <p:txBody>
          <a:bodyPr/>
          <a:lstStyle/>
          <a:p>
            <a:r>
              <a:rPr lang="en-US" sz="3400" dirty="0" smtClean="0"/>
              <a:t>1.Demultiplex </a:t>
            </a:r>
            <a:r>
              <a:rPr lang="en-US" sz="3400" dirty="0" err="1" smtClean="0"/>
              <a:t>qseq</a:t>
            </a:r>
            <a:r>
              <a:rPr lang="en-US" sz="3400" dirty="0" smtClean="0"/>
              <a:t> file</a:t>
            </a:r>
            <a:endParaRPr lang="en-US" sz="3400" dirty="0"/>
          </a:p>
        </p:txBody>
      </p:sp>
      <p:sp>
        <p:nvSpPr>
          <p:cNvPr id="16386" name="Rectangle 2"/>
          <p:cNvSpPr>
            <a:spLocks noGrp="1" noChangeArrowheads="1"/>
          </p:cNvSpPr>
          <p:nvPr>
            <p:ph idx="1"/>
          </p:nvPr>
        </p:nvSpPr>
        <p:spPr>
          <a:xfrm>
            <a:off x="267891" y="828873"/>
            <a:ext cx="8768953" cy="5813227"/>
          </a:xfrm>
          <a:ln/>
        </p:spPr>
        <p:txBody>
          <a:bodyPr/>
          <a:lstStyle/>
          <a:p>
            <a:pPr>
              <a:buNone/>
            </a:pPr>
            <a:r>
              <a:rPr lang="en-US" sz="2000" b="1" dirty="0">
                <a:latin typeface="Helvetica" charset="0"/>
                <a:ea typeface="Helvetica" charset="0"/>
                <a:cs typeface="Helvetica" charset="0"/>
                <a:sym typeface="Helvetica" charset="0"/>
              </a:rPr>
              <a:t>Inputs</a:t>
            </a:r>
            <a:r>
              <a:rPr lang="en-US" sz="2000" b="1" dirty="0" smtClean="0">
                <a:latin typeface="Helvetica" charset="0"/>
                <a:ea typeface="Helvetica" charset="0"/>
                <a:cs typeface="Helvetica" charset="0"/>
                <a:sym typeface="Helvetica" charset="0"/>
              </a:rPr>
              <a:t>:</a:t>
            </a:r>
            <a:endParaRPr lang="en-US" sz="2000" b="1" dirty="0" smtClean="0">
              <a:latin typeface="Helvetica" charset="0"/>
              <a:ea typeface="ヒラギノ角ゴ ProN W6" charset="-128"/>
              <a:cs typeface="ヒラギノ角ゴ ProN W6" charset="-128"/>
              <a:sym typeface="Helvetica" charset="0"/>
            </a:endParaRPr>
          </a:p>
          <a:p>
            <a:pPr>
              <a:buNone/>
            </a:pPr>
            <a:r>
              <a:rPr lang="en-US" sz="2000" dirty="0">
                <a:latin typeface="Helvetica" charset="0"/>
                <a:ea typeface="Helvetica" charset="0"/>
                <a:cs typeface="Helvetica" charset="0"/>
                <a:sym typeface="Helvetica" charset="0"/>
              </a:rPr>
              <a:t>1) Script name:       </a:t>
            </a:r>
            <a:r>
              <a:rPr lang="en-US" sz="1800" dirty="0" smtClean="0">
                <a:latin typeface="Courier" charset="0"/>
                <a:ea typeface="Courier" charset="0"/>
                <a:cs typeface="Courier" charset="0"/>
                <a:sym typeface="Courier" charset="0"/>
              </a:rPr>
              <a:t>Demultiplex3.pl</a:t>
            </a:r>
            <a:endParaRPr lang="en-US" sz="2000" dirty="0" smtClean="0">
              <a:latin typeface="Helvetica" charset="0"/>
              <a:sym typeface="Helvetica" charset="0"/>
            </a:endParaRPr>
          </a:p>
          <a:p>
            <a:pPr>
              <a:buNone/>
            </a:pPr>
            <a:r>
              <a:rPr lang="en-US" sz="2000" dirty="0" smtClean="0">
                <a:latin typeface="Helvetica" charset="0"/>
                <a:ea typeface="Helvetica" charset="0"/>
                <a:cs typeface="Helvetica" charset="0"/>
                <a:sym typeface="Helvetica" charset="0"/>
              </a:rPr>
              <a:t>2) In your directory, you must have the </a:t>
            </a:r>
            <a:r>
              <a:rPr lang="en-US" sz="2000" b="1" dirty="0" smtClean="0">
                <a:latin typeface="Helvetica" charset="0"/>
                <a:ea typeface="Helvetica" charset="0"/>
                <a:cs typeface="Helvetica" charset="0"/>
                <a:sym typeface="Helvetica" charset="0"/>
              </a:rPr>
              <a:t>end1 </a:t>
            </a:r>
            <a:r>
              <a:rPr lang="en-US" sz="2000" b="1" dirty="0" err="1" smtClean="0">
                <a:latin typeface="Helvetica" charset="0"/>
                <a:ea typeface="Helvetica" charset="0"/>
                <a:cs typeface="Helvetica" charset="0"/>
                <a:sym typeface="Helvetica" charset="0"/>
              </a:rPr>
              <a:t>qseq</a:t>
            </a:r>
            <a:r>
              <a:rPr lang="en-US" sz="2000" b="1" dirty="0" smtClean="0">
                <a:latin typeface="Helvetica" charset="0"/>
                <a:ea typeface="Helvetica" charset="0"/>
                <a:cs typeface="Helvetica" charset="0"/>
                <a:sym typeface="Helvetica" charset="0"/>
              </a:rPr>
              <a:t> files </a:t>
            </a:r>
            <a:r>
              <a:rPr lang="en-US" sz="2000" dirty="0" smtClean="0">
                <a:latin typeface="Helvetica" charset="0"/>
                <a:ea typeface="Helvetica" charset="0"/>
                <a:cs typeface="Helvetica" charset="0"/>
                <a:sym typeface="Helvetica" charset="0"/>
              </a:rPr>
              <a:t>(file with reads)</a:t>
            </a:r>
            <a:endParaRPr lang="en-US" sz="2000" dirty="0" smtClean="0">
              <a:latin typeface="Helvetica" charset="0"/>
              <a:sym typeface="Helvetica" charset="0"/>
            </a:endParaRPr>
          </a:p>
          <a:p>
            <a:pPr>
              <a:buNone/>
            </a:pPr>
            <a:r>
              <a:rPr lang="en-US" sz="2000" dirty="0" smtClean="0">
                <a:latin typeface="Helvetica" charset="0"/>
                <a:ea typeface="Helvetica" charset="0"/>
                <a:cs typeface="Helvetica" charset="0"/>
                <a:sym typeface="Helvetica" charset="0"/>
              </a:rPr>
              <a:t>3</a:t>
            </a:r>
            <a:r>
              <a:rPr lang="en-US" sz="2000" dirty="0">
                <a:latin typeface="Helvetica" charset="0"/>
                <a:ea typeface="Helvetica" charset="0"/>
                <a:cs typeface="Helvetica" charset="0"/>
                <a:sym typeface="Helvetica" charset="0"/>
              </a:rPr>
              <a:t>)</a:t>
            </a:r>
            <a:r>
              <a:rPr lang="en-US" sz="2000" dirty="0" smtClean="0">
                <a:latin typeface="Helvetica" charset="0"/>
                <a:ea typeface="Helvetica" charset="0"/>
                <a:cs typeface="Helvetica" charset="0"/>
                <a:sym typeface="Helvetica" charset="0"/>
              </a:rPr>
              <a:t> In your directory, you must have the </a:t>
            </a:r>
            <a:r>
              <a:rPr lang="en-US" sz="2000" b="1" dirty="0" smtClean="0">
                <a:latin typeface="Helvetica" charset="0"/>
                <a:ea typeface="Helvetica" charset="0"/>
                <a:cs typeface="Helvetica" charset="0"/>
                <a:sym typeface="Helvetica" charset="0"/>
              </a:rPr>
              <a:t>end2 </a:t>
            </a:r>
            <a:r>
              <a:rPr lang="en-US" sz="2000" b="1" dirty="0" err="1">
                <a:latin typeface="Helvetica" charset="0"/>
                <a:ea typeface="Helvetica" charset="0"/>
                <a:cs typeface="Helvetica" charset="0"/>
                <a:sym typeface="Helvetica" charset="0"/>
              </a:rPr>
              <a:t>qseq</a:t>
            </a:r>
            <a:r>
              <a:rPr lang="en-US" sz="2000" b="1" dirty="0">
                <a:latin typeface="Helvetica" charset="0"/>
                <a:ea typeface="Helvetica" charset="0"/>
                <a:cs typeface="Helvetica" charset="0"/>
                <a:sym typeface="Helvetica" charset="0"/>
              </a:rPr>
              <a:t> </a:t>
            </a:r>
            <a:r>
              <a:rPr lang="en-US" sz="2000" b="1" dirty="0" smtClean="0">
                <a:latin typeface="Helvetica" charset="0"/>
                <a:ea typeface="Helvetica" charset="0"/>
                <a:cs typeface="Helvetica" charset="0"/>
                <a:sym typeface="Helvetica" charset="0"/>
              </a:rPr>
              <a:t>files </a:t>
            </a:r>
            <a:r>
              <a:rPr lang="en-US" sz="2000" dirty="0">
                <a:latin typeface="Helvetica" charset="0"/>
                <a:ea typeface="Helvetica" charset="0"/>
                <a:cs typeface="Helvetica" charset="0"/>
                <a:sym typeface="Helvetica" charset="0"/>
              </a:rPr>
              <a:t>(file with barcodes)</a:t>
            </a:r>
            <a:endParaRPr lang="en-US" sz="2000" dirty="0">
              <a:latin typeface="Helvetica" charset="0"/>
              <a:sym typeface="Helvetica" charset="0"/>
            </a:endParaRPr>
          </a:p>
          <a:p>
            <a:pPr>
              <a:buNone/>
            </a:pPr>
            <a:r>
              <a:rPr lang="en-US" sz="2000" dirty="0">
                <a:latin typeface="Helvetica" charset="0"/>
                <a:ea typeface="Helvetica" charset="0"/>
                <a:cs typeface="Helvetica" charset="0"/>
                <a:sym typeface="Helvetica" charset="0"/>
              </a:rPr>
              <a:t>4)</a:t>
            </a:r>
            <a:r>
              <a:rPr lang="en-US" sz="2000" dirty="0" smtClean="0">
                <a:latin typeface="Helvetica" charset="0"/>
                <a:ea typeface="Helvetica" charset="0"/>
                <a:cs typeface="Helvetica" charset="0"/>
                <a:sym typeface="Helvetica" charset="0"/>
              </a:rPr>
              <a:t> In your directory, barcode </a:t>
            </a:r>
            <a:r>
              <a:rPr lang="en-US" sz="2000" dirty="0">
                <a:latin typeface="Helvetica" charset="0"/>
                <a:ea typeface="Helvetica" charset="0"/>
                <a:cs typeface="Helvetica" charset="0"/>
                <a:sym typeface="Helvetica" charset="0"/>
              </a:rPr>
              <a:t>file with list of barcodes used in your </a:t>
            </a:r>
            <a:r>
              <a:rPr lang="en-US" sz="2000" dirty="0" smtClean="0">
                <a:latin typeface="Helvetica" charset="0"/>
                <a:ea typeface="Helvetica" charset="0"/>
                <a:cs typeface="Helvetica" charset="0"/>
                <a:sym typeface="Helvetica" charset="0"/>
              </a:rPr>
              <a:t>experiment, named “</a:t>
            </a:r>
            <a:r>
              <a:rPr lang="en-US" sz="2000" dirty="0" err="1" smtClean="0">
                <a:latin typeface="Helvetica" charset="0"/>
                <a:ea typeface="Helvetica" charset="0"/>
                <a:cs typeface="Helvetica" charset="0"/>
                <a:sym typeface="Helvetica" charset="0"/>
              </a:rPr>
              <a:t>barcodes.txt</a:t>
            </a:r>
            <a:r>
              <a:rPr lang="en-US" sz="2000" dirty="0" smtClean="0">
                <a:latin typeface="Helvetica" charset="0"/>
                <a:ea typeface="Helvetica" charset="0"/>
                <a:cs typeface="Helvetica" charset="0"/>
                <a:sym typeface="Helvetica" charset="0"/>
              </a:rPr>
              <a:t>”</a:t>
            </a:r>
            <a:endParaRPr lang="en-US" sz="2000" dirty="0" smtClean="0">
              <a:latin typeface="Helvetica" charset="0"/>
              <a:sym typeface="Helvetica" charset="0"/>
            </a:endParaRPr>
          </a:p>
          <a:p>
            <a:pPr>
              <a:buNone/>
            </a:pPr>
            <a:endParaRPr lang="en-US" sz="2000" dirty="0" smtClean="0">
              <a:latin typeface="Helvetica" charset="0"/>
              <a:sym typeface="Helvetica" charset="0"/>
            </a:endParaRPr>
          </a:p>
          <a:p>
            <a:pPr>
              <a:buNone/>
            </a:pPr>
            <a:r>
              <a:rPr lang="en-US" sz="2000" b="1" dirty="0">
                <a:latin typeface="Helvetica" charset="0"/>
                <a:ea typeface="Helvetica" charset="0"/>
                <a:cs typeface="Helvetica" charset="0"/>
                <a:sym typeface="Helvetica" charset="0"/>
              </a:rPr>
              <a:t>Outputs:</a:t>
            </a:r>
            <a:endParaRPr lang="en-US" sz="2000" b="1" dirty="0" smtClean="0">
              <a:latin typeface="Helvetica" charset="0"/>
              <a:ea typeface="ヒラギノ角ゴ ProN W6" charset="-128"/>
              <a:cs typeface="ヒラギノ角ゴ ProN W6" charset="-128"/>
              <a:sym typeface="Helvetica" charset="0"/>
            </a:endParaRPr>
          </a:p>
          <a:p>
            <a:pPr>
              <a:buNone/>
            </a:pPr>
            <a:r>
              <a:rPr lang="en-US" sz="2000" dirty="0" smtClean="0">
                <a:latin typeface="Helvetica" charset="0"/>
                <a:ea typeface="Helvetica" charset="0"/>
                <a:cs typeface="Helvetica" charset="0"/>
                <a:sym typeface="Helvetica" charset="0"/>
              </a:rPr>
              <a:t>One </a:t>
            </a:r>
            <a:r>
              <a:rPr lang="en-US" sz="2000" dirty="0" err="1" smtClean="0">
                <a:latin typeface="Helvetica" charset="0"/>
                <a:ea typeface="Helvetica" charset="0"/>
                <a:cs typeface="Helvetica" charset="0"/>
                <a:sym typeface="Helvetica" charset="0"/>
              </a:rPr>
              <a:t>qseq</a:t>
            </a:r>
            <a:r>
              <a:rPr lang="en-US" sz="2000" dirty="0" smtClean="0">
                <a:latin typeface="Helvetica" charset="0"/>
                <a:ea typeface="Helvetica" charset="0"/>
                <a:cs typeface="Helvetica" charset="0"/>
                <a:sym typeface="Helvetica" charset="0"/>
              </a:rPr>
              <a:t> file for each barcode used. Script will </a:t>
            </a:r>
            <a:r>
              <a:rPr lang="en-US" sz="2000" dirty="0" err="1" smtClean="0">
                <a:latin typeface="Helvetica" charset="0"/>
                <a:ea typeface="Helvetica" charset="0"/>
                <a:cs typeface="Helvetica" charset="0"/>
                <a:sym typeface="Helvetica" charset="0"/>
              </a:rPr>
              <a:t>demultiplex</a:t>
            </a:r>
            <a:r>
              <a:rPr lang="en-US" sz="2000" dirty="0" smtClean="0">
                <a:latin typeface="Helvetica" charset="0"/>
                <a:ea typeface="Helvetica" charset="0"/>
                <a:cs typeface="Helvetica" charset="0"/>
                <a:sym typeface="Helvetica" charset="0"/>
              </a:rPr>
              <a:t> all </a:t>
            </a:r>
            <a:r>
              <a:rPr lang="en-US" sz="2000" dirty="0" err="1" smtClean="0">
                <a:latin typeface="Helvetica" charset="0"/>
                <a:ea typeface="Helvetica" charset="0"/>
                <a:cs typeface="Helvetica" charset="0"/>
                <a:sym typeface="Helvetica" charset="0"/>
              </a:rPr>
              <a:t>qseq</a:t>
            </a:r>
            <a:r>
              <a:rPr lang="en-US" sz="2000" dirty="0" smtClean="0">
                <a:latin typeface="Helvetica" charset="0"/>
                <a:ea typeface="Helvetica" charset="0"/>
                <a:cs typeface="Helvetica" charset="0"/>
                <a:sym typeface="Helvetica" charset="0"/>
              </a:rPr>
              <a:t> files in your directory</a:t>
            </a:r>
          </a:p>
          <a:p>
            <a:pPr>
              <a:buNone/>
            </a:pPr>
            <a:endParaRPr lang="en-US" sz="2000" b="1" dirty="0" smtClean="0">
              <a:latin typeface="Helvetica" charset="0"/>
              <a:ea typeface="Helvetica" charset="0"/>
              <a:cs typeface="Helvetica" charset="0"/>
              <a:sym typeface="Helvetica" charset="0"/>
            </a:endParaRPr>
          </a:p>
          <a:p>
            <a:pPr>
              <a:buNone/>
            </a:pPr>
            <a:r>
              <a:rPr lang="en-US" sz="2000" b="1" dirty="0" smtClean="0">
                <a:latin typeface="Helvetica" charset="0"/>
                <a:ea typeface="Helvetica" charset="0"/>
                <a:cs typeface="Helvetica" charset="0"/>
                <a:sym typeface="Helvetica" charset="0"/>
              </a:rPr>
              <a:t>Run command:</a:t>
            </a:r>
          </a:p>
          <a:p>
            <a:pPr>
              <a:buNone/>
            </a:pPr>
            <a:endParaRPr lang="en-US" sz="2000" dirty="0" smtClean="0">
              <a:latin typeface="Courier" charset="0"/>
              <a:ea typeface="Courier" charset="0"/>
              <a:cs typeface="Courier" charset="0"/>
              <a:sym typeface="Courier" charset="0"/>
            </a:endParaRPr>
          </a:p>
          <a:p>
            <a:pPr>
              <a:buNone/>
            </a:pPr>
            <a:r>
              <a:rPr lang="en-US" sz="2000" dirty="0" smtClean="0">
                <a:latin typeface="Courier" charset="0"/>
                <a:ea typeface="Courier" charset="0"/>
                <a:cs typeface="Courier" charset="0"/>
                <a:sym typeface="Courier" charset="0"/>
              </a:rPr>
              <a:t>	</a:t>
            </a:r>
            <a:r>
              <a:rPr lang="en-US" sz="2400" dirty="0" err="1" smtClean="0">
                <a:latin typeface="Courier" charset="0"/>
                <a:ea typeface="Courier" charset="0"/>
                <a:cs typeface="Courier" charset="0"/>
                <a:sym typeface="Courier" charset="0"/>
              </a:rPr>
              <a:t>cd</a:t>
            </a:r>
            <a:r>
              <a:rPr lang="en-US" sz="2400" dirty="0" smtClean="0">
                <a:latin typeface="Courier" charset="0"/>
                <a:ea typeface="Courier" charset="0"/>
                <a:cs typeface="Courier" charset="0"/>
                <a:sym typeface="Courier" charset="0"/>
              </a:rPr>
              <a:t> ~/scratch/Workshop4/DemultiplexA/</a:t>
            </a:r>
          </a:p>
          <a:p>
            <a:pPr>
              <a:buNone/>
            </a:pPr>
            <a:r>
              <a:rPr lang="en-US" sz="2400" dirty="0" smtClean="0">
                <a:latin typeface="Courier" charset="0"/>
                <a:ea typeface="Courier" charset="0"/>
                <a:cs typeface="Courier" charset="0"/>
                <a:sym typeface="Courier" charset="0"/>
              </a:rPr>
              <a:t>	</a:t>
            </a:r>
            <a:r>
              <a:rPr lang="en-US" sz="2400" dirty="0" err="1" smtClean="0">
                <a:latin typeface="Courier" charset="0"/>
                <a:ea typeface="Courier" charset="0"/>
                <a:cs typeface="Courier" charset="0"/>
                <a:sym typeface="Courier" charset="0"/>
              </a:rPr>
              <a:t>perl</a:t>
            </a:r>
            <a:r>
              <a:rPr lang="en-US" sz="2400" dirty="0" smtClean="0">
                <a:latin typeface="Courier" charset="0"/>
                <a:ea typeface="Courier" charset="0"/>
                <a:cs typeface="Courier" charset="0"/>
                <a:sym typeface="Courier" charset="0"/>
              </a:rPr>
              <a:t> Demultiplex3.pl</a:t>
            </a:r>
            <a:endParaRPr lang="en-US" sz="2400" dirty="0" smtClean="0">
              <a:latin typeface="Courier" charset="0"/>
              <a:sym typeface="Courier" charset="0"/>
            </a:endParaRPr>
          </a:p>
        </p:txBody>
      </p:sp>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3" name="Picture 2" descr="Screen Shot 2013-09-25 at 10.27.29 AM.png"/>
          <p:cNvPicPr>
            <a:picLocks noChangeAspect="1"/>
          </p:cNvPicPr>
          <p:nvPr/>
        </p:nvPicPr>
        <p:blipFill rotWithShape="1">
          <a:blip r:embed="rId2">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r="22019" b="9356"/>
          <a:stretch/>
        </p:blipFill>
        <p:spPr>
          <a:xfrm>
            <a:off x="145142" y="705295"/>
            <a:ext cx="4584095" cy="6082049"/>
          </a:xfrm>
          <a:prstGeom prst="rect">
            <a:avLst/>
          </a:prstGeom>
        </p:spPr>
      </p:pic>
      <p:sp>
        <p:nvSpPr>
          <p:cNvPr id="4" name="TextBox 3"/>
          <p:cNvSpPr txBox="1"/>
          <p:nvPr/>
        </p:nvSpPr>
        <p:spPr>
          <a:xfrm>
            <a:off x="120501" y="-84665"/>
            <a:ext cx="4803719" cy="789960"/>
          </a:xfrm>
          <a:prstGeom prst="rect">
            <a:avLst/>
          </a:prstGeom>
          <a:noFill/>
        </p:spPr>
        <p:txBody>
          <a:bodyPr wrap="none" rtlCol="0">
            <a:spAutoFit/>
          </a:bodyPr>
          <a:lstStyle/>
          <a:p>
            <a:pPr>
              <a:lnSpc>
                <a:spcPct val="150000"/>
              </a:lnSpc>
            </a:pPr>
            <a:r>
              <a:rPr lang="en-US" sz="3200" b="1" u="sng" dirty="0" smtClean="0">
                <a:solidFill>
                  <a:schemeClr val="tx2"/>
                </a:solidFill>
              </a:rPr>
              <a:t>1. Running Demultiplex3.pl</a:t>
            </a:r>
          </a:p>
        </p:txBody>
      </p:sp>
      <p:sp>
        <p:nvSpPr>
          <p:cNvPr id="5" name="TextBox 4"/>
          <p:cNvSpPr txBox="1"/>
          <p:nvPr/>
        </p:nvSpPr>
        <p:spPr>
          <a:xfrm>
            <a:off x="5250591" y="3382068"/>
            <a:ext cx="3072476" cy="830997"/>
          </a:xfrm>
          <a:prstGeom prst="rect">
            <a:avLst/>
          </a:prstGeom>
          <a:noFill/>
        </p:spPr>
        <p:txBody>
          <a:bodyPr wrap="none" rtlCol="0">
            <a:spAutoFit/>
          </a:bodyPr>
          <a:lstStyle/>
          <a:p>
            <a:r>
              <a:rPr lang="en-US" sz="2400" dirty="0" smtClean="0"/>
              <a:t>Generic script message</a:t>
            </a:r>
          </a:p>
          <a:p>
            <a:r>
              <a:rPr lang="en-US" sz="2400" dirty="0" smtClean="0"/>
              <a:t>about how it works</a:t>
            </a:r>
            <a:endParaRPr lang="en-US" sz="2400" dirty="0"/>
          </a:p>
        </p:txBody>
      </p:sp>
      <p:sp>
        <p:nvSpPr>
          <p:cNvPr id="6" name="TextBox 5"/>
          <p:cNvSpPr txBox="1"/>
          <p:nvPr/>
        </p:nvSpPr>
        <p:spPr>
          <a:xfrm>
            <a:off x="4917924" y="2199732"/>
            <a:ext cx="1214094" cy="461665"/>
          </a:xfrm>
          <a:prstGeom prst="rect">
            <a:avLst/>
          </a:prstGeom>
          <a:noFill/>
        </p:spPr>
        <p:txBody>
          <a:bodyPr wrap="none" rtlCol="0">
            <a:spAutoFit/>
          </a:bodyPr>
          <a:lstStyle/>
          <a:p>
            <a:r>
              <a:rPr lang="en-US" sz="2400" dirty="0" smtClean="0"/>
              <a:t>Running</a:t>
            </a:r>
            <a:endParaRPr lang="en-US" sz="2400" dirty="0"/>
          </a:p>
        </p:txBody>
      </p:sp>
      <p:sp>
        <p:nvSpPr>
          <p:cNvPr id="7" name="TextBox 6"/>
          <p:cNvSpPr txBox="1"/>
          <p:nvPr/>
        </p:nvSpPr>
        <p:spPr>
          <a:xfrm>
            <a:off x="5149567" y="5805304"/>
            <a:ext cx="1079743" cy="461665"/>
          </a:xfrm>
          <a:prstGeom prst="rect">
            <a:avLst/>
          </a:prstGeom>
          <a:noFill/>
        </p:spPr>
        <p:txBody>
          <a:bodyPr wrap="none" rtlCol="0">
            <a:spAutoFit/>
          </a:bodyPr>
          <a:lstStyle/>
          <a:p>
            <a:r>
              <a:rPr lang="en-US" sz="2400" dirty="0" smtClean="0"/>
              <a:t>Output</a:t>
            </a:r>
            <a:endParaRPr lang="en-US" sz="2400" dirty="0"/>
          </a:p>
        </p:txBody>
      </p:sp>
      <p:sp>
        <p:nvSpPr>
          <p:cNvPr id="8" name="TextBox 7"/>
          <p:cNvSpPr txBox="1"/>
          <p:nvPr/>
        </p:nvSpPr>
        <p:spPr>
          <a:xfrm>
            <a:off x="5071415" y="1185541"/>
            <a:ext cx="850413" cy="461665"/>
          </a:xfrm>
          <a:prstGeom prst="rect">
            <a:avLst/>
          </a:prstGeom>
          <a:noFill/>
        </p:spPr>
        <p:txBody>
          <a:bodyPr wrap="none" rtlCol="0">
            <a:spAutoFit/>
          </a:bodyPr>
          <a:lstStyle/>
          <a:p>
            <a:r>
              <a:rPr lang="en-US" sz="2400" dirty="0" smtClean="0"/>
              <a:t>Input </a:t>
            </a:r>
            <a:endParaRPr lang="en-US" sz="2400" dirty="0"/>
          </a:p>
        </p:txBody>
      </p:sp>
      <p:sp>
        <p:nvSpPr>
          <p:cNvPr id="9" name="Left Brace 8"/>
          <p:cNvSpPr/>
          <p:nvPr/>
        </p:nvSpPr>
        <p:spPr>
          <a:xfrm flipH="1">
            <a:off x="4729236" y="2755672"/>
            <a:ext cx="521355" cy="2191280"/>
          </a:xfrm>
          <a:prstGeom prst="leftBrace">
            <a:avLst>
              <a:gd name="adj1" fmla="val 30358"/>
              <a:gd name="adj2" fmla="val 50000"/>
            </a:avLst>
          </a:prstGeom>
          <a:ln w="38100" cmpd="sng">
            <a:solidFill>
              <a:srgbClr val="FFF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cxnSp>
        <p:nvCxnSpPr>
          <p:cNvPr id="11" name="Straight Arrow Connector 10"/>
          <p:cNvCxnSpPr>
            <a:stCxn id="6" idx="1"/>
          </p:cNvCxnSpPr>
          <p:nvPr/>
        </p:nvCxnSpPr>
        <p:spPr>
          <a:xfrm flipH="1">
            <a:off x="3568095" y="2430565"/>
            <a:ext cx="1349829" cy="133625"/>
          </a:xfrm>
          <a:prstGeom prst="straightConnector1">
            <a:avLst/>
          </a:prstGeom>
          <a:ln>
            <a:solidFill>
              <a:srgbClr val="FFF000"/>
            </a:solidFill>
            <a:tailEnd type="arrow"/>
          </a:ln>
        </p:spPr>
        <p:style>
          <a:lnRef idx="2">
            <a:schemeClr val="accent1"/>
          </a:lnRef>
          <a:fillRef idx="0">
            <a:schemeClr val="accent1"/>
          </a:fillRef>
          <a:effectRef idx="1">
            <a:schemeClr val="accent1"/>
          </a:effectRef>
          <a:fontRef idx="minor">
            <a:schemeClr val="tx1"/>
          </a:fontRef>
        </p:style>
      </p:cxnSp>
      <p:sp>
        <p:nvSpPr>
          <p:cNvPr id="12" name="Left Brace 11"/>
          <p:cNvSpPr/>
          <p:nvPr/>
        </p:nvSpPr>
        <p:spPr>
          <a:xfrm flipH="1">
            <a:off x="4737749" y="1165575"/>
            <a:ext cx="293869" cy="648711"/>
          </a:xfrm>
          <a:prstGeom prst="leftBrace">
            <a:avLst>
              <a:gd name="adj1" fmla="val 30358"/>
              <a:gd name="adj2" fmla="val 50000"/>
            </a:avLst>
          </a:prstGeom>
          <a:ln w="38100" cmpd="sng">
            <a:solidFill>
              <a:srgbClr val="FFF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3" name="TextBox 12"/>
          <p:cNvSpPr txBox="1"/>
          <p:nvPr/>
        </p:nvSpPr>
        <p:spPr>
          <a:xfrm>
            <a:off x="5007428" y="4913831"/>
            <a:ext cx="3488265" cy="830997"/>
          </a:xfrm>
          <a:prstGeom prst="rect">
            <a:avLst/>
          </a:prstGeom>
          <a:noFill/>
        </p:spPr>
        <p:txBody>
          <a:bodyPr wrap="square" rtlCol="0">
            <a:spAutoFit/>
          </a:bodyPr>
          <a:lstStyle/>
          <a:p>
            <a:r>
              <a:rPr lang="en-US" sz="2400" dirty="0"/>
              <a:t>M</a:t>
            </a:r>
            <a:r>
              <a:rPr lang="en-US" sz="2400" dirty="0" smtClean="0"/>
              <a:t>essage about single or paired end mode (se/</a:t>
            </a:r>
            <a:r>
              <a:rPr lang="en-US" sz="2400" dirty="0" err="1" smtClean="0"/>
              <a:t>pe</a:t>
            </a:r>
            <a:r>
              <a:rPr lang="en-US" sz="2400" dirty="0" smtClean="0"/>
              <a:t>)</a:t>
            </a:r>
            <a:endParaRPr lang="en-US" sz="2400" dirty="0"/>
          </a:p>
        </p:txBody>
      </p:sp>
      <p:sp>
        <p:nvSpPr>
          <p:cNvPr id="14" name="Left Brace 13"/>
          <p:cNvSpPr/>
          <p:nvPr/>
        </p:nvSpPr>
        <p:spPr>
          <a:xfrm flipH="1">
            <a:off x="4737748" y="5515428"/>
            <a:ext cx="404562" cy="1124857"/>
          </a:xfrm>
          <a:prstGeom prst="leftBrace">
            <a:avLst>
              <a:gd name="adj1" fmla="val 30358"/>
              <a:gd name="adj2" fmla="val 50000"/>
            </a:avLst>
          </a:prstGeom>
          <a:ln w="38100" cmpd="sng">
            <a:solidFill>
              <a:srgbClr val="FFF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cxnSp>
        <p:nvCxnSpPr>
          <p:cNvPr id="15" name="Straight Arrow Connector 14"/>
          <p:cNvCxnSpPr/>
          <p:nvPr/>
        </p:nvCxnSpPr>
        <p:spPr>
          <a:xfrm flipH="1">
            <a:off x="798287" y="5164667"/>
            <a:ext cx="4151086" cy="0"/>
          </a:xfrm>
          <a:prstGeom prst="straightConnector1">
            <a:avLst/>
          </a:prstGeom>
          <a:ln>
            <a:solidFill>
              <a:srgbClr val="FFF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4020322686"/>
      </p:ext>
    </p:extLst>
  </p:cSld>
  <p:clrMapOvr>
    <a:masterClrMapping/>
  </p:clrMapOvr>
  <p:transition spd="slow"/>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433" name="Rectangle 1"/>
          <p:cNvSpPr>
            <a:spLocks noGrp="1" noChangeArrowheads="1"/>
          </p:cNvSpPr>
          <p:nvPr>
            <p:ph type="title"/>
          </p:nvPr>
        </p:nvSpPr>
        <p:spPr>
          <a:xfrm>
            <a:off x="892969" y="23614"/>
            <a:ext cx="7358063" cy="1160859"/>
          </a:xfrm>
          <a:ln/>
        </p:spPr>
        <p:txBody>
          <a:bodyPr/>
          <a:lstStyle/>
          <a:p>
            <a:r>
              <a:rPr lang="en-US" sz="3400" dirty="0" smtClean="0"/>
              <a:t>2. Convert </a:t>
            </a:r>
            <a:r>
              <a:rPr lang="en-US" sz="3400" b="1" dirty="0" err="1"/>
              <a:t>qseq</a:t>
            </a:r>
            <a:r>
              <a:rPr lang="en-US" sz="3400" dirty="0"/>
              <a:t> file to </a:t>
            </a:r>
            <a:r>
              <a:rPr lang="en-US" sz="3400" b="1" dirty="0"/>
              <a:t>FASTQ</a:t>
            </a:r>
            <a:r>
              <a:rPr lang="en-US" sz="3400" dirty="0"/>
              <a:t> file</a:t>
            </a:r>
          </a:p>
        </p:txBody>
      </p:sp>
      <p:sp>
        <p:nvSpPr>
          <p:cNvPr id="18434" name="Rectangle 2"/>
          <p:cNvSpPr>
            <a:spLocks noGrp="1" noChangeArrowheads="1"/>
          </p:cNvSpPr>
          <p:nvPr>
            <p:ph idx="1"/>
          </p:nvPr>
        </p:nvSpPr>
        <p:spPr>
          <a:xfrm>
            <a:off x="267891" y="800100"/>
            <a:ext cx="8768953" cy="5791399"/>
          </a:xfrm>
          <a:ln/>
        </p:spPr>
        <p:txBody>
          <a:bodyPr/>
          <a:lstStyle/>
          <a:p>
            <a:pPr>
              <a:buNone/>
            </a:pPr>
            <a:r>
              <a:rPr lang="en-US" sz="2000" b="1" dirty="0">
                <a:latin typeface="Helvetica" charset="0"/>
                <a:ea typeface="Helvetica" charset="0"/>
                <a:cs typeface="Helvetica" charset="0"/>
                <a:sym typeface="Helvetica" charset="0"/>
              </a:rPr>
              <a:t>Inputs:</a:t>
            </a:r>
            <a:endParaRPr lang="en-US" sz="2000" b="1" dirty="0">
              <a:latin typeface="Helvetica" charset="0"/>
              <a:ea typeface="ヒラギノ角ゴ ProN W6" charset="-128"/>
              <a:cs typeface="ヒラギノ角ゴ ProN W6" charset="-128"/>
              <a:sym typeface="Helvetica" charset="0"/>
            </a:endParaRPr>
          </a:p>
          <a:p>
            <a:pPr>
              <a:buNone/>
            </a:pPr>
            <a:r>
              <a:rPr lang="en-US" sz="2000" dirty="0">
                <a:latin typeface="Helvetica" charset="0"/>
                <a:ea typeface="Helvetica" charset="0"/>
                <a:cs typeface="Helvetica" charset="0"/>
                <a:sym typeface="Helvetica" charset="0"/>
              </a:rPr>
              <a:t>1)</a:t>
            </a:r>
            <a:r>
              <a:rPr lang="en-US" sz="2000" b="1" dirty="0">
                <a:latin typeface="Helvetica" charset="0"/>
                <a:ea typeface="Helvetica" charset="0"/>
                <a:cs typeface="Helvetica" charset="0"/>
                <a:sym typeface="Helvetica" charset="0"/>
              </a:rPr>
              <a:t> </a:t>
            </a:r>
            <a:r>
              <a:rPr lang="en-US" sz="2000" dirty="0">
                <a:latin typeface="Helvetica" charset="0"/>
                <a:ea typeface="Helvetica" charset="0"/>
                <a:cs typeface="Helvetica" charset="0"/>
                <a:sym typeface="Helvetica" charset="0"/>
              </a:rPr>
              <a:t>Script name:    </a:t>
            </a:r>
            <a:r>
              <a:rPr lang="en-US" sz="2000" dirty="0">
                <a:latin typeface="Courier" charset="0"/>
                <a:ea typeface="Courier" charset="0"/>
                <a:cs typeface="Courier" charset="0"/>
                <a:sym typeface="Courier" charset="0"/>
              </a:rPr>
              <a:t>qseq2fastqYH.pl</a:t>
            </a:r>
            <a:r>
              <a:rPr lang="en-US" sz="2000" dirty="0" smtClean="0">
                <a:latin typeface="Helvetica" charset="0"/>
                <a:ea typeface="Helvetica" charset="0"/>
                <a:cs typeface="Helvetica" charset="0"/>
                <a:sym typeface="Helvetica" charset="0"/>
              </a:rPr>
              <a:t> </a:t>
            </a:r>
          </a:p>
          <a:p>
            <a:pPr>
              <a:buNone/>
            </a:pPr>
            <a:r>
              <a:rPr lang="en-US" sz="2000" dirty="0" smtClean="0">
                <a:latin typeface="Helvetica" charset="0"/>
                <a:ea typeface="Helvetica" charset="0"/>
                <a:cs typeface="Helvetica" charset="0"/>
                <a:sym typeface="Helvetica" charset="0"/>
              </a:rPr>
              <a:t>2</a:t>
            </a:r>
            <a:r>
              <a:rPr lang="en-US" sz="2000" dirty="0">
                <a:latin typeface="Helvetica" charset="0"/>
                <a:ea typeface="Helvetica" charset="0"/>
                <a:cs typeface="Helvetica" charset="0"/>
                <a:sym typeface="Helvetica" charset="0"/>
              </a:rPr>
              <a:t>) Script will prompt you with 2 questions, inputs are yes or no (</a:t>
            </a:r>
            <a:r>
              <a:rPr lang="en-US" sz="2000" dirty="0" err="1">
                <a:latin typeface="Helvetica" charset="0"/>
                <a:ea typeface="Helvetica" charset="0"/>
                <a:cs typeface="Helvetica" charset="0"/>
                <a:sym typeface="Helvetica" charset="0"/>
              </a:rPr>
              <a:t>y/n</a:t>
            </a:r>
            <a:r>
              <a:rPr lang="en-US" sz="2000" dirty="0">
                <a:latin typeface="Helvetica" charset="0"/>
                <a:ea typeface="Helvetica" charset="0"/>
                <a:cs typeface="Helvetica" charset="0"/>
                <a:sym typeface="Helvetica" charset="0"/>
              </a:rPr>
              <a:t>)</a:t>
            </a:r>
            <a:r>
              <a:rPr lang="en-US" sz="2000" dirty="0" smtClean="0">
                <a:latin typeface="Helvetica" charset="0"/>
                <a:ea typeface="Helvetica" charset="0"/>
                <a:cs typeface="Helvetica" charset="0"/>
                <a:sym typeface="Helvetica" charset="0"/>
              </a:rPr>
              <a:t>:</a:t>
            </a:r>
            <a:endParaRPr lang="en-US" sz="2000" dirty="0" smtClean="0">
              <a:latin typeface="Helvetica" charset="0"/>
              <a:sym typeface="Helvetica" charset="0"/>
            </a:endParaRPr>
          </a:p>
          <a:p>
            <a:pPr marL="535762" lvl="1" indent="0">
              <a:buNone/>
            </a:pPr>
            <a:r>
              <a:rPr lang="en-US" sz="2000" b="1" dirty="0">
                <a:latin typeface="Helvetica" charset="0"/>
                <a:ea typeface="Helvetica" charset="0"/>
                <a:cs typeface="Helvetica" charset="0"/>
                <a:sym typeface="Helvetica" charset="0"/>
              </a:rPr>
              <a:t>Question 1)</a:t>
            </a:r>
            <a:r>
              <a:rPr lang="en-US" sz="2000" dirty="0">
                <a:latin typeface="Helvetica" charset="0"/>
                <a:ea typeface="Helvetica" charset="0"/>
                <a:cs typeface="Helvetica" charset="0"/>
                <a:sym typeface="Helvetica" charset="0"/>
              </a:rPr>
              <a:t> </a:t>
            </a:r>
            <a:r>
              <a:rPr lang="en-US" sz="2000" dirty="0">
                <a:latin typeface="Courier" charset="0"/>
                <a:ea typeface="Courier" charset="0"/>
                <a:cs typeface="Courier" charset="0"/>
                <a:sym typeface="Courier" charset="0"/>
              </a:rPr>
              <a:t>Remove Illumina filter=0 reads (</a:t>
            </a:r>
            <a:r>
              <a:rPr lang="en-US" sz="2000" dirty="0" err="1">
                <a:latin typeface="Courier" charset="0"/>
                <a:ea typeface="Courier" charset="0"/>
                <a:cs typeface="Courier" charset="0"/>
                <a:sym typeface="Courier" charset="0"/>
              </a:rPr>
              <a:t>y/n</a:t>
            </a:r>
            <a:r>
              <a:rPr lang="en-US" sz="2000" dirty="0">
                <a:latin typeface="Courier" charset="0"/>
                <a:ea typeface="Courier" charset="0"/>
                <a:cs typeface="Courier" charset="0"/>
                <a:sym typeface="Courier" charset="0"/>
              </a:rPr>
              <a:t>)</a:t>
            </a:r>
            <a:r>
              <a:rPr lang="en-US" sz="2000" dirty="0" smtClean="0">
                <a:latin typeface="Courier" charset="0"/>
                <a:ea typeface="Courier" charset="0"/>
                <a:cs typeface="Courier" charset="0"/>
                <a:sym typeface="Courier" charset="0"/>
              </a:rPr>
              <a:t>?</a:t>
            </a:r>
            <a:endParaRPr lang="en-US" sz="2000" b="1" dirty="0" smtClean="0">
              <a:latin typeface="Helvetica" charset="0"/>
              <a:ea typeface="Helvetica" charset="0"/>
              <a:cs typeface="Helvetica" charset="0"/>
              <a:sym typeface="Helvetica" charset="0"/>
            </a:endParaRPr>
          </a:p>
          <a:p>
            <a:pPr marL="535762" lvl="1" indent="0">
              <a:buNone/>
            </a:pPr>
            <a:r>
              <a:rPr lang="en-US" sz="2000" b="1" dirty="0" smtClean="0">
                <a:latin typeface="Helvetica" charset="0"/>
                <a:ea typeface="Helvetica" charset="0"/>
                <a:cs typeface="Helvetica" charset="0"/>
                <a:sym typeface="Helvetica" charset="0"/>
              </a:rPr>
              <a:t>Question </a:t>
            </a:r>
            <a:r>
              <a:rPr lang="en-US" sz="2000" b="1" dirty="0">
                <a:latin typeface="Helvetica" charset="0"/>
                <a:ea typeface="Helvetica" charset="0"/>
                <a:cs typeface="Helvetica" charset="0"/>
                <a:sym typeface="Helvetica" charset="0"/>
              </a:rPr>
              <a:t>2 )</a:t>
            </a:r>
            <a:r>
              <a:rPr lang="en-US" sz="2000" dirty="0">
                <a:latin typeface="Helvetica" charset="0"/>
                <a:ea typeface="Helvetica" charset="0"/>
                <a:cs typeface="Helvetica" charset="0"/>
                <a:sym typeface="Helvetica" charset="0"/>
              </a:rPr>
              <a:t> </a:t>
            </a:r>
            <a:r>
              <a:rPr lang="en-US" sz="2000" dirty="0">
                <a:latin typeface="Courier" charset="0"/>
                <a:ea typeface="Courier" charset="0"/>
                <a:cs typeface="Courier" charset="0"/>
                <a:sym typeface="Courier" charset="0"/>
              </a:rPr>
              <a:t>Convert quality scores to Sanger from encoding Illumina Ill1.8 or higher (</a:t>
            </a:r>
            <a:r>
              <a:rPr lang="en-US" sz="2000" dirty="0" err="1">
                <a:latin typeface="Courier" charset="0"/>
                <a:ea typeface="Courier" charset="0"/>
                <a:cs typeface="Courier" charset="0"/>
                <a:sym typeface="Courier" charset="0"/>
              </a:rPr>
              <a:t>y/n/g</a:t>
            </a:r>
            <a:r>
              <a:rPr lang="en-US" sz="2000" dirty="0">
                <a:latin typeface="Courier" charset="0"/>
                <a:ea typeface="Courier" charset="0"/>
                <a:cs typeface="Courier" charset="0"/>
                <a:sym typeface="Courier" charset="0"/>
              </a:rPr>
              <a:t>)</a:t>
            </a:r>
            <a:r>
              <a:rPr lang="en-US" sz="2000" dirty="0" smtClean="0">
                <a:latin typeface="Courier" charset="0"/>
                <a:ea typeface="Courier" charset="0"/>
                <a:cs typeface="Courier" charset="0"/>
                <a:sym typeface="Courier" charset="0"/>
              </a:rPr>
              <a:t>?</a:t>
            </a:r>
            <a:endParaRPr lang="en-US" sz="2000" dirty="0" smtClean="0">
              <a:latin typeface="Helvetica" charset="0"/>
              <a:sym typeface="Helvetica" charset="0"/>
            </a:endParaRPr>
          </a:p>
          <a:p>
            <a:pPr marL="535762" lvl="1" indent="0">
              <a:buNone/>
            </a:pPr>
            <a:r>
              <a:rPr lang="en-US" sz="2000" b="1" dirty="0">
                <a:latin typeface="Helvetica" charset="0"/>
                <a:ea typeface="Helvetica" charset="0"/>
                <a:cs typeface="Helvetica" charset="0"/>
                <a:sym typeface="Helvetica" charset="0"/>
              </a:rPr>
              <a:t>For Question 2) </a:t>
            </a:r>
            <a:r>
              <a:rPr lang="en-US" sz="2000" dirty="0">
                <a:latin typeface="Helvetica" charset="0"/>
                <a:ea typeface="Helvetica" charset="0"/>
                <a:cs typeface="Helvetica" charset="0"/>
                <a:sym typeface="Helvetica" charset="0"/>
              </a:rPr>
              <a:t>option </a:t>
            </a:r>
            <a:r>
              <a:rPr lang="en-US" sz="2000" b="1" dirty="0" err="1">
                <a:latin typeface="Helvetica" charset="0"/>
                <a:ea typeface="Helvetica" charset="0"/>
                <a:cs typeface="Helvetica" charset="0"/>
                <a:sym typeface="Helvetica" charset="0"/>
              </a:rPr>
              <a:t>g</a:t>
            </a:r>
            <a:r>
              <a:rPr lang="en-US" sz="2000" dirty="0">
                <a:latin typeface="Helvetica" charset="0"/>
                <a:ea typeface="Helvetica" charset="0"/>
                <a:cs typeface="Helvetica" charset="0"/>
                <a:sym typeface="Helvetica" charset="0"/>
              </a:rPr>
              <a:t>,</a:t>
            </a:r>
            <a:r>
              <a:rPr lang="en-US" sz="2000" dirty="0" smtClean="0">
                <a:latin typeface="Helvetica" charset="0"/>
                <a:ea typeface="Helvetica" charset="0"/>
                <a:cs typeface="Helvetica" charset="0"/>
                <a:sym typeface="Helvetica" charset="0"/>
              </a:rPr>
              <a:t> for </a:t>
            </a:r>
            <a:r>
              <a:rPr lang="en-US" sz="2000" dirty="0">
                <a:latin typeface="Helvetica" charset="0"/>
                <a:ea typeface="Helvetica" charset="0"/>
                <a:cs typeface="Helvetica" charset="0"/>
                <a:sym typeface="Helvetica" charset="0"/>
              </a:rPr>
              <a:t>“guess</a:t>
            </a:r>
            <a:r>
              <a:rPr lang="en-US" sz="2000" dirty="0" smtClean="0">
                <a:latin typeface="Helvetica" charset="0"/>
                <a:ea typeface="Helvetica" charset="0"/>
                <a:cs typeface="Helvetica" charset="0"/>
                <a:sym typeface="Helvetica" charset="0"/>
              </a:rPr>
              <a:t>”, </a:t>
            </a:r>
            <a:r>
              <a:rPr lang="en-US" sz="2000" dirty="0">
                <a:latin typeface="Helvetica" charset="0"/>
                <a:ea typeface="Helvetica" charset="0"/>
                <a:cs typeface="Helvetica" charset="0"/>
                <a:sym typeface="Helvetica" charset="0"/>
              </a:rPr>
              <a:t>can be used if you do </a:t>
            </a:r>
            <a:r>
              <a:rPr lang="en-US" sz="2000" dirty="0" smtClean="0">
                <a:latin typeface="Helvetica" charset="0"/>
                <a:ea typeface="Helvetica" charset="0"/>
                <a:cs typeface="Helvetica" charset="0"/>
                <a:sym typeface="Helvetica" charset="0"/>
              </a:rPr>
              <a:t>not </a:t>
            </a:r>
            <a:r>
              <a:rPr lang="en-US" sz="2000" dirty="0">
                <a:latin typeface="Helvetica" charset="0"/>
                <a:ea typeface="Helvetica" charset="0"/>
                <a:cs typeface="Helvetica" charset="0"/>
                <a:sym typeface="Helvetica" charset="0"/>
              </a:rPr>
              <a:t>know the encoding of your file, it will try to guess. </a:t>
            </a:r>
            <a:endParaRPr lang="en-US" sz="2000" dirty="0" smtClean="0">
              <a:latin typeface="Helvetica" charset="0"/>
              <a:sym typeface="Helvetica" charset="0"/>
            </a:endParaRPr>
          </a:p>
          <a:p>
            <a:pPr>
              <a:buNone/>
            </a:pPr>
            <a:endParaRPr lang="en-US" sz="2000" dirty="0" smtClean="0">
              <a:latin typeface="Helvetica" charset="0"/>
              <a:ea typeface="Helvetica" charset="0"/>
              <a:cs typeface="Helvetica" charset="0"/>
              <a:sym typeface="Helvetica" charset="0"/>
            </a:endParaRPr>
          </a:p>
          <a:p>
            <a:pPr>
              <a:buNone/>
            </a:pPr>
            <a:r>
              <a:rPr lang="en-US" sz="2000" b="1" dirty="0" smtClean="0">
                <a:latin typeface="Helvetica" charset="0"/>
                <a:ea typeface="Helvetica" charset="0"/>
                <a:cs typeface="Helvetica" charset="0"/>
                <a:sym typeface="Helvetica" charset="0"/>
              </a:rPr>
              <a:t>Outputs</a:t>
            </a:r>
            <a:r>
              <a:rPr lang="en-US" sz="2000" b="1" dirty="0">
                <a:latin typeface="Helvetica" charset="0"/>
                <a:ea typeface="Helvetica" charset="0"/>
                <a:cs typeface="Helvetica" charset="0"/>
                <a:sym typeface="Helvetica" charset="0"/>
              </a:rPr>
              <a:t>:</a:t>
            </a:r>
            <a:endParaRPr lang="en-US" sz="2000" b="1" dirty="0">
              <a:latin typeface="Helvetica" charset="0"/>
              <a:sym typeface="Helvetica" charset="0"/>
            </a:endParaRPr>
          </a:p>
          <a:p>
            <a:pPr>
              <a:buNone/>
            </a:pPr>
            <a:r>
              <a:rPr lang="en-US" sz="2000" dirty="0">
                <a:latin typeface="Helvetica" charset="0"/>
                <a:ea typeface="Helvetica" charset="0"/>
                <a:cs typeface="Helvetica" charset="0"/>
                <a:sym typeface="Helvetica" charset="0"/>
              </a:rPr>
              <a:t>Script will convert all </a:t>
            </a:r>
            <a:r>
              <a:rPr lang="en-US" sz="2000" dirty="0" err="1">
                <a:latin typeface="Helvetica" charset="0"/>
                <a:ea typeface="Helvetica" charset="0"/>
                <a:cs typeface="Helvetica" charset="0"/>
                <a:sym typeface="Helvetica" charset="0"/>
              </a:rPr>
              <a:t>qseq</a:t>
            </a:r>
            <a:r>
              <a:rPr lang="en-US" sz="2000" dirty="0">
                <a:latin typeface="Helvetica" charset="0"/>
                <a:ea typeface="Helvetica" charset="0"/>
                <a:cs typeface="Helvetica" charset="0"/>
                <a:sym typeface="Helvetica" charset="0"/>
              </a:rPr>
              <a:t> files in the current directory to FASTQ files</a:t>
            </a:r>
            <a:r>
              <a:rPr lang="en-US" sz="2000" dirty="0" smtClean="0">
                <a:latin typeface="Helvetica" charset="0"/>
                <a:ea typeface="Helvetica" charset="0"/>
                <a:cs typeface="Helvetica" charset="0"/>
                <a:sym typeface="Helvetica" charset="0"/>
              </a:rPr>
              <a:t> </a:t>
            </a:r>
          </a:p>
          <a:p>
            <a:pPr>
              <a:buNone/>
            </a:pPr>
            <a:endParaRPr lang="en-US" sz="2000" dirty="0" smtClean="0">
              <a:latin typeface="Helvetica" charset="0"/>
              <a:ea typeface="Helvetica" charset="0"/>
              <a:cs typeface="Helvetica" charset="0"/>
              <a:sym typeface="Helvetica" charset="0"/>
            </a:endParaRPr>
          </a:p>
          <a:p>
            <a:pPr>
              <a:buNone/>
            </a:pPr>
            <a:r>
              <a:rPr lang="en-US" sz="2000" b="1" dirty="0" smtClean="0">
                <a:latin typeface="Helvetica" charset="0"/>
                <a:ea typeface="Helvetica" charset="0"/>
                <a:cs typeface="Helvetica" charset="0"/>
                <a:sym typeface="Helvetica" charset="0"/>
              </a:rPr>
              <a:t>Run command:</a:t>
            </a:r>
          </a:p>
          <a:p>
            <a:pPr>
              <a:buNone/>
            </a:pPr>
            <a:r>
              <a:rPr lang="en-US" sz="2000" dirty="0" smtClean="0">
                <a:latin typeface="Courier" charset="0"/>
                <a:ea typeface="Courier" charset="0"/>
                <a:cs typeface="Courier" charset="0"/>
                <a:sym typeface="Courier" charset="0"/>
              </a:rPr>
              <a:t>	</a:t>
            </a:r>
            <a:r>
              <a:rPr lang="en-US" sz="2400" dirty="0" err="1" smtClean="0">
                <a:latin typeface="Courier" charset="0"/>
                <a:ea typeface="Courier" charset="0"/>
                <a:cs typeface="Courier" charset="0"/>
                <a:sym typeface="Courier" charset="0"/>
              </a:rPr>
              <a:t>cd</a:t>
            </a:r>
            <a:r>
              <a:rPr lang="en-US" sz="2400" dirty="0" smtClean="0">
                <a:latin typeface="Courier" charset="0"/>
                <a:ea typeface="Courier" charset="0"/>
                <a:cs typeface="Courier" charset="0"/>
                <a:sym typeface="Courier" charset="0"/>
              </a:rPr>
              <a:t> ~/scratch/Workshop4/DemultiplexA/</a:t>
            </a:r>
            <a:endParaRPr lang="en-US" sz="2400" dirty="0" smtClean="0">
              <a:latin typeface="Courier" charset="0"/>
              <a:sym typeface="Courier" charset="0"/>
            </a:endParaRPr>
          </a:p>
          <a:p>
            <a:pPr>
              <a:buNone/>
            </a:pPr>
            <a:r>
              <a:rPr lang="en-US" sz="2400" dirty="0" smtClean="0">
                <a:latin typeface="Courier" charset="0"/>
                <a:ea typeface="Courier" charset="0"/>
                <a:cs typeface="Courier" charset="0"/>
                <a:sym typeface="Courier" charset="0"/>
              </a:rPr>
              <a:t>	</a:t>
            </a:r>
            <a:r>
              <a:rPr lang="en-US" sz="2400" dirty="0" err="1" smtClean="0">
                <a:latin typeface="Courier" charset="0"/>
                <a:ea typeface="Courier" charset="0"/>
                <a:cs typeface="Courier" charset="0"/>
                <a:sym typeface="Courier" charset="0"/>
              </a:rPr>
              <a:t>perl</a:t>
            </a:r>
            <a:r>
              <a:rPr lang="en-US" sz="2400" dirty="0" smtClean="0">
                <a:latin typeface="Courier" charset="0"/>
                <a:ea typeface="Courier" charset="0"/>
                <a:cs typeface="Courier" charset="0"/>
                <a:sym typeface="Courier" charset="0"/>
              </a:rPr>
              <a:t> qseq2fastqYH.pl </a:t>
            </a:r>
            <a:endParaRPr lang="en-US" sz="2400" dirty="0" smtClean="0">
              <a:latin typeface="Courier" charset="0"/>
              <a:sym typeface="Courier" charset="0"/>
            </a:endParaRPr>
          </a:p>
          <a:p>
            <a:pPr>
              <a:buNone/>
            </a:pPr>
            <a:endParaRPr lang="en-US" sz="2000" dirty="0">
              <a:latin typeface="Helvetica" charset="0"/>
              <a:sym typeface="Helvetica" charset="0"/>
            </a:endParaRPr>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extBox 2"/>
          <p:cNvSpPr txBox="1"/>
          <p:nvPr/>
        </p:nvSpPr>
        <p:spPr>
          <a:xfrm>
            <a:off x="46468" y="54980"/>
            <a:ext cx="5648001" cy="789960"/>
          </a:xfrm>
          <a:prstGeom prst="rect">
            <a:avLst/>
          </a:prstGeom>
          <a:noFill/>
        </p:spPr>
        <p:txBody>
          <a:bodyPr wrap="square" rtlCol="0">
            <a:spAutoFit/>
          </a:bodyPr>
          <a:lstStyle/>
          <a:p>
            <a:pPr>
              <a:lnSpc>
                <a:spcPct val="150000"/>
              </a:lnSpc>
            </a:pPr>
            <a:r>
              <a:rPr lang="en-US" sz="3200" b="1" u="sng" dirty="0" smtClean="0">
                <a:solidFill>
                  <a:srgbClr val="263B86"/>
                </a:solidFill>
              </a:rPr>
              <a:t>2. Running qseq2fastqYH.pl</a:t>
            </a:r>
            <a:r>
              <a:rPr lang="en-US" sz="3200" b="1" u="sng" dirty="0">
                <a:solidFill>
                  <a:srgbClr val="263B86"/>
                </a:solidFill>
              </a:rPr>
              <a:t>:</a:t>
            </a:r>
          </a:p>
        </p:txBody>
      </p:sp>
      <p:pic>
        <p:nvPicPr>
          <p:cNvPr id="6" name="Picture 5" descr="Screen Shot 2013-09-25 at 10.54.22 AM.png"/>
          <p:cNvPicPr>
            <a:picLocks noChangeAspect="1"/>
          </p:cNvPicPr>
          <p:nvPr/>
        </p:nvPicPr>
        <p:blipFill>
          <a:blip r:embed="rId3">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160026" y="919608"/>
            <a:ext cx="4954150" cy="5684762"/>
          </a:xfrm>
          <a:prstGeom prst="rect">
            <a:avLst/>
          </a:prstGeom>
        </p:spPr>
      </p:pic>
      <p:sp>
        <p:nvSpPr>
          <p:cNvPr id="53" name="TextBox 52"/>
          <p:cNvSpPr txBox="1"/>
          <p:nvPr/>
        </p:nvSpPr>
        <p:spPr>
          <a:xfrm>
            <a:off x="5832888" y="5499978"/>
            <a:ext cx="1079743" cy="461665"/>
          </a:xfrm>
          <a:prstGeom prst="rect">
            <a:avLst/>
          </a:prstGeom>
          <a:noFill/>
        </p:spPr>
        <p:txBody>
          <a:bodyPr wrap="none" rtlCol="0">
            <a:spAutoFit/>
          </a:bodyPr>
          <a:lstStyle/>
          <a:p>
            <a:r>
              <a:rPr lang="en-US" sz="2400" dirty="0" smtClean="0"/>
              <a:t>Output</a:t>
            </a:r>
            <a:endParaRPr lang="en-US" sz="2400" dirty="0"/>
          </a:p>
        </p:txBody>
      </p:sp>
      <p:sp>
        <p:nvSpPr>
          <p:cNvPr id="55" name="TextBox 54"/>
          <p:cNvSpPr txBox="1"/>
          <p:nvPr/>
        </p:nvSpPr>
        <p:spPr>
          <a:xfrm>
            <a:off x="5448411" y="3246122"/>
            <a:ext cx="2794804" cy="1200328"/>
          </a:xfrm>
          <a:prstGeom prst="rect">
            <a:avLst/>
          </a:prstGeom>
          <a:noFill/>
        </p:spPr>
        <p:txBody>
          <a:bodyPr wrap="square" rtlCol="0">
            <a:spAutoFit/>
          </a:bodyPr>
          <a:lstStyle/>
          <a:p>
            <a:r>
              <a:rPr lang="en-US" sz="2400" dirty="0" smtClean="0"/>
              <a:t>If user input2 = “g”, </a:t>
            </a:r>
          </a:p>
          <a:p>
            <a:r>
              <a:rPr lang="en-US" sz="2400" dirty="0" smtClean="0"/>
              <a:t>message what was the guess and why </a:t>
            </a:r>
            <a:endParaRPr lang="en-US" sz="2400" dirty="0"/>
          </a:p>
        </p:txBody>
      </p:sp>
      <p:sp>
        <p:nvSpPr>
          <p:cNvPr id="57" name="Left Brace 56"/>
          <p:cNvSpPr/>
          <p:nvPr/>
        </p:nvSpPr>
        <p:spPr>
          <a:xfrm flipH="1">
            <a:off x="5210658" y="5149216"/>
            <a:ext cx="521355" cy="1263091"/>
          </a:xfrm>
          <a:prstGeom prst="leftBrace">
            <a:avLst>
              <a:gd name="adj1" fmla="val 30358"/>
              <a:gd name="adj2" fmla="val 50000"/>
            </a:avLst>
          </a:prstGeom>
          <a:ln w="38100" cmpd="sng">
            <a:solidFill>
              <a:srgbClr val="FFFF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cxnSp>
        <p:nvCxnSpPr>
          <p:cNvPr id="62" name="Straight Arrow Connector 61"/>
          <p:cNvCxnSpPr/>
          <p:nvPr/>
        </p:nvCxnSpPr>
        <p:spPr>
          <a:xfrm flipH="1">
            <a:off x="3374571" y="2998369"/>
            <a:ext cx="2073840" cy="973303"/>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sp>
        <p:nvSpPr>
          <p:cNvPr id="74" name="TextBox 73"/>
          <p:cNvSpPr txBox="1"/>
          <p:nvPr/>
        </p:nvSpPr>
        <p:spPr>
          <a:xfrm>
            <a:off x="5291173" y="447894"/>
            <a:ext cx="2984297" cy="1200328"/>
          </a:xfrm>
          <a:prstGeom prst="rect">
            <a:avLst/>
          </a:prstGeom>
          <a:noFill/>
        </p:spPr>
        <p:txBody>
          <a:bodyPr wrap="square" rtlCol="0">
            <a:spAutoFit/>
          </a:bodyPr>
          <a:lstStyle/>
          <a:p>
            <a:r>
              <a:rPr lang="en-US" sz="2400" b="1" dirty="0" smtClean="0"/>
              <a:t>User input1 – filter Illumina quality=0? (y/n)</a:t>
            </a:r>
            <a:endParaRPr lang="en-US" sz="2400" b="1" dirty="0"/>
          </a:p>
        </p:txBody>
      </p:sp>
      <p:cxnSp>
        <p:nvCxnSpPr>
          <p:cNvPr id="75" name="Straight Arrow Connector 74"/>
          <p:cNvCxnSpPr/>
          <p:nvPr/>
        </p:nvCxnSpPr>
        <p:spPr>
          <a:xfrm flipH="1">
            <a:off x="3459239" y="1548190"/>
            <a:ext cx="1831934" cy="2298096"/>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sp>
        <p:nvSpPr>
          <p:cNvPr id="77" name="TextBox 76"/>
          <p:cNvSpPr txBox="1"/>
          <p:nvPr/>
        </p:nvSpPr>
        <p:spPr>
          <a:xfrm>
            <a:off x="5381196" y="1798041"/>
            <a:ext cx="2984297" cy="1200328"/>
          </a:xfrm>
          <a:prstGeom prst="rect">
            <a:avLst/>
          </a:prstGeom>
          <a:noFill/>
        </p:spPr>
        <p:txBody>
          <a:bodyPr wrap="square" rtlCol="0">
            <a:spAutoFit/>
          </a:bodyPr>
          <a:lstStyle/>
          <a:p>
            <a:r>
              <a:rPr lang="en-US" sz="2400" b="1" dirty="0" smtClean="0"/>
              <a:t>User input2 – convert quality scores? (y/n/g)</a:t>
            </a:r>
            <a:endParaRPr lang="en-US" sz="2400" b="1" dirty="0"/>
          </a:p>
        </p:txBody>
      </p:sp>
      <p:cxnSp>
        <p:nvCxnSpPr>
          <p:cNvPr id="80" name="Straight Arrow Connector 79"/>
          <p:cNvCxnSpPr/>
          <p:nvPr/>
        </p:nvCxnSpPr>
        <p:spPr>
          <a:xfrm flipH="1">
            <a:off x="2757715" y="3971672"/>
            <a:ext cx="2623482" cy="213280"/>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5291173" y="4485395"/>
            <a:ext cx="2794804" cy="461665"/>
          </a:xfrm>
          <a:prstGeom prst="rect">
            <a:avLst/>
          </a:prstGeom>
          <a:noFill/>
        </p:spPr>
        <p:txBody>
          <a:bodyPr wrap="square" rtlCol="0">
            <a:spAutoFit/>
          </a:bodyPr>
          <a:lstStyle/>
          <a:p>
            <a:r>
              <a:rPr lang="en-US" sz="2400" dirty="0" smtClean="0"/>
              <a:t>Tracking progress</a:t>
            </a:r>
            <a:endParaRPr lang="en-US" sz="2400" dirty="0"/>
          </a:p>
        </p:txBody>
      </p:sp>
      <p:cxnSp>
        <p:nvCxnSpPr>
          <p:cNvPr id="27" name="Straight Arrow Connector 26"/>
          <p:cNvCxnSpPr>
            <a:stCxn id="26" idx="1"/>
          </p:cNvCxnSpPr>
          <p:nvPr/>
        </p:nvCxnSpPr>
        <p:spPr>
          <a:xfrm flipH="1" flipV="1">
            <a:off x="1700591" y="4659730"/>
            <a:ext cx="3590582" cy="56498"/>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4222424619"/>
      </p:ext>
    </p:ext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11" name="Group 1"/>
          <p:cNvGraphicFramePr>
            <a:graphicFrameLocks noGrp="1"/>
          </p:cNvGraphicFramePr>
          <p:nvPr/>
        </p:nvGraphicFramePr>
        <p:xfrm>
          <a:off x="114300" y="50800"/>
          <a:ext cx="8940800" cy="6654800"/>
        </p:xfrm>
        <a:graphic>
          <a:graphicData uri="http://schemas.openxmlformats.org/drawingml/2006/table">
            <a:tbl>
              <a:tblPr firstRow="1" bandRow="1">
                <a:tableStyleId>{5202B0CA-FC54-4496-8BCA-5EF66A818D29}</a:tableStyleId>
              </a:tblPr>
              <a:tblGrid>
                <a:gridCol w="1117600"/>
                <a:gridCol w="1117600"/>
                <a:gridCol w="1117600"/>
                <a:gridCol w="1117600"/>
                <a:gridCol w="1117600"/>
                <a:gridCol w="1117600"/>
                <a:gridCol w="1117600"/>
                <a:gridCol w="1117600"/>
              </a:tblGrid>
              <a:tr h="635000">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pitchFamily="-84" charset="0"/>
                        <a:buNone/>
                        <a:tabLst/>
                      </a:pPr>
                      <a:r>
                        <a:rPr kumimoji="0" lang="en-US" sz="1200" u="none" strike="noStrike" cap="none" normalizeH="0" baseline="0" dirty="0">
                          <a:ln>
                            <a:noFill/>
                          </a:ln>
                          <a:effectLst/>
                          <a:sym typeface="Helvetica" pitchFamily="-84" charset="0"/>
                        </a:rPr>
                        <a:t>Method</a:t>
                      </a:r>
                      <a:endParaRPr kumimoji="0" lang="en-US" sz="1200" b="1" i="0" u="none" strike="noStrike" cap="none" normalizeH="0" baseline="0" dirty="0">
                        <a:ln>
                          <a:noFill/>
                        </a:ln>
                        <a:solidFill>
                          <a:schemeClr val="tx1"/>
                        </a:solidFill>
                        <a:effectLst/>
                        <a:latin typeface="Helvetica" pitchFamily="-84" charset="0"/>
                        <a:ea typeface="Helvetica" pitchFamily="-84" charset="0"/>
                        <a:cs typeface="Helvetica" pitchFamily="-84" charset="0"/>
                        <a:sym typeface="Helvetica" pitchFamily="-84" charset="0"/>
                      </a:endParaRPr>
                    </a:p>
                  </a:txBody>
                  <a:tcPr marL="25400" marR="25400" marT="25400" marB="25400" anchor="ctr" horzOverflow="overflow">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pitchFamily="-84" charset="0"/>
                        <a:buNone/>
                        <a:tabLst/>
                      </a:pPr>
                      <a:r>
                        <a:rPr kumimoji="0" lang="en-US" sz="1200" u="none" strike="noStrike" cap="none" normalizeH="0" baseline="0">
                          <a:ln>
                            <a:noFill/>
                          </a:ln>
                          <a:effectLst/>
                          <a:sym typeface="Helvetica" pitchFamily="-84" charset="0"/>
                        </a:rPr>
                        <a:t>Read length</a:t>
                      </a:r>
                      <a:endParaRPr kumimoji="0" lang="en-US" sz="1200" b="1" i="0" u="none" strike="noStrike" cap="none" normalizeH="0" baseline="0">
                        <a:ln>
                          <a:noFill/>
                        </a:ln>
                        <a:solidFill>
                          <a:schemeClr val="tx1"/>
                        </a:solidFill>
                        <a:effectLst/>
                        <a:latin typeface="Helvetica" pitchFamily="-84" charset="0"/>
                        <a:ea typeface="Helvetica" pitchFamily="-84" charset="0"/>
                        <a:cs typeface="Helvetica" pitchFamily="-84" charset="0"/>
                        <a:sym typeface="Helvetica" pitchFamily="-84" charset="0"/>
                      </a:endParaRPr>
                    </a:p>
                  </a:txBody>
                  <a:tcPr marL="25400" marR="25400" marT="25400" marB="25400" anchor="ctr" horzOverflow="overflow">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pitchFamily="-84" charset="0"/>
                        <a:buNone/>
                        <a:tabLst/>
                      </a:pPr>
                      <a:r>
                        <a:rPr kumimoji="0" lang="en-US" sz="1200" u="none" strike="noStrike" cap="none" normalizeH="0" baseline="0" dirty="0">
                          <a:ln>
                            <a:noFill/>
                          </a:ln>
                          <a:effectLst/>
                          <a:sym typeface="Helvetica" pitchFamily="-84" charset="0"/>
                        </a:rPr>
                        <a:t>Accuracy</a:t>
                      </a:r>
                      <a:endParaRPr kumimoji="0" lang="en-US" sz="1200" b="1" i="0" u="none" strike="noStrike" cap="none" normalizeH="0" baseline="0" dirty="0">
                        <a:ln>
                          <a:noFill/>
                        </a:ln>
                        <a:solidFill>
                          <a:schemeClr val="tx1"/>
                        </a:solidFill>
                        <a:effectLst/>
                        <a:latin typeface="Helvetica" pitchFamily="-84" charset="0"/>
                        <a:ea typeface="Helvetica" pitchFamily="-84" charset="0"/>
                        <a:cs typeface="Helvetica" pitchFamily="-84" charset="0"/>
                        <a:sym typeface="Helvetica" pitchFamily="-84" charset="0"/>
                      </a:endParaRPr>
                    </a:p>
                  </a:txBody>
                  <a:tcPr marL="25400" marR="25400" marT="25400" marB="25400" anchor="ctr" horzOverflow="overflow">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pitchFamily="-84" charset="0"/>
                        <a:buNone/>
                        <a:tabLst/>
                      </a:pPr>
                      <a:r>
                        <a:rPr kumimoji="0" lang="en-US" sz="1200" u="none" strike="noStrike" cap="none" normalizeH="0" baseline="0">
                          <a:ln>
                            <a:noFill/>
                          </a:ln>
                          <a:effectLst/>
                          <a:sym typeface="Helvetica" pitchFamily="-84" charset="0"/>
                        </a:rPr>
                        <a:t>Reads per run</a:t>
                      </a:r>
                      <a:endParaRPr kumimoji="0" lang="en-US" sz="1200" b="1" i="0" u="none" strike="noStrike" cap="none" normalizeH="0" baseline="0">
                        <a:ln>
                          <a:noFill/>
                        </a:ln>
                        <a:solidFill>
                          <a:schemeClr val="tx1"/>
                        </a:solidFill>
                        <a:effectLst/>
                        <a:latin typeface="Helvetica" pitchFamily="-84" charset="0"/>
                        <a:ea typeface="Helvetica" pitchFamily="-84" charset="0"/>
                        <a:cs typeface="Helvetica" pitchFamily="-84" charset="0"/>
                        <a:sym typeface="Helvetica" pitchFamily="-84" charset="0"/>
                      </a:endParaRPr>
                    </a:p>
                  </a:txBody>
                  <a:tcPr marL="25400" marR="25400" marT="25400" marB="25400" anchor="ctr" horzOverflow="overflow">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pitchFamily="-84" charset="0"/>
                        <a:buNone/>
                        <a:tabLst/>
                      </a:pPr>
                      <a:r>
                        <a:rPr kumimoji="0" lang="en-US" sz="1200" u="none" strike="noStrike" cap="none" normalizeH="0" baseline="0">
                          <a:ln>
                            <a:noFill/>
                          </a:ln>
                          <a:effectLst/>
                          <a:sym typeface="Helvetica" pitchFamily="-84" charset="0"/>
                        </a:rPr>
                        <a:t>Time per run</a:t>
                      </a:r>
                      <a:endParaRPr kumimoji="0" lang="en-US" sz="1200" b="1" i="0" u="none" strike="noStrike" cap="none" normalizeH="0" baseline="0">
                        <a:ln>
                          <a:noFill/>
                        </a:ln>
                        <a:solidFill>
                          <a:schemeClr val="tx1"/>
                        </a:solidFill>
                        <a:effectLst/>
                        <a:latin typeface="Helvetica" pitchFamily="-84" charset="0"/>
                        <a:ea typeface="Helvetica" pitchFamily="-84" charset="0"/>
                        <a:cs typeface="Helvetica" pitchFamily="-84" charset="0"/>
                        <a:sym typeface="Helvetica" pitchFamily="-84" charset="0"/>
                      </a:endParaRPr>
                    </a:p>
                  </a:txBody>
                  <a:tcPr marL="25400" marR="25400" marT="25400" marB="25400" anchor="ctr" horzOverflow="overflow">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pitchFamily="-84" charset="0"/>
                        <a:buNone/>
                        <a:tabLst/>
                      </a:pPr>
                      <a:r>
                        <a:rPr kumimoji="0" lang="en-US" sz="1200" u="none" strike="noStrike" cap="none" normalizeH="0" baseline="0">
                          <a:ln>
                            <a:noFill/>
                          </a:ln>
                          <a:effectLst/>
                          <a:sym typeface="Helvetica" pitchFamily="-84" charset="0"/>
                        </a:rPr>
                        <a:t>Cost per 1 million bases (in US$)</a:t>
                      </a:r>
                      <a:endParaRPr kumimoji="0" lang="en-US" sz="1200" b="1" i="0" u="none" strike="noStrike" cap="none" normalizeH="0" baseline="0">
                        <a:ln>
                          <a:noFill/>
                        </a:ln>
                        <a:solidFill>
                          <a:schemeClr val="tx1"/>
                        </a:solidFill>
                        <a:effectLst/>
                        <a:latin typeface="Helvetica" pitchFamily="-84" charset="0"/>
                        <a:ea typeface="Helvetica" pitchFamily="-84" charset="0"/>
                        <a:cs typeface="Helvetica" pitchFamily="-84" charset="0"/>
                        <a:sym typeface="Helvetica" pitchFamily="-84" charset="0"/>
                      </a:endParaRPr>
                    </a:p>
                  </a:txBody>
                  <a:tcPr marL="25400" marR="25400" marT="25400" marB="25400" anchor="ctr" horzOverflow="overflow">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pitchFamily="-84" charset="0"/>
                        <a:buNone/>
                        <a:tabLst/>
                      </a:pPr>
                      <a:r>
                        <a:rPr kumimoji="0" lang="en-US" sz="1200" u="none" strike="noStrike" cap="none" normalizeH="0" baseline="0">
                          <a:ln>
                            <a:noFill/>
                          </a:ln>
                          <a:effectLst/>
                          <a:sym typeface="Helvetica" pitchFamily="-84" charset="0"/>
                        </a:rPr>
                        <a:t>Advantages</a:t>
                      </a:r>
                      <a:endParaRPr kumimoji="0" lang="en-US" sz="1200" b="1" i="0" u="none" strike="noStrike" cap="none" normalizeH="0" baseline="0">
                        <a:ln>
                          <a:noFill/>
                        </a:ln>
                        <a:solidFill>
                          <a:schemeClr val="tx1"/>
                        </a:solidFill>
                        <a:effectLst/>
                        <a:latin typeface="Helvetica" pitchFamily="-84" charset="0"/>
                        <a:ea typeface="Helvetica" pitchFamily="-84" charset="0"/>
                        <a:cs typeface="Helvetica" pitchFamily="-84" charset="0"/>
                        <a:sym typeface="Helvetica" pitchFamily="-84" charset="0"/>
                      </a:endParaRPr>
                    </a:p>
                  </a:txBody>
                  <a:tcPr marL="25400" marR="25400" marT="25400" marB="25400" anchor="ctr" horzOverflow="overflow">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pitchFamily="-84" charset="0"/>
                        <a:buNone/>
                        <a:tabLst/>
                      </a:pPr>
                      <a:r>
                        <a:rPr kumimoji="0" lang="en-US" sz="1200" u="none" strike="noStrike" cap="none" normalizeH="0" baseline="0">
                          <a:ln>
                            <a:noFill/>
                          </a:ln>
                          <a:effectLst/>
                          <a:sym typeface="Helvetica" pitchFamily="-84" charset="0"/>
                        </a:rPr>
                        <a:t>Disadvantages</a:t>
                      </a:r>
                      <a:endParaRPr kumimoji="0" lang="en-US" sz="1200" b="1" i="0" u="none" strike="noStrike" cap="none" normalizeH="0" baseline="0">
                        <a:ln>
                          <a:noFill/>
                        </a:ln>
                        <a:solidFill>
                          <a:schemeClr val="tx1"/>
                        </a:solidFill>
                        <a:effectLst/>
                        <a:latin typeface="Helvetica" pitchFamily="-84" charset="0"/>
                        <a:ea typeface="Helvetica" pitchFamily="-84" charset="0"/>
                        <a:cs typeface="Helvetica" pitchFamily="-84" charset="0"/>
                        <a:sym typeface="Helvetica" pitchFamily="-84" charset="0"/>
                      </a:endParaRPr>
                    </a:p>
                  </a:txBody>
                  <a:tcPr marL="25400" marR="25400" marT="25400" marB="25400" anchor="ctr" horzOverflow="overflow">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r>
              <a:tr h="787400">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pitchFamily="-84" charset="0"/>
                        <a:buNone/>
                        <a:tabLst/>
                      </a:pPr>
                      <a:r>
                        <a:rPr kumimoji="0" lang="en-US" sz="1200" u="none" strike="noStrike" cap="none" normalizeH="0" baseline="0" dirty="0">
                          <a:ln>
                            <a:noFill/>
                          </a:ln>
                          <a:solidFill>
                            <a:srgbClr val="000000"/>
                          </a:solidFill>
                          <a:effectLst/>
                          <a:sym typeface="Helvetica" pitchFamily="-84" charset="0"/>
                        </a:rPr>
                        <a:t>Single-molecule real-time sequencing (Pacific Bio)</a:t>
                      </a:r>
                      <a:endParaRPr kumimoji="0" lang="en-US" sz="1200" b="1" i="0" u="none" strike="noStrike" cap="none" normalizeH="0" baseline="0" dirty="0">
                        <a:ln>
                          <a:noFill/>
                        </a:ln>
                        <a:solidFill>
                          <a:srgbClr val="000000"/>
                        </a:solidFill>
                        <a:effectLst/>
                        <a:latin typeface="Helvetica" pitchFamily="-84" charset="0"/>
                        <a:ea typeface="Helvetica" pitchFamily="-84" charset="0"/>
                        <a:cs typeface="Helvetica" pitchFamily="-84" charset="0"/>
                        <a:sym typeface="Helvetica" pitchFamily="-84" charset="0"/>
                      </a:endParaRPr>
                    </a:p>
                  </a:txBody>
                  <a:tcPr marL="25400" marR="25400" marT="25400" marB="25400" anchor="ctr" horzOverflow="overflow">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pitchFamily="-84" charset="0"/>
                        <a:buNone/>
                        <a:tabLst/>
                      </a:pPr>
                      <a:r>
                        <a:rPr kumimoji="0" lang="en-US" sz="1200" u="none" strike="noStrike" cap="none" normalizeH="0" baseline="0" dirty="0">
                          <a:ln>
                            <a:noFill/>
                          </a:ln>
                          <a:solidFill>
                            <a:srgbClr val="000000"/>
                          </a:solidFill>
                          <a:effectLst/>
                          <a:sym typeface="Helvetica" pitchFamily="-84" charset="0"/>
                        </a:rPr>
                        <a:t>5,500 </a:t>
                      </a:r>
                      <a:r>
                        <a:rPr kumimoji="0" lang="en-US" sz="1200" u="none" strike="noStrike" cap="none" normalizeH="0" baseline="0" dirty="0" err="1">
                          <a:ln>
                            <a:noFill/>
                          </a:ln>
                          <a:solidFill>
                            <a:srgbClr val="000000"/>
                          </a:solidFill>
                          <a:effectLst/>
                          <a:sym typeface="Helvetica" pitchFamily="-84" charset="0"/>
                        </a:rPr>
                        <a:t>bp</a:t>
                      </a:r>
                      <a:r>
                        <a:rPr kumimoji="0" lang="en-US" sz="1200" u="none" strike="noStrike" cap="none" normalizeH="0" baseline="0" dirty="0">
                          <a:ln>
                            <a:noFill/>
                          </a:ln>
                          <a:solidFill>
                            <a:srgbClr val="000000"/>
                          </a:solidFill>
                          <a:effectLst/>
                          <a:sym typeface="Helvetica" pitchFamily="-84" charset="0"/>
                        </a:rPr>
                        <a:t> to 8,500 </a:t>
                      </a:r>
                      <a:r>
                        <a:rPr kumimoji="0" lang="en-US" sz="1200" u="none" strike="noStrike" cap="none" normalizeH="0" baseline="0" dirty="0" err="1">
                          <a:ln>
                            <a:noFill/>
                          </a:ln>
                          <a:solidFill>
                            <a:srgbClr val="000000"/>
                          </a:solidFill>
                          <a:effectLst/>
                          <a:sym typeface="Helvetica" pitchFamily="-84" charset="0"/>
                        </a:rPr>
                        <a:t>bp</a:t>
                      </a:r>
                      <a:r>
                        <a:rPr kumimoji="0" lang="en-US" sz="1200" u="none" strike="noStrike" cap="none" normalizeH="0" baseline="0" dirty="0">
                          <a:ln>
                            <a:noFill/>
                          </a:ln>
                          <a:solidFill>
                            <a:srgbClr val="000000"/>
                          </a:solidFill>
                          <a:effectLst/>
                          <a:sym typeface="Helvetica" pitchFamily="-84" charset="0"/>
                        </a:rPr>
                        <a:t> </a:t>
                      </a:r>
                      <a:r>
                        <a:rPr kumimoji="0" lang="en-US" sz="1200" u="none" strike="noStrike" cap="none" normalizeH="0" baseline="0" dirty="0" err="1">
                          <a:ln>
                            <a:noFill/>
                          </a:ln>
                          <a:solidFill>
                            <a:srgbClr val="000000"/>
                          </a:solidFill>
                          <a:effectLst/>
                          <a:sym typeface="Helvetica" pitchFamily="-84" charset="0"/>
                        </a:rPr>
                        <a:t>avg</a:t>
                      </a:r>
                      <a:r>
                        <a:rPr kumimoji="0" lang="en-US" sz="1200" u="none" strike="noStrike" cap="none" normalizeH="0" baseline="0" dirty="0">
                          <a:ln>
                            <a:noFill/>
                          </a:ln>
                          <a:solidFill>
                            <a:srgbClr val="000000"/>
                          </a:solidFill>
                          <a:effectLst/>
                          <a:sym typeface="Helvetica" pitchFamily="-84" charset="0"/>
                        </a:rPr>
                        <a:t> (10,000 </a:t>
                      </a:r>
                      <a:r>
                        <a:rPr kumimoji="0" lang="en-US" sz="1200" u="none" strike="noStrike" cap="none" normalizeH="0" baseline="0" dirty="0" err="1">
                          <a:ln>
                            <a:noFill/>
                          </a:ln>
                          <a:solidFill>
                            <a:srgbClr val="000000"/>
                          </a:solidFill>
                          <a:effectLst/>
                          <a:sym typeface="Helvetica" pitchFamily="-84" charset="0"/>
                        </a:rPr>
                        <a:t>bp</a:t>
                      </a:r>
                      <a:r>
                        <a:rPr kumimoji="0" lang="en-US" sz="1200" u="none" strike="noStrike" cap="none" normalizeH="0" baseline="0" dirty="0">
                          <a:ln>
                            <a:noFill/>
                          </a:ln>
                          <a:solidFill>
                            <a:srgbClr val="000000"/>
                          </a:solidFill>
                          <a:effectLst/>
                          <a:sym typeface="Helvetica" pitchFamily="-84" charset="0"/>
                        </a:rPr>
                        <a:t> </a:t>
                      </a:r>
                      <a:r>
                        <a:rPr kumimoji="0" lang="en-US" sz="1200" u="sng" strike="noStrike" cap="none" normalizeH="0" baseline="0" dirty="0">
                          <a:ln>
                            <a:noFill/>
                          </a:ln>
                          <a:solidFill>
                            <a:srgbClr val="000000"/>
                          </a:solidFill>
                          <a:effectLst/>
                          <a:sym typeface="Helvetica" pitchFamily="-84" charset="0"/>
                          <a:hlinkClick r:id="rId3"/>
                        </a:rPr>
                        <a:t>N50</a:t>
                      </a:r>
                      <a:r>
                        <a:rPr kumimoji="0" lang="en-US" sz="1200" u="none" strike="noStrike" cap="none" normalizeH="0" baseline="0" dirty="0">
                          <a:ln>
                            <a:noFill/>
                          </a:ln>
                          <a:solidFill>
                            <a:srgbClr val="000000"/>
                          </a:solidFill>
                          <a:effectLst/>
                          <a:sym typeface="Helvetica" pitchFamily="-84" charset="0"/>
                        </a:rPr>
                        <a:t>); maximum read length &gt;30,000 </a:t>
                      </a:r>
                      <a:r>
                        <a:rPr kumimoji="0" lang="en-US" sz="1200" u="none" strike="noStrike" cap="none" normalizeH="0" baseline="0" dirty="0" smtClean="0">
                          <a:ln>
                            <a:noFill/>
                          </a:ln>
                          <a:solidFill>
                            <a:srgbClr val="000000"/>
                          </a:solidFill>
                          <a:effectLst/>
                          <a:sym typeface="Helvetica" pitchFamily="-84" charset="0"/>
                        </a:rPr>
                        <a:t>bases</a:t>
                      </a:r>
                      <a:endParaRPr kumimoji="0" lang="en-US" sz="1200" b="0" i="0" u="none" strike="noStrike" cap="none" normalizeH="0" baseline="0" dirty="0">
                        <a:ln>
                          <a:noFill/>
                        </a:ln>
                        <a:solidFill>
                          <a:srgbClr val="000000"/>
                        </a:solidFill>
                        <a:effectLst/>
                        <a:latin typeface="Helvetica" pitchFamily="-84" charset="0"/>
                        <a:ea typeface="Helvetica" pitchFamily="-84" charset="0"/>
                        <a:cs typeface="Helvetica" pitchFamily="-84" charset="0"/>
                        <a:sym typeface="Helvetica" pitchFamily="-84" charset="0"/>
                      </a:endParaRPr>
                    </a:p>
                  </a:txBody>
                  <a:tcPr marL="25400" marR="25400" marT="25400" marB="25400" anchor="ctr" horzOverflow="overflow">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pitchFamily="-84" charset="0"/>
                        <a:buNone/>
                        <a:tabLst/>
                      </a:pPr>
                      <a:r>
                        <a:rPr kumimoji="0" lang="en-US" sz="1200" u="none" strike="noStrike" cap="none" normalizeH="0" baseline="0" dirty="0">
                          <a:ln>
                            <a:noFill/>
                          </a:ln>
                          <a:solidFill>
                            <a:srgbClr val="000000"/>
                          </a:solidFill>
                          <a:effectLst/>
                          <a:sym typeface="Helvetica" pitchFamily="-84" charset="0"/>
                        </a:rPr>
                        <a:t>99.999% consensus accuracy; 87% single-read </a:t>
                      </a:r>
                      <a:r>
                        <a:rPr kumimoji="0" lang="en-US" sz="1200" u="none" strike="noStrike" cap="none" normalizeH="0" baseline="0" dirty="0" smtClean="0">
                          <a:ln>
                            <a:noFill/>
                          </a:ln>
                          <a:solidFill>
                            <a:srgbClr val="000000"/>
                          </a:solidFill>
                          <a:effectLst/>
                          <a:sym typeface="Helvetica" pitchFamily="-84" charset="0"/>
                        </a:rPr>
                        <a:t>accuracy</a:t>
                      </a:r>
                      <a:endParaRPr kumimoji="0" lang="en-US" sz="1200" b="0" i="0" u="none" strike="noStrike" cap="none" normalizeH="0" baseline="0" dirty="0">
                        <a:ln>
                          <a:noFill/>
                        </a:ln>
                        <a:solidFill>
                          <a:srgbClr val="000000"/>
                        </a:solidFill>
                        <a:effectLst/>
                        <a:latin typeface="Helvetica" pitchFamily="-84" charset="0"/>
                        <a:ea typeface="Helvetica" pitchFamily="-84" charset="0"/>
                        <a:cs typeface="Helvetica" pitchFamily="-84" charset="0"/>
                        <a:sym typeface="Helvetica" pitchFamily="-84" charset="0"/>
                      </a:endParaRPr>
                    </a:p>
                  </a:txBody>
                  <a:tcPr marL="25400" marR="25400" marT="25400" marB="25400" anchor="ctr" horzOverflow="overflow">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pitchFamily="-84" charset="0"/>
                        <a:buNone/>
                        <a:tabLst/>
                      </a:pPr>
                      <a:r>
                        <a:rPr kumimoji="0" lang="en-US" sz="1200" u="none" strike="noStrike" cap="none" normalizeH="0" baseline="0" dirty="0">
                          <a:ln>
                            <a:noFill/>
                          </a:ln>
                          <a:solidFill>
                            <a:srgbClr val="000000"/>
                          </a:solidFill>
                          <a:effectLst/>
                          <a:sym typeface="Helvetica" pitchFamily="-84" charset="0"/>
                        </a:rPr>
                        <a:t>50,000 per SMRT cell, or ~400 </a:t>
                      </a:r>
                      <a:r>
                        <a:rPr kumimoji="0" lang="en-US" sz="1200" u="none" strike="noStrike" cap="none" normalizeH="0" baseline="0" dirty="0" smtClean="0">
                          <a:ln>
                            <a:noFill/>
                          </a:ln>
                          <a:solidFill>
                            <a:srgbClr val="000000"/>
                          </a:solidFill>
                          <a:effectLst/>
                          <a:sym typeface="Helvetica" pitchFamily="-84" charset="0"/>
                        </a:rPr>
                        <a:t>megabases</a:t>
                      </a:r>
                      <a:endParaRPr kumimoji="0" lang="en-US" sz="1200" b="0" i="0" u="none" strike="noStrike" cap="none" normalizeH="0" baseline="0" dirty="0">
                        <a:ln>
                          <a:noFill/>
                        </a:ln>
                        <a:solidFill>
                          <a:srgbClr val="000000"/>
                        </a:solidFill>
                        <a:effectLst/>
                        <a:latin typeface="Helvetica" pitchFamily="-84" charset="0"/>
                        <a:ea typeface="Helvetica" pitchFamily="-84" charset="0"/>
                        <a:cs typeface="Helvetica" pitchFamily="-84" charset="0"/>
                        <a:sym typeface="Helvetica" pitchFamily="-84" charset="0"/>
                      </a:endParaRPr>
                    </a:p>
                  </a:txBody>
                  <a:tcPr marL="25400" marR="25400" marT="25400" marB="25400" anchor="ctr" horzOverflow="overflow">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pitchFamily="-84" charset="0"/>
                        <a:buNone/>
                        <a:tabLst/>
                      </a:pPr>
                      <a:r>
                        <a:rPr kumimoji="0" lang="en-US" sz="1200" u="none" strike="noStrike" cap="none" normalizeH="0" baseline="0" dirty="0">
                          <a:ln>
                            <a:noFill/>
                          </a:ln>
                          <a:solidFill>
                            <a:srgbClr val="000000"/>
                          </a:solidFill>
                          <a:effectLst/>
                          <a:sym typeface="Helvetica" pitchFamily="-84" charset="0"/>
                        </a:rPr>
                        <a:t>30 minutes to 2 </a:t>
                      </a:r>
                      <a:r>
                        <a:rPr kumimoji="0" lang="en-US" sz="1200" u="none" strike="noStrike" cap="none" normalizeH="0" baseline="0" dirty="0" smtClean="0">
                          <a:ln>
                            <a:noFill/>
                          </a:ln>
                          <a:solidFill>
                            <a:srgbClr val="000000"/>
                          </a:solidFill>
                          <a:effectLst/>
                          <a:sym typeface="Helvetica" pitchFamily="-84" charset="0"/>
                        </a:rPr>
                        <a:t>hours</a:t>
                      </a:r>
                      <a:endParaRPr kumimoji="0" lang="en-US" sz="1200" b="0" i="0" u="none" strike="noStrike" cap="none" normalizeH="0" baseline="0" dirty="0">
                        <a:ln>
                          <a:noFill/>
                        </a:ln>
                        <a:solidFill>
                          <a:srgbClr val="000000"/>
                        </a:solidFill>
                        <a:effectLst/>
                        <a:latin typeface="Helvetica" pitchFamily="-84" charset="0"/>
                        <a:ea typeface="Helvetica" pitchFamily="-84" charset="0"/>
                        <a:cs typeface="Helvetica" pitchFamily="-84" charset="0"/>
                        <a:sym typeface="Helvetica" pitchFamily="-84" charset="0"/>
                      </a:endParaRPr>
                    </a:p>
                  </a:txBody>
                  <a:tcPr marL="25400" marR="25400" marT="25400" marB="25400" anchor="ctr" horzOverflow="overflow">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pitchFamily="-84" charset="0"/>
                        <a:buNone/>
                        <a:tabLst/>
                      </a:pPr>
                      <a:r>
                        <a:rPr kumimoji="0" lang="en-US" sz="1200" u="none" strike="noStrike" cap="none" normalizeH="0" baseline="0" dirty="0">
                          <a:ln>
                            <a:noFill/>
                          </a:ln>
                          <a:solidFill>
                            <a:srgbClr val="000000"/>
                          </a:solidFill>
                          <a:effectLst/>
                          <a:sym typeface="Helvetica" pitchFamily="-84" charset="0"/>
                        </a:rPr>
                        <a:t>$0.33–$1.00</a:t>
                      </a:r>
                      <a:endParaRPr kumimoji="0" lang="en-US" sz="1200" b="0" i="0" u="none" strike="noStrike" cap="none" normalizeH="0" baseline="0" dirty="0">
                        <a:ln>
                          <a:noFill/>
                        </a:ln>
                        <a:solidFill>
                          <a:srgbClr val="000000"/>
                        </a:solidFill>
                        <a:effectLst/>
                        <a:latin typeface="Helvetica" pitchFamily="-84" charset="0"/>
                        <a:ea typeface="Helvetica" pitchFamily="-84" charset="0"/>
                        <a:cs typeface="Helvetica" pitchFamily="-84" charset="0"/>
                        <a:sym typeface="Helvetica" pitchFamily="-84" charset="0"/>
                      </a:endParaRPr>
                    </a:p>
                  </a:txBody>
                  <a:tcPr marL="25400" marR="25400" marT="25400" marB="25400" anchor="ctr" horzOverflow="overflow">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pitchFamily="-84" charset="0"/>
                        <a:buNone/>
                        <a:tabLst/>
                      </a:pPr>
                      <a:r>
                        <a:rPr kumimoji="0" lang="en-US" sz="1200" u="none" strike="noStrike" cap="none" normalizeH="0" baseline="0" dirty="0">
                          <a:ln>
                            <a:noFill/>
                          </a:ln>
                          <a:solidFill>
                            <a:srgbClr val="000000"/>
                          </a:solidFill>
                          <a:effectLst/>
                          <a:sym typeface="Helvetica" pitchFamily="-84" charset="0"/>
                        </a:rPr>
                        <a:t>Longest read length. Fast. Detects 4mC, 5mC, </a:t>
                      </a:r>
                      <a:r>
                        <a:rPr kumimoji="0" lang="en-US" sz="1200" u="none" strike="noStrike" cap="none" normalizeH="0" baseline="0" dirty="0" smtClean="0">
                          <a:ln>
                            <a:noFill/>
                          </a:ln>
                          <a:solidFill>
                            <a:srgbClr val="000000"/>
                          </a:solidFill>
                          <a:effectLst/>
                          <a:sym typeface="Helvetica" pitchFamily="-84" charset="0"/>
                        </a:rPr>
                        <a:t>6mA</a:t>
                      </a:r>
                      <a:endParaRPr kumimoji="0" lang="en-US" sz="1200" b="0" i="0" u="none" strike="noStrike" cap="none" normalizeH="0" baseline="0" dirty="0">
                        <a:ln>
                          <a:noFill/>
                        </a:ln>
                        <a:solidFill>
                          <a:srgbClr val="000000"/>
                        </a:solidFill>
                        <a:effectLst/>
                        <a:latin typeface="Helvetica" pitchFamily="-84" charset="0"/>
                        <a:ea typeface="Helvetica" pitchFamily="-84" charset="0"/>
                        <a:cs typeface="Helvetica" pitchFamily="-84" charset="0"/>
                        <a:sym typeface="Helvetica" pitchFamily="-84" charset="0"/>
                      </a:endParaRPr>
                    </a:p>
                  </a:txBody>
                  <a:tcPr marL="25400" marR="25400" marT="25400" marB="25400" anchor="ctr" horzOverflow="overflow">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pitchFamily="-84" charset="0"/>
                        <a:buNone/>
                        <a:tabLst/>
                      </a:pPr>
                      <a:r>
                        <a:rPr kumimoji="0" lang="en-US" sz="1200" u="none" strike="noStrike" cap="none" normalizeH="0" baseline="0" dirty="0">
                          <a:ln>
                            <a:noFill/>
                          </a:ln>
                          <a:solidFill>
                            <a:srgbClr val="000000"/>
                          </a:solidFill>
                          <a:effectLst/>
                          <a:sym typeface="Helvetica" pitchFamily="-84" charset="0"/>
                        </a:rPr>
                        <a:t>Moderate throughput. Equipment can be very expensive.</a:t>
                      </a:r>
                      <a:endParaRPr kumimoji="0" lang="en-US" sz="1200" b="0" i="0" u="none" strike="noStrike" cap="none" normalizeH="0" baseline="0" dirty="0">
                        <a:ln>
                          <a:noFill/>
                        </a:ln>
                        <a:solidFill>
                          <a:srgbClr val="000000"/>
                        </a:solidFill>
                        <a:effectLst/>
                        <a:latin typeface="Helvetica" pitchFamily="-84" charset="0"/>
                        <a:ea typeface="Helvetica" pitchFamily="-84" charset="0"/>
                        <a:cs typeface="Helvetica" pitchFamily="-84" charset="0"/>
                        <a:sym typeface="Helvetica" pitchFamily="-84" charset="0"/>
                      </a:endParaRPr>
                    </a:p>
                  </a:txBody>
                  <a:tcPr marL="25400" marR="25400" marT="25400" marB="25400" anchor="ctr" horzOverflow="overflow">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r>
              <a:tr h="787400">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pitchFamily="-84" charset="0"/>
                        <a:buNone/>
                        <a:tabLst/>
                      </a:pPr>
                      <a:r>
                        <a:rPr kumimoji="0" lang="en-US" sz="1200" u="none" strike="noStrike" cap="none" normalizeH="0" baseline="0" dirty="0">
                          <a:ln>
                            <a:noFill/>
                          </a:ln>
                          <a:solidFill>
                            <a:srgbClr val="000000"/>
                          </a:solidFill>
                          <a:effectLst/>
                          <a:sym typeface="Helvetica" pitchFamily="-84" charset="0"/>
                        </a:rPr>
                        <a:t>Ion semiconductor (Ion Torrent sequencing)</a:t>
                      </a:r>
                      <a:endParaRPr kumimoji="0" lang="en-US" sz="1200" b="1" i="0" u="none" strike="noStrike" cap="none" normalizeH="0" baseline="0" dirty="0">
                        <a:ln>
                          <a:noFill/>
                        </a:ln>
                        <a:solidFill>
                          <a:srgbClr val="000000"/>
                        </a:solidFill>
                        <a:effectLst/>
                        <a:latin typeface="Helvetica" pitchFamily="-84" charset="0"/>
                        <a:ea typeface="Helvetica" pitchFamily="-84" charset="0"/>
                        <a:cs typeface="Helvetica" pitchFamily="-84" charset="0"/>
                        <a:sym typeface="Helvetica" pitchFamily="-84" charset="0"/>
                      </a:endParaRPr>
                    </a:p>
                  </a:txBody>
                  <a:tcPr marL="25400" marR="25400" marT="25400" marB="25400" anchor="ctr" horzOverflow="overflow">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pitchFamily="-84" charset="0"/>
                        <a:buNone/>
                        <a:tabLst/>
                      </a:pPr>
                      <a:r>
                        <a:rPr kumimoji="0" lang="en-US" sz="1200" u="none" strike="noStrike" cap="none" normalizeH="0" baseline="0" dirty="0">
                          <a:ln>
                            <a:noFill/>
                          </a:ln>
                          <a:solidFill>
                            <a:srgbClr val="000000"/>
                          </a:solidFill>
                          <a:effectLst/>
                          <a:sym typeface="Helvetica" pitchFamily="-84" charset="0"/>
                        </a:rPr>
                        <a:t>up to 400 </a:t>
                      </a:r>
                      <a:r>
                        <a:rPr kumimoji="0" lang="en-US" sz="1200" u="none" strike="noStrike" cap="none" normalizeH="0" baseline="0" dirty="0" err="1">
                          <a:ln>
                            <a:noFill/>
                          </a:ln>
                          <a:solidFill>
                            <a:srgbClr val="000000"/>
                          </a:solidFill>
                          <a:effectLst/>
                          <a:sym typeface="Helvetica" pitchFamily="-84" charset="0"/>
                        </a:rPr>
                        <a:t>bp</a:t>
                      </a:r>
                      <a:endParaRPr kumimoji="0" lang="en-US" sz="1200" b="0" i="0" u="none" strike="noStrike" cap="none" normalizeH="0" baseline="0" dirty="0">
                        <a:ln>
                          <a:noFill/>
                        </a:ln>
                        <a:solidFill>
                          <a:srgbClr val="000000"/>
                        </a:solidFill>
                        <a:effectLst/>
                        <a:latin typeface="Helvetica" pitchFamily="-84" charset="0"/>
                        <a:ea typeface="Helvetica" pitchFamily="-84" charset="0"/>
                        <a:cs typeface="Helvetica" pitchFamily="-84" charset="0"/>
                        <a:sym typeface="Helvetica" pitchFamily="-84" charset="0"/>
                      </a:endParaRPr>
                    </a:p>
                  </a:txBody>
                  <a:tcPr marL="25400" marR="25400" marT="25400" marB="25400" anchor="ctr" horzOverflow="overflow">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pitchFamily="-84" charset="0"/>
                        <a:buNone/>
                        <a:tabLst/>
                      </a:pPr>
                      <a:r>
                        <a:rPr kumimoji="0" lang="en-US" sz="1200" u="none" strike="noStrike" cap="none" normalizeH="0" baseline="0" dirty="0">
                          <a:ln>
                            <a:noFill/>
                          </a:ln>
                          <a:solidFill>
                            <a:srgbClr val="000000"/>
                          </a:solidFill>
                          <a:effectLst/>
                          <a:sym typeface="Helvetica" pitchFamily="-84" charset="0"/>
                        </a:rPr>
                        <a:t>98%</a:t>
                      </a:r>
                      <a:endParaRPr kumimoji="0" lang="en-US" sz="1200" b="0" i="0" u="none" strike="noStrike" cap="none" normalizeH="0" baseline="0" dirty="0">
                        <a:ln>
                          <a:noFill/>
                        </a:ln>
                        <a:solidFill>
                          <a:srgbClr val="000000"/>
                        </a:solidFill>
                        <a:effectLst/>
                        <a:latin typeface="Helvetica" pitchFamily="-84" charset="0"/>
                        <a:ea typeface="Helvetica" pitchFamily="-84" charset="0"/>
                        <a:cs typeface="Helvetica" pitchFamily="-84" charset="0"/>
                        <a:sym typeface="Helvetica" pitchFamily="-84" charset="0"/>
                      </a:endParaRPr>
                    </a:p>
                  </a:txBody>
                  <a:tcPr marL="25400" marR="25400" marT="25400" marB="25400" anchor="ctr" horzOverflow="overflow">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pitchFamily="-84" charset="0"/>
                        <a:buNone/>
                        <a:tabLst/>
                      </a:pPr>
                      <a:r>
                        <a:rPr kumimoji="0" lang="en-US" sz="1200" u="none" strike="noStrike" cap="none" normalizeH="0" baseline="0">
                          <a:ln>
                            <a:noFill/>
                          </a:ln>
                          <a:solidFill>
                            <a:srgbClr val="000000"/>
                          </a:solidFill>
                          <a:effectLst/>
                          <a:sym typeface="Helvetica" pitchFamily="-84" charset="0"/>
                        </a:rPr>
                        <a:t>up to 80 million</a:t>
                      </a:r>
                      <a:endParaRPr kumimoji="0" lang="en-US" sz="1200" b="0" i="0" u="none" strike="noStrike" cap="none" normalizeH="0" baseline="0">
                        <a:ln>
                          <a:noFill/>
                        </a:ln>
                        <a:solidFill>
                          <a:srgbClr val="000000"/>
                        </a:solidFill>
                        <a:effectLst/>
                        <a:latin typeface="Helvetica" pitchFamily="-84" charset="0"/>
                        <a:ea typeface="Helvetica" pitchFamily="-84" charset="0"/>
                        <a:cs typeface="Helvetica" pitchFamily="-84" charset="0"/>
                        <a:sym typeface="Helvetica" pitchFamily="-84" charset="0"/>
                      </a:endParaRPr>
                    </a:p>
                  </a:txBody>
                  <a:tcPr marL="25400" marR="25400" marT="25400" marB="25400" anchor="ctr" horzOverflow="overflow">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pitchFamily="-84" charset="0"/>
                        <a:buNone/>
                        <a:tabLst/>
                      </a:pPr>
                      <a:r>
                        <a:rPr kumimoji="0" lang="en-US" sz="1200" u="none" strike="noStrike" cap="none" normalizeH="0" baseline="0">
                          <a:ln>
                            <a:noFill/>
                          </a:ln>
                          <a:solidFill>
                            <a:srgbClr val="000000"/>
                          </a:solidFill>
                          <a:effectLst/>
                          <a:sym typeface="Helvetica" pitchFamily="-84" charset="0"/>
                        </a:rPr>
                        <a:t>2h 0m 0s</a:t>
                      </a:r>
                      <a:endParaRPr kumimoji="0" lang="en-US" sz="1200" b="0" i="0" u="none" strike="noStrike" cap="none" normalizeH="0" baseline="0">
                        <a:ln>
                          <a:noFill/>
                        </a:ln>
                        <a:solidFill>
                          <a:srgbClr val="000000"/>
                        </a:solidFill>
                        <a:effectLst/>
                        <a:latin typeface="Helvetica" pitchFamily="-84" charset="0"/>
                        <a:ea typeface="Helvetica" pitchFamily="-84" charset="0"/>
                        <a:cs typeface="Helvetica" pitchFamily="-84" charset="0"/>
                        <a:sym typeface="Helvetica" pitchFamily="-84" charset="0"/>
                      </a:endParaRPr>
                    </a:p>
                  </a:txBody>
                  <a:tcPr marL="25400" marR="25400" marT="25400" marB="25400" anchor="ctr" horzOverflow="overflow">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pitchFamily="-84" charset="0"/>
                        <a:buNone/>
                        <a:tabLst/>
                      </a:pPr>
                      <a:r>
                        <a:rPr kumimoji="0" lang="en-US" sz="1200" u="none" strike="noStrike" cap="none" normalizeH="0" baseline="0">
                          <a:ln>
                            <a:noFill/>
                          </a:ln>
                          <a:solidFill>
                            <a:srgbClr val="000000"/>
                          </a:solidFill>
                          <a:effectLst/>
                          <a:sym typeface="Helvetica" pitchFamily="-84" charset="0"/>
                        </a:rPr>
                        <a:t>$1</a:t>
                      </a:r>
                      <a:endParaRPr kumimoji="0" lang="en-US" sz="1200" b="0" i="0" u="none" strike="noStrike" cap="none" normalizeH="0" baseline="0">
                        <a:ln>
                          <a:noFill/>
                        </a:ln>
                        <a:solidFill>
                          <a:srgbClr val="000000"/>
                        </a:solidFill>
                        <a:effectLst/>
                        <a:latin typeface="Helvetica" pitchFamily="-84" charset="0"/>
                        <a:ea typeface="Helvetica" pitchFamily="-84" charset="0"/>
                        <a:cs typeface="Helvetica" pitchFamily="-84" charset="0"/>
                        <a:sym typeface="Helvetica" pitchFamily="-84" charset="0"/>
                      </a:endParaRPr>
                    </a:p>
                  </a:txBody>
                  <a:tcPr marL="25400" marR="25400" marT="25400" marB="25400" anchor="ctr" horzOverflow="overflow">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pitchFamily="-84" charset="0"/>
                        <a:buNone/>
                        <a:tabLst/>
                      </a:pPr>
                      <a:r>
                        <a:rPr kumimoji="0" lang="en-US" sz="1200" u="none" strike="noStrike" cap="none" normalizeH="0" baseline="0">
                          <a:ln>
                            <a:noFill/>
                          </a:ln>
                          <a:solidFill>
                            <a:srgbClr val="000000"/>
                          </a:solidFill>
                          <a:effectLst/>
                          <a:sym typeface="Helvetica" pitchFamily="-84" charset="0"/>
                        </a:rPr>
                        <a:t>Less expensive equipment. Fast.</a:t>
                      </a:r>
                      <a:endParaRPr kumimoji="0" lang="en-US" sz="1200" b="0" i="0" u="none" strike="noStrike" cap="none" normalizeH="0" baseline="0">
                        <a:ln>
                          <a:noFill/>
                        </a:ln>
                        <a:solidFill>
                          <a:srgbClr val="000000"/>
                        </a:solidFill>
                        <a:effectLst/>
                        <a:latin typeface="Helvetica" pitchFamily="-84" charset="0"/>
                        <a:ea typeface="Helvetica" pitchFamily="-84" charset="0"/>
                        <a:cs typeface="Helvetica" pitchFamily="-84" charset="0"/>
                        <a:sym typeface="Helvetica" pitchFamily="-84" charset="0"/>
                      </a:endParaRPr>
                    </a:p>
                  </a:txBody>
                  <a:tcPr marL="25400" marR="25400" marT="25400" marB="25400" anchor="ctr" horzOverflow="overflow">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pitchFamily="-84" charset="0"/>
                        <a:buNone/>
                        <a:tabLst/>
                      </a:pPr>
                      <a:r>
                        <a:rPr kumimoji="0" lang="en-US" sz="1200" u="none" strike="noStrike" cap="none" normalizeH="0" baseline="0" dirty="0" err="1">
                          <a:ln>
                            <a:noFill/>
                          </a:ln>
                          <a:solidFill>
                            <a:srgbClr val="000000"/>
                          </a:solidFill>
                          <a:effectLst/>
                          <a:sym typeface="Helvetica" pitchFamily="-84" charset="0"/>
                        </a:rPr>
                        <a:t>Homopolymer</a:t>
                      </a:r>
                      <a:r>
                        <a:rPr kumimoji="0" lang="en-US" sz="1200" u="none" strike="noStrike" cap="none" normalizeH="0" baseline="0" dirty="0">
                          <a:ln>
                            <a:noFill/>
                          </a:ln>
                          <a:solidFill>
                            <a:srgbClr val="000000"/>
                          </a:solidFill>
                          <a:effectLst/>
                          <a:sym typeface="Helvetica" pitchFamily="-84" charset="0"/>
                        </a:rPr>
                        <a:t> errors.</a:t>
                      </a:r>
                      <a:endParaRPr kumimoji="0" lang="en-US" sz="1200" b="0" i="0" u="none" strike="noStrike" cap="none" normalizeH="0" baseline="0" dirty="0">
                        <a:ln>
                          <a:noFill/>
                        </a:ln>
                        <a:solidFill>
                          <a:srgbClr val="000000"/>
                        </a:solidFill>
                        <a:effectLst/>
                        <a:latin typeface="Helvetica" pitchFamily="-84" charset="0"/>
                        <a:ea typeface="Helvetica" pitchFamily="-84" charset="0"/>
                        <a:cs typeface="Helvetica" pitchFamily="-84" charset="0"/>
                        <a:sym typeface="Helvetica" pitchFamily="-84" charset="0"/>
                      </a:endParaRPr>
                    </a:p>
                  </a:txBody>
                  <a:tcPr marL="25400" marR="25400" marT="25400" marB="25400" anchor="ctr" horzOverflow="overflow">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r>
              <a:tr h="787400">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pitchFamily="-84" charset="0"/>
                        <a:buNone/>
                        <a:tabLst/>
                      </a:pPr>
                      <a:r>
                        <a:rPr kumimoji="0" lang="en-US" sz="1200" u="none" strike="noStrike" cap="none" normalizeH="0" baseline="0" dirty="0" err="1">
                          <a:ln>
                            <a:noFill/>
                          </a:ln>
                          <a:solidFill>
                            <a:srgbClr val="000000"/>
                          </a:solidFill>
                          <a:effectLst/>
                          <a:sym typeface="Helvetica" pitchFamily="-84" charset="0"/>
                        </a:rPr>
                        <a:t>Pyrosequencing</a:t>
                      </a:r>
                      <a:r>
                        <a:rPr kumimoji="0" lang="en-US" sz="1200" u="none" strike="noStrike" cap="none" normalizeH="0" baseline="0" dirty="0">
                          <a:ln>
                            <a:noFill/>
                          </a:ln>
                          <a:solidFill>
                            <a:srgbClr val="000000"/>
                          </a:solidFill>
                          <a:effectLst/>
                          <a:sym typeface="Helvetica" pitchFamily="-84" charset="0"/>
                        </a:rPr>
                        <a:t> (</a:t>
                      </a:r>
                      <a:r>
                        <a:rPr kumimoji="0" lang="en-US" sz="1200" u="none" strike="noStrike" cap="none" normalizeH="0" baseline="0" dirty="0" smtClean="0">
                          <a:ln>
                            <a:noFill/>
                          </a:ln>
                          <a:solidFill>
                            <a:srgbClr val="000000"/>
                          </a:solidFill>
                          <a:effectLst/>
                          <a:sym typeface="Helvetica" pitchFamily="-84" charset="0"/>
                        </a:rPr>
                        <a:t>454 Roche)</a:t>
                      </a:r>
                      <a:endParaRPr kumimoji="0" lang="en-US" sz="1200" b="1" i="0" u="none" strike="noStrike" cap="none" normalizeH="0" baseline="0" dirty="0">
                        <a:ln>
                          <a:noFill/>
                        </a:ln>
                        <a:solidFill>
                          <a:srgbClr val="000000"/>
                        </a:solidFill>
                        <a:effectLst/>
                        <a:latin typeface="Helvetica" pitchFamily="-84" charset="0"/>
                        <a:ea typeface="Helvetica" pitchFamily="-84" charset="0"/>
                        <a:cs typeface="Helvetica" pitchFamily="-84" charset="0"/>
                        <a:sym typeface="Helvetica" pitchFamily="-84" charset="0"/>
                      </a:endParaRPr>
                    </a:p>
                  </a:txBody>
                  <a:tcPr marL="25400" marR="25400" marT="25400" marB="25400" anchor="ctr" horzOverflow="overflow">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pitchFamily="-84" charset="0"/>
                        <a:buNone/>
                        <a:tabLst/>
                      </a:pPr>
                      <a:r>
                        <a:rPr kumimoji="0" lang="en-US" sz="1200" u="none" strike="noStrike" cap="none" normalizeH="0" baseline="0" dirty="0">
                          <a:ln>
                            <a:noFill/>
                          </a:ln>
                          <a:solidFill>
                            <a:srgbClr val="000000"/>
                          </a:solidFill>
                          <a:effectLst/>
                          <a:sym typeface="Helvetica" pitchFamily="-84" charset="0"/>
                        </a:rPr>
                        <a:t>700 </a:t>
                      </a:r>
                      <a:r>
                        <a:rPr kumimoji="0" lang="en-US" sz="1200" u="none" strike="noStrike" cap="none" normalizeH="0" baseline="0" dirty="0" err="1">
                          <a:ln>
                            <a:noFill/>
                          </a:ln>
                          <a:solidFill>
                            <a:srgbClr val="000000"/>
                          </a:solidFill>
                          <a:effectLst/>
                          <a:sym typeface="Helvetica" pitchFamily="-84" charset="0"/>
                        </a:rPr>
                        <a:t>bp</a:t>
                      </a:r>
                      <a:endParaRPr kumimoji="0" lang="en-US" sz="1200" b="0" i="0" u="none" strike="noStrike" cap="none" normalizeH="0" baseline="0" dirty="0">
                        <a:ln>
                          <a:noFill/>
                        </a:ln>
                        <a:solidFill>
                          <a:srgbClr val="000000"/>
                        </a:solidFill>
                        <a:effectLst/>
                        <a:latin typeface="Helvetica" pitchFamily="-84" charset="0"/>
                        <a:ea typeface="Helvetica" pitchFamily="-84" charset="0"/>
                        <a:cs typeface="Helvetica" pitchFamily="-84" charset="0"/>
                        <a:sym typeface="Helvetica" pitchFamily="-84" charset="0"/>
                      </a:endParaRPr>
                    </a:p>
                  </a:txBody>
                  <a:tcPr marL="25400" marR="25400" marT="25400" marB="25400" anchor="ctr" horzOverflow="overflow">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pitchFamily="-84" charset="0"/>
                        <a:buNone/>
                        <a:tabLst/>
                      </a:pPr>
                      <a:r>
                        <a:rPr kumimoji="0" lang="en-US" sz="1200" u="none" strike="noStrike" cap="none" normalizeH="0" baseline="0">
                          <a:ln>
                            <a:noFill/>
                          </a:ln>
                          <a:solidFill>
                            <a:srgbClr val="000000"/>
                          </a:solidFill>
                          <a:effectLst/>
                          <a:sym typeface="Helvetica" pitchFamily="-84" charset="0"/>
                        </a:rPr>
                        <a:t>99.90%</a:t>
                      </a:r>
                      <a:endParaRPr kumimoji="0" lang="en-US" sz="1200" b="0" i="0" u="none" strike="noStrike" cap="none" normalizeH="0" baseline="0">
                        <a:ln>
                          <a:noFill/>
                        </a:ln>
                        <a:solidFill>
                          <a:srgbClr val="000000"/>
                        </a:solidFill>
                        <a:effectLst/>
                        <a:latin typeface="Helvetica" pitchFamily="-84" charset="0"/>
                        <a:ea typeface="Helvetica" pitchFamily="-84" charset="0"/>
                        <a:cs typeface="Helvetica" pitchFamily="-84" charset="0"/>
                        <a:sym typeface="Helvetica" pitchFamily="-84" charset="0"/>
                      </a:endParaRPr>
                    </a:p>
                  </a:txBody>
                  <a:tcPr marL="25400" marR="25400" marT="25400" marB="25400" anchor="ctr" horzOverflow="overflow">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pitchFamily="-84" charset="0"/>
                        <a:buNone/>
                        <a:tabLst/>
                      </a:pPr>
                      <a:r>
                        <a:rPr kumimoji="0" lang="en-US" sz="1200" u="none" strike="noStrike" cap="none" normalizeH="0" baseline="0" dirty="0">
                          <a:ln>
                            <a:noFill/>
                          </a:ln>
                          <a:solidFill>
                            <a:srgbClr val="000000"/>
                          </a:solidFill>
                          <a:effectLst/>
                          <a:sym typeface="Helvetica" pitchFamily="-84" charset="0"/>
                        </a:rPr>
                        <a:t>1 million</a:t>
                      </a:r>
                      <a:endParaRPr kumimoji="0" lang="en-US" sz="1200" b="0" i="0" u="none" strike="noStrike" cap="none" normalizeH="0" baseline="0" dirty="0">
                        <a:ln>
                          <a:noFill/>
                        </a:ln>
                        <a:solidFill>
                          <a:srgbClr val="000000"/>
                        </a:solidFill>
                        <a:effectLst/>
                        <a:latin typeface="Helvetica" pitchFamily="-84" charset="0"/>
                        <a:ea typeface="Helvetica" pitchFamily="-84" charset="0"/>
                        <a:cs typeface="Helvetica" pitchFamily="-84" charset="0"/>
                        <a:sym typeface="Helvetica" pitchFamily="-84" charset="0"/>
                      </a:endParaRPr>
                    </a:p>
                  </a:txBody>
                  <a:tcPr marL="25400" marR="25400" marT="25400" marB="25400" anchor="ctr" horzOverflow="overflow">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pitchFamily="-84" charset="0"/>
                        <a:buNone/>
                        <a:tabLst/>
                      </a:pPr>
                      <a:r>
                        <a:rPr kumimoji="0" lang="en-US" sz="1200" u="none" strike="noStrike" cap="none" normalizeH="0" baseline="0">
                          <a:ln>
                            <a:noFill/>
                          </a:ln>
                          <a:solidFill>
                            <a:srgbClr val="000000"/>
                          </a:solidFill>
                          <a:effectLst/>
                          <a:sym typeface="Helvetica" pitchFamily="-84" charset="0"/>
                        </a:rPr>
                        <a:t>24h 0m 0s</a:t>
                      </a:r>
                      <a:endParaRPr kumimoji="0" lang="en-US" sz="1200" b="0" i="0" u="none" strike="noStrike" cap="none" normalizeH="0" baseline="0">
                        <a:ln>
                          <a:noFill/>
                        </a:ln>
                        <a:solidFill>
                          <a:srgbClr val="000000"/>
                        </a:solidFill>
                        <a:effectLst/>
                        <a:latin typeface="Helvetica" pitchFamily="-84" charset="0"/>
                        <a:ea typeface="Helvetica" pitchFamily="-84" charset="0"/>
                        <a:cs typeface="Helvetica" pitchFamily="-84" charset="0"/>
                        <a:sym typeface="Helvetica" pitchFamily="-84" charset="0"/>
                      </a:endParaRPr>
                    </a:p>
                  </a:txBody>
                  <a:tcPr marL="25400" marR="25400" marT="25400" marB="25400" anchor="ctr" horzOverflow="overflow">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pitchFamily="-84" charset="0"/>
                        <a:buNone/>
                        <a:tabLst/>
                      </a:pPr>
                      <a:r>
                        <a:rPr kumimoji="0" lang="en-US" sz="1200" u="none" strike="noStrike" cap="none" normalizeH="0" baseline="0" dirty="0">
                          <a:ln>
                            <a:noFill/>
                          </a:ln>
                          <a:solidFill>
                            <a:srgbClr val="000000"/>
                          </a:solidFill>
                          <a:effectLst/>
                          <a:sym typeface="Helvetica" pitchFamily="-84" charset="0"/>
                        </a:rPr>
                        <a:t>$10</a:t>
                      </a:r>
                      <a:endParaRPr kumimoji="0" lang="en-US" sz="1200" b="0" i="0" u="none" strike="noStrike" cap="none" normalizeH="0" baseline="0" dirty="0">
                        <a:ln>
                          <a:noFill/>
                        </a:ln>
                        <a:solidFill>
                          <a:srgbClr val="000000"/>
                        </a:solidFill>
                        <a:effectLst/>
                        <a:latin typeface="Helvetica" pitchFamily="-84" charset="0"/>
                        <a:ea typeface="Helvetica" pitchFamily="-84" charset="0"/>
                        <a:cs typeface="Helvetica" pitchFamily="-84" charset="0"/>
                        <a:sym typeface="Helvetica" pitchFamily="-84" charset="0"/>
                      </a:endParaRPr>
                    </a:p>
                  </a:txBody>
                  <a:tcPr marL="25400" marR="25400" marT="25400" marB="25400" anchor="ctr" horzOverflow="overflow">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pitchFamily="-84" charset="0"/>
                        <a:buNone/>
                        <a:tabLst/>
                      </a:pPr>
                      <a:r>
                        <a:rPr kumimoji="0" lang="en-US" sz="1200" u="none" strike="noStrike" cap="none" normalizeH="0" baseline="0" dirty="0">
                          <a:ln>
                            <a:noFill/>
                          </a:ln>
                          <a:solidFill>
                            <a:srgbClr val="000000"/>
                          </a:solidFill>
                          <a:effectLst/>
                          <a:sym typeface="Helvetica" pitchFamily="-84" charset="0"/>
                        </a:rPr>
                        <a:t>Long read size. Fast.</a:t>
                      </a:r>
                      <a:endParaRPr kumimoji="0" lang="en-US" sz="1200" b="0" i="0" u="none" strike="noStrike" cap="none" normalizeH="0" baseline="0" dirty="0">
                        <a:ln>
                          <a:noFill/>
                        </a:ln>
                        <a:solidFill>
                          <a:srgbClr val="000000"/>
                        </a:solidFill>
                        <a:effectLst/>
                        <a:latin typeface="Helvetica" pitchFamily="-84" charset="0"/>
                        <a:ea typeface="Helvetica" pitchFamily="-84" charset="0"/>
                        <a:cs typeface="Helvetica" pitchFamily="-84" charset="0"/>
                        <a:sym typeface="Helvetica" pitchFamily="-84" charset="0"/>
                      </a:endParaRPr>
                    </a:p>
                  </a:txBody>
                  <a:tcPr marL="25400" marR="25400" marT="25400" marB="25400" anchor="ctr" horzOverflow="overflow">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pitchFamily="-84" charset="0"/>
                        <a:buNone/>
                        <a:tabLst/>
                      </a:pPr>
                      <a:r>
                        <a:rPr kumimoji="0" lang="en-US" sz="1200" u="none" strike="noStrike" cap="none" normalizeH="0" baseline="0" dirty="0">
                          <a:ln>
                            <a:noFill/>
                          </a:ln>
                          <a:noFill/>
                          <a:effectLst/>
                          <a:sym typeface="Helvetica" pitchFamily="-84" charset="0"/>
                        </a:rPr>
                        <a:t>Runs are expensive. </a:t>
                      </a:r>
                      <a:r>
                        <a:rPr kumimoji="0" lang="en-US" sz="1200" u="none" strike="noStrike" cap="none" normalizeH="0" baseline="0" dirty="0" err="1">
                          <a:ln>
                            <a:noFill/>
                          </a:ln>
                          <a:noFill/>
                          <a:effectLst/>
                          <a:sym typeface="Helvetica" pitchFamily="-84" charset="0"/>
                        </a:rPr>
                        <a:t>Homopolymer</a:t>
                      </a:r>
                      <a:r>
                        <a:rPr kumimoji="0" lang="en-US" sz="1200" u="none" strike="noStrike" cap="none" normalizeH="0" baseline="0" dirty="0">
                          <a:ln>
                            <a:noFill/>
                          </a:ln>
                          <a:noFill/>
                          <a:effectLst/>
                          <a:sym typeface="Helvetica" pitchFamily="-84" charset="0"/>
                        </a:rPr>
                        <a:t> errors.</a:t>
                      </a:r>
                      <a:endParaRPr kumimoji="0" lang="en-US" sz="1200" b="0" i="0" u="none" strike="noStrike" cap="none" normalizeH="0" baseline="0" dirty="0">
                        <a:ln>
                          <a:noFill/>
                        </a:ln>
                        <a:noFill/>
                        <a:effectLst/>
                        <a:latin typeface="Helvetica" pitchFamily="-84" charset="0"/>
                        <a:ea typeface="Helvetica" pitchFamily="-84" charset="0"/>
                        <a:cs typeface="Helvetica" pitchFamily="-84" charset="0"/>
                        <a:sym typeface="Helvetica" pitchFamily="-84" charset="0"/>
                      </a:endParaRPr>
                    </a:p>
                  </a:txBody>
                  <a:tcPr marL="25400" marR="25400" marT="25400" marB="25400" anchor="ctr" horzOverflow="overflow">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r>
              <a:tr h="787400">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pitchFamily="-84" charset="0"/>
                        <a:buNone/>
                        <a:tabLst/>
                      </a:pPr>
                      <a:r>
                        <a:rPr kumimoji="0" lang="en-US" sz="1200" u="none" strike="noStrike" cap="none" normalizeH="0" baseline="0" dirty="0">
                          <a:ln>
                            <a:noFill/>
                          </a:ln>
                          <a:solidFill>
                            <a:srgbClr val="000000"/>
                          </a:solidFill>
                          <a:effectLst/>
                          <a:sym typeface="Helvetica" pitchFamily="-84" charset="0"/>
                        </a:rPr>
                        <a:t>Sequencing by synthesis (Illumina)</a:t>
                      </a:r>
                      <a:endParaRPr kumimoji="0" lang="en-US" sz="1200" b="1" i="0" u="none" strike="noStrike" cap="none" normalizeH="0" baseline="0" dirty="0">
                        <a:ln>
                          <a:noFill/>
                        </a:ln>
                        <a:solidFill>
                          <a:srgbClr val="000000"/>
                        </a:solidFill>
                        <a:effectLst/>
                        <a:latin typeface="Helvetica" pitchFamily="-84" charset="0"/>
                        <a:ea typeface="Helvetica" pitchFamily="-84" charset="0"/>
                        <a:cs typeface="Helvetica" pitchFamily="-84" charset="0"/>
                        <a:sym typeface="Helvetica" pitchFamily="-84" charset="0"/>
                      </a:endParaRPr>
                    </a:p>
                  </a:txBody>
                  <a:tcPr marL="25400" marR="25400" marT="25400" marB="25400" anchor="ctr" horzOverflow="overflow">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pitchFamily="-84" charset="0"/>
                        <a:buNone/>
                        <a:tabLst/>
                      </a:pPr>
                      <a:r>
                        <a:rPr kumimoji="0" lang="en-US" sz="1200" u="none" strike="noStrike" cap="none" normalizeH="0" baseline="0" dirty="0">
                          <a:ln>
                            <a:noFill/>
                          </a:ln>
                          <a:solidFill>
                            <a:srgbClr val="000000"/>
                          </a:solidFill>
                          <a:effectLst/>
                          <a:sym typeface="Helvetica" pitchFamily="-84" charset="0"/>
                        </a:rPr>
                        <a:t>50 to 300 </a:t>
                      </a:r>
                      <a:r>
                        <a:rPr kumimoji="0" lang="en-US" sz="1200" u="none" strike="noStrike" cap="none" normalizeH="0" baseline="0" dirty="0" err="1">
                          <a:ln>
                            <a:noFill/>
                          </a:ln>
                          <a:solidFill>
                            <a:srgbClr val="000000"/>
                          </a:solidFill>
                          <a:effectLst/>
                          <a:sym typeface="Helvetica" pitchFamily="-84" charset="0"/>
                        </a:rPr>
                        <a:t>bp</a:t>
                      </a:r>
                      <a:endParaRPr kumimoji="0" lang="en-US" sz="1200" b="0" i="0" u="none" strike="noStrike" cap="none" normalizeH="0" baseline="0" dirty="0">
                        <a:ln>
                          <a:noFill/>
                        </a:ln>
                        <a:solidFill>
                          <a:srgbClr val="000000"/>
                        </a:solidFill>
                        <a:effectLst/>
                        <a:latin typeface="Helvetica" pitchFamily="-84" charset="0"/>
                        <a:ea typeface="Helvetica" pitchFamily="-84" charset="0"/>
                        <a:cs typeface="Helvetica" pitchFamily="-84" charset="0"/>
                        <a:sym typeface="Helvetica" pitchFamily="-84" charset="0"/>
                      </a:endParaRPr>
                    </a:p>
                  </a:txBody>
                  <a:tcPr marL="25400" marR="25400" marT="25400" marB="25400" anchor="ctr" horzOverflow="overflow">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pitchFamily="-84" charset="0"/>
                        <a:buNone/>
                        <a:tabLst/>
                      </a:pPr>
                      <a:r>
                        <a:rPr kumimoji="0" lang="en-US" sz="1200" u="none" strike="noStrike" cap="none" normalizeH="0" baseline="0" dirty="0">
                          <a:ln>
                            <a:noFill/>
                          </a:ln>
                          <a:solidFill>
                            <a:srgbClr val="000000"/>
                          </a:solidFill>
                          <a:effectLst/>
                          <a:sym typeface="Helvetica" pitchFamily="-84" charset="0"/>
                        </a:rPr>
                        <a:t>98%</a:t>
                      </a:r>
                      <a:endParaRPr kumimoji="0" lang="en-US" sz="1200" b="0" i="0" u="none" strike="noStrike" cap="none" normalizeH="0" baseline="0" dirty="0">
                        <a:ln>
                          <a:noFill/>
                        </a:ln>
                        <a:solidFill>
                          <a:srgbClr val="000000"/>
                        </a:solidFill>
                        <a:effectLst/>
                        <a:latin typeface="Helvetica" pitchFamily="-84" charset="0"/>
                        <a:ea typeface="Helvetica" pitchFamily="-84" charset="0"/>
                        <a:cs typeface="Helvetica" pitchFamily="-84" charset="0"/>
                        <a:sym typeface="Helvetica" pitchFamily="-84" charset="0"/>
                      </a:endParaRPr>
                    </a:p>
                  </a:txBody>
                  <a:tcPr marL="25400" marR="25400" marT="25400" marB="25400" anchor="ctr" horzOverflow="overflow">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pitchFamily="-84" charset="0"/>
                        <a:buNone/>
                        <a:tabLst/>
                      </a:pPr>
                      <a:r>
                        <a:rPr kumimoji="0" lang="en-US" sz="1200" u="none" strike="noStrike" cap="none" normalizeH="0" baseline="0" dirty="0">
                          <a:ln>
                            <a:noFill/>
                          </a:ln>
                          <a:solidFill>
                            <a:srgbClr val="000000"/>
                          </a:solidFill>
                          <a:effectLst/>
                          <a:sym typeface="Helvetica" pitchFamily="-84" charset="0"/>
                        </a:rPr>
                        <a:t>up to</a:t>
                      </a:r>
                      <a:r>
                        <a:rPr kumimoji="0" lang="en-US" sz="1200" u="none" strike="noStrike" cap="none" normalizeH="0" baseline="0" dirty="0" smtClean="0">
                          <a:ln>
                            <a:noFill/>
                          </a:ln>
                          <a:solidFill>
                            <a:srgbClr val="000000"/>
                          </a:solidFill>
                          <a:effectLst/>
                          <a:sym typeface="Helvetica" pitchFamily="-84" charset="0"/>
                        </a:rPr>
                        <a:t> 2 </a:t>
                      </a:r>
                      <a:r>
                        <a:rPr kumimoji="0" lang="en-US" sz="1200" u="none" strike="noStrike" cap="none" normalizeH="0" baseline="0" dirty="0">
                          <a:ln>
                            <a:noFill/>
                          </a:ln>
                          <a:solidFill>
                            <a:srgbClr val="000000"/>
                          </a:solidFill>
                          <a:effectLst/>
                          <a:sym typeface="Helvetica" pitchFamily="-84" charset="0"/>
                        </a:rPr>
                        <a:t>billion</a:t>
                      </a:r>
                      <a:endParaRPr kumimoji="0" lang="en-US" sz="1200" b="0" i="0" u="none" strike="noStrike" cap="none" normalizeH="0" baseline="0" dirty="0">
                        <a:ln>
                          <a:noFill/>
                        </a:ln>
                        <a:solidFill>
                          <a:srgbClr val="000000"/>
                        </a:solidFill>
                        <a:effectLst/>
                        <a:latin typeface="Helvetica" pitchFamily="-84" charset="0"/>
                        <a:ea typeface="Helvetica" pitchFamily="-84" charset="0"/>
                        <a:cs typeface="Helvetica" pitchFamily="-84" charset="0"/>
                        <a:sym typeface="Helvetica" pitchFamily="-84" charset="0"/>
                      </a:endParaRPr>
                    </a:p>
                  </a:txBody>
                  <a:tcPr marL="25400" marR="25400" marT="25400" marB="25400" anchor="ctr" horzOverflow="overflow">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pitchFamily="-84" charset="0"/>
                        <a:buNone/>
                        <a:tabLst/>
                      </a:pPr>
                      <a:r>
                        <a:rPr kumimoji="0" lang="en-US" sz="1200" u="none" strike="noStrike" cap="none" normalizeH="0" baseline="0" dirty="0">
                          <a:ln>
                            <a:noFill/>
                          </a:ln>
                          <a:solidFill>
                            <a:srgbClr val="000000"/>
                          </a:solidFill>
                          <a:effectLst/>
                          <a:sym typeface="Helvetica" pitchFamily="-84" charset="0"/>
                        </a:rPr>
                        <a:t>1 to 10 days, depending upon sequencer and specified read </a:t>
                      </a:r>
                      <a:r>
                        <a:rPr kumimoji="0" lang="en-US" sz="1200" u="none" strike="noStrike" cap="none" normalizeH="0" baseline="0" dirty="0" smtClean="0">
                          <a:ln>
                            <a:noFill/>
                          </a:ln>
                          <a:solidFill>
                            <a:srgbClr val="000000"/>
                          </a:solidFill>
                          <a:effectLst/>
                          <a:sym typeface="Helvetica" pitchFamily="-84" charset="0"/>
                        </a:rPr>
                        <a:t>length</a:t>
                      </a:r>
                      <a:endParaRPr kumimoji="0" lang="en-US" sz="1200" b="0" i="0" u="none" strike="noStrike" cap="none" normalizeH="0" baseline="0" dirty="0">
                        <a:ln>
                          <a:noFill/>
                        </a:ln>
                        <a:solidFill>
                          <a:srgbClr val="000000"/>
                        </a:solidFill>
                        <a:effectLst/>
                        <a:latin typeface="Helvetica" pitchFamily="-84" charset="0"/>
                        <a:ea typeface="Helvetica" pitchFamily="-84" charset="0"/>
                        <a:cs typeface="Helvetica" pitchFamily="-84" charset="0"/>
                        <a:sym typeface="Helvetica" pitchFamily="-84" charset="0"/>
                      </a:endParaRPr>
                    </a:p>
                  </a:txBody>
                  <a:tcPr marL="25400" marR="25400" marT="25400" marB="25400" anchor="ctr" horzOverflow="overflow">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pitchFamily="-84" charset="0"/>
                        <a:buNone/>
                        <a:tabLst/>
                      </a:pPr>
                      <a:r>
                        <a:rPr kumimoji="0" lang="en-US" sz="1200" u="none" strike="noStrike" cap="none" normalizeH="0" baseline="0" dirty="0">
                          <a:ln>
                            <a:noFill/>
                          </a:ln>
                          <a:solidFill>
                            <a:srgbClr val="000000"/>
                          </a:solidFill>
                          <a:effectLst/>
                          <a:sym typeface="Helvetica" pitchFamily="-84" charset="0"/>
                        </a:rPr>
                        <a:t>$0.05 to $0.15</a:t>
                      </a:r>
                      <a:endParaRPr kumimoji="0" lang="en-US" sz="1200" b="0" i="0" u="none" strike="noStrike" cap="none" normalizeH="0" baseline="0" dirty="0">
                        <a:ln>
                          <a:noFill/>
                        </a:ln>
                        <a:solidFill>
                          <a:srgbClr val="000000"/>
                        </a:solidFill>
                        <a:effectLst/>
                        <a:latin typeface="Helvetica" pitchFamily="-84" charset="0"/>
                        <a:ea typeface="Helvetica" pitchFamily="-84" charset="0"/>
                        <a:cs typeface="Helvetica" pitchFamily="-84" charset="0"/>
                        <a:sym typeface="Helvetica" pitchFamily="-84" charset="0"/>
                      </a:endParaRPr>
                    </a:p>
                  </a:txBody>
                  <a:tcPr marL="25400" marR="25400" marT="25400" marB="25400" anchor="ctr" horzOverflow="overflow">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pitchFamily="-84" charset="0"/>
                        <a:buNone/>
                        <a:tabLst/>
                      </a:pPr>
                      <a:r>
                        <a:rPr kumimoji="0" lang="en-US" sz="1200" u="none" strike="noStrike" cap="none" normalizeH="0" baseline="0" dirty="0">
                          <a:ln>
                            <a:noFill/>
                          </a:ln>
                          <a:solidFill>
                            <a:srgbClr val="000000"/>
                          </a:solidFill>
                          <a:effectLst/>
                          <a:sym typeface="Helvetica" pitchFamily="-84" charset="0"/>
                        </a:rPr>
                        <a:t>Potential for high sequence yield, depending upon sequencer model and desired application.</a:t>
                      </a:r>
                      <a:endParaRPr kumimoji="0" lang="en-US" sz="1200" b="0" i="0" u="none" strike="noStrike" cap="none" normalizeH="0" baseline="0" dirty="0">
                        <a:ln>
                          <a:noFill/>
                        </a:ln>
                        <a:solidFill>
                          <a:srgbClr val="000000"/>
                        </a:solidFill>
                        <a:effectLst/>
                        <a:latin typeface="Helvetica" pitchFamily="-84" charset="0"/>
                        <a:ea typeface="Helvetica" pitchFamily="-84" charset="0"/>
                        <a:cs typeface="Helvetica" pitchFamily="-84" charset="0"/>
                        <a:sym typeface="Helvetica" pitchFamily="-84" charset="0"/>
                      </a:endParaRPr>
                    </a:p>
                  </a:txBody>
                  <a:tcPr marL="25400" marR="25400" marT="25400" marB="25400" anchor="ctr" horzOverflow="overflow">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pitchFamily="-84" charset="0"/>
                        <a:buNone/>
                        <a:tabLst/>
                      </a:pPr>
                      <a:r>
                        <a:rPr kumimoji="0" lang="en-US" sz="1200" u="none" strike="noStrike" cap="none" normalizeH="0" baseline="0" dirty="0">
                          <a:ln>
                            <a:noFill/>
                          </a:ln>
                          <a:solidFill>
                            <a:srgbClr val="000000"/>
                          </a:solidFill>
                          <a:effectLst/>
                          <a:sym typeface="Helvetica" pitchFamily="-84" charset="0"/>
                        </a:rPr>
                        <a:t>Equipment can be very expensive. Requires high concentrations of DNA.</a:t>
                      </a:r>
                      <a:endParaRPr kumimoji="0" lang="en-US" sz="1200" b="0" i="0" u="none" strike="noStrike" cap="none" normalizeH="0" baseline="0" dirty="0">
                        <a:ln>
                          <a:noFill/>
                        </a:ln>
                        <a:solidFill>
                          <a:srgbClr val="000000"/>
                        </a:solidFill>
                        <a:effectLst/>
                        <a:latin typeface="Helvetica" pitchFamily="-84" charset="0"/>
                        <a:ea typeface="Helvetica" pitchFamily="-84" charset="0"/>
                        <a:cs typeface="Helvetica" pitchFamily="-84" charset="0"/>
                        <a:sym typeface="Helvetica" pitchFamily="-84" charset="0"/>
                      </a:endParaRPr>
                    </a:p>
                  </a:txBody>
                  <a:tcPr marL="25400" marR="25400" marT="25400" marB="25400" anchor="ctr" horzOverflow="overflow">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787400">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pitchFamily="-84" charset="0"/>
                        <a:buNone/>
                        <a:tabLst/>
                      </a:pPr>
                      <a:r>
                        <a:rPr kumimoji="0" lang="en-US" sz="1200" u="none" strike="noStrike" cap="none" normalizeH="0" baseline="0">
                          <a:ln>
                            <a:noFill/>
                          </a:ln>
                          <a:solidFill>
                            <a:srgbClr val="000000"/>
                          </a:solidFill>
                          <a:effectLst/>
                          <a:sym typeface="Helvetica" pitchFamily="-84" charset="0"/>
                        </a:rPr>
                        <a:t>Sequencing by ligation (SOLiD sequencing)</a:t>
                      </a:r>
                      <a:endParaRPr kumimoji="0" lang="en-US" sz="1200" b="1" i="0" u="none" strike="noStrike" cap="none" normalizeH="0" baseline="0">
                        <a:ln>
                          <a:noFill/>
                        </a:ln>
                        <a:solidFill>
                          <a:srgbClr val="000000"/>
                        </a:solidFill>
                        <a:effectLst/>
                        <a:latin typeface="Helvetica" pitchFamily="-84" charset="0"/>
                        <a:ea typeface="Helvetica" pitchFamily="-84" charset="0"/>
                        <a:cs typeface="Helvetica" pitchFamily="-84" charset="0"/>
                        <a:sym typeface="Helvetica" pitchFamily="-84" charset="0"/>
                      </a:endParaRPr>
                    </a:p>
                  </a:txBody>
                  <a:tcPr marL="25400" marR="25400" marT="25400" marB="25400" anchor="ctr" horzOverflow="overflow">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pitchFamily="-84" charset="0"/>
                        <a:buNone/>
                        <a:tabLst/>
                      </a:pPr>
                      <a:r>
                        <a:rPr kumimoji="0" lang="en-US" sz="1200" u="none" strike="noStrike" cap="none" normalizeH="0" baseline="0">
                          <a:ln>
                            <a:noFill/>
                          </a:ln>
                          <a:solidFill>
                            <a:srgbClr val="000000"/>
                          </a:solidFill>
                          <a:effectLst/>
                          <a:sym typeface="Helvetica" pitchFamily="-84" charset="0"/>
                        </a:rPr>
                        <a:t>50+35 or 50+50 bp</a:t>
                      </a:r>
                      <a:endParaRPr kumimoji="0" lang="en-US" sz="1200" b="0" i="0" u="none" strike="noStrike" cap="none" normalizeH="0" baseline="0">
                        <a:ln>
                          <a:noFill/>
                        </a:ln>
                        <a:solidFill>
                          <a:srgbClr val="000000"/>
                        </a:solidFill>
                        <a:effectLst/>
                        <a:latin typeface="Helvetica" pitchFamily="-84" charset="0"/>
                        <a:ea typeface="Helvetica" pitchFamily="-84" charset="0"/>
                        <a:cs typeface="Helvetica" pitchFamily="-84" charset="0"/>
                        <a:sym typeface="Helvetica" pitchFamily="-84" charset="0"/>
                      </a:endParaRPr>
                    </a:p>
                  </a:txBody>
                  <a:tcPr marL="25400" marR="25400" marT="25400" marB="25400" anchor="ctr" horzOverflow="overflow">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pitchFamily="-84" charset="0"/>
                        <a:buNone/>
                        <a:tabLst/>
                      </a:pPr>
                      <a:r>
                        <a:rPr kumimoji="0" lang="en-US" sz="1200" u="none" strike="noStrike" cap="none" normalizeH="0" baseline="0" dirty="0">
                          <a:ln>
                            <a:noFill/>
                          </a:ln>
                          <a:solidFill>
                            <a:srgbClr val="000000"/>
                          </a:solidFill>
                          <a:effectLst/>
                          <a:sym typeface="Helvetica" pitchFamily="-84" charset="0"/>
                        </a:rPr>
                        <a:t>99.90%</a:t>
                      </a:r>
                      <a:endParaRPr kumimoji="0" lang="en-US" sz="1200" b="0" i="0" u="none" strike="noStrike" cap="none" normalizeH="0" baseline="0" dirty="0">
                        <a:ln>
                          <a:noFill/>
                        </a:ln>
                        <a:solidFill>
                          <a:srgbClr val="000000"/>
                        </a:solidFill>
                        <a:effectLst/>
                        <a:latin typeface="Helvetica" pitchFamily="-84" charset="0"/>
                        <a:ea typeface="Helvetica" pitchFamily="-84" charset="0"/>
                        <a:cs typeface="Helvetica" pitchFamily="-84" charset="0"/>
                        <a:sym typeface="Helvetica" pitchFamily="-84" charset="0"/>
                      </a:endParaRPr>
                    </a:p>
                  </a:txBody>
                  <a:tcPr marL="25400" marR="25400" marT="25400" marB="25400" anchor="ctr" horzOverflow="overflow">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pitchFamily="-84" charset="0"/>
                        <a:buNone/>
                        <a:tabLst/>
                      </a:pPr>
                      <a:r>
                        <a:rPr kumimoji="0" lang="en-US" sz="1200" u="none" strike="noStrike" cap="none" normalizeH="0" baseline="0">
                          <a:ln>
                            <a:noFill/>
                          </a:ln>
                          <a:solidFill>
                            <a:srgbClr val="000000"/>
                          </a:solidFill>
                          <a:effectLst/>
                          <a:sym typeface="Helvetica" pitchFamily="-84" charset="0"/>
                        </a:rPr>
                        <a:t>1.2 to 1.4 billion</a:t>
                      </a:r>
                      <a:endParaRPr kumimoji="0" lang="en-US" sz="1200" b="0" i="0" u="none" strike="noStrike" cap="none" normalizeH="0" baseline="0">
                        <a:ln>
                          <a:noFill/>
                        </a:ln>
                        <a:solidFill>
                          <a:srgbClr val="000000"/>
                        </a:solidFill>
                        <a:effectLst/>
                        <a:latin typeface="Helvetica" pitchFamily="-84" charset="0"/>
                        <a:ea typeface="Helvetica" pitchFamily="-84" charset="0"/>
                        <a:cs typeface="Helvetica" pitchFamily="-84" charset="0"/>
                        <a:sym typeface="Helvetica" pitchFamily="-84" charset="0"/>
                      </a:endParaRPr>
                    </a:p>
                  </a:txBody>
                  <a:tcPr marL="25400" marR="25400" marT="25400" marB="25400" anchor="ctr" horzOverflow="overflow">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pitchFamily="-84" charset="0"/>
                        <a:buNone/>
                        <a:tabLst/>
                      </a:pPr>
                      <a:r>
                        <a:rPr kumimoji="0" lang="en-US" sz="1200" u="none" strike="noStrike" cap="none" normalizeH="0" baseline="0" dirty="0">
                          <a:ln>
                            <a:noFill/>
                          </a:ln>
                          <a:solidFill>
                            <a:srgbClr val="000000"/>
                          </a:solidFill>
                          <a:effectLst/>
                          <a:sym typeface="Helvetica" pitchFamily="-84" charset="0"/>
                        </a:rPr>
                        <a:t>1 to 2 weeks</a:t>
                      </a:r>
                      <a:endParaRPr kumimoji="0" lang="en-US" sz="1200" b="0" i="0" u="none" strike="noStrike" cap="none" normalizeH="0" baseline="0" dirty="0">
                        <a:ln>
                          <a:noFill/>
                        </a:ln>
                        <a:solidFill>
                          <a:srgbClr val="000000"/>
                        </a:solidFill>
                        <a:effectLst/>
                        <a:latin typeface="Helvetica" pitchFamily="-84" charset="0"/>
                        <a:ea typeface="Helvetica" pitchFamily="-84" charset="0"/>
                        <a:cs typeface="Helvetica" pitchFamily="-84" charset="0"/>
                        <a:sym typeface="Helvetica" pitchFamily="-84" charset="0"/>
                      </a:endParaRPr>
                    </a:p>
                  </a:txBody>
                  <a:tcPr marL="25400" marR="25400" marT="25400" marB="25400" anchor="ctr" horzOverflow="overflow">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pitchFamily="-84" charset="0"/>
                        <a:buNone/>
                        <a:tabLst/>
                      </a:pPr>
                      <a:r>
                        <a:rPr kumimoji="0" lang="en-US" sz="1200" u="none" strike="noStrike" cap="none" normalizeH="0" baseline="0">
                          <a:ln>
                            <a:noFill/>
                          </a:ln>
                          <a:solidFill>
                            <a:srgbClr val="000000"/>
                          </a:solidFill>
                          <a:effectLst/>
                          <a:sym typeface="Helvetica" pitchFamily="-84" charset="0"/>
                        </a:rPr>
                        <a:t>$0.13</a:t>
                      </a:r>
                      <a:endParaRPr kumimoji="0" lang="en-US" sz="1200" b="0" i="0" u="none" strike="noStrike" cap="none" normalizeH="0" baseline="0">
                        <a:ln>
                          <a:noFill/>
                        </a:ln>
                        <a:solidFill>
                          <a:srgbClr val="000000"/>
                        </a:solidFill>
                        <a:effectLst/>
                        <a:latin typeface="Helvetica" pitchFamily="-84" charset="0"/>
                        <a:ea typeface="Helvetica" pitchFamily="-84" charset="0"/>
                        <a:cs typeface="Helvetica" pitchFamily="-84" charset="0"/>
                        <a:sym typeface="Helvetica" pitchFamily="-84" charset="0"/>
                      </a:endParaRPr>
                    </a:p>
                  </a:txBody>
                  <a:tcPr marL="25400" marR="25400" marT="25400" marB="25400" anchor="ctr" horzOverflow="overflow">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pitchFamily="-84" charset="0"/>
                        <a:buNone/>
                        <a:tabLst/>
                      </a:pPr>
                      <a:r>
                        <a:rPr kumimoji="0" lang="en-US" sz="1200" u="none" strike="noStrike" cap="none" normalizeH="0" baseline="0" dirty="0">
                          <a:ln>
                            <a:noFill/>
                          </a:ln>
                          <a:solidFill>
                            <a:srgbClr val="000000"/>
                          </a:solidFill>
                          <a:effectLst/>
                          <a:sym typeface="Helvetica" pitchFamily="-84" charset="0"/>
                        </a:rPr>
                        <a:t>Low cost per base.</a:t>
                      </a:r>
                      <a:endParaRPr kumimoji="0" lang="en-US" sz="1200" b="0" i="0" u="none" strike="noStrike" cap="none" normalizeH="0" baseline="0" dirty="0">
                        <a:ln>
                          <a:noFill/>
                        </a:ln>
                        <a:solidFill>
                          <a:srgbClr val="000000"/>
                        </a:solidFill>
                        <a:effectLst/>
                        <a:latin typeface="Helvetica" pitchFamily="-84" charset="0"/>
                        <a:ea typeface="Helvetica" pitchFamily="-84" charset="0"/>
                        <a:cs typeface="Helvetica" pitchFamily="-84" charset="0"/>
                        <a:sym typeface="Helvetica" pitchFamily="-84" charset="0"/>
                      </a:endParaRPr>
                    </a:p>
                  </a:txBody>
                  <a:tcPr marL="25400" marR="25400" marT="25400" marB="25400" anchor="ctr" horzOverflow="overflow">
                    <a:lnL w="12700" cap="flat" cmpd="sng" algn="ctr">
                      <a:solidFill>
                        <a:prstClr val="black"/>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pitchFamily="-84" charset="0"/>
                        <a:buNone/>
                        <a:tabLst/>
                      </a:pPr>
                      <a:r>
                        <a:rPr kumimoji="0" lang="en-US" sz="1200" u="none" strike="noStrike" cap="none" normalizeH="0" baseline="0" dirty="0">
                          <a:ln>
                            <a:noFill/>
                          </a:ln>
                          <a:solidFill>
                            <a:srgbClr val="000000"/>
                          </a:solidFill>
                          <a:effectLst/>
                          <a:sym typeface="Helvetica" pitchFamily="-84" charset="0"/>
                        </a:rPr>
                        <a:t>Slower than other methods. </a:t>
                      </a:r>
                      <a:r>
                        <a:rPr kumimoji="0" lang="en-US" sz="1200" u="none" strike="noStrike" cap="none" normalizeH="0" baseline="0" dirty="0" smtClean="0">
                          <a:ln>
                            <a:noFill/>
                          </a:ln>
                          <a:solidFill>
                            <a:srgbClr val="000000"/>
                          </a:solidFill>
                          <a:effectLst/>
                          <a:sym typeface="Helvetica" pitchFamily="-84" charset="0"/>
                        </a:rPr>
                        <a:t>Has issues sequencing </a:t>
                      </a:r>
                      <a:r>
                        <a:rPr kumimoji="0" lang="en-US" sz="1200" u="none" strike="noStrike" cap="none" normalizeH="0" baseline="0" dirty="0" err="1">
                          <a:ln>
                            <a:noFill/>
                          </a:ln>
                          <a:solidFill>
                            <a:srgbClr val="000000"/>
                          </a:solidFill>
                          <a:effectLst/>
                          <a:sym typeface="Helvetica" pitchFamily="-84" charset="0"/>
                        </a:rPr>
                        <a:t>palindromic</a:t>
                      </a:r>
                      <a:r>
                        <a:rPr kumimoji="0" lang="en-US" sz="1200" u="none" strike="noStrike" cap="none" normalizeH="0" baseline="0" dirty="0">
                          <a:ln>
                            <a:noFill/>
                          </a:ln>
                          <a:solidFill>
                            <a:srgbClr val="000000"/>
                          </a:solidFill>
                          <a:effectLst/>
                          <a:sym typeface="Helvetica" pitchFamily="-84" charset="0"/>
                        </a:rPr>
                        <a:t> </a:t>
                      </a:r>
                      <a:r>
                        <a:rPr kumimoji="0" lang="en-US" sz="1200" u="none" strike="noStrike" cap="none" normalizeH="0" baseline="0" dirty="0" smtClean="0">
                          <a:ln>
                            <a:noFill/>
                          </a:ln>
                          <a:solidFill>
                            <a:srgbClr val="000000"/>
                          </a:solidFill>
                          <a:effectLst/>
                          <a:sym typeface="Helvetica" pitchFamily="-84" charset="0"/>
                        </a:rPr>
                        <a:t>sequence.</a:t>
                      </a:r>
                      <a:endParaRPr kumimoji="0" lang="en-US" sz="1200" b="0" i="0" u="none" strike="noStrike" cap="none" normalizeH="0" baseline="0" dirty="0">
                        <a:ln>
                          <a:noFill/>
                        </a:ln>
                        <a:solidFill>
                          <a:srgbClr val="000000"/>
                        </a:solidFill>
                        <a:effectLst/>
                        <a:latin typeface="Helvetica" pitchFamily="-84" charset="0"/>
                        <a:ea typeface="Helvetica" pitchFamily="-84" charset="0"/>
                        <a:cs typeface="Helvetica" pitchFamily="-84" charset="0"/>
                        <a:sym typeface="Helvetica" pitchFamily="-84" charset="0"/>
                      </a:endParaRPr>
                    </a:p>
                  </a:txBody>
                  <a:tcPr marL="25400" marR="25400" marT="25400" marB="2540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787400">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pitchFamily="-84" charset="0"/>
                        <a:buNone/>
                        <a:tabLst/>
                      </a:pPr>
                      <a:r>
                        <a:rPr kumimoji="0" lang="en-US" sz="1200" u="none" strike="noStrike" cap="none" normalizeH="0" baseline="0">
                          <a:ln>
                            <a:noFill/>
                          </a:ln>
                          <a:solidFill>
                            <a:srgbClr val="000000"/>
                          </a:solidFill>
                          <a:effectLst/>
                          <a:sym typeface="Helvetica" pitchFamily="-84" charset="0"/>
                        </a:rPr>
                        <a:t>Chain termination (Sanger sequencing)</a:t>
                      </a:r>
                      <a:endParaRPr kumimoji="0" lang="en-US" sz="1200" b="1" i="0" u="none" strike="noStrike" cap="none" normalizeH="0" baseline="0">
                        <a:ln>
                          <a:noFill/>
                        </a:ln>
                        <a:solidFill>
                          <a:srgbClr val="000000"/>
                        </a:solidFill>
                        <a:effectLst/>
                        <a:latin typeface="Helvetica" pitchFamily="-84" charset="0"/>
                        <a:ea typeface="Helvetica" pitchFamily="-84" charset="0"/>
                        <a:cs typeface="Helvetica" pitchFamily="-84" charset="0"/>
                        <a:sym typeface="Helvetica" pitchFamily="-84" charset="0"/>
                      </a:endParaRPr>
                    </a:p>
                  </a:txBody>
                  <a:tcPr marL="25400" marR="25400" marT="25400" marB="25400" anchor="ctr" horzOverflow="overflow">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pitchFamily="-84" charset="0"/>
                        <a:buNone/>
                        <a:tabLst/>
                      </a:pPr>
                      <a:r>
                        <a:rPr kumimoji="0" lang="en-US" sz="1200" u="none" strike="noStrike" cap="none" normalizeH="0" baseline="0">
                          <a:ln>
                            <a:noFill/>
                          </a:ln>
                          <a:solidFill>
                            <a:srgbClr val="000000"/>
                          </a:solidFill>
                          <a:effectLst/>
                          <a:sym typeface="Helvetica" pitchFamily="-84" charset="0"/>
                        </a:rPr>
                        <a:t>400 to 900 bp</a:t>
                      </a:r>
                      <a:endParaRPr kumimoji="0" lang="en-US" sz="1200" b="0" i="0" u="none" strike="noStrike" cap="none" normalizeH="0" baseline="0">
                        <a:ln>
                          <a:noFill/>
                        </a:ln>
                        <a:solidFill>
                          <a:srgbClr val="000000"/>
                        </a:solidFill>
                        <a:effectLst/>
                        <a:latin typeface="Helvetica" pitchFamily="-84" charset="0"/>
                        <a:ea typeface="Helvetica" pitchFamily="-84" charset="0"/>
                        <a:cs typeface="Helvetica" pitchFamily="-84" charset="0"/>
                        <a:sym typeface="Helvetica" pitchFamily="-84" charset="0"/>
                      </a:endParaRPr>
                    </a:p>
                  </a:txBody>
                  <a:tcPr marL="25400" marR="25400" marT="25400" marB="25400" anchor="ctr" horzOverflow="overflow">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pitchFamily="-84" charset="0"/>
                        <a:buNone/>
                        <a:tabLst/>
                      </a:pPr>
                      <a:r>
                        <a:rPr kumimoji="0" lang="en-US" sz="1200" u="none" strike="noStrike" cap="none" normalizeH="0" baseline="0" dirty="0">
                          <a:ln>
                            <a:noFill/>
                          </a:ln>
                          <a:solidFill>
                            <a:srgbClr val="000000"/>
                          </a:solidFill>
                          <a:effectLst/>
                          <a:sym typeface="Helvetica" pitchFamily="-84" charset="0"/>
                        </a:rPr>
                        <a:t>99.90%</a:t>
                      </a:r>
                      <a:endParaRPr kumimoji="0" lang="en-US" sz="1200" b="0" i="0" u="none" strike="noStrike" cap="none" normalizeH="0" baseline="0" dirty="0">
                        <a:ln>
                          <a:noFill/>
                        </a:ln>
                        <a:solidFill>
                          <a:srgbClr val="000000"/>
                        </a:solidFill>
                        <a:effectLst/>
                        <a:latin typeface="Helvetica" pitchFamily="-84" charset="0"/>
                        <a:ea typeface="Helvetica" pitchFamily="-84" charset="0"/>
                        <a:cs typeface="Helvetica" pitchFamily="-84" charset="0"/>
                        <a:sym typeface="Helvetica" pitchFamily="-84" charset="0"/>
                      </a:endParaRPr>
                    </a:p>
                  </a:txBody>
                  <a:tcPr marL="25400" marR="25400" marT="25400" marB="25400" anchor="ctr" horzOverflow="overflow">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pitchFamily="-84" charset="0"/>
                        <a:buNone/>
                        <a:tabLst/>
                      </a:pPr>
                      <a:r>
                        <a:rPr kumimoji="0" lang="en-US" sz="1200" u="none" strike="noStrike" cap="none" normalizeH="0" baseline="0">
                          <a:ln>
                            <a:noFill/>
                          </a:ln>
                          <a:solidFill>
                            <a:srgbClr val="000000"/>
                          </a:solidFill>
                          <a:effectLst/>
                          <a:sym typeface="Helvetica" pitchFamily="-84" charset="0"/>
                        </a:rPr>
                        <a:t>N/A</a:t>
                      </a:r>
                      <a:endParaRPr kumimoji="0" lang="en-US" sz="1200" b="0" i="0" u="none" strike="noStrike" cap="none" normalizeH="0" baseline="0">
                        <a:ln>
                          <a:noFill/>
                        </a:ln>
                        <a:solidFill>
                          <a:srgbClr val="000000"/>
                        </a:solidFill>
                        <a:effectLst/>
                        <a:latin typeface="Helvetica" pitchFamily="-84" charset="0"/>
                        <a:ea typeface="Helvetica" pitchFamily="-84" charset="0"/>
                        <a:cs typeface="Helvetica" pitchFamily="-84" charset="0"/>
                        <a:sym typeface="Helvetica" pitchFamily="-84" charset="0"/>
                      </a:endParaRPr>
                    </a:p>
                  </a:txBody>
                  <a:tcPr marL="25400" marR="25400" marT="25400" marB="25400" anchor="ctr" horzOverflow="overflow">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pitchFamily="-84" charset="0"/>
                        <a:buNone/>
                        <a:tabLst/>
                      </a:pPr>
                      <a:r>
                        <a:rPr kumimoji="0" lang="en-US" sz="1200" u="none" strike="noStrike" cap="none" normalizeH="0" baseline="0">
                          <a:ln>
                            <a:noFill/>
                          </a:ln>
                          <a:solidFill>
                            <a:srgbClr val="000000"/>
                          </a:solidFill>
                          <a:effectLst/>
                          <a:sym typeface="Helvetica" pitchFamily="-84" charset="0"/>
                        </a:rPr>
                        <a:t>20 minutes to 3 hours</a:t>
                      </a:r>
                      <a:endParaRPr kumimoji="0" lang="en-US" sz="1200" b="0" i="0" u="none" strike="noStrike" cap="none" normalizeH="0" baseline="0">
                        <a:ln>
                          <a:noFill/>
                        </a:ln>
                        <a:solidFill>
                          <a:srgbClr val="000000"/>
                        </a:solidFill>
                        <a:effectLst/>
                        <a:latin typeface="Helvetica" pitchFamily="-84" charset="0"/>
                        <a:ea typeface="Helvetica" pitchFamily="-84" charset="0"/>
                        <a:cs typeface="Helvetica" pitchFamily="-84" charset="0"/>
                        <a:sym typeface="Helvetica" pitchFamily="-84" charset="0"/>
                      </a:endParaRPr>
                    </a:p>
                  </a:txBody>
                  <a:tcPr marL="25400" marR="25400" marT="25400" marB="25400" anchor="ctr" horzOverflow="overflow">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pitchFamily="-84" charset="0"/>
                        <a:buNone/>
                        <a:tabLst/>
                      </a:pPr>
                      <a:r>
                        <a:rPr kumimoji="0" lang="en-US" sz="1200" u="none" strike="noStrike" cap="none" normalizeH="0" baseline="0">
                          <a:ln>
                            <a:noFill/>
                          </a:ln>
                          <a:solidFill>
                            <a:srgbClr val="000000"/>
                          </a:solidFill>
                          <a:effectLst/>
                          <a:sym typeface="Helvetica" pitchFamily="-84" charset="0"/>
                        </a:rPr>
                        <a:t>$2,400</a:t>
                      </a:r>
                      <a:endParaRPr kumimoji="0" lang="en-US" sz="1200" b="0" i="0" u="none" strike="noStrike" cap="none" normalizeH="0" baseline="0">
                        <a:ln>
                          <a:noFill/>
                        </a:ln>
                        <a:solidFill>
                          <a:srgbClr val="000000"/>
                        </a:solidFill>
                        <a:effectLst/>
                        <a:latin typeface="Helvetica" pitchFamily="-84" charset="0"/>
                        <a:ea typeface="Helvetica" pitchFamily="-84" charset="0"/>
                        <a:cs typeface="Helvetica" pitchFamily="-84" charset="0"/>
                        <a:sym typeface="Helvetica" pitchFamily="-84" charset="0"/>
                      </a:endParaRPr>
                    </a:p>
                  </a:txBody>
                  <a:tcPr marL="25400" marR="25400" marT="25400" marB="25400" anchor="ctr" horzOverflow="overflow">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pitchFamily="-84" charset="0"/>
                        <a:buNone/>
                        <a:tabLst/>
                      </a:pPr>
                      <a:r>
                        <a:rPr kumimoji="0" lang="en-US" sz="1200" u="none" strike="noStrike" cap="none" normalizeH="0" baseline="0" dirty="0">
                          <a:ln>
                            <a:noFill/>
                          </a:ln>
                          <a:solidFill>
                            <a:srgbClr val="000000"/>
                          </a:solidFill>
                          <a:effectLst/>
                          <a:sym typeface="Helvetica" pitchFamily="-84" charset="0"/>
                        </a:rPr>
                        <a:t>Long individual reads. Useful for many applications.</a:t>
                      </a:r>
                      <a:endParaRPr kumimoji="0" lang="en-US" sz="1200" b="0" i="0" u="none" strike="noStrike" cap="none" normalizeH="0" baseline="0" dirty="0">
                        <a:ln>
                          <a:noFill/>
                        </a:ln>
                        <a:solidFill>
                          <a:srgbClr val="000000"/>
                        </a:solidFill>
                        <a:effectLst/>
                        <a:latin typeface="Helvetica" pitchFamily="-84" charset="0"/>
                        <a:ea typeface="Helvetica" pitchFamily="-84" charset="0"/>
                        <a:cs typeface="Helvetica" pitchFamily="-84" charset="0"/>
                        <a:sym typeface="Helvetica" pitchFamily="-84" charset="0"/>
                      </a:endParaRPr>
                    </a:p>
                  </a:txBody>
                  <a:tcPr marL="25400" marR="25400" marT="25400" marB="25400" anchor="ctr" horzOverflow="overflow">
                    <a:lnL w="12700" cap="flat" cmpd="sng" algn="ctr">
                      <a:solidFill>
                        <a:prstClr val="black"/>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pitchFamily="-84" charset="0"/>
                        <a:buNone/>
                        <a:tabLst/>
                      </a:pPr>
                      <a:r>
                        <a:rPr kumimoji="0" lang="en-US" sz="1200" u="none" strike="noStrike" cap="none" normalizeH="0" baseline="0" dirty="0">
                          <a:ln>
                            <a:noFill/>
                          </a:ln>
                          <a:solidFill>
                            <a:srgbClr val="000000"/>
                          </a:solidFill>
                          <a:effectLst/>
                          <a:sym typeface="Helvetica" pitchFamily="-84" charset="0"/>
                        </a:rPr>
                        <a:t>More expensive and impractical for larger sequencing projects.</a:t>
                      </a:r>
                      <a:endParaRPr kumimoji="0" lang="en-US" sz="1200" b="0" i="0" u="none" strike="noStrike" cap="none" normalizeH="0" baseline="0" dirty="0">
                        <a:ln>
                          <a:noFill/>
                        </a:ln>
                        <a:solidFill>
                          <a:srgbClr val="000000"/>
                        </a:solidFill>
                        <a:effectLst/>
                        <a:latin typeface="Helvetica" pitchFamily="-84" charset="0"/>
                        <a:ea typeface="Helvetica" pitchFamily="-84" charset="0"/>
                        <a:cs typeface="Helvetica" pitchFamily="-84" charset="0"/>
                        <a:sym typeface="Helvetica" pitchFamily="-84" charset="0"/>
                      </a:endParaRPr>
                    </a:p>
                  </a:txBody>
                  <a:tcPr marL="25400" marR="25400" marT="25400" marB="2540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bl>
          </a:graphicData>
        </a:graphic>
      </p:graphicFrame>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29836106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a:xfrm>
            <a:off x="-18214" y="205620"/>
            <a:ext cx="8451843" cy="618488"/>
          </a:xfrm>
        </p:spPr>
        <p:txBody>
          <a:bodyPr/>
          <a:lstStyle/>
          <a:p>
            <a:r>
              <a:rPr lang="en-US" sz="3200" b="1" u="sng" dirty="0" err="1" smtClean="0">
                <a:solidFill>
                  <a:srgbClr val="263B86"/>
                </a:solidFill>
              </a:rPr>
              <a:t>Demultiplex</a:t>
            </a:r>
            <a:r>
              <a:rPr lang="en-US" sz="3200" b="1" u="sng" dirty="0" smtClean="0">
                <a:solidFill>
                  <a:srgbClr val="263B86"/>
                </a:solidFill>
              </a:rPr>
              <a:t> - Option B</a:t>
            </a:r>
            <a:endParaRPr lang="en-US" sz="3200" b="1" u="sng" dirty="0">
              <a:solidFill>
                <a:srgbClr val="263B86"/>
              </a:solidFill>
            </a:endParaRPr>
          </a:p>
        </p:txBody>
      </p:sp>
      <p:sp>
        <p:nvSpPr>
          <p:cNvPr id="42" name="TextBox 41"/>
          <p:cNvSpPr txBox="1"/>
          <p:nvPr/>
        </p:nvSpPr>
        <p:spPr>
          <a:xfrm>
            <a:off x="284494" y="3009162"/>
            <a:ext cx="8149135" cy="3472746"/>
          </a:xfrm>
          <a:prstGeom prst="rect">
            <a:avLst/>
          </a:prstGeom>
          <a:noFill/>
        </p:spPr>
        <p:txBody>
          <a:bodyPr wrap="square" rtlCol="0">
            <a:spAutoFit/>
          </a:bodyPr>
          <a:lstStyle/>
          <a:p>
            <a:pPr marL="514350" indent="-514350">
              <a:lnSpc>
                <a:spcPct val="150000"/>
              </a:lnSpc>
              <a:buAutoNum type="arabicPeriod"/>
            </a:pPr>
            <a:r>
              <a:rPr lang="en-US" sz="3200" b="1" dirty="0" err="1" smtClean="0">
                <a:solidFill>
                  <a:schemeClr val="tx2"/>
                </a:solidFill>
              </a:rPr>
              <a:t>Demultiplex</a:t>
            </a:r>
            <a:r>
              <a:rPr lang="en-US" sz="3200" b="1" dirty="0" smtClean="0">
                <a:solidFill>
                  <a:schemeClr val="tx2"/>
                </a:solidFill>
              </a:rPr>
              <a:t> FASTQ reads using barcode splitter</a:t>
            </a:r>
          </a:p>
          <a:p>
            <a:pPr marL="514350" indent="-514350">
              <a:lnSpc>
                <a:spcPct val="150000"/>
              </a:lnSpc>
            </a:pPr>
            <a:r>
              <a:rPr lang="en-US" sz="2800" dirty="0" smtClean="0">
                <a:solidFill>
                  <a:schemeClr val="tx2"/>
                </a:solidFill>
              </a:rPr>
              <a:t>	In FASTQ format, the barcode is often part of the read, and may be in the beginning of the read (5’) or end of the read (3’) </a:t>
            </a:r>
          </a:p>
          <a:p>
            <a:pPr>
              <a:lnSpc>
                <a:spcPct val="150000"/>
              </a:lnSpc>
            </a:pPr>
            <a:endParaRPr lang="en-US" sz="2800" dirty="0" smtClean="0">
              <a:solidFill>
                <a:schemeClr val="tx2"/>
              </a:solidFill>
            </a:endParaRPr>
          </a:p>
        </p:txBody>
      </p:sp>
      <p:grpSp>
        <p:nvGrpSpPr>
          <p:cNvPr id="46" name="Group 45"/>
          <p:cNvGrpSpPr/>
          <p:nvPr/>
        </p:nvGrpSpPr>
        <p:grpSpPr>
          <a:xfrm>
            <a:off x="5634032" y="1419686"/>
            <a:ext cx="2864822" cy="631210"/>
            <a:chOff x="130456" y="1261640"/>
            <a:chExt cx="2627114" cy="767653"/>
          </a:xfrm>
        </p:grpSpPr>
        <p:cxnSp>
          <p:nvCxnSpPr>
            <p:cNvPr id="47" name="Straight Connector 46"/>
            <p:cNvCxnSpPr/>
            <p:nvPr/>
          </p:nvCxnSpPr>
          <p:spPr>
            <a:xfrm>
              <a:off x="1446856" y="1606514"/>
              <a:ext cx="4572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1570543" y="1502230"/>
              <a:ext cx="4572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1717421" y="1454112"/>
              <a:ext cx="4572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a:off x="1643982" y="1261640"/>
              <a:ext cx="4572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1790860" y="1357876"/>
              <a:ext cx="4572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195470" y="1405994"/>
              <a:ext cx="457200" cy="0"/>
            </a:xfrm>
            <a:prstGeom prst="line">
              <a:avLst/>
            </a:pr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268909" y="1502230"/>
              <a:ext cx="457200" cy="0"/>
            </a:xfrm>
            <a:prstGeom prst="line">
              <a:avLst/>
            </a:pr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415787" y="1454112"/>
              <a:ext cx="457200" cy="0"/>
            </a:xfrm>
            <a:prstGeom prst="line">
              <a:avLst/>
            </a:pr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342348" y="1261640"/>
              <a:ext cx="457200" cy="0"/>
            </a:xfrm>
            <a:prstGeom prst="line">
              <a:avLst/>
            </a:pr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a:off x="489226" y="1357876"/>
              <a:ext cx="457200" cy="0"/>
            </a:xfrm>
            <a:prstGeom prst="line">
              <a:avLst/>
            </a:pr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130456" y="1617557"/>
              <a:ext cx="1658888" cy="411736"/>
            </a:xfrm>
            <a:prstGeom prst="rect">
              <a:avLst/>
            </a:prstGeom>
            <a:noFill/>
          </p:spPr>
          <p:txBody>
            <a:bodyPr wrap="none" rtlCol="0">
              <a:spAutoFit/>
            </a:bodyPr>
            <a:lstStyle/>
            <a:p>
              <a:r>
                <a:rPr lang="en-US" sz="1600" b="1" dirty="0" smtClean="0">
                  <a:solidFill>
                    <a:srgbClr val="660066"/>
                  </a:solidFill>
                </a:rPr>
                <a:t>sample 1.fastq</a:t>
              </a:r>
              <a:endParaRPr lang="en-US" sz="1600" b="1" dirty="0">
                <a:solidFill>
                  <a:srgbClr val="660066"/>
                </a:solidFill>
              </a:endParaRPr>
            </a:p>
          </p:txBody>
        </p:sp>
        <p:sp>
          <p:nvSpPr>
            <p:cNvPr id="58" name="TextBox 57"/>
            <p:cNvSpPr txBox="1"/>
            <p:nvPr/>
          </p:nvSpPr>
          <p:spPr>
            <a:xfrm>
              <a:off x="1446856" y="1606514"/>
              <a:ext cx="1310714" cy="411736"/>
            </a:xfrm>
            <a:prstGeom prst="rect">
              <a:avLst/>
            </a:prstGeom>
            <a:noFill/>
          </p:spPr>
          <p:txBody>
            <a:bodyPr wrap="square" rtlCol="0">
              <a:spAutoFit/>
            </a:bodyPr>
            <a:lstStyle/>
            <a:p>
              <a:r>
                <a:rPr lang="en-US" sz="1600" b="1" dirty="0" smtClean="0">
                  <a:solidFill>
                    <a:srgbClr val="008000"/>
                  </a:solidFill>
                </a:rPr>
                <a:t>sample 2.fastq</a:t>
              </a:r>
              <a:endParaRPr lang="en-US" sz="1600" b="1" dirty="0">
                <a:solidFill>
                  <a:srgbClr val="008000"/>
                </a:solidFill>
              </a:endParaRPr>
            </a:p>
          </p:txBody>
        </p:sp>
      </p:grpSp>
      <p:cxnSp>
        <p:nvCxnSpPr>
          <p:cNvPr id="61" name="Straight Arrow Connector 60"/>
          <p:cNvCxnSpPr/>
          <p:nvPr/>
        </p:nvCxnSpPr>
        <p:spPr>
          <a:xfrm>
            <a:off x="4139148" y="1617513"/>
            <a:ext cx="1413520" cy="0"/>
          </a:xfrm>
          <a:prstGeom prst="straightConnector1">
            <a:avLst/>
          </a:prstGeom>
          <a:ln w="57150" cmpd="sng">
            <a:solidFill>
              <a:srgbClr val="A6A6A6"/>
            </a:solidFill>
            <a:tailEnd type="arrow"/>
          </a:ln>
        </p:spPr>
        <p:style>
          <a:lnRef idx="2">
            <a:schemeClr val="accent1"/>
          </a:lnRef>
          <a:fillRef idx="0">
            <a:schemeClr val="accent1"/>
          </a:fillRef>
          <a:effectRef idx="1">
            <a:schemeClr val="accent1"/>
          </a:effectRef>
          <a:fontRef idx="minor">
            <a:schemeClr val="tx1"/>
          </a:fontRef>
        </p:style>
      </p:cxnSp>
      <p:sp>
        <p:nvSpPr>
          <p:cNvPr id="81" name="TextBox 80"/>
          <p:cNvSpPr txBox="1"/>
          <p:nvPr/>
        </p:nvSpPr>
        <p:spPr>
          <a:xfrm>
            <a:off x="4026616" y="1928203"/>
            <a:ext cx="1623175" cy="830997"/>
          </a:xfrm>
          <a:prstGeom prst="rect">
            <a:avLst/>
          </a:prstGeom>
          <a:solidFill>
            <a:srgbClr val="FBC01E"/>
          </a:solidFill>
        </p:spPr>
        <p:txBody>
          <a:bodyPr wrap="square" rtlCol="0">
            <a:spAutoFit/>
          </a:bodyPr>
          <a:lstStyle/>
          <a:p>
            <a:r>
              <a:rPr lang="en-US" sz="1600" dirty="0" smtClean="0"/>
              <a:t>1. De</a:t>
            </a:r>
            <a:r>
              <a:rPr lang="en-US" sz="1600" dirty="0"/>
              <a:t>-multiplex</a:t>
            </a:r>
          </a:p>
          <a:p>
            <a:r>
              <a:rPr lang="en-US" sz="1600" i="1" dirty="0" err="1" smtClean="0"/>
              <a:t>Fastx</a:t>
            </a:r>
            <a:r>
              <a:rPr lang="en-US" sz="1600" i="1" dirty="0" smtClean="0"/>
              <a:t> barcode splitter</a:t>
            </a:r>
            <a:endParaRPr lang="en-US" sz="1600" i="1" dirty="0"/>
          </a:p>
        </p:txBody>
      </p:sp>
      <p:sp>
        <p:nvSpPr>
          <p:cNvPr id="26" name="TextBox 25"/>
          <p:cNvSpPr txBox="1"/>
          <p:nvPr/>
        </p:nvSpPr>
        <p:spPr>
          <a:xfrm>
            <a:off x="284494" y="1404565"/>
            <a:ext cx="3250090" cy="646331"/>
          </a:xfrm>
          <a:prstGeom prst="rect">
            <a:avLst/>
          </a:prstGeom>
          <a:solidFill>
            <a:schemeClr val="bg1"/>
          </a:solidFill>
          <a:ln>
            <a:solidFill>
              <a:schemeClr val="accent1"/>
            </a:solidFill>
          </a:ln>
          <a:effectLst/>
        </p:spPr>
        <p:txBody>
          <a:bodyPr wrap="square" rtlCol="0">
            <a:spAutoFit/>
          </a:bodyPr>
          <a:lstStyle/>
          <a:p>
            <a:r>
              <a:rPr lang="en-US" dirty="0" smtClean="0"/>
              <a:t>TAGCACCATCTGA….</a:t>
            </a:r>
            <a:r>
              <a:rPr lang="en-US" b="1" dirty="0" smtClean="0">
                <a:solidFill>
                  <a:srgbClr val="5F0EAA"/>
                </a:solidFill>
              </a:rPr>
              <a:t>GTGAAA</a:t>
            </a:r>
            <a:r>
              <a:rPr lang="en-US" dirty="0" smtClean="0"/>
              <a:t>A</a:t>
            </a:r>
          </a:p>
          <a:p>
            <a:r>
              <a:rPr lang="en-US" dirty="0" smtClean="0"/>
              <a:t>TGTCTGAGCGTCG….</a:t>
            </a:r>
            <a:r>
              <a:rPr lang="en-US" b="1" dirty="0" smtClean="0">
                <a:solidFill>
                  <a:srgbClr val="3366FF"/>
                </a:solidFill>
              </a:rPr>
              <a:t>ACAGTG</a:t>
            </a:r>
            <a:r>
              <a:rPr lang="en-US" dirty="0" smtClean="0"/>
              <a:t>A</a:t>
            </a:r>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430746933"/>
      </p:ext>
    </p:extLst>
  </p:cSld>
  <p:clrMapOvr>
    <a:masterClrMapping/>
  </p:clrMapOvr>
  <p:transition spd="slow"/>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457" name="Rectangle 1"/>
          <p:cNvSpPr>
            <a:spLocks noGrp="1" noChangeArrowheads="1"/>
          </p:cNvSpPr>
          <p:nvPr>
            <p:ph type="title"/>
          </p:nvPr>
        </p:nvSpPr>
        <p:spPr>
          <a:xfrm>
            <a:off x="892969" y="61714"/>
            <a:ext cx="7358063" cy="1160859"/>
          </a:xfrm>
          <a:ln/>
        </p:spPr>
        <p:txBody>
          <a:bodyPr/>
          <a:lstStyle/>
          <a:p>
            <a:r>
              <a:rPr lang="en-US" sz="3400" dirty="0" smtClean="0"/>
              <a:t>1. </a:t>
            </a:r>
            <a:r>
              <a:rPr lang="en-US" sz="3400" dirty="0" err="1" smtClean="0"/>
              <a:t>Demultiplex</a:t>
            </a:r>
            <a:r>
              <a:rPr lang="en-US" sz="3400" dirty="0" smtClean="0"/>
              <a:t> FASTQ file</a:t>
            </a:r>
            <a:endParaRPr lang="en-US" sz="3400" dirty="0"/>
          </a:p>
        </p:txBody>
      </p:sp>
      <p:sp>
        <p:nvSpPr>
          <p:cNvPr id="7" name="Rectangle 2"/>
          <p:cNvSpPr>
            <a:spLocks noGrp="1" noChangeArrowheads="1"/>
          </p:cNvSpPr>
          <p:nvPr>
            <p:ph idx="1"/>
          </p:nvPr>
        </p:nvSpPr>
        <p:spPr>
          <a:xfrm>
            <a:off x="267891" y="1044773"/>
            <a:ext cx="8533209" cy="5348883"/>
          </a:xfrm>
          <a:ln/>
        </p:spPr>
        <p:txBody>
          <a:bodyPr/>
          <a:lstStyle/>
          <a:p>
            <a:pPr>
              <a:buNone/>
            </a:pPr>
            <a:r>
              <a:rPr lang="en-US" sz="2000" b="1" dirty="0" smtClean="0">
                <a:latin typeface="Helvetica" charset="0"/>
                <a:ea typeface="Helvetica" charset="0"/>
                <a:cs typeface="Helvetica" charset="0"/>
                <a:sym typeface="Helvetica" charset="0"/>
              </a:rPr>
              <a:t>Inputs:</a:t>
            </a:r>
            <a:endParaRPr lang="en-US" sz="2000" b="1" dirty="0" smtClean="0">
              <a:latin typeface="Helvetica" charset="0"/>
              <a:ea typeface="ヒラギノ角ゴ ProN W6" charset="-128"/>
              <a:cs typeface="ヒラギノ角ゴ ProN W6" charset="-128"/>
              <a:sym typeface="Helvetica" charset="0"/>
            </a:endParaRPr>
          </a:p>
          <a:p>
            <a:pPr marL="457200" indent="-457200">
              <a:buNone/>
            </a:pPr>
            <a:r>
              <a:rPr lang="en-US" sz="2000" dirty="0" smtClean="0">
                <a:latin typeface="Helvetica" charset="0"/>
                <a:ea typeface="Helvetica" charset="0"/>
                <a:cs typeface="Helvetica" charset="0"/>
                <a:sym typeface="Helvetica" charset="0"/>
              </a:rPr>
              <a:t>1) Sequence file with merged sequence and barcode in FASTQ format</a:t>
            </a:r>
          </a:p>
          <a:p>
            <a:pPr marL="457200" indent="-457200">
              <a:buNone/>
            </a:pPr>
            <a:r>
              <a:rPr lang="en-US" sz="2000" dirty="0" smtClean="0">
                <a:latin typeface="Helvetica" charset="0"/>
                <a:ea typeface="Helvetica" charset="0"/>
                <a:cs typeface="Helvetica" charset="0"/>
                <a:sym typeface="Helvetica" charset="0"/>
              </a:rPr>
              <a:t>2) Script </a:t>
            </a:r>
            <a:r>
              <a:rPr lang="en-US" sz="2000" dirty="0">
                <a:latin typeface="Helvetica" charset="0"/>
                <a:ea typeface="Helvetica" charset="0"/>
                <a:cs typeface="Helvetica" charset="0"/>
                <a:sym typeface="Helvetica" charset="0"/>
              </a:rPr>
              <a:t>name: </a:t>
            </a:r>
            <a:r>
              <a:rPr lang="en-US" sz="2000" dirty="0" smtClean="0">
                <a:latin typeface="Helvetica" charset="0"/>
                <a:ea typeface="Helvetica" charset="0"/>
                <a:cs typeface="Helvetica" charset="0"/>
                <a:sym typeface="Helvetica" charset="0"/>
              </a:rPr>
              <a:t> 		   </a:t>
            </a:r>
            <a:r>
              <a:rPr lang="en-US" sz="2000" dirty="0" smtClean="0">
                <a:latin typeface="Courier"/>
                <a:ea typeface="Helvetica" charset="0"/>
                <a:cs typeface="Courier"/>
                <a:sym typeface="Helvetica" charset="0"/>
              </a:rPr>
              <a:t>  </a:t>
            </a:r>
            <a:r>
              <a:rPr lang="en-US" sz="2000" dirty="0" err="1" smtClean="0">
                <a:latin typeface="Courier"/>
                <a:cs typeface="Courier"/>
              </a:rPr>
              <a:t>fastx_barcode_splitter.pl</a:t>
            </a:r>
            <a:endParaRPr lang="en-US" sz="2000" dirty="0" smtClean="0">
              <a:latin typeface="Courier"/>
              <a:cs typeface="Courier"/>
              <a:sym typeface="Helvetica" charset="0"/>
            </a:endParaRPr>
          </a:p>
          <a:p>
            <a:pPr marL="457200" indent="-457200">
              <a:buNone/>
            </a:pPr>
            <a:r>
              <a:rPr lang="en-US" sz="2000" dirty="0">
                <a:latin typeface="Helvetica" charset="0"/>
                <a:ea typeface="Helvetica" charset="0"/>
                <a:cs typeface="Helvetica" charset="0"/>
                <a:sym typeface="Helvetica" charset="0"/>
              </a:rPr>
              <a:t>3</a:t>
            </a:r>
            <a:r>
              <a:rPr lang="en-US" sz="2000" dirty="0" smtClean="0">
                <a:latin typeface="Helvetica" charset="0"/>
                <a:ea typeface="Helvetica" charset="0"/>
                <a:cs typeface="Helvetica" charset="0"/>
                <a:sym typeface="Helvetica" charset="0"/>
              </a:rPr>
              <a:t>) Name of barcode file:	</a:t>
            </a:r>
            <a:r>
              <a:rPr lang="en-US" sz="2000" dirty="0" smtClean="0">
                <a:latin typeface="Courier"/>
                <a:ea typeface="Helvetica" charset="0"/>
                <a:cs typeface="Courier"/>
                <a:sym typeface="Helvetica" charset="0"/>
              </a:rPr>
              <a:t> 	--</a:t>
            </a:r>
            <a:r>
              <a:rPr lang="en-US" sz="2000" dirty="0" err="1" smtClean="0">
                <a:latin typeface="Courier"/>
                <a:ea typeface="Helvetica" charset="0"/>
                <a:cs typeface="Courier"/>
                <a:sym typeface="Helvetica" charset="0"/>
              </a:rPr>
              <a:t>bcfile</a:t>
            </a:r>
            <a:r>
              <a:rPr lang="en-US" sz="2000" dirty="0" smtClean="0">
                <a:latin typeface="Courier"/>
                <a:ea typeface="Helvetica" charset="0"/>
                <a:cs typeface="Courier"/>
                <a:sym typeface="Helvetica" charset="0"/>
              </a:rPr>
              <a:t> </a:t>
            </a:r>
            <a:r>
              <a:rPr lang="en-US" sz="2000" dirty="0" err="1" smtClean="0">
                <a:latin typeface="Courier"/>
                <a:ea typeface="Helvetica" charset="0"/>
                <a:cs typeface="Courier"/>
                <a:sym typeface="Helvetica" charset="0"/>
              </a:rPr>
              <a:t>barcodes.txt</a:t>
            </a:r>
            <a:endParaRPr lang="en-US" sz="2000" dirty="0" smtClean="0">
              <a:latin typeface="Courier"/>
              <a:ea typeface="Helvetica" charset="0"/>
              <a:cs typeface="Courier"/>
              <a:sym typeface="Helvetica" charset="0"/>
            </a:endParaRPr>
          </a:p>
          <a:p>
            <a:pPr>
              <a:buNone/>
            </a:pPr>
            <a:r>
              <a:rPr lang="en-US" sz="2000" dirty="0">
                <a:latin typeface="Helvetica" charset="0"/>
                <a:ea typeface="Helvetica" charset="0"/>
                <a:cs typeface="Helvetica" charset="0"/>
                <a:sym typeface="Helvetica" charset="0"/>
              </a:rPr>
              <a:t>4</a:t>
            </a:r>
            <a:r>
              <a:rPr lang="en-US" sz="2000" dirty="0" smtClean="0">
                <a:latin typeface="Helvetica" charset="0"/>
                <a:ea typeface="Helvetica" charset="0"/>
                <a:cs typeface="Helvetica" charset="0"/>
                <a:sym typeface="Helvetica" charset="0"/>
              </a:rPr>
              <a:t>) Specify if barcodes are in beginning or end of the sequence:</a:t>
            </a:r>
          </a:p>
          <a:p>
            <a:pPr>
              <a:buNone/>
            </a:pPr>
            <a:r>
              <a:rPr lang="en-US" sz="2000" dirty="0" smtClean="0">
                <a:latin typeface="Helvetica" charset="0"/>
                <a:ea typeface="Helvetica" charset="0"/>
                <a:cs typeface="Helvetica" charset="0"/>
                <a:sym typeface="Helvetica" charset="0"/>
              </a:rPr>
              <a:t>	beginning of line:		--</a:t>
            </a:r>
            <a:r>
              <a:rPr lang="en-US" sz="2000" dirty="0" err="1" smtClean="0">
                <a:latin typeface="Helvetica" charset="0"/>
                <a:ea typeface="Helvetica" charset="0"/>
                <a:cs typeface="Helvetica" charset="0"/>
                <a:sym typeface="Helvetica" charset="0"/>
              </a:rPr>
              <a:t>bol</a:t>
            </a:r>
            <a:endParaRPr lang="en-US" sz="2000" dirty="0" smtClean="0">
              <a:latin typeface="Helvetica" charset="0"/>
              <a:ea typeface="Helvetica" charset="0"/>
              <a:cs typeface="Helvetica" charset="0"/>
              <a:sym typeface="Helvetica" charset="0"/>
            </a:endParaRPr>
          </a:p>
          <a:p>
            <a:pPr>
              <a:buNone/>
            </a:pPr>
            <a:r>
              <a:rPr lang="en-US" sz="2000" dirty="0" smtClean="0">
                <a:latin typeface="Helvetica" charset="0"/>
                <a:ea typeface="Helvetica" charset="0"/>
                <a:cs typeface="Helvetica" charset="0"/>
                <a:sym typeface="Helvetica" charset="0"/>
              </a:rPr>
              <a:t>	end of line:			--</a:t>
            </a:r>
            <a:r>
              <a:rPr lang="en-US" sz="2000" dirty="0" err="1" smtClean="0">
                <a:latin typeface="Helvetica" charset="0"/>
                <a:ea typeface="Helvetica" charset="0"/>
                <a:cs typeface="Helvetica" charset="0"/>
                <a:sym typeface="Helvetica" charset="0"/>
              </a:rPr>
              <a:t>eol</a:t>
            </a:r>
            <a:r>
              <a:rPr lang="en-US" sz="2000" dirty="0" smtClean="0">
                <a:latin typeface="Helvetica" charset="0"/>
                <a:ea typeface="Helvetica" charset="0"/>
                <a:cs typeface="Helvetica" charset="0"/>
                <a:sym typeface="Helvetica" charset="0"/>
              </a:rPr>
              <a:t>  </a:t>
            </a:r>
          </a:p>
          <a:p>
            <a:pPr>
              <a:buNone/>
            </a:pPr>
            <a:r>
              <a:rPr lang="en-US" sz="2000" dirty="0">
                <a:latin typeface="Helvetica" charset="0"/>
                <a:ea typeface="Helvetica" charset="0"/>
                <a:cs typeface="Helvetica" charset="0"/>
                <a:sym typeface="Helvetica" charset="0"/>
              </a:rPr>
              <a:t>5</a:t>
            </a:r>
            <a:r>
              <a:rPr lang="en-US" sz="2000" dirty="0" smtClean="0">
                <a:latin typeface="Helvetica" charset="0"/>
                <a:ea typeface="Helvetica" charset="0"/>
                <a:cs typeface="Helvetica" charset="0"/>
                <a:sym typeface="Helvetica" charset="0"/>
              </a:rPr>
              <a:t>) Number of mismatches allowed, ex: 1</a:t>
            </a:r>
          </a:p>
          <a:p>
            <a:pPr>
              <a:buNone/>
            </a:pPr>
            <a:r>
              <a:rPr lang="en-US" sz="2000" dirty="0" smtClean="0">
                <a:latin typeface="Helvetica" charset="0"/>
                <a:ea typeface="Helvetica" charset="0"/>
                <a:cs typeface="Helvetica" charset="0"/>
                <a:sym typeface="Helvetica" charset="0"/>
              </a:rPr>
              <a:t>6) A prefix or output directory, ex:	--prefix  ./out_ </a:t>
            </a:r>
            <a:endParaRPr lang="en-US" sz="2000" dirty="0" smtClean="0">
              <a:latin typeface="Helvetica" charset="0"/>
              <a:sym typeface="Helvetica" charset="0"/>
            </a:endParaRPr>
          </a:p>
          <a:p>
            <a:pPr>
              <a:buNone/>
            </a:pPr>
            <a:endParaRPr lang="en-US" sz="2000" b="1" dirty="0" smtClean="0">
              <a:latin typeface="Helvetica" charset="0"/>
              <a:ea typeface="Helvetica" charset="0"/>
              <a:cs typeface="Helvetica" charset="0"/>
              <a:sym typeface="Helvetica" charset="0"/>
            </a:endParaRPr>
          </a:p>
          <a:p>
            <a:pPr>
              <a:buNone/>
            </a:pPr>
            <a:r>
              <a:rPr lang="en-US" sz="2000" b="1" dirty="0" smtClean="0">
                <a:latin typeface="Helvetica" charset="0"/>
                <a:ea typeface="Helvetica" charset="0"/>
                <a:cs typeface="Helvetica" charset="0"/>
                <a:sym typeface="Helvetica" charset="0"/>
              </a:rPr>
              <a:t>Outputs</a:t>
            </a:r>
            <a:r>
              <a:rPr lang="en-US" sz="2000" b="1" dirty="0">
                <a:latin typeface="Helvetica" charset="0"/>
                <a:ea typeface="Helvetica" charset="0"/>
                <a:cs typeface="Helvetica" charset="0"/>
                <a:sym typeface="Helvetica" charset="0"/>
              </a:rPr>
              <a:t>:</a:t>
            </a:r>
            <a:endParaRPr lang="en-US" sz="2000" b="1" dirty="0" smtClean="0">
              <a:latin typeface="Helvetica" charset="0"/>
              <a:ea typeface="ヒラギノ角ゴ ProN W6" charset="-128"/>
              <a:cs typeface="ヒラギノ角ゴ ProN W6" charset="-128"/>
              <a:sym typeface="Helvetica" charset="0"/>
            </a:endParaRPr>
          </a:p>
          <a:p>
            <a:pPr>
              <a:buNone/>
            </a:pPr>
            <a:r>
              <a:rPr lang="en-US" sz="2000" dirty="0" smtClean="0">
                <a:latin typeface="Helvetica" charset="0"/>
                <a:ea typeface="Helvetica" charset="0"/>
                <a:cs typeface="Helvetica" charset="0"/>
                <a:sym typeface="Helvetica" charset="0"/>
              </a:rPr>
              <a:t>Output is one split file for each barcode used, plus one file with reads not matched to any barcode. Names of files start with your prefix and barcode index </a:t>
            </a:r>
          </a:p>
          <a:p>
            <a:pPr>
              <a:buNone/>
            </a:pPr>
            <a:endParaRPr lang="en-US" sz="2000" dirty="0" smtClean="0">
              <a:latin typeface="Helvetica" charset="0"/>
              <a:ea typeface="Helvetica" charset="0"/>
              <a:cs typeface="Helvetica" charset="0"/>
              <a:sym typeface="Helvetica" charset="0"/>
            </a:endParaRPr>
          </a:p>
          <a:p>
            <a:pPr>
              <a:buNone/>
            </a:pPr>
            <a:endParaRPr lang="en-US" sz="2000" dirty="0" smtClean="0">
              <a:latin typeface="Helvetica" charset="0"/>
              <a:ea typeface="Helvetica" charset="0"/>
              <a:cs typeface="Helvetica" charset="0"/>
              <a:sym typeface="Helvetica" charset="0"/>
            </a:endParaRPr>
          </a:p>
        </p:txBody>
      </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457" name="Rectangle 1"/>
          <p:cNvSpPr>
            <a:spLocks noGrp="1" noChangeArrowheads="1"/>
          </p:cNvSpPr>
          <p:nvPr>
            <p:ph type="title"/>
          </p:nvPr>
        </p:nvSpPr>
        <p:spPr>
          <a:xfrm>
            <a:off x="892969" y="61714"/>
            <a:ext cx="7358063" cy="1160859"/>
          </a:xfrm>
          <a:ln/>
        </p:spPr>
        <p:txBody>
          <a:bodyPr/>
          <a:lstStyle/>
          <a:p>
            <a:r>
              <a:rPr lang="en-US" sz="3400" dirty="0" smtClean="0"/>
              <a:t>1. </a:t>
            </a:r>
            <a:r>
              <a:rPr lang="en-US" sz="3400" dirty="0" err="1" smtClean="0"/>
              <a:t>Demultiplex</a:t>
            </a:r>
            <a:r>
              <a:rPr lang="en-US" sz="3400" dirty="0" smtClean="0"/>
              <a:t> FASTQ file</a:t>
            </a:r>
            <a:endParaRPr lang="en-US" sz="3400" dirty="0"/>
          </a:p>
        </p:txBody>
      </p:sp>
      <p:sp>
        <p:nvSpPr>
          <p:cNvPr id="7" name="Rectangle 2"/>
          <p:cNvSpPr>
            <a:spLocks noGrp="1" noChangeArrowheads="1"/>
          </p:cNvSpPr>
          <p:nvPr>
            <p:ph idx="1"/>
          </p:nvPr>
        </p:nvSpPr>
        <p:spPr>
          <a:xfrm>
            <a:off x="267891" y="1044773"/>
            <a:ext cx="8533209" cy="5348883"/>
          </a:xfrm>
          <a:ln/>
        </p:spPr>
        <p:txBody>
          <a:bodyPr/>
          <a:lstStyle/>
          <a:p>
            <a:pPr>
              <a:buNone/>
            </a:pPr>
            <a:r>
              <a:rPr lang="en-US" sz="2000" b="1" dirty="0" smtClean="0">
                <a:latin typeface="Helvetica" charset="0"/>
                <a:ea typeface="Helvetica" charset="0"/>
                <a:cs typeface="Helvetica" charset="0"/>
                <a:sym typeface="Helvetica" charset="0"/>
              </a:rPr>
              <a:t>Run command:</a:t>
            </a:r>
          </a:p>
          <a:p>
            <a:pPr>
              <a:buNone/>
            </a:pPr>
            <a:r>
              <a:rPr lang="en-US" sz="2400" dirty="0" err="1" smtClean="0">
                <a:latin typeface="Courier"/>
                <a:ea typeface="Courier" charset="0"/>
                <a:cs typeface="Courier"/>
                <a:sym typeface="Courier" charset="0"/>
              </a:rPr>
              <a:t>cd</a:t>
            </a:r>
            <a:r>
              <a:rPr lang="en-US" sz="2400" dirty="0" smtClean="0">
                <a:latin typeface="Courier"/>
                <a:ea typeface="Courier" charset="0"/>
                <a:cs typeface="Courier"/>
                <a:sym typeface="Courier" charset="0"/>
              </a:rPr>
              <a:t> ~/scratch/Workshop4/DemultiplexB/</a:t>
            </a:r>
          </a:p>
          <a:p>
            <a:pPr>
              <a:buNone/>
            </a:pPr>
            <a:endParaRPr lang="en-US" sz="2400" b="1" dirty="0" smtClean="0">
              <a:latin typeface="Courier"/>
              <a:ea typeface="Helvetica" charset="0"/>
              <a:cs typeface="Courier"/>
              <a:sym typeface="Helvetica" charset="0"/>
            </a:endParaRPr>
          </a:p>
          <a:p>
            <a:pPr>
              <a:buNone/>
            </a:pPr>
            <a:r>
              <a:rPr lang="en-US" sz="2000" dirty="0" smtClean="0">
                <a:latin typeface="Courier"/>
                <a:cs typeface="Courier"/>
              </a:rPr>
              <a:t>cat bar_s_7_1_1101.fastq |</a:t>
            </a:r>
            <a:r>
              <a:rPr lang="en-US" sz="2000" dirty="0" smtClean="0">
                <a:latin typeface="Courier"/>
                <a:ea typeface="Helvetica" charset="0"/>
                <a:cs typeface="Courier"/>
                <a:sym typeface="Helvetica" charset="0"/>
              </a:rPr>
              <a:t> </a:t>
            </a:r>
            <a:r>
              <a:rPr lang="en-US" sz="2000" dirty="0" err="1" smtClean="0">
                <a:latin typeface="Courier"/>
                <a:ea typeface="Helvetica" charset="0"/>
                <a:cs typeface="Courier"/>
                <a:sym typeface="Helvetica" charset="0"/>
              </a:rPr>
              <a:t>perl</a:t>
            </a:r>
            <a:r>
              <a:rPr lang="en-US" sz="2000" dirty="0" smtClean="0">
                <a:latin typeface="Courier"/>
                <a:ea typeface="Helvetica" charset="0"/>
                <a:cs typeface="Courier"/>
                <a:sym typeface="Helvetica" charset="0"/>
              </a:rPr>
              <a:t> </a:t>
            </a:r>
            <a:r>
              <a:rPr lang="en-US" sz="2000" dirty="0" err="1" smtClean="0">
                <a:latin typeface="Courier"/>
                <a:cs typeface="Courier"/>
              </a:rPr>
              <a:t>fastx_barcode_splitter.pl</a:t>
            </a:r>
            <a:r>
              <a:rPr lang="en-US" sz="2000" dirty="0" smtClean="0">
                <a:latin typeface="Courier"/>
                <a:cs typeface="Courier"/>
              </a:rPr>
              <a:t> --</a:t>
            </a:r>
            <a:r>
              <a:rPr lang="en-US" sz="2000" dirty="0" err="1" smtClean="0">
                <a:latin typeface="Courier"/>
                <a:cs typeface="Courier"/>
              </a:rPr>
              <a:t>bcfile</a:t>
            </a:r>
            <a:r>
              <a:rPr lang="en-US" sz="2000" dirty="0" smtClean="0">
                <a:latin typeface="Courier"/>
                <a:cs typeface="Courier"/>
              </a:rPr>
              <a:t> </a:t>
            </a:r>
            <a:r>
              <a:rPr lang="en-US" sz="2000" dirty="0" err="1" smtClean="0">
                <a:latin typeface="Courier"/>
                <a:cs typeface="Courier"/>
              </a:rPr>
              <a:t>barcodes.txt</a:t>
            </a:r>
            <a:r>
              <a:rPr lang="en-US" sz="2000" dirty="0" smtClean="0">
                <a:latin typeface="Courier"/>
                <a:cs typeface="Courier"/>
              </a:rPr>
              <a:t> --</a:t>
            </a:r>
            <a:r>
              <a:rPr lang="en-US" sz="2000" dirty="0" err="1" smtClean="0">
                <a:latin typeface="Courier"/>
                <a:cs typeface="Courier"/>
              </a:rPr>
              <a:t>bol</a:t>
            </a:r>
            <a:r>
              <a:rPr lang="en-US" sz="2000" dirty="0" smtClean="0">
                <a:latin typeface="Courier"/>
                <a:cs typeface="Courier"/>
              </a:rPr>
              <a:t> --mismatches 1 </a:t>
            </a:r>
            <a:r>
              <a:rPr lang="en-US" sz="2000" dirty="0" smtClean="0">
                <a:latin typeface="Helvetica" charset="0"/>
                <a:ea typeface="Helvetica" charset="0"/>
                <a:cs typeface="Helvetica" charset="0"/>
                <a:sym typeface="Helvetica" charset="0"/>
              </a:rPr>
              <a:t>--prefix  ./out_</a:t>
            </a:r>
            <a:endParaRPr lang="en-US" sz="2000" dirty="0" smtClean="0">
              <a:latin typeface="Helvetica" charset="0"/>
              <a:sym typeface="Helvetica" charset="0"/>
            </a:endParaRPr>
          </a:p>
          <a:p>
            <a:pPr>
              <a:buNone/>
            </a:pPr>
            <a:r>
              <a:rPr lang="en-US" sz="2000" dirty="0" smtClean="0"/>
              <a:t> </a:t>
            </a:r>
            <a:endParaRPr lang="en-US" sz="2000" dirty="0" smtClean="0">
              <a:latin typeface="Courier"/>
              <a:ea typeface="Helvetica" charset="0"/>
              <a:cs typeface="Courier"/>
              <a:sym typeface="Helvetica" charset="0"/>
            </a:endParaRPr>
          </a:p>
        </p:txBody>
      </p:sp>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b="1" dirty="0" smtClean="0"/>
              <a:t>Quality scores</a:t>
            </a:r>
            <a:endParaRPr lang="en-US" b="1" dirty="0"/>
          </a:p>
        </p:txBody>
      </p:sp>
      <p:sp>
        <p:nvSpPr>
          <p:cNvPr id="4" name="Subtitle 3"/>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srcRect l="2400" t="44828" r="3964"/>
          <a:stretch/>
        </p:blipFill>
        <p:spPr>
          <a:xfrm>
            <a:off x="69252" y="2814045"/>
            <a:ext cx="8830908" cy="3907895"/>
          </a:xfrm>
          <a:prstGeom prst="rect">
            <a:avLst/>
          </a:prstGeom>
        </p:spPr>
      </p:pic>
      <p:sp>
        <p:nvSpPr>
          <p:cNvPr id="4" name="TextBox 3"/>
          <p:cNvSpPr txBox="1"/>
          <p:nvPr/>
        </p:nvSpPr>
        <p:spPr>
          <a:xfrm>
            <a:off x="650089" y="893003"/>
            <a:ext cx="7511641" cy="461665"/>
          </a:xfrm>
          <a:prstGeom prst="rect">
            <a:avLst/>
          </a:prstGeom>
          <a:noFill/>
        </p:spPr>
        <p:txBody>
          <a:bodyPr wrap="none" rtlCol="0">
            <a:spAutoFit/>
          </a:bodyPr>
          <a:lstStyle/>
          <a:p>
            <a:r>
              <a:rPr lang="en-US" sz="2400" dirty="0" err="1"/>
              <a:t>aaacacYabK</a:t>
            </a:r>
            <a:r>
              <a:rPr lang="en-US" sz="2400" dirty="0"/>
              <a:t>[`</a:t>
            </a:r>
            <a:r>
              <a:rPr lang="en-US" sz="2400" dirty="0" err="1"/>
              <a:t>bdefK</a:t>
            </a:r>
            <a:r>
              <a:rPr lang="en-US" sz="2400" dirty="0"/>
              <a:t>[</a:t>
            </a:r>
            <a:r>
              <a:rPr lang="en-US" sz="2400" dirty="0" err="1"/>
              <a:t>RRa_e^JQQ`dI_ged^Ibfg</a:t>
            </a:r>
            <a:r>
              <a:rPr lang="en-US" sz="2400" dirty="0"/>
              <a:t>]</a:t>
            </a:r>
            <a:r>
              <a:rPr lang="en-US" sz="2400" dirty="0" err="1"/>
              <a:t>U_HWWXaSI</a:t>
            </a:r>
            <a:r>
              <a:rPr lang="en-US" sz="2400" dirty="0"/>
              <a:t>^</a:t>
            </a:r>
          </a:p>
        </p:txBody>
      </p:sp>
      <p:sp>
        <p:nvSpPr>
          <p:cNvPr id="5" name="Rectangle 4"/>
          <p:cNvSpPr/>
          <p:nvPr/>
        </p:nvSpPr>
        <p:spPr>
          <a:xfrm>
            <a:off x="2736645" y="256627"/>
            <a:ext cx="2585563" cy="584776"/>
          </a:xfrm>
          <a:prstGeom prst="rect">
            <a:avLst/>
          </a:prstGeom>
        </p:spPr>
        <p:txBody>
          <a:bodyPr wrap="none">
            <a:spAutoFit/>
          </a:bodyPr>
          <a:lstStyle/>
          <a:p>
            <a:r>
              <a:rPr lang="en-US" sz="3200" b="1" u="sng" dirty="0" smtClean="0">
                <a:solidFill>
                  <a:schemeClr val="tx2"/>
                </a:solidFill>
              </a:rPr>
              <a:t>Quality scores</a:t>
            </a:r>
            <a:endParaRPr lang="en-US" sz="3200" dirty="0">
              <a:solidFill>
                <a:schemeClr val="tx2"/>
              </a:solidFill>
            </a:endParaRPr>
          </a:p>
        </p:txBody>
      </p:sp>
      <p:sp>
        <p:nvSpPr>
          <p:cNvPr id="6" name="TextBox 5"/>
          <p:cNvSpPr txBox="1"/>
          <p:nvPr/>
        </p:nvSpPr>
        <p:spPr>
          <a:xfrm>
            <a:off x="639929" y="1563563"/>
            <a:ext cx="7335671" cy="1200328"/>
          </a:xfrm>
          <a:prstGeom prst="rect">
            <a:avLst/>
          </a:prstGeom>
          <a:noFill/>
        </p:spPr>
        <p:txBody>
          <a:bodyPr wrap="square" rtlCol="0">
            <a:spAutoFit/>
          </a:bodyPr>
          <a:lstStyle/>
          <a:p>
            <a:r>
              <a:rPr lang="en-US" sz="2400" dirty="0" smtClean="0">
                <a:solidFill>
                  <a:schemeClr val="tx2"/>
                </a:solidFill>
              </a:rPr>
              <a:t>These are coded quality scores. When you do QC, these get converted to a number (</a:t>
            </a:r>
            <a:r>
              <a:rPr lang="en-US" sz="2400" dirty="0" err="1" smtClean="0">
                <a:solidFill>
                  <a:schemeClr val="tx2"/>
                </a:solidFill>
              </a:rPr>
              <a:t>Phred</a:t>
            </a:r>
            <a:r>
              <a:rPr lang="en-US" sz="2400" dirty="0" smtClean="0">
                <a:solidFill>
                  <a:schemeClr val="tx2"/>
                </a:solidFill>
              </a:rPr>
              <a:t> score), that represents the probably of a base-calling error</a:t>
            </a:r>
            <a:endParaRPr lang="en-US" sz="2400" dirty="0">
              <a:solidFill>
                <a:schemeClr val="tx2"/>
              </a:solidFill>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47993185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3"/>
          <p:cNvSpPr txBox="1">
            <a:spLocks/>
          </p:cNvSpPr>
          <p:nvPr/>
        </p:nvSpPr>
        <p:spPr>
          <a:xfrm>
            <a:off x="0" y="8920"/>
            <a:ext cx="7620000" cy="708232"/>
          </a:xfrm>
          <a:prstGeom prst="rect">
            <a:avLst/>
          </a:prstGeom>
        </p:spPr>
        <p:txBody>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3200" b="1" u="sng" dirty="0" err="1" smtClean="0"/>
              <a:t>qseq.txt</a:t>
            </a:r>
            <a:r>
              <a:rPr lang="en-US" sz="3200" b="1" u="sng" dirty="0" smtClean="0"/>
              <a:t> format: </a:t>
            </a:r>
          </a:p>
          <a:p>
            <a:r>
              <a:rPr lang="en-US" sz="3200" b="1" u="sng" dirty="0" smtClean="0"/>
              <a:t>Quality scores – Illumina filter</a:t>
            </a:r>
            <a:endParaRPr lang="en-US" sz="3200" b="1" u="sng" dirty="0"/>
          </a:p>
        </p:txBody>
      </p:sp>
      <p:sp>
        <p:nvSpPr>
          <p:cNvPr id="5" name="TextBox 4"/>
          <p:cNvSpPr txBox="1"/>
          <p:nvPr/>
        </p:nvSpPr>
        <p:spPr>
          <a:xfrm>
            <a:off x="211672" y="3067522"/>
            <a:ext cx="8039652" cy="3416320"/>
          </a:xfrm>
          <a:prstGeom prst="rect">
            <a:avLst/>
          </a:prstGeom>
          <a:noFill/>
        </p:spPr>
        <p:txBody>
          <a:bodyPr wrap="square" rtlCol="0">
            <a:spAutoFit/>
          </a:bodyPr>
          <a:lstStyle/>
          <a:p>
            <a:r>
              <a:rPr lang="en-US" sz="2400" dirty="0" smtClean="0"/>
              <a:t>Quality filter (field 11) is encoded by 0/1 and is determined independently of quality string. It is an Illumina filter that indicates whether the cluster is likely to be pure (1) or contaminated from another cluster (0).</a:t>
            </a:r>
            <a:r>
              <a:rPr lang="en-US" sz="2400" b="1" dirty="0" smtClean="0"/>
              <a:t> </a:t>
            </a:r>
            <a:endParaRPr lang="en-US" sz="2400" dirty="0" smtClean="0"/>
          </a:p>
          <a:p>
            <a:endParaRPr lang="en-US" sz="2400" dirty="0" smtClean="0"/>
          </a:p>
          <a:p>
            <a:r>
              <a:rPr lang="en-US" sz="2400" dirty="0" smtClean="0"/>
              <a:t>Although it is independent, the 0 reads are typically of lower overall quality than 1 reads.</a:t>
            </a:r>
          </a:p>
          <a:p>
            <a:endParaRPr lang="en-US" sz="2400" dirty="0"/>
          </a:p>
          <a:p>
            <a:r>
              <a:rPr lang="en-US" sz="2400" dirty="0" smtClean="0"/>
              <a:t>Most people consider it too stringent and ignore it</a:t>
            </a:r>
          </a:p>
        </p:txBody>
      </p:sp>
      <p:sp>
        <p:nvSpPr>
          <p:cNvPr id="6" name="TextBox 5"/>
          <p:cNvSpPr txBox="1"/>
          <p:nvPr/>
        </p:nvSpPr>
        <p:spPr>
          <a:xfrm>
            <a:off x="0" y="1300753"/>
            <a:ext cx="8478323" cy="1015663"/>
          </a:xfrm>
          <a:prstGeom prst="rect">
            <a:avLst/>
          </a:prstGeom>
          <a:noFill/>
        </p:spPr>
        <p:txBody>
          <a:bodyPr wrap="square" rtlCol="0">
            <a:spAutoFit/>
          </a:bodyPr>
          <a:lstStyle/>
          <a:p>
            <a:r>
              <a:rPr lang="en-US" sz="1100" dirty="0" smtClean="0"/>
              <a:t>CTGGGATTTATTTATTCGGTTTGCAAGCTGT…CCACTGCTTC</a:t>
            </a:r>
            <a:r>
              <a:rPr lang="en-US" sz="1100" dirty="0"/>
              <a:t>	</a:t>
            </a:r>
            <a:r>
              <a:rPr lang="en-US" sz="1100" dirty="0" err="1"/>
              <a:t>aaacacYabK</a:t>
            </a:r>
            <a:r>
              <a:rPr lang="en-US" sz="1100" dirty="0"/>
              <a:t>[`</a:t>
            </a:r>
            <a:r>
              <a:rPr lang="en-US" sz="1100" dirty="0" err="1"/>
              <a:t>bdefK</a:t>
            </a:r>
            <a:r>
              <a:rPr lang="en-US" sz="1100" dirty="0"/>
              <a:t>[</a:t>
            </a:r>
            <a:r>
              <a:rPr lang="en-US" sz="1100" dirty="0" err="1"/>
              <a:t>RRa_e^JQQ`dI_ged^Ibfg</a:t>
            </a:r>
            <a:r>
              <a:rPr lang="en-US" sz="1100" dirty="0"/>
              <a:t>]</a:t>
            </a:r>
            <a:r>
              <a:rPr lang="en-US" sz="1100" dirty="0" err="1"/>
              <a:t>U_HWWXaSI</a:t>
            </a:r>
            <a:r>
              <a:rPr lang="en-US" sz="1100" dirty="0" smtClean="0"/>
              <a:t>^	</a:t>
            </a:r>
            <a:r>
              <a:rPr lang="en-US" sz="2000" b="1" dirty="0" smtClean="0"/>
              <a:t>0</a:t>
            </a:r>
            <a:endParaRPr lang="en-US" sz="2000" b="1" dirty="0"/>
          </a:p>
          <a:p>
            <a:r>
              <a:rPr lang="en-US" sz="1100" dirty="0" smtClean="0"/>
              <a:t>CAGGGACACTGACGTAGATCAGCAAG…TTTGAGGATGTTG</a:t>
            </a:r>
            <a:r>
              <a:rPr lang="en-US" sz="1100" dirty="0"/>
              <a:t>	_Z^ccPca`ceYce`</a:t>
            </a:r>
            <a:r>
              <a:rPr lang="en-US" sz="1100" dirty="0" err="1"/>
              <a:t>aefhgfb</a:t>
            </a:r>
            <a:r>
              <a:rPr lang="en-US" sz="1100" dirty="0"/>
              <a:t>_`</a:t>
            </a:r>
            <a:r>
              <a:rPr lang="en-US" sz="1100" dirty="0" err="1"/>
              <a:t>bdf^b</a:t>
            </a:r>
            <a:r>
              <a:rPr lang="en-US" sz="1100" dirty="0"/>
              <a:t>^^</a:t>
            </a:r>
            <a:r>
              <a:rPr lang="en-US" sz="1100" dirty="0" err="1"/>
              <a:t>cb</a:t>
            </a:r>
            <a:r>
              <a:rPr lang="en-US" sz="1100" dirty="0"/>
              <a:t>]</a:t>
            </a:r>
            <a:r>
              <a:rPr lang="en-US" sz="1100" dirty="0" err="1"/>
              <a:t>f^Ucececef</a:t>
            </a:r>
            <a:r>
              <a:rPr lang="en-US" sz="1100" dirty="0"/>
              <a:t>[</a:t>
            </a:r>
            <a:r>
              <a:rPr lang="en-US" sz="1100" dirty="0" err="1" smtClean="0"/>
              <a:t>eaaWa</a:t>
            </a:r>
            <a:r>
              <a:rPr lang="en-US" sz="1100" dirty="0" smtClean="0"/>
              <a:t>	</a:t>
            </a:r>
            <a:r>
              <a:rPr lang="en-US" sz="2000" b="1" dirty="0" smtClean="0"/>
              <a:t>1</a:t>
            </a:r>
            <a:endParaRPr lang="en-US" sz="2000" b="1" dirty="0"/>
          </a:p>
          <a:p>
            <a:r>
              <a:rPr lang="en-US" sz="1100" dirty="0" smtClean="0"/>
              <a:t>CCTAGGCAGCACTAGGCA…CACAAAGCGAAGAAGGCATGG</a:t>
            </a:r>
            <a:r>
              <a:rPr lang="en-US" sz="1100" dirty="0"/>
              <a:t>	Z^^</a:t>
            </a:r>
            <a:r>
              <a:rPr lang="en-US" sz="1100" dirty="0" err="1"/>
              <a:t>ccc`^c^R`e_`d</a:t>
            </a:r>
            <a:r>
              <a:rPr lang="en-US" sz="1100" dirty="0"/>
              <a:t>]]</a:t>
            </a:r>
            <a:r>
              <a:rPr lang="en-US" sz="1100" dirty="0" err="1"/>
              <a:t>eaUaefbH^YEUGQJ</a:t>
            </a:r>
            <a:r>
              <a:rPr lang="en-US" sz="1100" dirty="0"/>
              <a:t>[[</a:t>
            </a:r>
            <a:r>
              <a:rPr lang="en-US" sz="1100" dirty="0" err="1"/>
              <a:t>bREQUUHW</a:t>
            </a:r>
            <a:r>
              <a:rPr lang="en-US" sz="1100" dirty="0"/>
              <a:t>][</a:t>
            </a:r>
            <a:r>
              <a:rPr lang="en-US" sz="1100" dirty="0" smtClean="0"/>
              <a:t>GGJWW	</a:t>
            </a:r>
            <a:r>
              <a:rPr lang="en-US" sz="2000" b="1" dirty="0" smtClean="0"/>
              <a:t>1</a:t>
            </a:r>
            <a:endParaRPr lang="en-US" sz="2000" b="1" dirty="0"/>
          </a:p>
        </p:txBody>
      </p:sp>
      <p:sp>
        <p:nvSpPr>
          <p:cNvPr id="8" name="TextBox 7"/>
          <p:cNvSpPr txBox="1"/>
          <p:nvPr/>
        </p:nvSpPr>
        <p:spPr>
          <a:xfrm>
            <a:off x="767037" y="2326822"/>
            <a:ext cx="832428" cy="461665"/>
          </a:xfrm>
          <a:prstGeom prst="rect">
            <a:avLst/>
          </a:prstGeom>
          <a:noFill/>
        </p:spPr>
        <p:txBody>
          <a:bodyPr wrap="square" rtlCol="0">
            <a:spAutoFit/>
          </a:bodyPr>
          <a:lstStyle/>
          <a:p>
            <a:r>
              <a:rPr lang="en-US" sz="2400" b="1" dirty="0" smtClean="0">
                <a:solidFill>
                  <a:srgbClr val="BE0204"/>
                </a:solidFill>
              </a:rPr>
              <a:t>9</a:t>
            </a:r>
            <a:endParaRPr lang="en-US" sz="2400" b="1" dirty="0">
              <a:solidFill>
                <a:srgbClr val="BE0204"/>
              </a:solidFill>
            </a:endParaRPr>
          </a:p>
        </p:txBody>
      </p:sp>
      <p:sp>
        <p:nvSpPr>
          <p:cNvPr id="9" name="TextBox 8"/>
          <p:cNvSpPr txBox="1"/>
          <p:nvPr/>
        </p:nvSpPr>
        <p:spPr>
          <a:xfrm>
            <a:off x="4451144" y="2376763"/>
            <a:ext cx="535194" cy="461665"/>
          </a:xfrm>
          <a:prstGeom prst="rect">
            <a:avLst/>
          </a:prstGeom>
          <a:noFill/>
        </p:spPr>
        <p:txBody>
          <a:bodyPr wrap="square" rtlCol="0">
            <a:spAutoFit/>
          </a:bodyPr>
          <a:lstStyle/>
          <a:p>
            <a:r>
              <a:rPr lang="en-US" sz="2400" b="1" dirty="0" smtClean="0">
                <a:solidFill>
                  <a:srgbClr val="BE0204"/>
                </a:solidFill>
              </a:rPr>
              <a:t>10</a:t>
            </a:r>
            <a:endParaRPr lang="en-US" sz="2400" b="1" dirty="0">
              <a:solidFill>
                <a:srgbClr val="BE0204"/>
              </a:solidFill>
            </a:endParaRPr>
          </a:p>
        </p:txBody>
      </p:sp>
      <p:sp>
        <p:nvSpPr>
          <p:cNvPr id="10" name="TextBox 9"/>
          <p:cNvSpPr txBox="1"/>
          <p:nvPr/>
        </p:nvSpPr>
        <p:spPr>
          <a:xfrm>
            <a:off x="7352908" y="2336099"/>
            <a:ext cx="535194" cy="461665"/>
          </a:xfrm>
          <a:prstGeom prst="rect">
            <a:avLst/>
          </a:prstGeom>
          <a:noFill/>
        </p:spPr>
        <p:txBody>
          <a:bodyPr wrap="square" rtlCol="0">
            <a:spAutoFit/>
          </a:bodyPr>
          <a:lstStyle/>
          <a:p>
            <a:r>
              <a:rPr lang="en-US" sz="2400" b="1" dirty="0" smtClean="0">
                <a:solidFill>
                  <a:srgbClr val="BE0204"/>
                </a:solidFill>
              </a:rPr>
              <a:t>11</a:t>
            </a:r>
            <a:endParaRPr lang="en-US" sz="2400" b="1" dirty="0">
              <a:solidFill>
                <a:srgbClr val="BE0204"/>
              </a:solidFill>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89464406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3" name="Picture 2" descr="Screen Shot 2012-09-18 at 10.11.51 PM.png"/>
          <p:cNvPicPr>
            <a:picLocks noChangeAspect="1"/>
          </p:cNvPicPr>
          <p:nvPr/>
        </p:nvPicPr>
        <p:blipFill rotWithShape="1">
          <a:blip r:embed="rId3">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l="1180" t="3320" b="3544"/>
          <a:stretch/>
        </p:blipFill>
        <p:spPr>
          <a:xfrm>
            <a:off x="130668" y="2097835"/>
            <a:ext cx="7892024" cy="3023155"/>
          </a:xfrm>
          <a:prstGeom prst="rect">
            <a:avLst/>
          </a:prstGeom>
          <a:ln>
            <a:solidFill>
              <a:srgbClr val="000090"/>
            </a:solidFill>
          </a:ln>
        </p:spPr>
      </p:pic>
      <p:sp>
        <p:nvSpPr>
          <p:cNvPr id="4" name="Rectangle 3"/>
          <p:cNvSpPr/>
          <p:nvPr/>
        </p:nvSpPr>
        <p:spPr>
          <a:xfrm>
            <a:off x="3103217" y="6488668"/>
            <a:ext cx="5389217" cy="369332"/>
          </a:xfrm>
          <a:prstGeom prst="rect">
            <a:avLst/>
          </a:prstGeom>
        </p:spPr>
        <p:txBody>
          <a:bodyPr wrap="square">
            <a:spAutoFit/>
          </a:bodyPr>
          <a:lstStyle/>
          <a:p>
            <a:r>
              <a:rPr lang="en-US" dirty="0"/>
              <a:t>http://</a:t>
            </a:r>
            <a:r>
              <a:rPr lang="en-US" dirty="0" err="1"/>
              <a:t>en.wikipedia.org</a:t>
            </a:r>
            <a:r>
              <a:rPr lang="en-US" dirty="0"/>
              <a:t>/wiki/</a:t>
            </a:r>
            <a:r>
              <a:rPr lang="en-US" dirty="0" err="1"/>
              <a:t>FASTQ_format#Quality</a:t>
            </a:r>
            <a:endParaRPr lang="en-US" dirty="0"/>
          </a:p>
        </p:txBody>
      </p:sp>
      <p:sp>
        <p:nvSpPr>
          <p:cNvPr id="5" name="Title 3"/>
          <p:cNvSpPr txBox="1">
            <a:spLocks/>
          </p:cNvSpPr>
          <p:nvPr/>
        </p:nvSpPr>
        <p:spPr>
          <a:xfrm>
            <a:off x="0" y="8920"/>
            <a:ext cx="7620000" cy="708232"/>
          </a:xfrm>
          <a:prstGeom prst="rect">
            <a:avLst/>
          </a:prstGeom>
        </p:spPr>
        <p:txBody>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3200" b="1" u="sng" dirty="0" err="1" smtClean="0"/>
              <a:t>qseq.txt</a:t>
            </a:r>
            <a:r>
              <a:rPr lang="en-US" sz="3200" b="1" u="sng" dirty="0" smtClean="0"/>
              <a:t> format: Quality scores</a:t>
            </a:r>
            <a:endParaRPr lang="en-US" sz="3200" b="1" u="sng" dirty="0"/>
          </a:p>
        </p:txBody>
      </p:sp>
      <p:sp>
        <p:nvSpPr>
          <p:cNvPr id="6" name="TextBox 5"/>
          <p:cNvSpPr txBox="1"/>
          <p:nvPr/>
        </p:nvSpPr>
        <p:spPr>
          <a:xfrm>
            <a:off x="77306" y="1093184"/>
            <a:ext cx="8039652" cy="707886"/>
          </a:xfrm>
          <a:prstGeom prst="rect">
            <a:avLst/>
          </a:prstGeom>
          <a:noFill/>
        </p:spPr>
        <p:txBody>
          <a:bodyPr wrap="square" rtlCol="0">
            <a:spAutoFit/>
          </a:bodyPr>
          <a:lstStyle/>
          <a:p>
            <a:r>
              <a:rPr lang="en-US" sz="2000" dirty="0" smtClean="0"/>
              <a:t>To add to this, some of the Illumina versions (all up to 1.8) encode the quality in a different range of ASCII code than the accepted Sanger……</a:t>
            </a:r>
            <a:endParaRPr lang="en-US" sz="2000" b="1" dirty="0" smtClean="0"/>
          </a:p>
        </p:txBody>
      </p:sp>
      <p:sp>
        <p:nvSpPr>
          <p:cNvPr id="7" name="TextBox 6"/>
          <p:cNvSpPr txBox="1"/>
          <p:nvPr/>
        </p:nvSpPr>
        <p:spPr>
          <a:xfrm>
            <a:off x="130668" y="5376528"/>
            <a:ext cx="7986290" cy="707886"/>
          </a:xfrm>
          <a:prstGeom prst="rect">
            <a:avLst/>
          </a:prstGeom>
          <a:noFill/>
        </p:spPr>
        <p:txBody>
          <a:bodyPr wrap="square" rtlCol="0">
            <a:spAutoFit/>
          </a:bodyPr>
          <a:lstStyle/>
          <a:p>
            <a:r>
              <a:rPr lang="en-US" sz="2000" dirty="0" smtClean="0"/>
              <a:t>Thus, if you want to convert the </a:t>
            </a:r>
            <a:r>
              <a:rPr lang="en-US" sz="2000" dirty="0" err="1" smtClean="0"/>
              <a:t>qseq</a:t>
            </a:r>
            <a:r>
              <a:rPr lang="en-US" sz="2000" dirty="0" smtClean="0"/>
              <a:t> files to </a:t>
            </a:r>
            <a:r>
              <a:rPr lang="en-US" sz="2000" dirty="0" err="1" smtClean="0"/>
              <a:t>fastq</a:t>
            </a:r>
            <a:r>
              <a:rPr lang="en-US" sz="2000" dirty="0" smtClean="0"/>
              <a:t> you need first to find out which encoding was used, and then to convert it to Sanger…..</a:t>
            </a:r>
            <a:endParaRPr lang="en-US" sz="2000"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435880848"/>
      </p:ext>
    </p:extLst>
  </p:cSld>
  <p:clrMapOvr>
    <a:masterClrMapping/>
  </p:clrMapOvr>
  <mc:AlternateContent>
    <mc:Choice xmlns="" xmlns:a="http://schemas.openxmlformats.org/drawingml/2006/main" xmlns:r="http://schemas.openxmlformats.org/officeDocument/2006/relationships" xmlns:p="http://schemas.openxmlformats.org/presentationml/2006/main" xmlns:p14="http://schemas.microsoft.com/office/powerpoint/2010/main" xmlns:mc="http://schemas.openxmlformats.org/markup-compatibility/2006" xmlns:mv="urn:schemas-microsoft-com:mac:vml" Requires="p14">
      <p:transition spd="slow" p14:dur="2000"/>
    </mc:Choice>
    <mc:Fallback>
      <mp:transition xmlns:mp="http://schemas.microsoft.com/office/mac/powerpoint/2008/mai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extBox 1"/>
          <p:cNvSpPr txBox="1"/>
          <p:nvPr/>
        </p:nvSpPr>
        <p:spPr>
          <a:xfrm>
            <a:off x="299654" y="977083"/>
            <a:ext cx="7663438" cy="1077218"/>
          </a:xfrm>
          <a:prstGeom prst="rect">
            <a:avLst/>
          </a:prstGeom>
          <a:noFill/>
        </p:spPr>
        <p:txBody>
          <a:bodyPr wrap="square" rtlCol="0">
            <a:spAutoFit/>
          </a:bodyPr>
          <a:lstStyle/>
          <a:p>
            <a:r>
              <a:rPr lang="en-US" sz="3200" dirty="0" smtClean="0">
                <a:solidFill>
                  <a:srgbClr val="000000"/>
                </a:solidFill>
              </a:rPr>
              <a:t>Many mapping and analysis programs work with </a:t>
            </a:r>
            <a:r>
              <a:rPr lang="en-US" sz="3200" dirty="0" err="1" smtClean="0">
                <a:solidFill>
                  <a:srgbClr val="000000"/>
                </a:solidFill>
              </a:rPr>
              <a:t>fastq</a:t>
            </a:r>
            <a:r>
              <a:rPr lang="en-US" sz="3200" dirty="0" smtClean="0">
                <a:solidFill>
                  <a:srgbClr val="000000"/>
                </a:solidFill>
              </a:rPr>
              <a:t> format and Sanger quality </a:t>
            </a:r>
            <a:endParaRPr lang="en-US" sz="3200" dirty="0">
              <a:solidFill>
                <a:srgbClr val="000000"/>
              </a:solidFill>
            </a:endParaRPr>
          </a:p>
        </p:txBody>
      </p:sp>
      <p:sp>
        <p:nvSpPr>
          <p:cNvPr id="3" name="Title 3"/>
          <p:cNvSpPr txBox="1">
            <a:spLocks/>
          </p:cNvSpPr>
          <p:nvPr/>
        </p:nvSpPr>
        <p:spPr>
          <a:xfrm>
            <a:off x="0" y="8920"/>
            <a:ext cx="7620000" cy="708232"/>
          </a:xfrm>
          <a:prstGeom prst="rect">
            <a:avLst/>
          </a:prstGeom>
        </p:spPr>
        <p:txBody>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3200" b="1" u="sng" dirty="0" smtClean="0"/>
              <a:t>Read processing</a:t>
            </a:r>
            <a:endParaRPr lang="en-US" sz="3200" b="1" u="sng" dirty="0"/>
          </a:p>
        </p:txBody>
      </p:sp>
      <p:sp>
        <p:nvSpPr>
          <p:cNvPr id="4" name="TextBox 3"/>
          <p:cNvSpPr txBox="1"/>
          <p:nvPr/>
        </p:nvSpPr>
        <p:spPr>
          <a:xfrm>
            <a:off x="399046" y="2730788"/>
            <a:ext cx="7663438" cy="1077218"/>
          </a:xfrm>
          <a:prstGeom prst="rect">
            <a:avLst/>
          </a:prstGeom>
          <a:solidFill>
            <a:schemeClr val="tx2"/>
          </a:solidFill>
        </p:spPr>
        <p:txBody>
          <a:bodyPr wrap="square" rtlCol="0">
            <a:spAutoFit/>
          </a:bodyPr>
          <a:lstStyle/>
          <a:p>
            <a:r>
              <a:rPr lang="en-US" sz="3200" b="1" dirty="0" smtClean="0">
                <a:solidFill>
                  <a:schemeClr val="bg1"/>
                </a:solidFill>
              </a:rPr>
              <a:t>In that case you need to convert </a:t>
            </a:r>
            <a:r>
              <a:rPr lang="en-US" sz="3200" b="1" dirty="0" err="1" smtClean="0">
                <a:solidFill>
                  <a:schemeClr val="bg1"/>
                </a:solidFill>
              </a:rPr>
              <a:t>qseq.txt</a:t>
            </a:r>
            <a:r>
              <a:rPr lang="en-US" sz="3200" b="1" dirty="0" smtClean="0">
                <a:solidFill>
                  <a:schemeClr val="bg1"/>
                </a:solidFill>
              </a:rPr>
              <a:t> to </a:t>
            </a:r>
            <a:r>
              <a:rPr lang="en-US" sz="3200" b="1" dirty="0" err="1" smtClean="0">
                <a:solidFill>
                  <a:schemeClr val="bg1"/>
                </a:solidFill>
              </a:rPr>
              <a:t>fastq</a:t>
            </a:r>
            <a:r>
              <a:rPr lang="en-US" sz="3200" b="1" dirty="0" smtClean="0">
                <a:solidFill>
                  <a:schemeClr val="bg1"/>
                </a:solidFill>
              </a:rPr>
              <a:t>, and make sure the quality is sanger.</a:t>
            </a:r>
            <a:endParaRPr lang="en-US" sz="3200" b="1" dirty="0">
              <a:solidFill>
                <a:schemeClr val="bg1"/>
              </a:solidFill>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11019743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b="1" dirty="0" smtClean="0"/>
              <a:t>Quality control using </a:t>
            </a:r>
            <a:r>
              <a:rPr lang="en-US" b="1" dirty="0" err="1" smtClean="0"/>
              <a:t>FastQC</a:t>
            </a:r>
            <a:endParaRPr lang="en-US" b="1" dirty="0"/>
          </a:p>
        </p:txBody>
      </p:sp>
      <p:sp>
        <p:nvSpPr>
          <p:cNvPr id="4" name="Subtitle 3"/>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3"/>
          <p:cNvSpPr txBox="1">
            <a:spLocks/>
          </p:cNvSpPr>
          <p:nvPr/>
        </p:nvSpPr>
        <p:spPr>
          <a:xfrm>
            <a:off x="0" y="8920"/>
            <a:ext cx="8488022" cy="542061"/>
          </a:xfrm>
          <a:prstGeom prst="rect">
            <a:avLst/>
          </a:prstGeom>
        </p:spPr>
        <p:txBody>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3200" b="1" u="sng" dirty="0" smtClean="0"/>
              <a:t>Read quality reports  using “</a:t>
            </a:r>
            <a:r>
              <a:rPr lang="en-US" sz="3200" b="1" u="sng" dirty="0" err="1" smtClean="0"/>
              <a:t>FastQC</a:t>
            </a:r>
            <a:r>
              <a:rPr lang="en-US" sz="3200" b="1" u="sng" dirty="0" smtClean="0"/>
              <a:t>”</a:t>
            </a:r>
            <a:endParaRPr lang="en-US" sz="3200" b="1" u="sng" dirty="0"/>
          </a:p>
        </p:txBody>
      </p:sp>
      <p:sp>
        <p:nvSpPr>
          <p:cNvPr id="4" name="Rectangle 3"/>
          <p:cNvSpPr/>
          <p:nvPr/>
        </p:nvSpPr>
        <p:spPr>
          <a:xfrm>
            <a:off x="265881" y="1285263"/>
            <a:ext cx="7925568" cy="2308324"/>
          </a:xfrm>
          <a:prstGeom prst="rect">
            <a:avLst/>
          </a:prstGeom>
        </p:spPr>
        <p:txBody>
          <a:bodyPr wrap="square">
            <a:spAutoFit/>
          </a:bodyPr>
          <a:lstStyle/>
          <a:p>
            <a:r>
              <a:rPr lang="en-US" sz="2400" b="1" dirty="0" smtClean="0"/>
              <a:t>Downloaded from </a:t>
            </a:r>
          </a:p>
          <a:p>
            <a:r>
              <a:rPr lang="en-US" sz="2400" dirty="0" smtClean="0"/>
              <a:t>http</a:t>
            </a:r>
            <a:r>
              <a:rPr lang="en-US" sz="2400" dirty="0"/>
              <a:t>://</a:t>
            </a:r>
            <a:r>
              <a:rPr lang="en-US" sz="2400" dirty="0" err="1"/>
              <a:t>www.bioinformatics.babraham.ac.uk</a:t>
            </a:r>
            <a:r>
              <a:rPr lang="en-US" sz="2400" dirty="0"/>
              <a:t>/projects/</a:t>
            </a:r>
            <a:r>
              <a:rPr lang="en-US" sz="2400" dirty="0" err="1"/>
              <a:t>fastqc</a:t>
            </a:r>
            <a:r>
              <a:rPr lang="en-US" sz="2400" dirty="0" smtClean="0"/>
              <a:t>/</a:t>
            </a:r>
          </a:p>
          <a:p>
            <a:endParaRPr lang="en-US" sz="2400" dirty="0" smtClean="0"/>
          </a:p>
          <a:p>
            <a:r>
              <a:rPr lang="en-US" sz="2400" b="1" dirty="0" smtClean="0"/>
              <a:t>Manual:</a:t>
            </a:r>
          </a:p>
          <a:p>
            <a:r>
              <a:rPr lang="en-US" sz="2400" dirty="0" err="1"/>
              <a:t>http://www.bioinformatics.babraham.ac.uk/projects/fastqc/</a:t>
            </a:r>
            <a:r>
              <a:rPr lang="en-US" sz="2400" dirty="0" err="1" smtClean="0"/>
              <a:t>INSTALL.txt</a:t>
            </a:r>
            <a:endParaRPr lang="en-US" sz="2400" dirty="0" smtClean="0"/>
          </a:p>
          <a:p>
            <a:endParaRPr lang="en-US" sz="2400" dirty="0" smtClean="0"/>
          </a:p>
        </p:txBody>
      </p:sp>
      <p:sp>
        <p:nvSpPr>
          <p:cNvPr id="5" name="Rectangle 2"/>
          <p:cNvSpPr txBox="1">
            <a:spLocks noChangeArrowheads="1"/>
          </p:cNvSpPr>
          <p:nvPr/>
        </p:nvSpPr>
        <p:spPr>
          <a:xfrm>
            <a:off x="267891" y="3898900"/>
            <a:ext cx="8533209" cy="2494756"/>
          </a:xfrm>
          <a:prstGeom prst="rect">
            <a:avLst/>
          </a:prstGeom>
          <a:ln/>
        </p:spPr>
        <p:txBody>
          <a:bodyPr vert="horz"/>
          <a:lstStyle/>
          <a:p>
            <a:pPr marL="342900" marR="0" lvl="0" indent="-342900" algn="l" defTabSz="457200" rtl="0" eaLnBrk="1" fontAlgn="auto" latinLnBrk="0" hangingPunct="1">
              <a:lnSpc>
                <a:spcPct val="100000"/>
              </a:lnSpc>
              <a:spcBef>
                <a:spcPct val="20000"/>
              </a:spcBef>
              <a:spcAft>
                <a:spcPts val="0"/>
              </a:spcAft>
              <a:buClrTx/>
              <a:buSzTx/>
              <a:buFont typeface="Arial"/>
              <a:buNone/>
              <a:tabLst/>
              <a:defRPr/>
            </a:pPr>
            <a:r>
              <a:rPr kumimoji="0" lang="en-US" sz="2400" b="1" i="0" u="none" strike="noStrike" kern="1200" cap="none" spc="0" normalizeH="0" baseline="0" noProof="0" dirty="0" smtClean="0">
                <a:ln>
                  <a:noFill/>
                </a:ln>
                <a:solidFill>
                  <a:schemeClr val="tx1"/>
                </a:solidFill>
                <a:effectLst/>
                <a:uLnTx/>
                <a:uFillTx/>
                <a:latin typeface="Helvetica" charset="0"/>
                <a:ea typeface="Helvetica" charset="0"/>
                <a:cs typeface="Helvetica" charset="0"/>
                <a:sym typeface="Helvetica" charset="0"/>
              </a:rPr>
              <a:t>Inputs:</a:t>
            </a:r>
          </a:p>
          <a:p>
            <a:pPr marL="457200" marR="0" lvl="0" indent="-457200" algn="l" defTabSz="457200" rtl="0" eaLnBrk="1" fontAlgn="auto" latinLnBrk="0" hangingPunct="1">
              <a:lnSpc>
                <a:spcPct val="100000"/>
              </a:lnSpc>
              <a:spcBef>
                <a:spcPct val="20000"/>
              </a:spcBef>
              <a:spcAft>
                <a:spcPts val="0"/>
              </a:spcAft>
              <a:buClrTx/>
              <a:buSzTx/>
              <a:buFont typeface="Arial"/>
              <a:buAutoNum type="arabicParenR"/>
              <a:tabLst/>
              <a:defRPr/>
            </a:pPr>
            <a:r>
              <a:rPr lang="en-US" sz="2400" dirty="0" smtClean="0">
                <a:latin typeface="Helvetica" charset="0"/>
                <a:ea typeface="Helvetica" charset="0"/>
                <a:cs typeface="Helvetica" charset="0"/>
                <a:sym typeface="Helvetica" charset="0"/>
              </a:rPr>
              <a:t>Script name: 									</a:t>
            </a:r>
            <a:r>
              <a:rPr lang="en-US" sz="2400" dirty="0" err="1" smtClean="0">
                <a:latin typeface="Courier"/>
                <a:ea typeface="Helvetica" charset="0"/>
                <a:cs typeface="Courier"/>
                <a:sym typeface="Helvetica" charset="0"/>
              </a:rPr>
              <a:t>fastqc</a:t>
            </a:r>
            <a:endParaRPr lang="en-US" sz="2400" dirty="0" smtClean="0">
              <a:latin typeface="Courier"/>
              <a:ea typeface="Helvetica" charset="0"/>
              <a:cs typeface="Courier"/>
              <a:sym typeface="Helvetica" charset="0"/>
            </a:endParaRPr>
          </a:p>
          <a:p>
            <a:pPr marL="457200" marR="0" lvl="0" indent="-457200" algn="l" defTabSz="457200" rtl="0" eaLnBrk="1" fontAlgn="auto" latinLnBrk="0" hangingPunct="1">
              <a:lnSpc>
                <a:spcPct val="100000"/>
              </a:lnSpc>
              <a:spcBef>
                <a:spcPct val="20000"/>
              </a:spcBef>
              <a:spcAft>
                <a:spcPts val="0"/>
              </a:spcAft>
              <a:buClrTx/>
              <a:buSzTx/>
              <a:buFont typeface="Arial"/>
              <a:buAutoNum type="arabicParenR"/>
              <a:tabLst/>
              <a:defRPr/>
            </a:pPr>
            <a:r>
              <a:rPr lang="en-US" sz="2400" dirty="0" smtClean="0">
                <a:latin typeface="Helvetica" charset="0"/>
                <a:ea typeface="Helvetica" charset="0"/>
                <a:cs typeface="Helvetica" charset="0"/>
                <a:sym typeface="Helvetica" charset="0"/>
              </a:rPr>
              <a:t>Output directory. Ex: current directory	./</a:t>
            </a:r>
          </a:p>
          <a:p>
            <a:pPr marL="457200" marR="0" lvl="0" indent="-457200" algn="l" defTabSz="457200" rtl="0" eaLnBrk="1" fontAlgn="auto" latinLnBrk="0" hangingPunct="1">
              <a:lnSpc>
                <a:spcPct val="100000"/>
              </a:lnSpc>
              <a:spcBef>
                <a:spcPct val="20000"/>
              </a:spcBef>
              <a:spcAft>
                <a:spcPts val="0"/>
              </a:spcAft>
              <a:buClrTx/>
              <a:buSzTx/>
              <a:buFont typeface="Arial"/>
              <a:buAutoNum type="arabicParenR"/>
              <a:tabLst/>
              <a:defRPr/>
            </a:pPr>
            <a:r>
              <a:rPr lang="en-US" sz="2400" dirty="0" smtClean="0">
                <a:latin typeface="Helvetica" charset="0"/>
                <a:ea typeface="Helvetica" charset="0"/>
                <a:cs typeface="Helvetica" charset="0"/>
                <a:sym typeface="Helvetica" charset="0"/>
              </a:rPr>
              <a:t>FASTQ file to process</a:t>
            </a:r>
            <a:endParaRPr kumimoji="0" lang="en-US" sz="2400" b="0" i="0" u="none" strike="noStrike" kern="1200" cap="none" spc="0" normalizeH="0" baseline="0" noProof="0" dirty="0" smtClean="0">
              <a:ln>
                <a:noFill/>
              </a:ln>
              <a:solidFill>
                <a:schemeClr val="tx1"/>
              </a:solidFill>
              <a:effectLst/>
              <a:uLnTx/>
              <a:uFillTx/>
              <a:latin typeface="Helvetica" charset="0"/>
              <a:ea typeface="Helvetica" charset="0"/>
              <a:cs typeface="Helvetica" charset="0"/>
              <a:sym typeface="Helvetica" charset="0"/>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8507737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Rectangle 4"/>
          <p:cNvSpPr/>
          <p:nvPr/>
        </p:nvSpPr>
        <p:spPr>
          <a:xfrm>
            <a:off x="236050" y="164121"/>
            <a:ext cx="8008311" cy="584776"/>
          </a:xfrm>
          <a:prstGeom prst="rect">
            <a:avLst/>
          </a:prstGeom>
        </p:spPr>
        <p:txBody>
          <a:bodyPr wrap="square">
            <a:spAutoFit/>
          </a:bodyPr>
          <a:lstStyle/>
          <a:p>
            <a:r>
              <a:rPr lang="en-US" sz="3200" dirty="0" smtClean="0"/>
              <a:t>Also dependent on specific instrument used</a:t>
            </a:r>
            <a:endParaRPr lang="en-US" sz="3200" dirty="0"/>
          </a:p>
        </p:txBody>
      </p:sp>
      <p:pic>
        <p:nvPicPr>
          <p:cNvPr id="2" name="Picture 1" descr="Screen Shot 2014-06-10 at 10.42.46 AM.png"/>
          <p:cNvPicPr>
            <a:picLocks noChangeAspect="1"/>
          </p:cNvPicPr>
          <p:nvPr/>
        </p:nvPicPr>
        <p:blipFill rotWithShape="1">
          <a:blip r:embed="rId3">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l="8476"/>
          <a:stretch/>
        </p:blipFill>
        <p:spPr>
          <a:xfrm>
            <a:off x="-21172" y="1484187"/>
            <a:ext cx="9498751" cy="5053773"/>
          </a:xfrm>
          <a:prstGeom prst="rect">
            <a:avLst/>
          </a:prstGeom>
        </p:spPr>
      </p:pic>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834899196"/>
      </p:ext>
    </p:extLst>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457" name="Rectangle 1"/>
          <p:cNvSpPr>
            <a:spLocks noGrp="1" noChangeArrowheads="1"/>
          </p:cNvSpPr>
          <p:nvPr>
            <p:ph type="title"/>
          </p:nvPr>
        </p:nvSpPr>
        <p:spPr>
          <a:xfrm>
            <a:off x="892969" y="61714"/>
            <a:ext cx="7358063" cy="1160859"/>
          </a:xfrm>
          <a:ln/>
        </p:spPr>
        <p:txBody>
          <a:bodyPr/>
          <a:lstStyle/>
          <a:p>
            <a:r>
              <a:rPr lang="en-US" sz="3400" b="1" u="sng" dirty="0" err="1" smtClean="0"/>
              <a:t>FastQC</a:t>
            </a:r>
            <a:r>
              <a:rPr lang="en-US" sz="3400" b="1" u="sng" dirty="0" smtClean="0"/>
              <a:t> on </a:t>
            </a:r>
            <a:r>
              <a:rPr lang="en-US" sz="3400" b="1" u="sng" dirty="0" smtClean="0"/>
              <a:t>Hoffman cluster</a:t>
            </a:r>
            <a:endParaRPr lang="en-US" sz="3400" b="1" u="sng" dirty="0"/>
          </a:p>
        </p:txBody>
      </p:sp>
      <p:sp>
        <p:nvSpPr>
          <p:cNvPr id="7" name="Rectangle 2"/>
          <p:cNvSpPr>
            <a:spLocks noGrp="1" noChangeArrowheads="1"/>
          </p:cNvSpPr>
          <p:nvPr>
            <p:ph idx="1"/>
          </p:nvPr>
        </p:nvSpPr>
        <p:spPr>
          <a:xfrm>
            <a:off x="267891" y="1044773"/>
            <a:ext cx="8533209" cy="5348883"/>
          </a:xfrm>
          <a:ln/>
        </p:spPr>
        <p:txBody>
          <a:bodyPr/>
          <a:lstStyle/>
          <a:p>
            <a:pPr>
              <a:buNone/>
            </a:pPr>
            <a:r>
              <a:rPr lang="en-US" sz="2000" b="1" dirty="0" smtClean="0">
                <a:latin typeface="Helvetica" charset="0"/>
                <a:ea typeface="Helvetica" charset="0"/>
                <a:cs typeface="Helvetica" charset="0"/>
                <a:sym typeface="Helvetica" charset="0"/>
              </a:rPr>
              <a:t>Go to QC directory</a:t>
            </a:r>
          </a:p>
          <a:p>
            <a:pPr>
              <a:buNone/>
            </a:pPr>
            <a:r>
              <a:rPr lang="en-US" sz="2000" dirty="0" smtClean="0">
                <a:latin typeface="Helvetica" charset="0"/>
                <a:ea typeface="Helvetica" charset="0"/>
                <a:cs typeface="Helvetica" charset="0"/>
                <a:sym typeface="Helvetica" charset="0"/>
              </a:rPr>
              <a:t>	</a:t>
            </a:r>
            <a:r>
              <a:rPr lang="en-US" sz="2400" dirty="0" err="1" smtClean="0">
                <a:latin typeface="Courier"/>
                <a:ea typeface="Helvetica" charset="0"/>
                <a:cs typeface="Courier"/>
                <a:sym typeface="Helvetica" charset="0"/>
              </a:rPr>
              <a:t>cd</a:t>
            </a:r>
            <a:r>
              <a:rPr lang="en-US" sz="2400" dirty="0" smtClean="0">
                <a:latin typeface="Courier"/>
                <a:ea typeface="Helvetica" charset="0"/>
                <a:cs typeface="Courier"/>
                <a:sym typeface="Helvetica" charset="0"/>
              </a:rPr>
              <a:t> ~/scratch/Workshop4/QC/</a:t>
            </a:r>
          </a:p>
          <a:p>
            <a:pPr>
              <a:buNone/>
            </a:pPr>
            <a:endParaRPr lang="en-US" sz="2400" dirty="0" smtClean="0">
              <a:latin typeface="Courier"/>
              <a:ea typeface="Helvetica" charset="0"/>
              <a:cs typeface="Courier"/>
              <a:sym typeface="Helvetica" charset="0"/>
            </a:endParaRPr>
          </a:p>
          <a:p>
            <a:pPr>
              <a:buNone/>
            </a:pPr>
            <a:endParaRPr lang="en-US" sz="2000" dirty="0" smtClean="0">
              <a:latin typeface="Helvetica" charset="0"/>
              <a:ea typeface="Helvetica" charset="0"/>
              <a:cs typeface="Helvetica" charset="0"/>
              <a:sym typeface="Helvetica" charset="0"/>
            </a:endParaRPr>
          </a:p>
          <a:p>
            <a:pPr>
              <a:buNone/>
            </a:pPr>
            <a:endParaRPr lang="en-US" sz="2000" b="1" dirty="0" smtClean="0">
              <a:latin typeface="Helvetica" charset="0"/>
              <a:ea typeface="Helvetica" charset="0"/>
              <a:cs typeface="Helvetica" charset="0"/>
              <a:sym typeface="Helvetica" charset="0"/>
            </a:endParaRPr>
          </a:p>
          <a:p>
            <a:pPr>
              <a:buNone/>
            </a:pPr>
            <a:r>
              <a:rPr lang="en-US" sz="2000" b="1" dirty="0" smtClean="0">
                <a:latin typeface="Helvetica" charset="0"/>
                <a:ea typeface="Helvetica" charset="0"/>
                <a:cs typeface="Helvetica" charset="0"/>
                <a:sym typeface="Helvetica" charset="0"/>
              </a:rPr>
              <a:t>Run </a:t>
            </a:r>
            <a:r>
              <a:rPr lang="en-US" sz="2000" b="1" dirty="0" err="1" smtClean="0">
                <a:latin typeface="Helvetica" charset="0"/>
                <a:ea typeface="Helvetica" charset="0"/>
                <a:cs typeface="Helvetica" charset="0"/>
                <a:sym typeface="Helvetica" charset="0"/>
              </a:rPr>
              <a:t>FastQC</a:t>
            </a:r>
            <a:r>
              <a:rPr lang="en-US" sz="2000" b="1" dirty="0" smtClean="0">
                <a:latin typeface="Helvetica" charset="0"/>
                <a:ea typeface="Helvetica" charset="0"/>
                <a:cs typeface="Helvetica" charset="0"/>
                <a:sym typeface="Helvetica" charset="0"/>
              </a:rPr>
              <a:t> from this directory. This runs all </a:t>
            </a:r>
            <a:r>
              <a:rPr lang="en-US" sz="2000" b="1" dirty="0" err="1" smtClean="0">
                <a:latin typeface="Helvetica" charset="0"/>
                <a:ea typeface="Helvetica" charset="0"/>
                <a:cs typeface="Helvetica" charset="0"/>
                <a:sym typeface="Helvetica" charset="0"/>
              </a:rPr>
              <a:t>fastq</a:t>
            </a:r>
            <a:r>
              <a:rPr lang="en-US" sz="2000" b="1" dirty="0" smtClean="0">
                <a:latin typeface="Helvetica" charset="0"/>
                <a:ea typeface="Helvetica" charset="0"/>
                <a:cs typeface="Helvetica" charset="0"/>
                <a:sym typeface="Helvetica" charset="0"/>
              </a:rPr>
              <a:t> files in directory:</a:t>
            </a:r>
          </a:p>
          <a:p>
            <a:pPr>
              <a:buNone/>
            </a:pPr>
            <a:endParaRPr lang="en-US" sz="2000" dirty="0" smtClean="0">
              <a:latin typeface="Helvetica" charset="0"/>
              <a:ea typeface="Helvetica" charset="0"/>
              <a:cs typeface="Helvetica" charset="0"/>
              <a:sym typeface="Helvetica" charset="0"/>
            </a:endParaRPr>
          </a:p>
          <a:p>
            <a:pPr>
              <a:buNone/>
            </a:pPr>
            <a:r>
              <a:rPr lang="en-US" sz="2000" dirty="0" smtClean="0">
                <a:latin typeface="Helvetica" charset="0"/>
                <a:ea typeface="Helvetica" charset="0"/>
                <a:cs typeface="Helvetica" charset="0"/>
                <a:sym typeface="Helvetica" charset="0"/>
              </a:rPr>
              <a:t>	</a:t>
            </a:r>
            <a:r>
              <a:rPr lang="en-US" sz="2400" dirty="0" err="1" smtClean="0">
                <a:latin typeface="Courier"/>
                <a:ea typeface="Helvetica" charset="0"/>
                <a:cs typeface="Courier"/>
                <a:sym typeface="Helvetica" charset="0"/>
              </a:rPr>
              <a:t>cd</a:t>
            </a:r>
            <a:r>
              <a:rPr lang="en-US" sz="2400" dirty="0" smtClean="0">
                <a:latin typeface="Courier"/>
                <a:ea typeface="Helvetica" charset="0"/>
                <a:cs typeface="Courier"/>
                <a:sym typeface="Helvetica" charset="0"/>
              </a:rPr>
              <a:t> ~/scratch/Workshop4/QC/	</a:t>
            </a:r>
          </a:p>
          <a:p>
            <a:pPr>
              <a:buNone/>
            </a:pPr>
            <a:endParaRPr lang="en-US" sz="2400" dirty="0" smtClean="0">
              <a:latin typeface="Courier"/>
              <a:ea typeface="Helvetica" charset="0"/>
              <a:cs typeface="Courier"/>
              <a:sym typeface="Helvetica" charset="0"/>
            </a:endParaRPr>
          </a:p>
          <a:p>
            <a:pPr>
              <a:buNone/>
            </a:pPr>
            <a:r>
              <a:rPr lang="en-US" sz="2400" dirty="0" smtClean="0">
                <a:latin typeface="Courier"/>
                <a:ea typeface="Helvetica" charset="0"/>
                <a:cs typeface="Courier"/>
                <a:sym typeface="Helvetica" charset="0"/>
              </a:rPr>
              <a:t>	./</a:t>
            </a:r>
            <a:r>
              <a:rPr lang="en-US" sz="2400" dirty="0" err="1" smtClean="0">
                <a:latin typeface="Courier"/>
                <a:ea typeface="Helvetica" charset="0"/>
                <a:cs typeface="Courier"/>
                <a:sym typeface="Helvetica" charset="0"/>
              </a:rPr>
              <a:t>FastQC/fastqc</a:t>
            </a:r>
            <a:r>
              <a:rPr lang="en-US" sz="2400" dirty="0" smtClean="0">
                <a:latin typeface="Courier"/>
                <a:ea typeface="Helvetica" charset="0"/>
                <a:cs typeface="Courier"/>
                <a:sym typeface="Helvetica" charset="0"/>
              </a:rPr>
              <a:t> -</a:t>
            </a:r>
            <a:r>
              <a:rPr lang="en-US" sz="2400" dirty="0" err="1" smtClean="0">
                <a:latin typeface="Courier"/>
                <a:ea typeface="Helvetica" charset="0"/>
                <a:cs typeface="Courier"/>
                <a:sym typeface="Helvetica" charset="0"/>
              </a:rPr>
              <a:t>o</a:t>
            </a:r>
            <a:r>
              <a:rPr lang="en-US" sz="2400" dirty="0" smtClean="0">
                <a:latin typeface="Courier"/>
                <a:ea typeface="Helvetica" charset="0"/>
                <a:cs typeface="Courier"/>
                <a:sym typeface="Helvetica" charset="0"/>
              </a:rPr>
              <a:t> ./ *</a:t>
            </a:r>
            <a:r>
              <a:rPr lang="en-US" sz="2400" dirty="0" err="1" smtClean="0">
                <a:latin typeface="Courier"/>
                <a:ea typeface="Helvetica" charset="0"/>
                <a:cs typeface="Courier"/>
                <a:sym typeface="Helvetica" charset="0"/>
              </a:rPr>
              <a:t>fastq</a:t>
            </a:r>
            <a:endParaRPr lang="en-US" sz="2400" dirty="0" smtClean="0">
              <a:latin typeface="Courier"/>
              <a:ea typeface="Helvetica" charset="0"/>
              <a:cs typeface="Courier"/>
              <a:sym typeface="Helvetica" charset="0"/>
            </a:endParaRPr>
          </a:p>
        </p:txBody>
      </p:sp>
    </p:spTree>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 name="Picture 1" descr="FastQC_bad.png"/>
          <p:cNvPicPr>
            <a:picLocks noChangeAspect="1"/>
          </p:cNvPicPr>
          <p:nvPr/>
        </p:nvPicPr>
        <p:blipFill>
          <a:blip r:embed="rId3">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4598126" y="949816"/>
            <a:ext cx="3719683" cy="4220308"/>
          </a:xfrm>
          <a:prstGeom prst="rect">
            <a:avLst/>
          </a:prstGeom>
        </p:spPr>
      </p:pic>
      <p:pic>
        <p:nvPicPr>
          <p:cNvPr id="3" name="Picture 2" descr="FastQC_good.png"/>
          <p:cNvPicPr>
            <a:picLocks noChangeAspect="1"/>
          </p:cNvPicPr>
          <p:nvPr/>
        </p:nvPicPr>
        <p:blipFill>
          <a:blip r:embed="rId4">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273315" y="949816"/>
            <a:ext cx="3599385" cy="4220308"/>
          </a:xfrm>
          <a:prstGeom prst="rect">
            <a:avLst/>
          </a:prstGeom>
        </p:spPr>
      </p:pic>
      <p:sp>
        <p:nvSpPr>
          <p:cNvPr id="4" name="Title 3"/>
          <p:cNvSpPr txBox="1">
            <a:spLocks/>
          </p:cNvSpPr>
          <p:nvPr/>
        </p:nvSpPr>
        <p:spPr>
          <a:xfrm>
            <a:off x="0" y="8920"/>
            <a:ext cx="8488022" cy="542061"/>
          </a:xfrm>
          <a:prstGeom prst="rect">
            <a:avLst/>
          </a:prstGeom>
        </p:spPr>
        <p:txBody>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3200" b="1" u="sng" dirty="0" err="1" smtClean="0"/>
              <a:t>FastQC</a:t>
            </a:r>
            <a:r>
              <a:rPr lang="en-US" sz="3200" b="1" u="sng" dirty="0" smtClean="0"/>
              <a:t> – quality distribution</a:t>
            </a:r>
            <a:endParaRPr lang="en-US" sz="3200" b="1" u="sng" dirty="0"/>
          </a:p>
        </p:txBody>
      </p:sp>
      <p:sp>
        <p:nvSpPr>
          <p:cNvPr id="5" name="TextBox 4"/>
          <p:cNvSpPr txBox="1"/>
          <p:nvPr/>
        </p:nvSpPr>
        <p:spPr>
          <a:xfrm>
            <a:off x="1382653" y="5754853"/>
            <a:ext cx="1253293" cy="523220"/>
          </a:xfrm>
          <a:prstGeom prst="rect">
            <a:avLst/>
          </a:prstGeom>
          <a:noFill/>
        </p:spPr>
        <p:txBody>
          <a:bodyPr wrap="none" rtlCol="0">
            <a:spAutoFit/>
          </a:bodyPr>
          <a:lstStyle/>
          <a:p>
            <a:r>
              <a:rPr lang="en-US" sz="2800" b="1" dirty="0" smtClean="0"/>
              <a:t>Perfect</a:t>
            </a:r>
            <a:endParaRPr lang="en-US" sz="2800" b="1" dirty="0"/>
          </a:p>
        </p:txBody>
      </p:sp>
      <p:sp>
        <p:nvSpPr>
          <p:cNvPr id="6" name="TextBox 5"/>
          <p:cNvSpPr txBox="1"/>
          <p:nvPr/>
        </p:nvSpPr>
        <p:spPr>
          <a:xfrm>
            <a:off x="5075389" y="5722587"/>
            <a:ext cx="2796709" cy="954107"/>
          </a:xfrm>
          <a:prstGeom prst="rect">
            <a:avLst/>
          </a:prstGeom>
          <a:noFill/>
        </p:spPr>
        <p:txBody>
          <a:bodyPr wrap="none" rtlCol="0">
            <a:spAutoFit/>
          </a:bodyPr>
          <a:lstStyle/>
          <a:p>
            <a:r>
              <a:rPr lang="en-US" sz="2800" b="1" dirty="0" smtClean="0"/>
              <a:t>Bad</a:t>
            </a:r>
          </a:p>
          <a:p>
            <a:r>
              <a:rPr lang="en-US" sz="2800" b="1" dirty="0" smtClean="0">
                <a:solidFill>
                  <a:srgbClr val="FF0000"/>
                </a:solidFill>
              </a:rPr>
              <a:t>Trimming needed</a:t>
            </a:r>
            <a:endParaRPr lang="en-US" sz="2800" b="1" dirty="0">
              <a:solidFill>
                <a:srgbClr val="FF0000"/>
              </a:solidFill>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37238468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txBox="1">
            <a:spLocks/>
          </p:cNvSpPr>
          <p:nvPr/>
        </p:nvSpPr>
        <p:spPr>
          <a:xfrm>
            <a:off x="152399" y="211347"/>
            <a:ext cx="6617899" cy="542061"/>
          </a:xfrm>
          <a:prstGeom prst="rect">
            <a:avLst/>
          </a:prstGeom>
        </p:spPr>
        <p:txBody>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3200" b="1" u="sng" dirty="0" smtClean="0"/>
              <a:t>Trimming</a:t>
            </a:r>
            <a:r>
              <a:rPr lang="en-US" sz="3200" b="1" dirty="0" smtClean="0"/>
              <a:t> (aka clipping or hard clipping)</a:t>
            </a:r>
            <a:endParaRPr lang="en-US" sz="3200" b="1" u="sng" dirty="0"/>
          </a:p>
        </p:txBody>
      </p:sp>
      <p:cxnSp>
        <p:nvCxnSpPr>
          <p:cNvPr id="6" name="Straight Connector 5"/>
          <p:cNvCxnSpPr/>
          <p:nvPr/>
        </p:nvCxnSpPr>
        <p:spPr>
          <a:xfrm>
            <a:off x="504108" y="2310168"/>
            <a:ext cx="6656088" cy="1588"/>
          </a:xfrm>
          <a:prstGeom prst="line">
            <a:avLst/>
          </a:prstGeom>
          <a:ln w="76200" cap="flat" cmpd="sng" algn="ctr">
            <a:solidFill>
              <a:srgbClr val="0000FF"/>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7460204" y="1925412"/>
            <a:ext cx="1332616" cy="1077218"/>
          </a:xfrm>
          <a:prstGeom prst="rect">
            <a:avLst/>
          </a:prstGeom>
          <a:noFill/>
        </p:spPr>
        <p:txBody>
          <a:bodyPr wrap="none" rtlCol="0">
            <a:spAutoFit/>
          </a:bodyPr>
          <a:lstStyle/>
          <a:p>
            <a:r>
              <a:rPr lang="en-US" sz="3200" dirty="0" smtClean="0"/>
              <a:t>100 </a:t>
            </a:r>
            <a:r>
              <a:rPr lang="en-US" sz="3200" dirty="0" err="1" smtClean="0"/>
              <a:t>bp</a:t>
            </a:r>
            <a:endParaRPr lang="en-US" sz="3200" dirty="0" smtClean="0"/>
          </a:p>
          <a:p>
            <a:r>
              <a:rPr lang="en-US" sz="3200" dirty="0" smtClean="0"/>
              <a:t> read</a:t>
            </a:r>
            <a:endParaRPr lang="en-US" sz="3200" dirty="0"/>
          </a:p>
        </p:txBody>
      </p:sp>
      <p:cxnSp>
        <p:nvCxnSpPr>
          <p:cNvPr id="9" name="Straight Connector 8"/>
          <p:cNvCxnSpPr/>
          <p:nvPr/>
        </p:nvCxnSpPr>
        <p:spPr>
          <a:xfrm>
            <a:off x="504108" y="4084817"/>
            <a:ext cx="5856490" cy="1588"/>
          </a:xfrm>
          <a:prstGeom prst="line">
            <a:avLst/>
          </a:prstGeom>
          <a:ln w="76200" cap="flat" cmpd="sng" algn="ctr">
            <a:solidFill>
              <a:srgbClr val="0000FF"/>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2617278" y="2756409"/>
            <a:ext cx="2811787" cy="584776"/>
          </a:xfrm>
          <a:prstGeom prst="rect">
            <a:avLst/>
          </a:prstGeom>
          <a:noFill/>
        </p:spPr>
        <p:txBody>
          <a:bodyPr wrap="none" rtlCol="0">
            <a:spAutoFit/>
          </a:bodyPr>
          <a:lstStyle/>
          <a:p>
            <a:r>
              <a:rPr lang="en-US" sz="3200" dirty="0" smtClean="0"/>
              <a:t>cut last 5 bases</a:t>
            </a:r>
            <a:endParaRPr lang="en-US" sz="3200" dirty="0"/>
          </a:p>
        </p:txBody>
      </p:sp>
      <p:sp>
        <p:nvSpPr>
          <p:cNvPr id="13" name="TextBox 12"/>
          <p:cNvSpPr txBox="1"/>
          <p:nvPr/>
        </p:nvSpPr>
        <p:spPr>
          <a:xfrm>
            <a:off x="7460204" y="3798028"/>
            <a:ext cx="1634783" cy="1569660"/>
          </a:xfrm>
          <a:prstGeom prst="rect">
            <a:avLst/>
          </a:prstGeom>
          <a:noFill/>
        </p:spPr>
        <p:txBody>
          <a:bodyPr wrap="none" rtlCol="0">
            <a:spAutoFit/>
          </a:bodyPr>
          <a:lstStyle/>
          <a:p>
            <a:r>
              <a:rPr lang="en-US" sz="3200" dirty="0" smtClean="0"/>
              <a:t>95 </a:t>
            </a:r>
            <a:r>
              <a:rPr lang="en-US" sz="3200" dirty="0" err="1" smtClean="0"/>
              <a:t>bp</a:t>
            </a:r>
            <a:endParaRPr lang="en-US" sz="3200" dirty="0" smtClean="0"/>
          </a:p>
          <a:p>
            <a:r>
              <a:rPr lang="en-US" sz="3200" dirty="0" smtClean="0"/>
              <a:t>trimmed</a:t>
            </a:r>
          </a:p>
          <a:p>
            <a:r>
              <a:rPr lang="en-US" sz="3200" dirty="0" smtClean="0"/>
              <a:t>read</a:t>
            </a:r>
            <a:endParaRPr lang="en-US" sz="3200"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054875281"/>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1"/>
          <p:cNvSpPr txBox="1">
            <a:spLocks/>
          </p:cNvSpPr>
          <p:nvPr/>
        </p:nvSpPr>
        <p:spPr>
          <a:xfrm>
            <a:off x="0" y="15438"/>
            <a:ext cx="8458226" cy="615795"/>
          </a:xfrm>
          <a:prstGeom prst="rect">
            <a:avLst/>
          </a:prstGeom>
        </p:spPr>
        <p:txBody>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3200" b="1" u="sng" dirty="0" smtClean="0"/>
              <a:t>Read processing</a:t>
            </a:r>
          </a:p>
          <a:p>
            <a:r>
              <a:rPr lang="en-US" sz="3200" dirty="0" smtClean="0"/>
              <a:t>Quality score distribution</a:t>
            </a:r>
          </a:p>
          <a:p>
            <a:r>
              <a:rPr lang="en-US" sz="3200" dirty="0" smtClean="0"/>
              <a:t>over all reads</a:t>
            </a:r>
            <a:endParaRPr lang="en-US" sz="3200" dirty="0"/>
          </a:p>
        </p:txBody>
      </p:sp>
      <p:sp>
        <p:nvSpPr>
          <p:cNvPr id="6" name="TextBox 5"/>
          <p:cNvSpPr txBox="1"/>
          <p:nvPr/>
        </p:nvSpPr>
        <p:spPr>
          <a:xfrm>
            <a:off x="178603" y="1967384"/>
            <a:ext cx="1521921" cy="707886"/>
          </a:xfrm>
          <a:prstGeom prst="rect">
            <a:avLst/>
          </a:prstGeom>
          <a:noFill/>
        </p:spPr>
        <p:txBody>
          <a:bodyPr wrap="none" rtlCol="0">
            <a:spAutoFit/>
          </a:bodyPr>
          <a:lstStyle/>
          <a:p>
            <a:r>
              <a:rPr lang="en-US" sz="4000" b="1" dirty="0" smtClean="0"/>
              <a:t>Filter?</a:t>
            </a:r>
          </a:p>
          <a:p>
            <a:endParaRPr lang="en-US" sz="4000" b="1" dirty="0" smtClean="0"/>
          </a:p>
        </p:txBody>
      </p:sp>
      <p:pic>
        <p:nvPicPr>
          <p:cNvPr id="8" name="Picture 7" descr="Screen Shot 2012-10-25 at 12.47.50 AM.png"/>
          <p:cNvPicPr>
            <a:picLocks noChangeAspect="1"/>
          </p:cNvPicPr>
          <p:nvPr/>
        </p:nvPicPr>
        <p:blipFill>
          <a:blip r:embed="rId3">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4152065" y="3439322"/>
            <a:ext cx="4099008" cy="3330653"/>
          </a:xfrm>
          <a:prstGeom prst="rect">
            <a:avLst/>
          </a:prstGeom>
        </p:spPr>
      </p:pic>
      <p:pic>
        <p:nvPicPr>
          <p:cNvPr id="3" name="Picture 2" descr="Screen Shot 2012-10-25 at 12.49.38 AM.png"/>
          <p:cNvPicPr>
            <a:picLocks noChangeAspect="1"/>
          </p:cNvPicPr>
          <p:nvPr/>
        </p:nvPicPr>
        <p:blipFill>
          <a:blip r:embed="rId4">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4152065" y="-75450"/>
            <a:ext cx="4306161" cy="3483982"/>
          </a:xfrm>
          <a:prstGeom prst="rect">
            <a:avLst/>
          </a:prstGeom>
        </p:spPr>
      </p:pic>
      <p:sp>
        <p:nvSpPr>
          <p:cNvPr id="7" name="TextBox 6"/>
          <p:cNvSpPr txBox="1"/>
          <p:nvPr/>
        </p:nvSpPr>
        <p:spPr>
          <a:xfrm>
            <a:off x="2885141" y="5168257"/>
            <a:ext cx="992229" cy="523220"/>
          </a:xfrm>
          <a:prstGeom prst="rect">
            <a:avLst/>
          </a:prstGeom>
          <a:noFill/>
        </p:spPr>
        <p:txBody>
          <a:bodyPr wrap="none" rtlCol="0">
            <a:spAutoFit/>
          </a:bodyPr>
          <a:lstStyle/>
          <a:p>
            <a:r>
              <a:rPr lang="en-US" sz="2800" b="1" dirty="0" smtClean="0"/>
              <a:t>Good</a:t>
            </a:r>
            <a:endParaRPr lang="en-US" sz="2800" b="1" dirty="0"/>
          </a:p>
        </p:txBody>
      </p:sp>
      <p:sp>
        <p:nvSpPr>
          <p:cNvPr id="9" name="TextBox 8"/>
          <p:cNvSpPr txBox="1"/>
          <p:nvPr/>
        </p:nvSpPr>
        <p:spPr>
          <a:xfrm>
            <a:off x="2678516" y="1508967"/>
            <a:ext cx="1405478" cy="1384995"/>
          </a:xfrm>
          <a:prstGeom prst="rect">
            <a:avLst/>
          </a:prstGeom>
          <a:noFill/>
        </p:spPr>
        <p:txBody>
          <a:bodyPr wrap="none" rtlCol="0">
            <a:spAutoFit/>
          </a:bodyPr>
          <a:lstStyle/>
          <a:p>
            <a:r>
              <a:rPr lang="en-US" sz="2800" b="1" dirty="0" smtClean="0"/>
              <a:t>Bad</a:t>
            </a:r>
          </a:p>
          <a:p>
            <a:r>
              <a:rPr lang="en-US" sz="2800" b="1" dirty="0" smtClean="0">
                <a:solidFill>
                  <a:srgbClr val="FF0000"/>
                </a:solidFill>
              </a:rPr>
              <a:t>Filtering</a:t>
            </a:r>
          </a:p>
          <a:p>
            <a:r>
              <a:rPr lang="en-US" sz="2800" b="1" dirty="0" smtClean="0">
                <a:solidFill>
                  <a:srgbClr val="FF0000"/>
                </a:solidFill>
              </a:rPr>
              <a:t> needed</a:t>
            </a:r>
            <a:endParaRPr lang="en-US" sz="2800" b="1" dirty="0">
              <a:solidFill>
                <a:srgbClr val="FF0000"/>
              </a:solidFill>
            </a:endParaRPr>
          </a:p>
        </p:txBody>
      </p:sp>
      <p:sp>
        <p:nvSpPr>
          <p:cNvPr id="11" name="Rectangle 10"/>
          <p:cNvSpPr/>
          <p:nvPr/>
        </p:nvSpPr>
        <p:spPr>
          <a:xfrm>
            <a:off x="4105010" y="3296714"/>
            <a:ext cx="4146063" cy="41003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4152065" y="3337412"/>
            <a:ext cx="4097125" cy="369332"/>
          </a:xfrm>
          <a:prstGeom prst="rect">
            <a:avLst/>
          </a:prstGeom>
          <a:noFill/>
        </p:spPr>
        <p:txBody>
          <a:bodyPr wrap="square" rtlCol="0">
            <a:spAutoFit/>
          </a:bodyPr>
          <a:lstStyle/>
          <a:p>
            <a:r>
              <a:rPr lang="en-US" b="1" dirty="0" smtClean="0"/>
              <a:t>Mean Sequence Quality (</a:t>
            </a:r>
            <a:r>
              <a:rPr lang="en-US" b="1" dirty="0" err="1" smtClean="0"/>
              <a:t>Phred</a:t>
            </a:r>
            <a:r>
              <a:rPr lang="en-US" b="1" dirty="0" smtClean="0"/>
              <a:t> Score)</a:t>
            </a:r>
            <a:endParaRPr lang="en-US" b="1"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58011621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txBox="1">
            <a:spLocks/>
          </p:cNvSpPr>
          <p:nvPr/>
        </p:nvSpPr>
        <p:spPr>
          <a:xfrm>
            <a:off x="152399" y="211347"/>
            <a:ext cx="6617899" cy="542061"/>
          </a:xfrm>
          <a:prstGeom prst="rect">
            <a:avLst/>
          </a:prstGeom>
        </p:spPr>
        <p:txBody>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3200" b="1" u="sng" dirty="0" smtClean="0"/>
              <a:t>Filtering</a:t>
            </a:r>
            <a:endParaRPr lang="en-US" sz="3200" b="1" u="sng" dirty="0"/>
          </a:p>
        </p:txBody>
      </p:sp>
      <p:cxnSp>
        <p:nvCxnSpPr>
          <p:cNvPr id="6" name="Straight Connector 5"/>
          <p:cNvCxnSpPr/>
          <p:nvPr/>
        </p:nvCxnSpPr>
        <p:spPr>
          <a:xfrm>
            <a:off x="504108" y="1542018"/>
            <a:ext cx="6656088" cy="1588"/>
          </a:xfrm>
          <a:prstGeom prst="line">
            <a:avLst/>
          </a:prstGeom>
          <a:ln w="76200" cap="flat" cmpd="sng" algn="ctr">
            <a:solidFill>
              <a:srgbClr val="0000FF"/>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656508" y="1694418"/>
            <a:ext cx="6656088" cy="1588"/>
          </a:xfrm>
          <a:prstGeom prst="line">
            <a:avLst/>
          </a:prstGeom>
          <a:ln w="76200" cap="flat" cmpd="sng" algn="ctr">
            <a:solidFill>
              <a:srgbClr val="660066"/>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808908" y="1846818"/>
            <a:ext cx="6656088" cy="1588"/>
          </a:xfrm>
          <a:prstGeom prst="line">
            <a:avLst/>
          </a:prstGeom>
          <a:ln w="76200" cap="flat" cmpd="sng" algn="ctr">
            <a:solidFill>
              <a:srgbClr val="0000FF"/>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961308" y="1999218"/>
            <a:ext cx="6656088" cy="1588"/>
          </a:xfrm>
          <a:prstGeom prst="line">
            <a:avLst/>
          </a:prstGeom>
          <a:ln w="76200" cap="flat" cmpd="sng" algn="ctr">
            <a:solidFill>
              <a:srgbClr val="0000FF"/>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1113708" y="2151618"/>
            <a:ext cx="6656088" cy="1588"/>
          </a:xfrm>
          <a:prstGeom prst="line">
            <a:avLst/>
          </a:prstGeom>
          <a:ln w="76200" cap="flat" cmpd="sng" algn="ctr">
            <a:solidFill>
              <a:srgbClr val="660066"/>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1266108" y="2304018"/>
            <a:ext cx="6656088" cy="1588"/>
          </a:xfrm>
          <a:prstGeom prst="line">
            <a:avLst/>
          </a:prstGeom>
          <a:ln w="76200" cap="flat" cmpd="sng" algn="ctr">
            <a:solidFill>
              <a:srgbClr val="0000FF"/>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1418508" y="2456418"/>
            <a:ext cx="6656088" cy="1588"/>
          </a:xfrm>
          <a:prstGeom prst="line">
            <a:avLst/>
          </a:prstGeom>
          <a:ln w="76200" cap="flat" cmpd="sng" algn="ctr">
            <a:solidFill>
              <a:srgbClr val="660066"/>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1570908" y="2608818"/>
            <a:ext cx="6656088" cy="1588"/>
          </a:xfrm>
          <a:prstGeom prst="line">
            <a:avLst/>
          </a:prstGeom>
          <a:ln w="76200" cap="flat" cmpd="sng" algn="ctr">
            <a:solidFill>
              <a:srgbClr val="0000FF"/>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1723308" y="2761218"/>
            <a:ext cx="6656088" cy="1588"/>
          </a:xfrm>
          <a:prstGeom prst="line">
            <a:avLst/>
          </a:prstGeom>
          <a:ln w="76200" cap="flat" cmpd="sng" algn="ctr">
            <a:solidFill>
              <a:srgbClr val="0000FF"/>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961308" y="3508178"/>
            <a:ext cx="7229363" cy="523220"/>
          </a:xfrm>
          <a:prstGeom prst="rect">
            <a:avLst/>
          </a:prstGeom>
          <a:noFill/>
        </p:spPr>
        <p:txBody>
          <a:bodyPr wrap="none" rtlCol="0">
            <a:spAutoFit/>
          </a:bodyPr>
          <a:lstStyle/>
          <a:p>
            <a:r>
              <a:rPr lang="en-US" sz="2800" dirty="0" smtClean="0"/>
              <a:t>Throw out reads with bad average quality scores</a:t>
            </a:r>
            <a:endParaRPr lang="en-US" sz="2800" dirty="0"/>
          </a:p>
        </p:txBody>
      </p:sp>
      <p:cxnSp>
        <p:nvCxnSpPr>
          <p:cNvPr id="25" name="Straight Connector 24"/>
          <p:cNvCxnSpPr/>
          <p:nvPr/>
        </p:nvCxnSpPr>
        <p:spPr>
          <a:xfrm>
            <a:off x="1025256" y="4480242"/>
            <a:ext cx="6656088" cy="1588"/>
          </a:xfrm>
          <a:prstGeom prst="line">
            <a:avLst/>
          </a:prstGeom>
          <a:ln w="76200" cap="flat" cmpd="sng" algn="ctr">
            <a:solidFill>
              <a:srgbClr val="0000FF"/>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1330056" y="4785042"/>
            <a:ext cx="6656088" cy="1588"/>
          </a:xfrm>
          <a:prstGeom prst="line">
            <a:avLst/>
          </a:prstGeom>
          <a:ln w="76200" cap="flat" cmpd="sng" algn="ctr">
            <a:solidFill>
              <a:srgbClr val="0000FF"/>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1482456" y="4937442"/>
            <a:ext cx="6656088" cy="1588"/>
          </a:xfrm>
          <a:prstGeom prst="line">
            <a:avLst/>
          </a:prstGeom>
          <a:ln w="76200" cap="flat" cmpd="sng" algn="ctr">
            <a:solidFill>
              <a:srgbClr val="0000FF"/>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1787256" y="5242242"/>
            <a:ext cx="6656088" cy="1588"/>
          </a:xfrm>
          <a:prstGeom prst="line">
            <a:avLst/>
          </a:prstGeom>
          <a:ln w="76200" cap="flat" cmpd="sng" algn="ctr">
            <a:solidFill>
              <a:srgbClr val="0000FF"/>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2092056" y="5547042"/>
            <a:ext cx="6656088" cy="1588"/>
          </a:xfrm>
          <a:prstGeom prst="line">
            <a:avLst/>
          </a:prstGeom>
          <a:ln w="76200" cap="flat" cmpd="sng" algn="ctr">
            <a:solidFill>
              <a:srgbClr val="0000FF"/>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2244456" y="5699442"/>
            <a:ext cx="6656088" cy="1588"/>
          </a:xfrm>
          <a:prstGeom prst="line">
            <a:avLst/>
          </a:prstGeom>
          <a:ln w="76200" cap="flat" cmpd="sng" algn="ctr">
            <a:solidFill>
              <a:srgbClr val="0000FF"/>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05487528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3"/>
          <p:cNvSpPr txBox="1">
            <a:spLocks/>
          </p:cNvSpPr>
          <p:nvPr/>
        </p:nvSpPr>
        <p:spPr>
          <a:xfrm>
            <a:off x="0" y="8920"/>
            <a:ext cx="8488022" cy="542061"/>
          </a:xfrm>
          <a:prstGeom prst="rect">
            <a:avLst/>
          </a:prstGeom>
        </p:spPr>
        <p:txBody>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3200" b="1" u="sng" dirty="0" smtClean="0"/>
              <a:t>Read trimming and filtering</a:t>
            </a:r>
            <a:endParaRPr lang="en-US" sz="3200" b="1" u="sng" dirty="0"/>
          </a:p>
        </p:txBody>
      </p:sp>
      <p:sp>
        <p:nvSpPr>
          <p:cNvPr id="5" name="TextBox 4"/>
          <p:cNvSpPr txBox="1"/>
          <p:nvPr/>
        </p:nvSpPr>
        <p:spPr>
          <a:xfrm>
            <a:off x="296592" y="1109672"/>
            <a:ext cx="8191430" cy="5262980"/>
          </a:xfrm>
          <a:prstGeom prst="rect">
            <a:avLst/>
          </a:prstGeom>
          <a:noFill/>
        </p:spPr>
        <p:txBody>
          <a:bodyPr wrap="square" rtlCol="0">
            <a:spAutoFit/>
          </a:bodyPr>
          <a:lstStyle/>
          <a:p>
            <a:r>
              <a:rPr lang="en-US" sz="2800" dirty="0" smtClean="0"/>
              <a:t>The quality distribution plot and nucleotide composition may indicate potential problems. </a:t>
            </a:r>
            <a:endParaRPr lang="en-US" sz="2800" dirty="0"/>
          </a:p>
          <a:p>
            <a:endParaRPr lang="en-US" sz="2800" dirty="0" smtClean="0"/>
          </a:p>
          <a:p>
            <a:r>
              <a:rPr lang="en-US" sz="2800" dirty="0" smtClean="0"/>
              <a:t>Quality of reads decays throughout the read. It is common practice to trim the low quality bases – either by hard clipping or by quality sliding window – thus shortening the read to a higher quality region</a:t>
            </a:r>
          </a:p>
          <a:p>
            <a:r>
              <a:rPr lang="en-US" sz="2800" dirty="0" smtClean="0"/>
              <a:t>Low quality is typically considered Q&lt;20-25. </a:t>
            </a:r>
          </a:p>
          <a:p>
            <a:endParaRPr lang="en-US" sz="2800" dirty="0"/>
          </a:p>
          <a:p>
            <a:r>
              <a:rPr lang="en-US" sz="2800" dirty="0" smtClean="0"/>
              <a:t>Metrics that report sequence content, may be skewed by the application (e.g. </a:t>
            </a:r>
            <a:r>
              <a:rPr lang="en-US" sz="2800" dirty="0" err="1" smtClean="0"/>
              <a:t>miRNA-seq</a:t>
            </a:r>
            <a:r>
              <a:rPr lang="en-US" sz="2800" dirty="0" smtClean="0"/>
              <a:t>) rather than present a true problem</a:t>
            </a:r>
            <a:endParaRPr lang="en-US" sz="2800"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05487528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980381340"/>
              </p:ext>
            </p:extLst>
          </p:nvPr>
        </p:nvGraphicFramePr>
        <p:xfrm>
          <a:off x="408606" y="866186"/>
          <a:ext cx="7322359" cy="3037510"/>
        </p:xfrm>
        <a:graphic>
          <a:graphicData uri="http://schemas.openxmlformats.org/drawingml/2006/table">
            <a:tbl>
              <a:tblPr firstRow="1" bandRow="1">
                <a:tableStyleId>{5C22544A-7EE6-4342-B048-85BDC9FD1C3A}</a:tableStyleId>
              </a:tblPr>
              <a:tblGrid>
                <a:gridCol w="1891196"/>
                <a:gridCol w="2044869"/>
                <a:gridCol w="1994286"/>
                <a:gridCol w="1392008"/>
              </a:tblGrid>
              <a:tr h="680555">
                <a:tc>
                  <a:txBody>
                    <a:bodyPr/>
                    <a:lstStyle/>
                    <a:p>
                      <a:endParaRPr lang="en-US" sz="2400" dirty="0">
                        <a:solidFill>
                          <a:srgbClr val="FFFFFF"/>
                        </a:solidFill>
                      </a:endParaRPr>
                    </a:p>
                  </a:txBody>
                  <a:tcPr/>
                </a:tc>
                <a:tc>
                  <a:txBody>
                    <a:bodyPr/>
                    <a:lstStyle/>
                    <a:p>
                      <a:r>
                        <a:rPr lang="en-US" sz="2400" b="1" dirty="0" smtClean="0">
                          <a:solidFill>
                            <a:srgbClr val="FFFFFF"/>
                          </a:solidFill>
                        </a:rPr>
                        <a:t>N reads</a:t>
                      </a:r>
                      <a:endParaRPr lang="en-US" sz="2400" b="1" dirty="0">
                        <a:solidFill>
                          <a:srgbClr val="FFFFFF"/>
                        </a:solidFill>
                      </a:endParaRPr>
                    </a:p>
                  </a:txBody>
                  <a:tcPr/>
                </a:tc>
                <a:tc>
                  <a:txBody>
                    <a:bodyPr/>
                    <a:lstStyle/>
                    <a:p>
                      <a:r>
                        <a:rPr lang="en-US" sz="2400" b="1" dirty="0" smtClean="0">
                          <a:solidFill>
                            <a:srgbClr val="FFFFFF"/>
                          </a:solidFill>
                        </a:rPr>
                        <a:t>N mapped</a:t>
                      </a:r>
                      <a:endParaRPr lang="en-US" sz="2400" b="1" dirty="0">
                        <a:solidFill>
                          <a:srgbClr val="FFFFFF"/>
                        </a:solidFill>
                      </a:endParaRPr>
                    </a:p>
                  </a:txBody>
                  <a:tcPr/>
                </a:tc>
                <a:tc>
                  <a:txBody>
                    <a:bodyPr/>
                    <a:lstStyle/>
                    <a:p>
                      <a:r>
                        <a:rPr lang="en-US" sz="2400" b="1" dirty="0" smtClean="0">
                          <a:solidFill>
                            <a:srgbClr val="FFFFFF"/>
                          </a:solidFill>
                        </a:rPr>
                        <a:t>% mapped</a:t>
                      </a:r>
                      <a:endParaRPr lang="en-US" sz="2400" b="1" dirty="0">
                        <a:solidFill>
                          <a:srgbClr val="FFFFFF"/>
                        </a:solidFill>
                      </a:endParaRPr>
                    </a:p>
                  </a:txBody>
                  <a:tcPr/>
                </a:tc>
              </a:tr>
              <a:tr h="680555">
                <a:tc>
                  <a:txBody>
                    <a:bodyPr/>
                    <a:lstStyle/>
                    <a:p>
                      <a:r>
                        <a:rPr lang="en-US" sz="2400" dirty="0" err="1" smtClean="0"/>
                        <a:t>Fastq</a:t>
                      </a:r>
                      <a:endParaRPr lang="en-US" sz="2400" dirty="0"/>
                    </a:p>
                  </a:txBody>
                  <a:tcPr/>
                </a:tc>
                <a:tc>
                  <a:txBody>
                    <a:bodyPr/>
                    <a:lstStyle/>
                    <a:p>
                      <a:r>
                        <a:rPr lang="en-US" sz="2400" dirty="0" smtClean="0"/>
                        <a:t>10785552</a:t>
                      </a:r>
                      <a:endParaRPr lang="en-US" sz="2400" dirty="0"/>
                    </a:p>
                  </a:txBody>
                  <a:tcPr/>
                </a:tc>
                <a:tc>
                  <a:txBody>
                    <a:bodyPr/>
                    <a:lstStyle/>
                    <a:p>
                      <a:r>
                        <a:rPr lang="en-US" sz="2400" dirty="0" smtClean="0"/>
                        <a:t>8466534</a:t>
                      </a:r>
                      <a:endParaRPr lang="en-US" sz="2400" dirty="0"/>
                    </a:p>
                  </a:txBody>
                  <a:tcPr/>
                </a:tc>
                <a:tc>
                  <a:txBody>
                    <a:bodyPr/>
                    <a:lstStyle/>
                    <a:p>
                      <a:r>
                        <a:rPr lang="en-US" sz="2400" dirty="0" smtClean="0"/>
                        <a:t>78%</a:t>
                      </a:r>
                      <a:endParaRPr lang="en-US" sz="2400" dirty="0"/>
                    </a:p>
                  </a:txBody>
                  <a:tcPr/>
                </a:tc>
              </a:tr>
              <a:tr h="680555">
                <a:tc>
                  <a:txBody>
                    <a:bodyPr/>
                    <a:lstStyle/>
                    <a:p>
                      <a:r>
                        <a:rPr lang="en-US" sz="2400" dirty="0" smtClean="0"/>
                        <a:t>Trimmed</a:t>
                      </a:r>
                      <a:endParaRPr lang="en-US" sz="2400" dirty="0"/>
                    </a:p>
                  </a:txBody>
                  <a:tcPr/>
                </a:tc>
                <a:tc>
                  <a:txBody>
                    <a:bodyPr/>
                    <a:lstStyle/>
                    <a:p>
                      <a:r>
                        <a:rPr lang="en-US" sz="2400" dirty="0" smtClean="0"/>
                        <a:t>10785552</a:t>
                      </a:r>
                      <a:endParaRPr lang="en-US" sz="2400" dirty="0"/>
                    </a:p>
                  </a:txBody>
                  <a:tcPr/>
                </a:tc>
                <a:tc>
                  <a:txBody>
                    <a:bodyPr/>
                    <a:lstStyle/>
                    <a:p>
                      <a:r>
                        <a:rPr lang="en-US" sz="2400" dirty="0" smtClean="0"/>
                        <a:t>8572533</a:t>
                      </a:r>
                      <a:endParaRPr lang="en-US" sz="2400" dirty="0"/>
                    </a:p>
                  </a:txBody>
                  <a:tcPr/>
                </a:tc>
                <a:tc>
                  <a:txBody>
                    <a:bodyPr/>
                    <a:lstStyle/>
                    <a:p>
                      <a:r>
                        <a:rPr lang="en-US" sz="2400" dirty="0" smtClean="0"/>
                        <a:t>79%</a:t>
                      </a:r>
                      <a:endParaRPr lang="en-US" sz="2400" dirty="0"/>
                    </a:p>
                  </a:txBody>
                  <a:tcPr/>
                </a:tc>
              </a:tr>
              <a:tr h="680555">
                <a:tc>
                  <a:txBody>
                    <a:bodyPr/>
                    <a:lstStyle/>
                    <a:p>
                      <a:r>
                        <a:rPr lang="en-US" sz="2400" dirty="0" smtClean="0"/>
                        <a:t>Filtered</a:t>
                      </a:r>
                      <a:endParaRPr lang="en-US" sz="2400" dirty="0"/>
                    </a:p>
                  </a:txBody>
                  <a:tcPr/>
                </a:tc>
                <a:tc>
                  <a:txBody>
                    <a:bodyPr/>
                    <a:lstStyle/>
                    <a:p>
                      <a:r>
                        <a:rPr lang="en-US" sz="2400" dirty="0" smtClean="0"/>
                        <a:t>8153011 </a:t>
                      </a:r>
                    </a:p>
                    <a:p>
                      <a:r>
                        <a:rPr lang="en-US" sz="2400" dirty="0" smtClean="0"/>
                        <a:t>(75% of total)</a:t>
                      </a:r>
                      <a:endParaRPr lang="en-US" sz="2400" dirty="0"/>
                    </a:p>
                  </a:txBody>
                  <a:tcPr/>
                </a:tc>
                <a:tc>
                  <a:txBody>
                    <a:bodyPr/>
                    <a:lstStyle/>
                    <a:p>
                      <a:r>
                        <a:rPr lang="en-US" sz="2400" dirty="0" smtClean="0"/>
                        <a:t>7302082</a:t>
                      </a:r>
                      <a:endParaRPr lang="en-US" sz="2400" dirty="0"/>
                    </a:p>
                  </a:txBody>
                  <a:tcPr/>
                </a:tc>
                <a:tc>
                  <a:txBody>
                    <a:bodyPr/>
                    <a:lstStyle/>
                    <a:p>
                      <a:r>
                        <a:rPr lang="en-US" sz="2400" dirty="0" smtClean="0"/>
                        <a:t>89%</a:t>
                      </a:r>
                      <a:endParaRPr lang="en-US" sz="2400" dirty="0"/>
                    </a:p>
                  </a:txBody>
                  <a:tcPr/>
                </a:tc>
              </a:tr>
            </a:tbl>
          </a:graphicData>
        </a:graphic>
      </p:graphicFrame>
      <p:sp>
        <p:nvSpPr>
          <p:cNvPr id="8" name="Title 1"/>
          <p:cNvSpPr txBox="1">
            <a:spLocks/>
          </p:cNvSpPr>
          <p:nvPr/>
        </p:nvSpPr>
        <p:spPr>
          <a:xfrm>
            <a:off x="0" y="15438"/>
            <a:ext cx="8458226" cy="615795"/>
          </a:xfrm>
          <a:prstGeom prst="rect">
            <a:avLst/>
          </a:prstGeom>
        </p:spPr>
        <p:txBody>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3200" b="1" u="sng" dirty="0" smtClean="0"/>
              <a:t>Read processing – does it help mapping?</a:t>
            </a:r>
            <a:endParaRPr lang="en-US" sz="3200" b="1" u="sng" dirty="0"/>
          </a:p>
        </p:txBody>
      </p:sp>
      <p:sp>
        <p:nvSpPr>
          <p:cNvPr id="10" name="TextBox 9"/>
          <p:cNvSpPr txBox="1"/>
          <p:nvPr/>
        </p:nvSpPr>
        <p:spPr>
          <a:xfrm>
            <a:off x="220133" y="4100808"/>
            <a:ext cx="8077200" cy="2308324"/>
          </a:xfrm>
          <a:prstGeom prst="rect">
            <a:avLst/>
          </a:prstGeom>
          <a:noFill/>
        </p:spPr>
        <p:txBody>
          <a:bodyPr wrap="square" rtlCol="0">
            <a:spAutoFit/>
          </a:bodyPr>
          <a:lstStyle/>
          <a:p>
            <a:r>
              <a:rPr lang="en-US" sz="2400" dirty="0" smtClean="0"/>
              <a:t>Filtering will increase % of mapped reads (usually significantly), but it will reduce the total number of mapped reads, and thus the coverage.</a:t>
            </a:r>
          </a:p>
          <a:p>
            <a:endParaRPr lang="en-US" sz="2400" dirty="0" smtClean="0"/>
          </a:p>
          <a:p>
            <a:r>
              <a:rPr lang="en-US" sz="2400" dirty="0" smtClean="0"/>
              <a:t> Trimming may or may not increase mapping depending on data quality.</a:t>
            </a:r>
            <a:endParaRPr lang="en-US" sz="2400"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06589552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QC recommendations</a:t>
            </a:r>
            <a:endParaRPr lang="en-US" dirty="0"/>
          </a:p>
        </p:txBody>
      </p:sp>
      <p:sp>
        <p:nvSpPr>
          <p:cNvPr id="4" name="Content Placeholder 3"/>
          <p:cNvSpPr>
            <a:spLocks noGrp="1"/>
          </p:cNvSpPr>
          <p:nvPr>
            <p:ph idx="1"/>
          </p:nvPr>
        </p:nvSpPr>
        <p:spPr/>
        <p:txBody>
          <a:bodyPr/>
          <a:lstStyle/>
          <a:p>
            <a:r>
              <a:rPr lang="en-US" sz="3400" dirty="0" smtClean="0"/>
              <a:t>Generate QC plots for all libraries</a:t>
            </a:r>
          </a:p>
          <a:p>
            <a:endParaRPr lang="en-US" sz="3400" dirty="0" smtClean="0"/>
          </a:p>
          <a:p>
            <a:r>
              <a:rPr lang="en-US" sz="3400" dirty="0" smtClean="0"/>
              <a:t>Trim and/or filter if needed</a:t>
            </a:r>
          </a:p>
          <a:p>
            <a:endParaRPr lang="en-US" sz="3400" dirty="0" smtClean="0"/>
          </a:p>
          <a:p>
            <a:r>
              <a:rPr lang="en-US" sz="3400" dirty="0" smtClean="0"/>
              <a:t>Regenerate quality plots after trimming/filtering to determine effectiveness</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2960081" y="1440105"/>
            <a:ext cx="2330010" cy="2308324"/>
          </a:xfrm>
          <a:prstGeom prst="rect">
            <a:avLst/>
          </a:prstGeom>
          <a:noFill/>
        </p:spPr>
        <p:txBody>
          <a:bodyPr wrap="none" rtlCol="0">
            <a:spAutoFit/>
          </a:bodyPr>
          <a:lstStyle/>
          <a:p>
            <a:pPr algn="ctr"/>
            <a:r>
              <a:rPr lang="en-US" sz="3600" b="1" dirty="0" smtClean="0"/>
              <a:t>End Part1</a:t>
            </a:r>
          </a:p>
          <a:p>
            <a:pPr algn="ctr"/>
            <a:endParaRPr lang="en-US" sz="3600" b="1" dirty="0" smtClean="0">
              <a:solidFill>
                <a:srgbClr val="800000"/>
              </a:solidFill>
            </a:endParaRPr>
          </a:p>
          <a:p>
            <a:pPr algn="ctr"/>
            <a:endParaRPr lang="en-US" sz="3600" b="1" dirty="0" smtClean="0">
              <a:solidFill>
                <a:srgbClr val="800000"/>
              </a:solidFill>
            </a:endParaRPr>
          </a:p>
          <a:p>
            <a:pPr algn="ctr"/>
            <a:r>
              <a:rPr lang="en-US" sz="3600" b="1" dirty="0" smtClean="0">
                <a:solidFill>
                  <a:srgbClr val="800000"/>
                </a:solidFill>
              </a:rPr>
              <a:t>Questions?</a:t>
            </a:r>
            <a:endParaRPr lang="en-US" sz="3600" b="1" dirty="0">
              <a:solidFill>
                <a:srgbClr val="8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10828</TotalTime>
  <Words>6514</Words>
  <Application>Microsoft Macintosh PowerPoint</Application>
  <PresentationFormat>On-screen Show (4:3)</PresentationFormat>
  <Paragraphs>1137</Paragraphs>
  <Slides>98</Slides>
  <Notes>30</Notes>
  <HiddenSlides>0</HiddenSlides>
  <MMClips>0</MMClips>
  <ScaleCrop>false</ScaleCrop>
  <HeadingPairs>
    <vt:vector size="4" baseType="variant">
      <vt:variant>
        <vt:lpstr>Design Template</vt:lpstr>
      </vt:variant>
      <vt:variant>
        <vt:i4>1</vt:i4>
      </vt:variant>
      <vt:variant>
        <vt:lpstr>Slide Titles</vt:lpstr>
      </vt:variant>
      <vt:variant>
        <vt:i4>98</vt:i4>
      </vt:variant>
    </vt:vector>
  </HeadingPairs>
  <TitlesOfParts>
    <vt:vector size="99" baseType="lpstr">
      <vt:lpstr>Office Theme</vt:lpstr>
      <vt:lpstr> Institute for Quantitative &amp; Computational Biosciences Workshop4:   NGS- study design and short read mapping</vt:lpstr>
      <vt:lpstr>Day1</vt:lpstr>
      <vt:lpstr>Choose the right application for your question</vt:lpstr>
      <vt:lpstr>Choose the right application for your question</vt:lpstr>
      <vt:lpstr>Choose the right application for your question</vt:lpstr>
      <vt:lpstr>Choose the right application for your question</vt:lpstr>
      <vt:lpstr>Choose the right platform for your study</vt:lpstr>
      <vt:lpstr>Slide 8</vt:lpstr>
      <vt:lpstr>Slide 9</vt:lpstr>
      <vt:lpstr>General basis of all types of NGS analysis</vt:lpstr>
      <vt:lpstr>Study design</vt:lpstr>
      <vt:lpstr>Sequencing study design</vt:lpstr>
      <vt:lpstr>Coverage</vt:lpstr>
      <vt:lpstr>Sequencing study design</vt:lpstr>
      <vt:lpstr>Discovery</vt:lpstr>
      <vt:lpstr>Discovery</vt:lpstr>
      <vt:lpstr>Discovery</vt:lpstr>
      <vt:lpstr>Quantification</vt:lpstr>
      <vt:lpstr>Coverage</vt:lpstr>
      <vt:lpstr>Coverage</vt:lpstr>
      <vt:lpstr>Slide 21</vt:lpstr>
      <vt:lpstr>Slide 22</vt:lpstr>
      <vt:lpstr>Slide 23</vt:lpstr>
      <vt:lpstr>Slide 24</vt:lpstr>
      <vt:lpstr>Replicates</vt:lpstr>
      <vt:lpstr>Replicates – why?</vt:lpstr>
      <vt:lpstr>Replicates</vt:lpstr>
      <vt:lpstr>Replicates</vt:lpstr>
      <vt:lpstr>Libraries</vt:lpstr>
      <vt:lpstr>Slide 30</vt:lpstr>
      <vt:lpstr>Slide 31</vt:lpstr>
      <vt:lpstr>Stranded and Unstranded libraries</vt:lpstr>
      <vt:lpstr>Slide 33</vt:lpstr>
      <vt:lpstr>Slide 34</vt:lpstr>
      <vt:lpstr>Multiplexing</vt:lpstr>
      <vt:lpstr>Slide 36</vt:lpstr>
      <vt:lpstr>Slide 37</vt:lpstr>
      <vt:lpstr>Lets go through an example</vt:lpstr>
      <vt:lpstr>Samples</vt:lpstr>
      <vt:lpstr>Research question</vt:lpstr>
      <vt:lpstr>Potential bias - pooling the samples:</vt:lpstr>
      <vt:lpstr>Slide 42</vt:lpstr>
      <vt:lpstr>What do you get?</vt:lpstr>
      <vt:lpstr>Slide 44</vt:lpstr>
      <vt:lpstr>Slide 45</vt:lpstr>
      <vt:lpstr>Day1</vt:lpstr>
      <vt:lpstr>General basis of all types of NGS analysis</vt:lpstr>
      <vt:lpstr>Slide 48</vt:lpstr>
      <vt:lpstr>Unix refresher</vt:lpstr>
      <vt:lpstr>Basic Unix commands </vt:lpstr>
      <vt:lpstr>Most common sources of errors</vt:lpstr>
      <vt:lpstr>Most common sources of errors</vt:lpstr>
      <vt:lpstr>Slide 53</vt:lpstr>
      <vt:lpstr>Slide 54</vt:lpstr>
      <vt:lpstr>Download your data with rsync</vt:lpstr>
      <vt:lpstr>Download your data with rsync</vt:lpstr>
      <vt:lpstr>Upload data to cluster using scp</vt:lpstr>
      <vt:lpstr>Sequencing file formats</vt:lpstr>
      <vt:lpstr>Read analysis - what do you get?</vt:lpstr>
      <vt:lpstr>Slide 60</vt:lpstr>
      <vt:lpstr>Slide 61</vt:lpstr>
      <vt:lpstr>Log-in to Hoffman</vt:lpstr>
      <vt:lpstr>Log-in to Hoffman</vt:lpstr>
      <vt:lpstr>Request a session on hoffman with qrsh</vt:lpstr>
      <vt:lpstr>Request a session on hoffman with qrsh</vt:lpstr>
      <vt:lpstr>Request a session on hoffman with qrsh</vt:lpstr>
      <vt:lpstr>WARNING: Spaces matter in Unix!</vt:lpstr>
      <vt:lpstr>Working on Hoffman: Scratch folder space</vt:lpstr>
      <vt:lpstr>Mapping on Hoffman: Sample data</vt:lpstr>
      <vt:lpstr>Demultiplexing examples on Hoffman2 cluster</vt:lpstr>
      <vt:lpstr>Slide 71</vt:lpstr>
      <vt:lpstr>Slide 72</vt:lpstr>
      <vt:lpstr>Slide 73</vt:lpstr>
      <vt:lpstr>Slide 74</vt:lpstr>
      <vt:lpstr>Demultiplexing steps – Option A</vt:lpstr>
      <vt:lpstr>1.Demultiplex qseq file</vt:lpstr>
      <vt:lpstr>Slide 77</vt:lpstr>
      <vt:lpstr>2. Convert qseq file to FASTQ file</vt:lpstr>
      <vt:lpstr>Slide 79</vt:lpstr>
      <vt:lpstr>Demultiplex - Option B</vt:lpstr>
      <vt:lpstr>1. Demultiplex FASTQ file</vt:lpstr>
      <vt:lpstr>1. Demultiplex FASTQ file</vt:lpstr>
      <vt:lpstr>Quality scores</vt:lpstr>
      <vt:lpstr>Slide 84</vt:lpstr>
      <vt:lpstr>Slide 85</vt:lpstr>
      <vt:lpstr>Slide 86</vt:lpstr>
      <vt:lpstr>Slide 87</vt:lpstr>
      <vt:lpstr>Quality control using FastQC</vt:lpstr>
      <vt:lpstr>Slide 89</vt:lpstr>
      <vt:lpstr>FastQC on Hoffman cluster</vt:lpstr>
      <vt:lpstr>Slide 91</vt:lpstr>
      <vt:lpstr>Slide 92</vt:lpstr>
      <vt:lpstr>Slide 93</vt:lpstr>
      <vt:lpstr>Slide 94</vt:lpstr>
      <vt:lpstr>Slide 95</vt:lpstr>
      <vt:lpstr>Slide 96</vt:lpstr>
      <vt:lpstr>QC recommendations</vt:lpstr>
      <vt:lpstr>Slide 98</vt:lpstr>
    </vt:vector>
  </TitlesOfParts>
  <Company>UCLA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Computational Biosciences Institute Workshop2:  Study design &amp; analysis of  next generation sequencing applications</dc:title>
  <dc:creator>Yehudit Hasin</dc:creator>
  <cp:lastModifiedBy>Luz</cp:lastModifiedBy>
  <cp:revision>535</cp:revision>
  <cp:lastPrinted>2015-06-30T18:04:48Z</cp:lastPrinted>
  <dcterms:created xsi:type="dcterms:W3CDTF">2015-06-30T18:16:11Z</dcterms:created>
  <dcterms:modified xsi:type="dcterms:W3CDTF">2015-06-30T18:38:19Z</dcterms:modified>
</cp:coreProperties>
</file>