
<file path=[Content_Types].xml><?xml version="1.0" encoding="utf-8"?>
<Types xmlns="http://schemas.openxmlformats.org/package/2006/content-types">
  <Default Extension="rels" ContentType="application/vnd.openxmlformats-package.relationships+xml"/>
  <Override PartName="/ppt/slides/slide14.xml" ContentType="application/vnd.openxmlformats-officedocument.presentationml.slide+xml"/>
  <Override PartName="/ppt/notesSlides/notesSlide16.xml" ContentType="application/vnd.openxmlformats-officedocument.presentationml.notesSlide+xml"/>
  <Default Extension="xml" ContentType="application/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slides/slide27.xml" ContentType="application/vnd.openxmlformats-officedocument.presentationml.slide+xml"/>
  <Override PartName="/ppt/slides/slide20.xml" ContentType="application/vnd.openxmlformats-officedocument.presentationml.slide+xml"/>
  <Override PartName="/ppt/slides/slide36.xml" ContentType="application/vnd.openxmlformats-officedocument.presentationml.slide+xml"/>
  <Default Extension="emf" ContentType="image/x-emf"/>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26.xml" ContentType="application/vnd.openxmlformats-officedocument.presentationml.slide+xml"/>
  <Override PartName="/ppt/slides/slide35.xml" ContentType="application/vnd.openxmlformats-officedocument.presentationml.slide+xml"/>
  <Override PartName="/ppt/notesSlides/notesSlide21.xml" ContentType="application/vnd.openxmlformats-officedocument.presentationml.notes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slides/slide42.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notesSlides/notesSlide20.xml" ContentType="application/vnd.openxmlformats-officedocument.presentationml.notes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notesSlides/notesSlide19.xml" ContentType="application/vnd.openxmlformats-officedocument.presentationml.notes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4.xml" ContentType="application/vnd.openxmlformats-officedocument.presentationml.notesSlide+xml"/>
  <Override PartName="/ppt/slides/slide41.xml" ContentType="application/vnd.openxmlformats-officedocument.presentationml.slide+xml"/>
  <Override PartName="/ppt/slides/slide24.xml" ContentType="application/vnd.openxmlformats-officedocument.presentationml.slide+xml"/>
  <Override PartName="/ppt/notesSlides/notesSlide10.xml" ContentType="application/vnd.openxmlformats-officedocument.presentationml.notes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Override PartName="/ppt/viewProps.xml" ContentType="application/vnd.openxmlformats-officedocument.presentationml.viewProps+xml"/>
  <Default Extension="jpeg" ContentType="image/jpeg"/>
  <Override PartName="/ppt/notesSlides/notesSlide11.xml" ContentType="application/vnd.openxmlformats-officedocument.presentationml.notesSlide+xml"/>
  <Override PartName="/ppt/notesSlides/notesSlide3.xml" ContentType="application/vnd.openxmlformats-officedocument.presentationml.notesSlide+xml"/>
  <Override PartName="/ppt/slides/slide40.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r:id="rId1"/>
  </p:sldMasterIdLst>
  <p:notesMasterIdLst>
    <p:notesMasterId r:id="rId44"/>
  </p:notesMasterIdLst>
  <p:sldIdLst>
    <p:sldId id="256" r:id="rId2"/>
    <p:sldId id="445" r:id="rId3"/>
    <p:sldId id="376" r:id="rId4"/>
    <p:sldId id="489" r:id="rId5"/>
    <p:sldId id="488" r:id="rId6"/>
    <p:sldId id="483" r:id="rId7"/>
    <p:sldId id="422" r:id="rId8"/>
    <p:sldId id="482" r:id="rId9"/>
    <p:sldId id="424" r:id="rId10"/>
    <p:sldId id="469" r:id="rId11"/>
    <p:sldId id="470" r:id="rId12"/>
    <p:sldId id="484" r:id="rId13"/>
    <p:sldId id="353" r:id="rId14"/>
    <p:sldId id="370" r:id="rId15"/>
    <p:sldId id="437" r:id="rId16"/>
    <p:sldId id="485" r:id="rId17"/>
    <p:sldId id="446" r:id="rId18"/>
    <p:sldId id="442" r:id="rId19"/>
    <p:sldId id="447" r:id="rId20"/>
    <p:sldId id="448" r:id="rId21"/>
    <p:sldId id="452" r:id="rId22"/>
    <p:sldId id="479" r:id="rId23"/>
    <p:sldId id="444" r:id="rId24"/>
    <p:sldId id="439" r:id="rId25"/>
    <p:sldId id="449" r:id="rId26"/>
    <p:sldId id="481" r:id="rId27"/>
    <p:sldId id="455" r:id="rId28"/>
    <p:sldId id="454" r:id="rId29"/>
    <p:sldId id="435" r:id="rId30"/>
    <p:sldId id="487" r:id="rId31"/>
    <p:sldId id="440" r:id="rId32"/>
    <p:sldId id="426" r:id="rId33"/>
    <p:sldId id="427" r:id="rId34"/>
    <p:sldId id="429" r:id="rId35"/>
    <p:sldId id="431" r:id="rId36"/>
    <p:sldId id="496" r:id="rId37"/>
    <p:sldId id="490" r:id="rId38"/>
    <p:sldId id="491" r:id="rId39"/>
    <p:sldId id="492" r:id="rId40"/>
    <p:sldId id="493" r:id="rId41"/>
    <p:sldId id="494" r:id="rId42"/>
    <p:sldId id="495"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000080"/>
    <a:srgbClr val="00FF00"/>
    <a:srgbClr val="800000"/>
    <a:srgbClr val="8000FF"/>
    <a:srgbClr val="FFFF00"/>
    <a:srgbClr val="FFFF66"/>
    <a:srgbClr val="FFFFFF"/>
    <a:srgbClr val="FFF000"/>
    <a:srgbClr val="E61F25"/>
    <a:srgbClr val="029FF1"/>
  </p:clrMru>
  <p:extLst>
    <p:ext uri="{E76CE94A-603C-4142-B9EB-6D1370010A27}">
      <p14:discardImageEditData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horzBarState="maximized">
    <p:restoredLeft sz="12097" autoAdjust="0"/>
    <p:restoredTop sz="82287" autoAdjust="0"/>
  </p:normalViewPr>
  <p:slideViewPr>
    <p:cSldViewPr snapToGrid="0" snapToObjects="1">
      <p:cViewPr varScale="1">
        <p:scale>
          <a:sx n="128" d="100"/>
          <a:sy n="128" d="100"/>
        </p:scale>
        <p:origin x="-288"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428C6C-384F-5F4F-8AC7-205467378225}" type="datetimeFigureOut">
              <a:rPr lang="en-US" smtClean="0"/>
              <a:pPr/>
              <a:t>7/1/15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4632BB-8912-C84A-8F28-CAEB28B0E389}"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45740642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 Id="rId3" Type="http://schemas.openxmlformats.org/officeDocument/2006/relationships/hyperlink" Target="http://bowtie-bio.sourceforge.net/"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1</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878998808"/>
      </p:ext>
    </p:extLst>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28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dirty="0" smtClean="0"/>
              <a:t>Uses a Burrows-Wheeler transform to create an index of the genome. It's a bit slower than bowtie but allows </a:t>
            </a:r>
            <a:r>
              <a:rPr lang="en-US" sz="2000" dirty="0" err="1" smtClean="0"/>
              <a:t>indels</a:t>
            </a:r>
            <a:r>
              <a:rPr lang="en-US" sz="2000" dirty="0" smtClean="0"/>
              <a:t> in alignment</a:t>
            </a:r>
          </a:p>
          <a:p>
            <a:endParaRPr lang="en-US" sz="2000" dirty="0" smtClean="0"/>
          </a:p>
          <a:p>
            <a:r>
              <a:rPr lang="en-US" sz="2000" dirty="0" smtClean="0"/>
              <a:t>- SE and PE reads</a:t>
            </a:r>
          </a:p>
          <a:p>
            <a:pPr>
              <a:buFontTx/>
              <a:buChar char="-"/>
            </a:pPr>
            <a:r>
              <a:rPr lang="en-US" sz="2000" dirty="0" smtClean="0"/>
              <a:t> Uses quality scores. </a:t>
            </a:r>
          </a:p>
          <a:p>
            <a:pPr marL="0" marR="0" indent="0" algn="l" defTabSz="457200" rtl="0" eaLnBrk="1" fontAlgn="auto" latinLnBrk="0" hangingPunct="1">
              <a:lnSpc>
                <a:spcPct val="100000"/>
              </a:lnSpc>
              <a:spcBef>
                <a:spcPts val="0"/>
              </a:spcBef>
              <a:spcAft>
                <a:spcPts val="0"/>
              </a:spcAft>
              <a:buClrTx/>
              <a:buSzTx/>
              <a:buFontTx/>
              <a:buChar char="-"/>
              <a:tabLst/>
              <a:defRPr/>
            </a:pPr>
            <a:r>
              <a:rPr lang="en-US" sz="2000" dirty="0" smtClean="0"/>
              <a:t> Supports older versions of Illumina quality scores:	</a:t>
            </a:r>
            <a:r>
              <a:rPr lang="en-US" sz="2000" b="0" kern="1200" dirty="0" smtClean="0">
                <a:solidFill>
                  <a:schemeClr val="tx1"/>
                </a:solidFill>
                <a:latin typeface="+mn-lt"/>
                <a:ea typeface="+mn-ea"/>
                <a:cs typeface="+mn-cs"/>
              </a:rPr>
              <a:t>-I	The input is in the Illumina 1.3+ read format (quality equals ASCII-64).	</a:t>
            </a:r>
            <a:endParaRPr lang="en-US" sz="2000" dirty="0" smtClean="0"/>
          </a:p>
          <a:p>
            <a:pPr>
              <a:buFontTx/>
              <a:buChar char="-"/>
            </a:pPr>
            <a:r>
              <a:rPr lang="en-US" sz="2000" dirty="0" smtClean="0"/>
              <a:t> Gapped alignment</a:t>
            </a:r>
          </a:p>
          <a:p>
            <a:pPr>
              <a:buFontTx/>
              <a:buChar char="-"/>
            </a:pPr>
            <a:r>
              <a:rPr lang="en-US" sz="2000" dirty="0" smtClean="0"/>
              <a:t> Multithreading</a:t>
            </a:r>
            <a:r>
              <a:rPr lang="en-US" sz="2000" baseline="0" dirty="0" smtClean="0"/>
              <a:t> </a:t>
            </a:r>
          </a:p>
          <a:p>
            <a:pPr>
              <a:buFontTx/>
              <a:buChar char="-"/>
            </a:pPr>
            <a:r>
              <a:rPr lang="en-US" sz="2000" baseline="0" dirty="0" smtClean="0"/>
              <a:t>Trims reads using the -</a:t>
            </a:r>
            <a:r>
              <a:rPr lang="en-US" sz="2000" baseline="0" dirty="0" err="1" smtClean="0"/>
              <a:t>q</a:t>
            </a:r>
            <a:r>
              <a:rPr lang="en-US" sz="2000" baseline="0" dirty="0" smtClean="0"/>
              <a:t> option</a:t>
            </a:r>
            <a:endParaRPr lang="en-US" sz="2000" dirty="0" smtClean="0"/>
          </a:p>
          <a:p>
            <a:pPr>
              <a:buFontTx/>
              <a:buChar char="-"/>
            </a:pPr>
            <a:endParaRPr lang="en-US" sz="2000"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29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Main arguments: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x</a:t>
            </a:r>
            <a:r>
              <a:rPr lang="en-US" sz="1200" kern="1200" dirty="0" smtClean="0">
                <a:solidFill>
                  <a:schemeClr val="tx1"/>
                </a:solidFill>
                <a:latin typeface="+mn-lt"/>
                <a:ea typeface="+mn-ea"/>
                <a:cs typeface="+mn-cs"/>
              </a:rPr>
              <a:t> 	The </a:t>
            </a:r>
            <a:r>
              <a:rPr lang="en-US" sz="1200" kern="1200" dirty="0" err="1" smtClean="0">
                <a:solidFill>
                  <a:schemeClr val="tx1"/>
                </a:solidFill>
                <a:latin typeface="+mn-lt"/>
                <a:ea typeface="+mn-ea"/>
                <a:cs typeface="+mn-cs"/>
              </a:rPr>
              <a:t>basename</a:t>
            </a:r>
            <a:r>
              <a:rPr lang="en-US" sz="1200" kern="1200" dirty="0" smtClean="0">
                <a:solidFill>
                  <a:schemeClr val="tx1"/>
                </a:solidFill>
                <a:latin typeface="+mn-lt"/>
                <a:ea typeface="+mn-ea"/>
                <a:cs typeface="+mn-cs"/>
              </a:rPr>
              <a:t> of the index for the reference genome.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-U 	Comma-separated list of files containing unpaired reads to be aligned, e.g. lane1.fq,lane2.fq,lane3.fq,lane4.fq.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 	File to write SAM alignments to.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-1 	Comma-separated list of files containing mate 1s (filename usually includes _1), e.g. -1 flyA_1.fq,flyB_1.fq. Sequences specified with this option must correspond file-for-file and read-for-read with those specified with</a:t>
            </a:r>
            <a:r>
              <a:rPr lang="en-US" sz="1200" kern="1200" baseline="0" dirty="0" smtClean="0">
                <a:solidFill>
                  <a:schemeClr val="tx1"/>
                </a:solidFill>
                <a:latin typeface="+mn-lt"/>
                <a:ea typeface="+mn-ea"/>
                <a:cs typeface="+mn-cs"/>
              </a:rPr>
              <a:t> the “-2” option</a:t>
            </a: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-2	Comma-separated list of files containing mate 2s (filename usually includes _2), e.g. -2 flyA_2.fq,flyB_2.fq. Sequences specified with this option must correspond file-for-file and read-for-read with those specified in the</a:t>
            </a:r>
            <a:r>
              <a:rPr lang="en-US" sz="1200" kern="1200" baseline="0" dirty="0" smtClean="0">
                <a:solidFill>
                  <a:schemeClr val="tx1"/>
                </a:solidFill>
                <a:latin typeface="+mn-lt"/>
                <a:ea typeface="+mn-ea"/>
                <a:cs typeface="+mn-cs"/>
              </a:rPr>
              <a:t> “-1” option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r>
              <a:rPr lang="en-US" sz="1200" dirty="0" smtClean="0">
                <a:latin typeface="Courier"/>
                <a:cs typeface="Courier"/>
              </a:rPr>
              <a:t>--</a:t>
            </a:r>
            <a:r>
              <a:rPr lang="en-US" sz="1200" dirty="0" err="1" smtClean="0">
                <a:latin typeface="Courier"/>
                <a:cs typeface="Courier"/>
              </a:rPr>
              <a:t>qseq</a:t>
            </a:r>
            <a:r>
              <a:rPr lang="en-US" sz="1200" dirty="0" smtClean="0">
                <a:solidFill>
                  <a:srgbClr val="000000"/>
                </a:solidFill>
                <a:latin typeface="Courier"/>
                <a:cs typeface="Courier"/>
              </a:rPr>
              <a:t> </a:t>
            </a:r>
            <a:r>
              <a:rPr lang="en-US" sz="1200" dirty="0" smtClean="0">
                <a:latin typeface="Courier"/>
                <a:cs typeface="Courier"/>
              </a:rPr>
              <a:t>--qc-filter   </a:t>
            </a:r>
            <a:r>
              <a:rPr lang="en-US" sz="1200" dirty="0" smtClean="0">
                <a:solidFill>
                  <a:srgbClr val="263B86"/>
                </a:solidFill>
                <a:latin typeface="Courier"/>
                <a:cs typeface="Courier"/>
              </a:rPr>
              <a:t>filter reads QC, i.e. PF filter=0</a:t>
            </a:r>
          </a:p>
          <a:p>
            <a:r>
              <a:rPr lang="en-US" sz="1200" dirty="0" smtClean="0">
                <a:solidFill>
                  <a:srgbClr val="263B86"/>
                </a:solidFill>
                <a:latin typeface="Courier"/>
                <a:cs typeface="Courier"/>
              </a:rPr>
              <a:t>			   only supported in bowtie2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 Uses a Burrows-Wheeler transform to create a permanent, reusable index of the genome; 1.3 GB memory footprint for human genome. Aligns more than 25 million Illumina reads in 1 CPU hour.</a:t>
            </a:r>
            <a:r>
              <a:rPr lang="en-US" sz="1200" kern="1200" dirty="0" smtClean="0">
                <a:solidFill>
                  <a:schemeClr val="tx1"/>
                </a:solidFill>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 SE and PE alignment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Char char="•"/>
              <a:tabLst/>
              <a:defRPr/>
            </a:pPr>
            <a:r>
              <a:rPr lang="en-US" sz="1200" b="1" kern="1200" dirty="0" smtClean="0">
                <a:solidFill>
                  <a:schemeClr val="tx1"/>
                </a:solidFill>
                <a:latin typeface="+mn-lt"/>
                <a:ea typeface="+mn-ea"/>
                <a:cs typeface="+mn-cs"/>
              </a:rPr>
              <a:t> Gapped alignment</a:t>
            </a:r>
          </a:p>
          <a:p>
            <a:pPr marL="0" marR="0" indent="0" algn="l" defTabSz="457200" rtl="0" eaLnBrk="1" fontAlgn="auto" latinLnBrk="0" hangingPunct="1">
              <a:lnSpc>
                <a:spcPct val="100000"/>
              </a:lnSpc>
              <a:spcBef>
                <a:spcPts val="0"/>
              </a:spcBef>
              <a:spcAft>
                <a:spcPts val="0"/>
              </a:spcAft>
              <a:buClrTx/>
              <a:buSzTx/>
              <a:buFontTx/>
              <a:buChar char="•"/>
              <a:tabLst/>
              <a:defRPr/>
            </a:pPr>
            <a:endParaRPr lang="en-US" sz="1200" b="1"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 Trimming</a:t>
            </a:r>
            <a:r>
              <a:rPr lang="en-US" sz="1200" b="1" kern="1200" baseline="0" dirty="0" smtClean="0">
                <a:solidFill>
                  <a:schemeClr val="tx1"/>
                </a:solidFill>
                <a:latin typeface="+mn-lt"/>
                <a:ea typeface="+mn-ea"/>
                <a:cs typeface="+mn-cs"/>
              </a:rPr>
              <a:t> with the -5 and -3 options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kern="1200" baseline="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mn-lt"/>
                <a:ea typeface="+mn-ea"/>
                <a:cs typeface="+mn-cs"/>
              </a:rPr>
              <a:t>* Supports Phred+33 and Phred+64 (older </a:t>
            </a:r>
            <a:r>
              <a:rPr lang="en-US" sz="1200" b="1" kern="1200" baseline="0" dirty="0" err="1" smtClean="0">
                <a:solidFill>
                  <a:schemeClr val="tx1"/>
                </a:solidFill>
                <a:latin typeface="+mn-lt"/>
                <a:ea typeface="+mn-ea"/>
                <a:cs typeface="+mn-cs"/>
              </a:rPr>
              <a:t>illumina</a:t>
            </a:r>
            <a:r>
              <a:rPr lang="en-US" sz="1200" b="1" kern="1200" baseline="0" dirty="0" smtClean="0">
                <a:solidFill>
                  <a:schemeClr val="tx1"/>
                </a:solidFill>
                <a:latin typeface="+mn-lt"/>
                <a:ea typeface="+mn-ea"/>
                <a:cs typeface="+mn-cs"/>
              </a:rPr>
              <a:t> scores) quality scores with the -</a:t>
            </a:r>
            <a:r>
              <a:rPr lang="en-US" sz="1200" b="1" kern="1200" dirty="0" smtClean="0">
                <a:solidFill>
                  <a:schemeClr val="tx1"/>
                </a:solidFill>
                <a:latin typeface="+mn-lt"/>
                <a:ea typeface="+mn-ea"/>
                <a:cs typeface="+mn-cs"/>
              </a:rPr>
              <a:t>-phred33 and --phred64 options</a:t>
            </a:r>
            <a:endParaRPr lang="en-US" sz="1200" b="1" kern="1200" baseline="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t>
            </a:r>
            <a:r>
              <a:rPr lang="en-US" sz="1200" b="1" kern="1200" baseline="0" dirty="0" smtClean="0">
                <a:solidFill>
                  <a:schemeClr val="tx1"/>
                </a:solidFill>
                <a:latin typeface="+mn-lt"/>
                <a:ea typeface="+mn-ea"/>
                <a:cs typeface="+mn-cs"/>
              </a:rPr>
              <a:t> Supports FASTQ, </a:t>
            </a:r>
            <a:r>
              <a:rPr lang="en-US" sz="1200" b="1" kern="1200" baseline="0" dirty="0" err="1" smtClean="0">
                <a:solidFill>
                  <a:schemeClr val="tx1"/>
                </a:solidFill>
                <a:latin typeface="+mn-lt"/>
                <a:ea typeface="+mn-ea"/>
                <a:cs typeface="+mn-cs"/>
              </a:rPr>
              <a:t>qseq</a:t>
            </a:r>
            <a:r>
              <a:rPr lang="en-US" sz="1200" b="1" kern="1200" baseline="0" dirty="0" smtClean="0">
                <a:solidFill>
                  <a:schemeClr val="tx1"/>
                </a:solidFill>
                <a:latin typeface="+mn-lt"/>
                <a:ea typeface="+mn-ea"/>
                <a:cs typeface="+mn-cs"/>
              </a:rPr>
              <a:t> and FASTA input file formats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chief differences between Bowtie 1 and Bowtie 2 are: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For reads longer than about 50 </a:t>
            </a:r>
            <a:r>
              <a:rPr lang="en-US" sz="1200" kern="1200" dirty="0" err="1" smtClean="0">
                <a:solidFill>
                  <a:schemeClr val="tx1"/>
                </a:solidFill>
                <a:latin typeface="+mn-lt"/>
                <a:ea typeface="+mn-ea"/>
                <a:cs typeface="+mn-cs"/>
              </a:rPr>
              <a:t>bp</a:t>
            </a:r>
            <a:r>
              <a:rPr lang="en-US" sz="1200" kern="1200" dirty="0" smtClean="0">
                <a:solidFill>
                  <a:schemeClr val="tx1"/>
                </a:solidFill>
                <a:latin typeface="+mn-lt"/>
                <a:ea typeface="+mn-ea"/>
                <a:cs typeface="+mn-cs"/>
              </a:rPr>
              <a:t> Bowtie 2 is generally faster, more sensitive, and uses less memory than Bowtie 1. For relatively short reads (e.g. less than 50 </a:t>
            </a:r>
            <a:r>
              <a:rPr lang="en-US" sz="1200" kern="1200" dirty="0" err="1" smtClean="0">
                <a:solidFill>
                  <a:schemeClr val="tx1"/>
                </a:solidFill>
                <a:latin typeface="+mn-lt"/>
                <a:ea typeface="+mn-ea"/>
                <a:cs typeface="+mn-cs"/>
              </a:rPr>
              <a:t>bp</a:t>
            </a:r>
            <a:r>
              <a:rPr lang="en-US" sz="1200" kern="1200" dirty="0" smtClean="0">
                <a:solidFill>
                  <a:schemeClr val="tx1"/>
                </a:solidFill>
                <a:latin typeface="+mn-lt"/>
                <a:ea typeface="+mn-ea"/>
                <a:cs typeface="+mn-cs"/>
              </a:rPr>
              <a:t>) Bowtie 1 is sometimes faster and/or more sensitive.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Bowtie 2 supports gapped alignment with affine gap penalties. Number of gaps and gap lengths are not restricted, except by way of the configurable scoring scheme. Bowtie 1 finds just </a:t>
            </a:r>
            <a:r>
              <a:rPr lang="en-US" sz="1200" kern="1200" dirty="0" err="1" smtClean="0">
                <a:solidFill>
                  <a:schemeClr val="tx1"/>
                </a:solidFill>
                <a:latin typeface="+mn-lt"/>
                <a:ea typeface="+mn-ea"/>
                <a:cs typeface="+mn-cs"/>
              </a:rPr>
              <a:t>ungapped</a:t>
            </a:r>
            <a:r>
              <a:rPr lang="en-US" sz="1200" kern="1200" dirty="0" smtClean="0">
                <a:solidFill>
                  <a:schemeClr val="tx1"/>
                </a:solidFill>
                <a:latin typeface="+mn-lt"/>
                <a:ea typeface="+mn-ea"/>
                <a:cs typeface="+mn-cs"/>
              </a:rPr>
              <a:t> alignments.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Bowtie 2 supports local alignment, which doesn't require reads to align end-to-end. Local alignments might be "trimmed" ("soft clipped") at one or both extremes in a way that optimizes alignment score. Bowtie 2 also supports end-to-end alignment which, like Bowtie 1, requires that the read align entirely.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There is no upper limit on read length in Bowtie 2. Bowtie 1 had an upper limit of around 1000 </a:t>
            </a:r>
            <a:r>
              <a:rPr lang="en-US" sz="1200" kern="1200" dirty="0" err="1" smtClean="0">
                <a:solidFill>
                  <a:schemeClr val="tx1"/>
                </a:solidFill>
                <a:latin typeface="+mn-lt"/>
                <a:ea typeface="+mn-ea"/>
                <a:cs typeface="+mn-cs"/>
              </a:rPr>
              <a:t>bp</a:t>
            </a:r>
            <a:r>
              <a:rPr lang="en-US" sz="1200" kern="1200" dirty="0" smtClean="0">
                <a:solidFill>
                  <a:schemeClr val="tx1"/>
                </a:solidFill>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Bowtie 2 allows alignments to overlap ambiguous characters (e.g. Ns) in the reference. Bowtie 1 does not.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Bowtie 2 does away with Bowtie 1's notion of alignment "stratum", and its distinction between "</a:t>
            </a:r>
            <a:r>
              <a:rPr lang="en-US" sz="1200" kern="1200" dirty="0" err="1" smtClean="0">
                <a:solidFill>
                  <a:schemeClr val="tx1"/>
                </a:solidFill>
                <a:latin typeface="+mn-lt"/>
                <a:ea typeface="+mn-ea"/>
                <a:cs typeface="+mn-cs"/>
              </a:rPr>
              <a:t>Maq</a:t>
            </a:r>
            <a:r>
              <a:rPr lang="en-US" sz="1200" kern="1200" dirty="0" smtClean="0">
                <a:solidFill>
                  <a:schemeClr val="tx1"/>
                </a:solidFill>
                <a:latin typeface="+mn-lt"/>
                <a:ea typeface="+mn-ea"/>
                <a:cs typeface="+mn-cs"/>
              </a:rPr>
              <a:t>-like" and "end-to-end" modes. In Bowtie 2 all alignments lie along a continuous spectrum of alignment scores where the scoring scheme, similar to Needleman-</a:t>
            </a:r>
            <a:r>
              <a:rPr lang="en-US" sz="1200" kern="1200" dirty="0" err="1" smtClean="0">
                <a:solidFill>
                  <a:schemeClr val="tx1"/>
                </a:solidFill>
                <a:latin typeface="+mn-lt"/>
                <a:ea typeface="+mn-ea"/>
                <a:cs typeface="+mn-cs"/>
              </a:rPr>
              <a:t>Wunsch</a:t>
            </a:r>
            <a:r>
              <a:rPr lang="en-US" sz="1200" kern="1200" dirty="0" smtClean="0">
                <a:solidFill>
                  <a:schemeClr val="tx1"/>
                </a:solidFill>
                <a:latin typeface="+mn-lt"/>
                <a:ea typeface="+mn-ea"/>
                <a:cs typeface="+mn-cs"/>
              </a:rPr>
              <a:t> and Smith-Waterman.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Bowtie 2's paired-end alignment is more flexible. E.g. for pairs that do not align in a paired fashion, Bowtie 2 attempts to find unpaired alignments for each mate.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Bowtie 2 reports a spectrum of mapping qualities, in contrast </a:t>
            </a:r>
            <a:r>
              <a:rPr lang="en-US" sz="1200" kern="1200" dirty="0" err="1" smtClean="0">
                <a:solidFill>
                  <a:schemeClr val="tx1"/>
                </a:solidFill>
                <a:latin typeface="+mn-lt"/>
                <a:ea typeface="+mn-ea"/>
                <a:cs typeface="+mn-cs"/>
              </a:rPr>
              <a:t>fo</a:t>
            </a:r>
            <a:r>
              <a:rPr lang="en-US" sz="1200" kern="1200" dirty="0" smtClean="0">
                <a:solidFill>
                  <a:schemeClr val="tx1"/>
                </a:solidFill>
                <a:latin typeface="+mn-lt"/>
                <a:ea typeface="+mn-ea"/>
                <a:cs typeface="+mn-cs"/>
              </a:rPr>
              <a:t> Bowtie 1 which reports either 0 or high.</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Bowtie 2 does not align </a:t>
            </a:r>
            <a:r>
              <a:rPr lang="en-US" sz="1200" kern="1200" dirty="0" err="1" smtClean="0">
                <a:solidFill>
                  <a:schemeClr val="tx1"/>
                </a:solidFill>
                <a:latin typeface="+mn-lt"/>
                <a:ea typeface="+mn-ea"/>
                <a:cs typeface="+mn-cs"/>
              </a:rPr>
              <a:t>colorspace</a:t>
            </a:r>
            <a:r>
              <a:rPr lang="en-US" sz="1200" kern="1200" dirty="0" smtClean="0">
                <a:solidFill>
                  <a:schemeClr val="tx1"/>
                </a:solidFill>
                <a:latin typeface="+mn-lt"/>
                <a:ea typeface="+mn-ea"/>
                <a:cs typeface="+mn-cs"/>
              </a:rPr>
              <a:t> reads.</a:t>
            </a:r>
          </a:p>
          <a:p>
            <a:pPr marL="0" marR="0" indent="0" algn="l" defTabSz="457200" rtl="0" eaLnBrk="1" fontAlgn="auto" latinLnBrk="0" hangingPunct="1">
              <a:lnSpc>
                <a:spcPct val="100000"/>
              </a:lnSpc>
              <a:spcBef>
                <a:spcPts val="0"/>
              </a:spcBef>
              <a:spcAft>
                <a:spcPts val="0"/>
              </a:spcAft>
              <a:buClrTx/>
              <a:buSzTx/>
              <a:buFontTx/>
              <a:buChar char="-"/>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30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solidFill>
                  <a:srgbClr val="008000"/>
                </a:solidFill>
              </a:rPr>
              <a:t>forward reads file name</a:t>
            </a:r>
          </a:p>
          <a:p>
            <a:r>
              <a:rPr lang="en-US" sz="1200" b="1" dirty="0" smtClean="0">
                <a:solidFill>
                  <a:srgbClr val="8000FF"/>
                </a:solidFill>
              </a:rPr>
              <a:t>reverse reads file name</a:t>
            </a:r>
          </a:p>
          <a:p>
            <a:endParaRPr lang="en-US" sz="1200" b="1" dirty="0" smtClean="0">
              <a:solidFill>
                <a:srgbClr val="FF0000"/>
              </a:solidFill>
            </a:endParaRPr>
          </a:p>
          <a:p>
            <a:r>
              <a:rPr lang="en-US" sz="1200" b="1" dirty="0" smtClean="0">
                <a:solidFill>
                  <a:srgbClr val="FF0000"/>
                </a:solidFill>
              </a:rPr>
              <a:t>Note: If you have multiple</a:t>
            </a:r>
            <a:r>
              <a:rPr lang="en-US" sz="1200" b="1" baseline="0" dirty="0" smtClean="0">
                <a:solidFill>
                  <a:srgbClr val="FF0000"/>
                </a:solidFill>
              </a:rPr>
              <a:t> </a:t>
            </a:r>
            <a:r>
              <a:rPr lang="en-US" sz="1200" b="1" baseline="0" dirty="0" err="1" smtClean="0">
                <a:solidFill>
                  <a:srgbClr val="FF0000"/>
                </a:solidFill>
              </a:rPr>
              <a:t>fastq</a:t>
            </a:r>
            <a:r>
              <a:rPr lang="en-US" sz="1200" b="1" baseline="0" dirty="0" smtClean="0">
                <a:solidFill>
                  <a:srgbClr val="FF0000"/>
                </a:solidFill>
              </a:rPr>
              <a:t> files, these should listed together, separated by commas</a:t>
            </a:r>
            <a:endParaRPr lang="en-US" sz="1200" b="1" dirty="0" smtClean="0">
              <a:solidFill>
                <a:srgbClr val="FF0000"/>
              </a:solidFill>
            </a:endParaRPr>
          </a:p>
          <a:p>
            <a:r>
              <a:rPr lang="en-US" sz="1200" b="0" dirty="0" smtClean="0">
                <a:solidFill>
                  <a:srgbClr val="FF0000"/>
                </a:solidFill>
              </a:rPr>
              <a:t>-N </a:t>
            </a:r>
            <a:r>
              <a:rPr lang="en-US" sz="1200" b="0" dirty="0" err="1" smtClean="0">
                <a:solidFill>
                  <a:srgbClr val="FF0000"/>
                </a:solidFill>
              </a:rPr>
              <a:t>Xinteger</a:t>
            </a:r>
            <a:r>
              <a:rPr lang="en-US" sz="1200" b="0" dirty="0" smtClean="0">
                <a:solidFill>
                  <a:srgbClr val="FF0000"/>
                </a:solidFill>
              </a:rPr>
              <a:t> = max # of mismatches</a:t>
            </a:r>
            <a:endParaRPr lang="en-US" sz="1200" b="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a:t>
            </a:r>
            <a:r>
              <a:rPr lang="en-US" sz="1200" kern="1200" dirty="0" smtClean="0">
                <a:solidFill>
                  <a:schemeClr val="tx1"/>
                </a:solidFill>
                <a:latin typeface="+mn-lt"/>
                <a:ea typeface="+mn-ea"/>
                <a:cs typeface="+mn-cs"/>
              </a:rPr>
              <a:t> &lt;</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&gt;	Use this many threads to align reads. The default is 1.	</a:t>
            </a:r>
          </a:p>
          <a:p>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&lt;string&gt;	Sets the name of the directory in which </a:t>
            </a:r>
            <a:r>
              <a:rPr lang="en-US" sz="1200" kern="1200" dirty="0" err="1" smtClean="0">
                <a:solidFill>
                  <a:schemeClr val="tx1"/>
                </a:solidFill>
                <a:latin typeface="+mn-lt"/>
                <a:ea typeface="+mn-ea"/>
                <a:cs typeface="+mn-cs"/>
              </a:rPr>
              <a:t>TopHat</a:t>
            </a:r>
            <a:r>
              <a:rPr lang="en-US" sz="1200" kern="1200" dirty="0" smtClean="0">
                <a:solidFill>
                  <a:schemeClr val="tx1"/>
                </a:solidFill>
                <a:latin typeface="+mn-lt"/>
                <a:ea typeface="+mn-ea"/>
                <a:cs typeface="+mn-cs"/>
              </a:rPr>
              <a:t> will write all of its output. The default is "./</a:t>
            </a:r>
            <a:r>
              <a:rPr lang="en-US" sz="1200" kern="1200" dirty="0" err="1" smtClean="0">
                <a:solidFill>
                  <a:schemeClr val="tx1"/>
                </a:solidFill>
                <a:latin typeface="+mn-lt"/>
                <a:ea typeface="+mn-ea"/>
                <a:cs typeface="+mn-cs"/>
              </a:rPr>
              <a:t>tophat_out</a:t>
            </a:r>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TopHat</a:t>
            </a:r>
            <a:r>
              <a:rPr lang="en-US" sz="1200" b="1" kern="1200" dirty="0" smtClean="0">
                <a:solidFill>
                  <a:schemeClr val="tx1"/>
                </a:solidFill>
                <a:latin typeface="+mn-lt"/>
                <a:ea typeface="+mn-ea"/>
                <a:cs typeface="+mn-cs"/>
              </a:rPr>
              <a:t> is a program that aligns RNA-</a:t>
            </a:r>
            <a:r>
              <a:rPr lang="en-US" sz="1200" b="1" kern="1200" dirty="0" err="1" smtClean="0">
                <a:solidFill>
                  <a:schemeClr val="tx1"/>
                </a:solidFill>
                <a:latin typeface="+mn-lt"/>
                <a:ea typeface="+mn-ea"/>
                <a:cs typeface="+mn-cs"/>
              </a:rPr>
              <a:t>Seq</a:t>
            </a:r>
            <a:r>
              <a:rPr lang="en-US" sz="1200" b="1" kern="1200" dirty="0" smtClean="0">
                <a:solidFill>
                  <a:schemeClr val="tx1"/>
                </a:solidFill>
                <a:latin typeface="+mn-lt"/>
                <a:ea typeface="+mn-ea"/>
                <a:cs typeface="+mn-cs"/>
              </a:rPr>
              <a:t> reads to a genome in order to identify </a:t>
            </a:r>
            <a:r>
              <a:rPr lang="en-US" sz="1200" b="1" kern="1200" dirty="0" err="1" smtClean="0">
                <a:solidFill>
                  <a:schemeClr val="tx1"/>
                </a:solidFill>
                <a:latin typeface="+mn-lt"/>
                <a:ea typeface="+mn-ea"/>
                <a:cs typeface="+mn-cs"/>
              </a:rPr>
              <a:t>exon-exon</a:t>
            </a:r>
            <a:r>
              <a:rPr lang="en-US" sz="1200" b="1" kern="1200" dirty="0" smtClean="0">
                <a:solidFill>
                  <a:schemeClr val="tx1"/>
                </a:solidFill>
                <a:latin typeface="+mn-lt"/>
                <a:ea typeface="+mn-ea"/>
                <a:cs typeface="+mn-cs"/>
              </a:rPr>
              <a:t> splice junctions. It is built on </a:t>
            </a:r>
            <a:r>
              <a:rPr lang="en-US" sz="1200" b="1" kern="1200" dirty="0" smtClean="0">
                <a:solidFill>
                  <a:schemeClr val="tx1"/>
                </a:solidFill>
                <a:latin typeface="+mn-lt"/>
                <a:ea typeface="+mn-ea"/>
                <a:cs typeface="+mn-cs"/>
                <a:hlinkClick r:id="rId3"/>
              </a:rPr>
              <a:t>Bowtie. </a:t>
            </a:r>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Default parameters are fine-tuned for</a:t>
            </a:r>
            <a:r>
              <a:rPr lang="en-US" sz="1200" b="1" kern="1200" baseline="0" dirty="0" smtClean="0">
                <a:solidFill>
                  <a:schemeClr val="tx1"/>
                </a:solidFill>
                <a:latin typeface="+mn-lt"/>
                <a:ea typeface="+mn-ea"/>
                <a:cs typeface="+mn-cs"/>
              </a:rPr>
              <a:t> alignment to a mammalian genome</a:t>
            </a:r>
            <a:endParaRPr lang="en-US" sz="1200" b="1" kern="1200" dirty="0" smtClean="0">
              <a:solidFill>
                <a:schemeClr val="tx1"/>
              </a:solidFill>
              <a:latin typeface="+mn-lt"/>
              <a:ea typeface="+mn-ea"/>
              <a:cs typeface="+mn-cs"/>
            </a:endParaRPr>
          </a:p>
          <a:p>
            <a:pPr>
              <a:buFontTx/>
              <a:buChar char="•"/>
            </a:pPr>
            <a:r>
              <a:rPr lang="en-US" sz="1200" kern="1200" dirty="0" smtClean="0">
                <a:solidFill>
                  <a:schemeClr val="tx1"/>
                </a:solidFill>
                <a:latin typeface="+mn-lt"/>
                <a:ea typeface="+mn-ea"/>
                <a:cs typeface="+mn-cs"/>
              </a:rPr>
              <a:t>The software is optimized for reads 75bp or longer</a:t>
            </a:r>
          </a:p>
          <a:p>
            <a:pPr>
              <a:buFontTx/>
              <a:buChar char="•"/>
            </a:pPr>
            <a:r>
              <a:rPr lang="en-US" sz="1200" b="0" kern="1200" dirty="0" smtClean="0">
                <a:solidFill>
                  <a:schemeClr val="tx1"/>
                </a:solidFill>
                <a:latin typeface="+mn-lt"/>
                <a:ea typeface="+mn-ea"/>
                <a:cs typeface="+mn-cs"/>
              </a:rPr>
              <a:t>Ca</a:t>
            </a:r>
            <a:r>
              <a:rPr lang="en-US" sz="1200" b="0" kern="1200" baseline="0" dirty="0" smtClean="0">
                <a:solidFill>
                  <a:schemeClr val="tx1"/>
                </a:solidFill>
                <a:latin typeface="+mn-lt"/>
                <a:ea typeface="+mn-ea"/>
                <a:cs typeface="+mn-cs"/>
              </a:rPr>
              <a:t>n use bowtie or bowtie2 as its alignment algorithm</a:t>
            </a:r>
          </a:p>
          <a:p>
            <a:pPr>
              <a:buFontTx/>
              <a:buChar char="•"/>
            </a:pPr>
            <a:r>
              <a:rPr lang="en-US" sz="1200" b="0" kern="1200" baseline="0" dirty="0" smtClean="0">
                <a:solidFill>
                  <a:schemeClr val="tx1"/>
                </a:solidFill>
                <a:latin typeface="+mn-lt"/>
                <a:ea typeface="+mn-ea"/>
                <a:cs typeface="+mn-cs"/>
              </a:rPr>
              <a:t>Multithreading</a:t>
            </a:r>
          </a:p>
          <a:p>
            <a:pPr>
              <a:buFontTx/>
              <a:buChar char="•"/>
            </a:pPr>
            <a:r>
              <a:rPr lang="en-US" sz="1200" b="0" kern="1200" dirty="0" err="1" smtClean="0">
                <a:solidFill>
                  <a:schemeClr val="tx1"/>
                </a:solidFill>
                <a:latin typeface="+mn-lt"/>
                <a:ea typeface="+mn-ea"/>
                <a:cs typeface="+mn-cs"/>
              </a:rPr>
              <a:t>FASTQ,FASTA,qseq</a:t>
            </a:r>
            <a:r>
              <a:rPr lang="en-US" sz="1200" b="0" kern="1200" baseline="0" dirty="0" smtClean="0">
                <a:solidFill>
                  <a:schemeClr val="tx1"/>
                </a:solidFill>
                <a:latin typeface="+mn-lt"/>
                <a:ea typeface="+mn-ea"/>
                <a:cs typeface="+mn-cs"/>
              </a:rPr>
              <a:t> file formats</a:t>
            </a:r>
          </a:p>
          <a:p>
            <a:pPr>
              <a:buFontTx/>
              <a:buChar char="•"/>
            </a:pPr>
            <a:r>
              <a:rPr lang="en-US" sz="1200" b="0" kern="1200" baseline="0" dirty="0" smtClean="0">
                <a:solidFill>
                  <a:schemeClr val="tx1"/>
                </a:solidFill>
                <a:latin typeface="+mn-lt"/>
                <a:ea typeface="+mn-ea"/>
                <a:cs typeface="+mn-cs"/>
              </a:rPr>
              <a:t>SE and PE reads</a:t>
            </a:r>
          </a:p>
          <a:p>
            <a:pPr>
              <a:buFontTx/>
              <a:buChar char="•"/>
            </a:pPr>
            <a:r>
              <a:rPr lang="en-US" dirty="0" smtClean="0"/>
              <a:t> Supports older versions of Illumina quality scores</a:t>
            </a:r>
            <a:endParaRPr lang="en-US" sz="1200" b="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A4632BB-8912-C84A-8F28-CAEB28B0E389}" type="slidenum">
              <a:rPr lang="en-US" smtClean="0"/>
              <a:pPr/>
              <a:t>31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32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33</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accepted_hits.bam</a:t>
            </a:r>
            <a:r>
              <a:rPr lang="en-US" dirty="0" smtClean="0"/>
              <a:t>. A list of read alignments in SAM format. SAM is a compact short read alignment format that is increasingly being adopted. </a:t>
            </a:r>
          </a:p>
          <a:p>
            <a:endParaRPr lang="en-US" dirty="0" smtClean="0"/>
          </a:p>
          <a:p>
            <a:r>
              <a:rPr lang="en-US" dirty="0" err="1" smtClean="0"/>
              <a:t>junctions.bed</a:t>
            </a:r>
            <a:r>
              <a:rPr lang="en-US" dirty="0" smtClean="0"/>
              <a:t>. A UCSC BED track of junctions reported by </a:t>
            </a:r>
            <a:r>
              <a:rPr lang="en-US" dirty="0" err="1" smtClean="0"/>
              <a:t>TopHat</a:t>
            </a:r>
            <a:r>
              <a:rPr lang="en-US" dirty="0" smtClean="0"/>
              <a:t>. Each junction consists of two connected BED blocks, where each block is as long as the maximal overhang of any read spanning the junction. The score is the number of alignments spanning the junction.</a:t>
            </a:r>
          </a:p>
          <a:p>
            <a:endParaRPr lang="en-US" dirty="0" smtClean="0"/>
          </a:p>
          <a:p>
            <a:r>
              <a:rPr lang="en-US" dirty="0" err="1" smtClean="0"/>
              <a:t>insertions.bed</a:t>
            </a:r>
            <a:r>
              <a:rPr lang="en-US" dirty="0" smtClean="0"/>
              <a:t> and </a:t>
            </a:r>
            <a:r>
              <a:rPr lang="en-US" dirty="0" err="1" smtClean="0"/>
              <a:t>deletions.bed</a:t>
            </a:r>
            <a:r>
              <a:rPr lang="en-US" dirty="0" smtClean="0"/>
              <a:t>. UCSC BED tracks of insertions and deletions reported by </a:t>
            </a:r>
            <a:r>
              <a:rPr lang="en-US" dirty="0" err="1" smtClean="0"/>
              <a:t>TopHat</a:t>
            </a:r>
            <a:r>
              <a:rPr lang="en-US" dirty="0" smtClean="0"/>
              <a:t>. </a:t>
            </a:r>
          </a:p>
          <a:p>
            <a:endParaRPr lang="en-US" dirty="0" smtClean="0"/>
          </a:p>
          <a:p>
            <a:r>
              <a:rPr lang="en-US" dirty="0" err="1" smtClean="0"/>
              <a:t>Insertions.bed</a:t>
            </a:r>
            <a:r>
              <a:rPr lang="en-US" dirty="0" smtClean="0"/>
              <a:t> - </a:t>
            </a:r>
            <a:r>
              <a:rPr lang="en-US" dirty="0" err="1" smtClean="0"/>
              <a:t>chromLeft</a:t>
            </a:r>
            <a:r>
              <a:rPr lang="en-US" dirty="0" smtClean="0"/>
              <a:t> refers to the last genomic base before the insertion. </a:t>
            </a:r>
          </a:p>
          <a:p>
            <a:endParaRPr lang="en-US" dirty="0" smtClean="0"/>
          </a:p>
          <a:p>
            <a:r>
              <a:rPr lang="en-US" dirty="0" err="1" smtClean="0"/>
              <a:t>Deletions.bed</a:t>
            </a:r>
            <a:r>
              <a:rPr lang="en-US" dirty="0" smtClean="0"/>
              <a:t> - </a:t>
            </a:r>
            <a:r>
              <a:rPr lang="en-US" dirty="0" err="1" smtClean="0"/>
              <a:t>chromLeft</a:t>
            </a:r>
            <a:r>
              <a:rPr lang="en-US" dirty="0" smtClean="0"/>
              <a:t> refers to the first genomic base of the deletion.</a:t>
            </a:r>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34</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A4632BB-8912-C84A-8F28-CAEB28B0E389}" type="slidenum">
              <a:rPr lang="en-US" smtClean="0"/>
              <a:pPr/>
              <a:t>36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38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39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3</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18954630"/>
      </p:ext>
    </p:extLst>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40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41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6</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878998808"/>
      </p:ext>
    </p:extLst>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smtClean="0">
                <a:solidFill>
                  <a:schemeClr val="tx1"/>
                </a:solidFill>
                <a:latin typeface="+mn-lt"/>
                <a:ea typeface="+mn-ea"/>
                <a:cs typeface="+mn-cs"/>
              </a:rPr>
              <a:t>Tophat</a:t>
            </a:r>
            <a:r>
              <a:rPr lang="en-US" sz="1200" kern="1200" dirty="0" smtClean="0">
                <a:solidFill>
                  <a:schemeClr val="tx1"/>
                </a:solidFill>
                <a:latin typeface="+mn-lt"/>
                <a:ea typeface="+mn-ea"/>
                <a:cs typeface="+mn-cs"/>
              </a:rPr>
              <a:t> is basically a specialized wrapper for bowtie2 - it manipulates your reads and aligns them with bowtie2 in order to identify novel splice junctions.  It can also use given splice junctions/gene models to map your data across known splice junctions.</a:t>
            </a:r>
          </a:p>
          <a:p>
            <a:endParaRPr lang="en-US" sz="1200" dirty="0" smtClean="0"/>
          </a:p>
          <a:p>
            <a:r>
              <a:rPr lang="en-US" sz="1200" dirty="0" smtClean="0"/>
              <a:t>STAR requires at least 30 </a:t>
            </a:r>
            <a:r>
              <a:rPr lang="en-US" sz="1200" dirty="0" err="1" smtClean="0"/>
              <a:t>Gb</a:t>
            </a:r>
            <a:r>
              <a:rPr lang="en-US" sz="1200" dirty="0" smtClean="0"/>
              <a:t> to align to the human or mouse genomes.</a:t>
            </a:r>
          </a:p>
        </p:txBody>
      </p:sp>
      <p:sp>
        <p:nvSpPr>
          <p:cNvPr id="4" name="Slide Number Placeholder 3"/>
          <p:cNvSpPr>
            <a:spLocks noGrp="1"/>
          </p:cNvSpPr>
          <p:nvPr>
            <p:ph type="sldNum" sz="quarter" idx="10"/>
          </p:nvPr>
        </p:nvSpPr>
        <p:spPr/>
        <p:txBody>
          <a:bodyPr/>
          <a:lstStyle/>
          <a:p>
            <a:fld id="{DA4632BB-8912-C84A-8F28-CAEB28B0E389}"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12</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878998808"/>
      </p:ext>
    </p:extLst>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16</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878998808"/>
      </p:ext>
    </p:extLst>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23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25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userID@hoffman2.idre.ucla.edu"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hgdownload.soe.ucsc.edu/goldenPath/hg38/bigZips/hg38.fa.gz"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582113" y="1236516"/>
            <a:ext cx="7055896" cy="3037310"/>
          </a:xfrm>
        </p:spPr>
        <p:txBody>
          <a:bodyPr anchor="t">
            <a:noAutofit/>
          </a:bodyPr>
          <a:lstStyle/>
          <a:p>
            <a:r>
              <a:rPr lang="en-US" sz="3200" b="1" dirty="0"/>
              <a:t>Institute for Quantitative &amp; Computational Biosciences Workshop4: </a:t>
            </a:r>
            <a:br>
              <a:rPr lang="en-US" sz="3200" b="1" dirty="0"/>
            </a:br>
            <a:r>
              <a:rPr lang="en-US" sz="3200" b="1" dirty="0"/>
              <a:t/>
            </a:r>
            <a:br>
              <a:rPr lang="en-US" sz="3200" b="1" dirty="0"/>
            </a:br>
            <a:r>
              <a:rPr lang="en-US" sz="3200" b="1" dirty="0"/>
              <a:t>NGS- study design and short read mapping</a:t>
            </a:r>
            <a:endParaRPr lang="en-US" sz="3200"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932114403"/>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mp:transition xmlns:mp="http://schemas.microsoft.com/office/mac/powerpoint/2008/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Sensitivity and Accuracy</a:t>
            </a:r>
            <a:br>
              <a:rPr lang="en-US" b="1" dirty="0" smtClean="0"/>
            </a:br>
            <a:r>
              <a:rPr lang="en-US" sz="3200" dirty="0" smtClean="0"/>
              <a:t>Simulated data with no errors</a:t>
            </a:r>
            <a:endParaRPr lang="en-US" sz="3200" dirty="0"/>
          </a:p>
        </p:txBody>
      </p:sp>
      <p:pic>
        <p:nvPicPr>
          <p:cNvPr id="5" name="Picture 4"/>
          <p:cNvPicPr>
            <a:picLocks noChangeAspect="1"/>
          </p:cNvPicPr>
          <p:nvPr/>
        </p:nvPicPr>
        <p:blipFill>
          <a:blip r:embed="rId2"/>
          <a:stretch>
            <a:fillRect/>
          </a:stretch>
        </p:blipFill>
        <p:spPr>
          <a:xfrm>
            <a:off x="0" y="1829550"/>
            <a:ext cx="9144000" cy="2349448"/>
          </a:xfrm>
          <a:prstGeom prst="rect">
            <a:avLst/>
          </a:prstGeom>
        </p:spPr>
      </p:pic>
      <p:sp>
        <p:nvSpPr>
          <p:cNvPr id="4" name="TextBox 3"/>
          <p:cNvSpPr txBox="1"/>
          <p:nvPr/>
        </p:nvSpPr>
        <p:spPr>
          <a:xfrm>
            <a:off x="4427561" y="6327381"/>
            <a:ext cx="4506362" cy="369332"/>
          </a:xfrm>
          <a:prstGeom prst="rect">
            <a:avLst/>
          </a:prstGeom>
          <a:noFill/>
        </p:spPr>
        <p:txBody>
          <a:bodyPr wrap="none" rtlCol="0">
            <a:spAutoFit/>
          </a:bodyPr>
          <a:lstStyle/>
          <a:p>
            <a:r>
              <a:rPr dirty="0" smtClean="0"/>
              <a:t>Hatem </a:t>
            </a:r>
            <a:r>
              <a:rPr i="1" dirty="0" smtClean="0"/>
              <a:t>et al. BMC Bioinformatics </a:t>
            </a:r>
            <a:r>
              <a:rPr dirty="0" smtClean="0"/>
              <a:t>2013, </a:t>
            </a:r>
            <a:r>
              <a:rPr b="1" dirty="0" smtClean="0"/>
              <a:t>14</a:t>
            </a:r>
            <a:r>
              <a:rPr dirty="0" smtClean="0"/>
              <a:t>:184 </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Sensitivity and Accuracy </a:t>
            </a:r>
            <a:br>
              <a:rPr lang="en-US" b="1" dirty="0" smtClean="0"/>
            </a:br>
            <a:r>
              <a:rPr lang="en-US" sz="3200" dirty="0" smtClean="0"/>
              <a:t>Human data with errors</a:t>
            </a:r>
            <a:endParaRPr lang="en-US" sz="3200" dirty="0"/>
          </a:p>
        </p:txBody>
      </p:sp>
      <p:pic>
        <p:nvPicPr>
          <p:cNvPr id="4" name="Picture 3"/>
          <p:cNvPicPr>
            <a:picLocks noChangeAspect="1"/>
          </p:cNvPicPr>
          <p:nvPr/>
        </p:nvPicPr>
        <p:blipFill>
          <a:blip r:embed="rId2"/>
          <a:srcRect r="2952"/>
          <a:stretch>
            <a:fillRect/>
          </a:stretch>
        </p:blipFill>
        <p:spPr>
          <a:xfrm>
            <a:off x="32079" y="1521862"/>
            <a:ext cx="9132241" cy="3001962"/>
          </a:xfrm>
          <a:prstGeom prst="rect">
            <a:avLst/>
          </a:prstGeom>
        </p:spPr>
      </p:pic>
      <p:sp>
        <p:nvSpPr>
          <p:cNvPr id="6" name="TextBox 5"/>
          <p:cNvSpPr txBox="1"/>
          <p:nvPr/>
        </p:nvSpPr>
        <p:spPr>
          <a:xfrm>
            <a:off x="4427561" y="6327381"/>
            <a:ext cx="4506362" cy="369332"/>
          </a:xfrm>
          <a:prstGeom prst="rect">
            <a:avLst/>
          </a:prstGeom>
          <a:noFill/>
        </p:spPr>
        <p:txBody>
          <a:bodyPr wrap="none" rtlCol="0">
            <a:spAutoFit/>
          </a:bodyPr>
          <a:lstStyle/>
          <a:p>
            <a:r>
              <a:rPr dirty="0" smtClean="0"/>
              <a:t>Hatem </a:t>
            </a:r>
            <a:r>
              <a:rPr i="1" dirty="0" smtClean="0"/>
              <a:t>et al. BMC Bioinformatics </a:t>
            </a:r>
            <a:r>
              <a:rPr dirty="0" smtClean="0"/>
              <a:t>2013, </a:t>
            </a:r>
            <a:r>
              <a:rPr b="1" dirty="0" smtClean="0"/>
              <a:t>14</a:t>
            </a:r>
            <a:r>
              <a:rPr dirty="0" smtClean="0"/>
              <a:t>:184 </a:t>
            </a:r>
          </a:p>
          <a:p>
            <a:endParaRPr lang="en-US" dirty="0"/>
          </a:p>
        </p:txBody>
      </p:sp>
      <p:sp>
        <p:nvSpPr>
          <p:cNvPr id="5" name="TextBox 4"/>
          <p:cNvSpPr txBox="1"/>
          <p:nvPr/>
        </p:nvSpPr>
        <p:spPr>
          <a:xfrm>
            <a:off x="734181" y="4504397"/>
            <a:ext cx="5801588" cy="2031325"/>
          </a:xfrm>
          <a:prstGeom prst="rect">
            <a:avLst/>
          </a:prstGeom>
          <a:noFill/>
        </p:spPr>
        <p:txBody>
          <a:bodyPr wrap="none" rtlCol="0">
            <a:spAutoFit/>
          </a:bodyPr>
          <a:lstStyle/>
          <a:p>
            <a:r>
              <a:rPr lang="en-US" b="1" dirty="0" smtClean="0"/>
              <a:t>Note, this will all depend on:</a:t>
            </a:r>
          </a:p>
          <a:p>
            <a:pPr>
              <a:buFontTx/>
              <a:buChar char="-"/>
            </a:pPr>
            <a:r>
              <a:rPr lang="en-US" dirty="0" smtClean="0"/>
              <a:t>Reference genome used</a:t>
            </a:r>
          </a:p>
          <a:p>
            <a:pPr>
              <a:buFontTx/>
              <a:buChar char="-"/>
            </a:pPr>
            <a:r>
              <a:rPr lang="en-US" dirty="0" smtClean="0"/>
              <a:t>Application</a:t>
            </a:r>
          </a:p>
          <a:p>
            <a:pPr>
              <a:buFontTx/>
              <a:buChar char="-"/>
            </a:pPr>
            <a:r>
              <a:rPr lang="en-US" dirty="0" smtClean="0"/>
              <a:t>Read length</a:t>
            </a:r>
          </a:p>
          <a:p>
            <a:pPr>
              <a:buFontTx/>
              <a:buChar char="-"/>
            </a:pPr>
            <a:r>
              <a:rPr lang="en-US" dirty="0" smtClean="0"/>
              <a:t>Sequencing error rate</a:t>
            </a:r>
          </a:p>
          <a:p>
            <a:pPr>
              <a:buFontTx/>
              <a:buChar char="-"/>
            </a:pPr>
            <a:r>
              <a:rPr lang="en-US" dirty="0" smtClean="0"/>
              <a:t>Parameters used (ex: mismatches, gap open, soft trimming)</a:t>
            </a:r>
          </a:p>
          <a:p>
            <a:pPr>
              <a:buFontTx/>
              <a:buChar char="-"/>
            </a:pP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1732" y="1945229"/>
            <a:ext cx="7055896" cy="1552397"/>
          </a:xfrm>
        </p:spPr>
        <p:txBody>
          <a:bodyPr anchor="t">
            <a:noAutofit/>
          </a:bodyPr>
          <a:lstStyle/>
          <a:p>
            <a:r>
              <a:rPr lang="en-US" sz="3200" b="1" dirty="0" smtClean="0"/>
              <a:t>Reference genome</a:t>
            </a:r>
            <a:br>
              <a:rPr lang="en-US" sz="3200" b="1" dirty="0" smtClean="0"/>
            </a:br>
            <a:r>
              <a:rPr lang="en-US" sz="3200" b="1" dirty="0" smtClean="0"/>
              <a:t/>
            </a:r>
            <a:br>
              <a:rPr lang="en-US" sz="3200" b="1" dirty="0" smtClean="0"/>
            </a:br>
            <a:r>
              <a:rPr lang="en-US" sz="3200" b="1" dirty="0" smtClean="0"/>
              <a:t>aka Template, Index</a:t>
            </a:r>
            <a:endParaRPr lang="en-US" sz="3200"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932114403"/>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mp:transition xmlns:mp="http://schemas.microsoft.com/office/mac/powerpoint/2008/mai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txBox="1">
            <a:spLocks/>
          </p:cNvSpPr>
          <p:nvPr/>
        </p:nvSpPr>
        <p:spPr>
          <a:xfrm>
            <a:off x="0" y="15438"/>
            <a:ext cx="8458226" cy="615795"/>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smtClean="0"/>
              <a:t>Choosing a template ( Reference genome)</a:t>
            </a:r>
            <a:endParaRPr lang="en-US" sz="3200" b="1" u="sng" dirty="0"/>
          </a:p>
        </p:txBody>
      </p:sp>
      <p:graphicFrame>
        <p:nvGraphicFramePr>
          <p:cNvPr id="3" name="Table 2"/>
          <p:cNvGraphicFramePr>
            <a:graphicFrameLocks noGrp="1"/>
          </p:cNvGraphicFramePr>
          <p:nvPr>
            <p:extLst>
              <p:ext uri="{D42A27DB-BD31-4B8C-83A1-F6EECF244321}">
                <p14:mod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133036120"/>
              </p:ext>
            </p:extLst>
          </p:nvPr>
        </p:nvGraphicFramePr>
        <p:xfrm>
          <a:off x="563215" y="1300367"/>
          <a:ext cx="7001566" cy="2390915"/>
        </p:xfrm>
        <a:graphic>
          <a:graphicData uri="http://schemas.openxmlformats.org/drawingml/2006/table">
            <a:tbl>
              <a:tblPr firstRow="1" bandRow="1">
                <a:tableStyleId>{5C22544A-7EE6-4342-B048-85BDC9FD1C3A}</a:tableStyleId>
              </a:tblPr>
              <a:tblGrid>
                <a:gridCol w="2197654"/>
                <a:gridCol w="4803912"/>
              </a:tblGrid>
              <a:tr h="478183">
                <a:tc>
                  <a:txBody>
                    <a:bodyPr/>
                    <a:lstStyle/>
                    <a:p>
                      <a:r>
                        <a:rPr lang="en-US" dirty="0" smtClean="0">
                          <a:solidFill>
                            <a:srgbClr val="FFFFFF"/>
                          </a:solidFill>
                        </a:rPr>
                        <a:t>Application</a:t>
                      </a:r>
                      <a:endParaRPr lang="en-US" dirty="0">
                        <a:solidFill>
                          <a:srgbClr val="FFFFFF"/>
                        </a:solidFill>
                      </a:endParaRPr>
                    </a:p>
                  </a:txBody>
                  <a:tcPr/>
                </a:tc>
                <a:tc>
                  <a:txBody>
                    <a:bodyPr/>
                    <a:lstStyle/>
                    <a:p>
                      <a:r>
                        <a:rPr lang="en-US" dirty="0" smtClean="0">
                          <a:solidFill>
                            <a:srgbClr val="FFFFFF"/>
                          </a:solidFill>
                        </a:rPr>
                        <a:t>Commonly used template</a:t>
                      </a:r>
                      <a:endParaRPr lang="en-US" dirty="0">
                        <a:solidFill>
                          <a:srgbClr val="FFFFFF"/>
                        </a:solidFill>
                      </a:endParaRPr>
                    </a:p>
                  </a:txBody>
                  <a:tcPr/>
                </a:tc>
              </a:tr>
              <a:tr h="478183">
                <a:tc>
                  <a:txBody>
                    <a:bodyPr/>
                    <a:lstStyle/>
                    <a:p>
                      <a:r>
                        <a:rPr lang="en-US" dirty="0" smtClean="0"/>
                        <a:t>DNA sequencing</a:t>
                      </a:r>
                      <a:endParaRPr lang="en-US" dirty="0"/>
                    </a:p>
                  </a:txBody>
                  <a:tcPr/>
                </a:tc>
                <a:tc>
                  <a:txBody>
                    <a:bodyPr/>
                    <a:lstStyle/>
                    <a:p>
                      <a:r>
                        <a:rPr lang="en-US" dirty="0" smtClean="0"/>
                        <a:t>Genome or targeted region</a:t>
                      </a:r>
                      <a:endParaRPr lang="en-US" dirty="0"/>
                    </a:p>
                  </a:txBody>
                  <a:tcPr/>
                </a:tc>
              </a:tr>
              <a:tr h="478183">
                <a:tc>
                  <a:txBody>
                    <a:bodyPr/>
                    <a:lstStyle/>
                    <a:p>
                      <a:r>
                        <a:rPr lang="en-US" dirty="0" smtClean="0"/>
                        <a:t>RNAseq</a:t>
                      </a:r>
                      <a:endParaRPr lang="en-US" dirty="0"/>
                    </a:p>
                  </a:txBody>
                  <a:tcPr/>
                </a:tc>
                <a:tc>
                  <a:txBody>
                    <a:bodyPr/>
                    <a:lstStyle/>
                    <a:p>
                      <a:r>
                        <a:rPr lang="en-US" dirty="0" err="1" smtClean="0"/>
                        <a:t>Transcriptome</a:t>
                      </a:r>
                      <a:r>
                        <a:rPr lang="en-US" dirty="0" smtClean="0"/>
                        <a:t> and/or genome</a:t>
                      </a:r>
                      <a:endParaRPr lang="en-US" dirty="0"/>
                    </a:p>
                  </a:txBody>
                  <a:tcPr/>
                </a:tc>
              </a:tr>
              <a:tr h="478183">
                <a:tc>
                  <a:txBody>
                    <a:bodyPr/>
                    <a:lstStyle/>
                    <a:p>
                      <a:r>
                        <a:rPr lang="en-US" dirty="0" err="1" smtClean="0"/>
                        <a:t>miRNA</a:t>
                      </a:r>
                      <a:endParaRPr lang="en-US" dirty="0"/>
                    </a:p>
                  </a:txBody>
                  <a:tcPr/>
                </a:tc>
                <a:tc>
                  <a:txBody>
                    <a:bodyPr/>
                    <a:lstStyle/>
                    <a:p>
                      <a:r>
                        <a:rPr lang="en-US" dirty="0" smtClean="0"/>
                        <a:t>Precursor sequences or mature sequences </a:t>
                      </a:r>
                      <a:endParaRPr lang="en-US" dirty="0"/>
                    </a:p>
                  </a:txBody>
                  <a:tcPr/>
                </a:tc>
              </a:tr>
              <a:tr h="478183">
                <a:tc>
                  <a:txBody>
                    <a:bodyPr/>
                    <a:lstStyle/>
                    <a:p>
                      <a:r>
                        <a:rPr lang="en-US" dirty="0" smtClean="0"/>
                        <a:t>Chip / </a:t>
                      </a:r>
                      <a:r>
                        <a:rPr lang="en-US" dirty="0" err="1" smtClean="0"/>
                        <a:t>BSseq</a:t>
                      </a:r>
                      <a:endParaRPr lang="en-US" dirty="0"/>
                    </a:p>
                  </a:txBody>
                  <a:tcPr/>
                </a:tc>
                <a:tc>
                  <a:txBody>
                    <a:bodyPr/>
                    <a:lstStyle/>
                    <a:p>
                      <a:r>
                        <a:rPr lang="en-US" dirty="0" smtClean="0"/>
                        <a:t>Genome or targeted region</a:t>
                      </a:r>
                      <a:endParaRPr lang="en-US" dirty="0"/>
                    </a:p>
                  </a:txBody>
                  <a:tcPr/>
                </a:tc>
              </a:tr>
            </a:tbl>
          </a:graphicData>
        </a:graphic>
      </p:graphicFrame>
      <p:sp>
        <p:nvSpPr>
          <p:cNvPr id="4" name="TextBox 3"/>
          <p:cNvSpPr txBox="1"/>
          <p:nvPr/>
        </p:nvSpPr>
        <p:spPr>
          <a:xfrm>
            <a:off x="429533" y="4046930"/>
            <a:ext cx="7364256" cy="2308324"/>
          </a:xfrm>
          <a:prstGeom prst="rect">
            <a:avLst/>
          </a:prstGeom>
          <a:noFill/>
        </p:spPr>
        <p:txBody>
          <a:bodyPr wrap="square" rtlCol="0">
            <a:spAutoFit/>
          </a:bodyPr>
          <a:lstStyle/>
          <a:p>
            <a:r>
              <a:rPr lang="en-US" sz="2400" dirty="0" smtClean="0"/>
              <a:t>Choosing a template should be guided by your experiment </a:t>
            </a:r>
          </a:p>
          <a:p>
            <a:r>
              <a:rPr lang="en-US" sz="2400" dirty="0" smtClean="0"/>
              <a:t>	- what type of molecules did I assay?</a:t>
            </a:r>
          </a:p>
          <a:p>
            <a:r>
              <a:rPr lang="en-US" sz="2400" dirty="0" smtClean="0"/>
              <a:t>	- what am I looking at? </a:t>
            </a:r>
          </a:p>
          <a:p>
            <a:endParaRPr lang="en-US" sz="2400" dirty="0" smtClean="0"/>
          </a:p>
          <a:p>
            <a:r>
              <a:rPr lang="en-US" sz="2400" dirty="0" smtClean="0"/>
              <a:t>You can always map to several templates </a:t>
            </a:r>
            <a:endParaRPr lang="en-US" sz="2400"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9025189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descr="Screen Shot 2012-12-17 at 6.09.59 PM.png"/>
          <p:cNvPicPr>
            <a:picLocks noChangeAspect="1"/>
          </p:cNvPicPr>
          <p:nvPr/>
        </p:nvPicPr>
        <p:blipFill>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9992" y="1310105"/>
            <a:ext cx="8973542" cy="5127738"/>
          </a:xfrm>
          <a:prstGeom prst="rect">
            <a:avLst/>
          </a:prstGeom>
        </p:spPr>
      </p:pic>
      <p:sp>
        <p:nvSpPr>
          <p:cNvPr id="3" name="Title 1"/>
          <p:cNvSpPr txBox="1">
            <a:spLocks/>
          </p:cNvSpPr>
          <p:nvPr/>
        </p:nvSpPr>
        <p:spPr>
          <a:xfrm>
            <a:off x="0" y="15438"/>
            <a:ext cx="8953500" cy="615795"/>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smtClean="0"/>
              <a:t>Download a Reference Genome</a:t>
            </a:r>
            <a:endParaRPr lang="en-US" sz="3200" b="1" u="sng" dirty="0"/>
          </a:p>
        </p:txBody>
      </p:sp>
      <p:sp>
        <p:nvSpPr>
          <p:cNvPr id="4" name="Rectangle 3"/>
          <p:cNvSpPr/>
          <p:nvPr/>
        </p:nvSpPr>
        <p:spPr>
          <a:xfrm>
            <a:off x="160420" y="772718"/>
            <a:ext cx="5095490" cy="400110"/>
          </a:xfrm>
          <a:prstGeom prst="rect">
            <a:avLst/>
          </a:prstGeom>
        </p:spPr>
        <p:txBody>
          <a:bodyPr wrap="none">
            <a:spAutoFit/>
          </a:bodyPr>
          <a:lstStyle/>
          <a:p>
            <a:r>
              <a:rPr lang="en-US" sz="2000" b="1" dirty="0"/>
              <a:t>http://</a:t>
            </a:r>
            <a:r>
              <a:rPr lang="en-US" sz="2000" b="1" dirty="0" err="1"/>
              <a:t>cufflinks.cbcb.umd.edu</a:t>
            </a:r>
            <a:r>
              <a:rPr lang="en-US" sz="2000" b="1" dirty="0"/>
              <a:t>/</a:t>
            </a:r>
            <a:r>
              <a:rPr lang="en-US" sz="2000" b="1" dirty="0" err="1"/>
              <a:t>igenomes.html</a:t>
            </a:r>
            <a:endParaRPr lang="en-US" sz="2000" b="1"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4996047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0" y="15438"/>
            <a:ext cx="9144000" cy="615795"/>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smtClean="0"/>
              <a:t>Download a Reference Genome</a:t>
            </a:r>
            <a:endParaRPr lang="en-US" sz="3200" b="1" u="sng" dirty="0"/>
          </a:p>
        </p:txBody>
      </p:sp>
      <p:sp>
        <p:nvSpPr>
          <p:cNvPr id="4" name="Rectangle 3"/>
          <p:cNvSpPr/>
          <p:nvPr/>
        </p:nvSpPr>
        <p:spPr>
          <a:xfrm>
            <a:off x="218636" y="2105387"/>
            <a:ext cx="8046705" cy="707886"/>
          </a:xfrm>
          <a:prstGeom prst="rect">
            <a:avLst/>
          </a:prstGeom>
          <a:solidFill>
            <a:srgbClr val="FBC01E"/>
          </a:solidFill>
        </p:spPr>
        <p:txBody>
          <a:bodyPr wrap="square">
            <a:spAutoFit/>
          </a:bodyPr>
          <a:lstStyle/>
          <a:p>
            <a:r>
              <a:rPr lang="en-US" sz="2000" b="1" dirty="0" smtClean="0"/>
              <a:t>Genomes: UCSC genome browser -&gt; Downloads –&gt; Genome data</a:t>
            </a:r>
          </a:p>
          <a:p>
            <a:r>
              <a:rPr lang="en-US" sz="2000" b="1" dirty="0" smtClean="0"/>
              <a:t>http</a:t>
            </a:r>
            <a:r>
              <a:rPr lang="en-US" sz="2000" b="1" dirty="0"/>
              <a:t>://</a:t>
            </a:r>
            <a:r>
              <a:rPr lang="en-US" sz="2000" b="1" dirty="0" err="1"/>
              <a:t>hgdownload.soe.ucsc.edu</a:t>
            </a:r>
            <a:r>
              <a:rPr lang="en-US" sz="2000" b="1" dirty="0"/>
              <a:t>/</a:t>
            </a:r>
            <a:r>
              <a:rPr lang="en-US" sz="2000" b="1" dirty="0" err="1"/>
              <a:t>downloads.html</a:t>
            </a:r>
            <a:endParaRPr lang="en-US" sz="2000" b="1" dirty="0"/>
          </a:p>
        </p:txBody>
      </p:sp>
      <p:pic>
        <p:nvPicPr>
          <p:cNvPr id="5" name="Picture 4" descr="Screen Shot 2013-09-26 at 1.21.40 AM.png"/>
          <p:cNvPicPr>
            <a:picLocks noChangeAspect="1"/>
          </p:cNvPicPr>
          <p:nvPr/>
        </p:nvPicPr>
        <p:blipFill>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18637" y="2910977"/>
            <a:ext cx="8046705" cy="3606994"/>
          </a:xfrm>
          <a:prstGeom prst="rect">
            <a:avLst/>
          </a:prstGeom>
        </p:spPr>
      </p:pic>
      <p:sp>
        <p:nvSpPr>
          <p:cNvPr id="6" name="TextBox 5"/>
          <p:cNvSpPr txBox="1"/>
          <p:nvPr/>
        </p:nvSpPr>
        <p:spPr>
          <a:xfrm>
            <a:off x="218638" y="1146156"/>
            <a:ext cx="8046704" cy="461665"/>
          </a:xfrm>
          <a:prstGeom prst="rect">
            <a:avLst/>
          </a:prstGeom>
          <a:noFill/>
        </p:spPr>
        <p:txBody>
          <a:bodyPr wrap="square" rtlCol="0">
            <a:spAutoFit/>
          </a:bodyPr>
          <a:lstStyle/>
          <a:p>
            <a:r>
              <a:rPr lang="en-US" sz="2400" dirty="0" smtClean="0"/>
              <a:t>Download a reference genome for your organism of interest</a:t>
            </a:r>
            <a:endParaRPr lang="en-US" sz="2400"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021043690"/>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1732" y="1945229"/>
            <a:ext cx="7055896" cy="1552397"/>
          </a:xfrm>
        </p:spPr>
        <p:txBody>
          <a:bodyPr anchor="t">
            <a:noAutofit/>
          </a:bodyPr>
          <a:lstStyle/>
          <a:p>
            <a:r>
              <a:rPr lang="en-US" sz="3200" b="1" dirty="0" smtClean="0"/>
              <a:t>Alignment examples</a:t>
            </a:r>
            <a:endParaRPr lang="en-US" sz="3200"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932114403"/>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mp:transition xmlns:mp="http://schemas.microsoft.com/office/mac/powerpoint/2008/mai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295400"/>
            <a:ext cx="7772400" cy="2568575"/>
          </a:xfrm>
        </p:spPr>
        <p:txBody>
          <a:bodyPr/>
          <a:lstStyle/>
          <a:p>
            <a:pPr algn="l"/>
            <a:r>
              <a:rPr lang="en-US" dirty="0" smtClean="0"/>
              <a:t>Let’s do a sample alignment together</a:t>
            </a:r>
            <a:br>
              <a:rPr lang="en-US" dirty="0" smtClean="0"/>
            </a:br>
            <a:r>
              <a:rPr lang="en-US" dirty="0" smtClean="0"/>
              <a:t/>
            </a:r>
            <a:br>
              <a:rPr lang="en-US" dirty="0" smtClean="0"/>
            </a:br>
            <a:r>
              <a:rPr lang="en-US" dirty="0" smtClean="0"/>
              <a:t>Try the other aligners on your own as practice</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173038"/>
            <a:ext cx="8686800" cy="1143000"/>
          </a:xfrm>
        </p:spPr>
        <p:txBody>
          <a:bodyPr/>
          <a:lstStyle/>
          <a:p>
            <a:r>
              <a:rPr lang="en-US" sz="3600" b="1" u="sng" dirty="0" smtClean="0">
                <a:solidFill>
                  <a:schemeClr val="tx2"/>
                </a:solidFill>
              </a:rPr>
              <a:t>Mapping on Hoffman: Log-in</a:t>
            </a:r>
            <a:endParaRPr lang="en-US" sz="3600" b="1" u="sng" dirty="0">
              <a:solidFill>
                <a:schemeClr val="tx2"/>
              </a:solidFill>
            </a:endParaRPr>
          </a:p>
        </p:txBody>
      </p:sp>
      <p:sp>
        <p:nvSpPr>
          <p:cNvPr id="3" name="Content Placeholder 2"/>
          <p:cNvSpPr>
            <a:spLocks noGrp="1"/>
          </p:cNvSpPr>
          <p:nvPr>
            <p:ph idx="1"/>
          </p:nvPr>
        </p:nvSpPr>
        <p:spPr>
          <a:xfrm>
            <a:off x="254000" y="1130300"/>
            <a:ext cx="9516380" cy="4995863"/>
          </a:xfrm>
        </p:spPr>
        <p:txBody>
          <a:bodyPr/>
          <a:lstStyle/>
          <a:p>
            <a:r>
              <a:rPr lang="en-US" dirty="0" smtClean="0">
                <a:solidFill>
                  <a:srgbClr val="1F497D"/>
                </a:solidFill>
              </a:rPr>
              <a:t>Log-in to </a:t>
            </a:r>
            <a:r>
              <a:rPr lang="en-US" dirty="0">
                <a:solidFill>
                  <a:srgbClr val="1F497D"/>
                </a:solidFill>
              </a:rPr>
              <a:t>H</a:t>
            </a:r>
            <a:r>
              <a:rPr lang="en-US" dirty="0" smtClean="0">
                <a:solidFill>
                  <a:srgbClr val="1F497D"/>
                </a:solidFill>
              </a:rPr>
              <a:t>offman. On terminal, type:</a:t>
            </a:r>
          </a:p>
          <a:p>
            <a:endParaRPr lang="en-US" dirty="0" smtClean="0"/>
          </a:p>
          <a:p>
            <a:pPr>
              <a:buNone/>
            </a:pPr>
            <a:r>
              <a:rPr lang="en-US" sz="2800" dirty="0" err="1" smtClean="0">
                <a:latin typeface="Courier"/>
                <a:cs typeface="Courier"/>
              </a:rPr>
              <a:t>ssh</a:t>
            </a:r>
            <a:r>
              <a:rPr lang="en-US" sz="2800" dirty="0" smtClean="0">
                <a:latin typeface="Courier"/>
                <a:cs typeface="Courier"/>
              </a:rPr>
              <a:t> </a:t>
            </a:r>
            <a:r>
              <a:rPr lang="en-US" sz="2800" dirty="0" smtClean="0">
                <a:latin typeface="Courier"/>
                <a:cs typeface="Courier"/>
                <a:hlinkClick r:id="rId2"/>
              </a:rPr>
              <a:t>userID@hoffman2.idre.ucla.edu</a:t>
            </a:r>
            <a:endParaRPr lang="en-US" sz="2800" dirty="0" smtClean="0">
              <a:latin typeface="Courier"/>
              <a:cs typeface="Courier"/>
            </a:endParaRPr>
          </a:p>
          <a:p>
            <a:pPr lvl="1">
              <a:buNone/>
            </a:pPr>
            <a:endParaRPr lang="en-US" dirty="0" smtClean="0"/>
          </a:p>
          <a:p>
            <a:r>
              <a:rPr lang="en-US" dirty="0" smtClean="0">
                <a:solidFill>
                  <a:srgbClr val="1F497D"/>
                </a:solidFill>
              </a:rPr>
              <a:t>Request an interactive session:</a:t>
            </a:r>
          </a:p>
          <a:p>
            <a:endParaRPr lang="en-US" dirty="0" smtClean="0"/>
          </a:p>
          <a:p>
            <a:pPr>
              <a:buNone/>
            </a:pPr>
            <a:r>
              <a:rPr lang="en-US" sz="2200" dirty="0" err="1" smtClean="0">
                <a:latin typeface="Courier"/>
                <a:cs typeface="Courier"/>
              </a:rPr>
              <a:t>qrsh</a:t>
            </a:r>
            <a:r>
              <a:rPr lang="en-US" sz="2200" dirty="0" smtClean="0">
                <a:latin typeface="Courier"/>
                <a:cs typeface="Courier"/>
              </a:rPr>
              <a:t> -now </a:t>
            </a:r>
            <a:r>
              <a:rPr lang="en-US" sz="2200" dirty="0" err="1" smtClean="0">
                <a:latin typeface="Courier"/>
                <a:cs typeface="Courier"/>
              </a:rPr>
              <a:t>n</a:t>
            </a:r>
            <a:r>
              <a:rPr lang="en-US" sz="2200" dirty="0" smtClean="0">
                <a:latin typeface="Courier"/>
                <a:cs typeface="Courier"/>
              </a:rPr>
              <a:t> -</a:t>
            </a:r>
            <a:r>
              <a:rPr lang="en-US" sz="2200" dirty="0" err="1" smtClean="0">
                <a:latin typeface="Courier"/>
                <a:cs typeface="Courier"/>
              </a:rPr>
              <a:t>pe</a:t>
            </a:r>
            <a:r>
              <a:rPr lang="en-US" sz="2200" dirty="0" smtClean="0">
                <a:latin typeface="Courier"/>
                <a:cs typeface="Courier"/>
              </a:rPr>
              <a:t> shared 2 -</a:t>
            </a:r>
            <a:r>
              <a:rPr lang="en-US" sz="2200" dirty="0" err="1" smtClean="0">
                <a:latin typeface="Courier"/>
                <a:cs typeface="Courier"/>
              </a:rPr>
              <a:t>l</a:t>
            </a:r>
            <a:r>
              <a:rPr lang="en-US" sz="2200" dirty="0" smtClean="0">
                <a:latin typeface="Courier"/>
                <a:cs typeface="Courier"/>
              </a:rPr>
              <a:t> </a:t>
            </a:r>
            <a:r>
              <a:rPr lang="en-US" sz="2200" dirty="0" err="1" smtClean="0">
                <a:latin typeface="Courier"/>
                <a:cs typeface="Courier"/>
              </a:rPr>
              <a:t>i,h_data</a:t>
            </a:r>
            <a:r>
              <a:rPr lang="en-US" sz="2200" dirty="0" smtClean="0">
                <a:latin typeface="Courier"/>
                <a:cs typeface="Courier"/>
              </a:rPr>
              <a:t>=4G,h_rt=2:00:00</a:t>
            </a:r>
            <a:endParaRPr lang="en-US" sz="22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892969" y="178594"/>
            <a:ext cx="7358063" cy="866180"/>
          </a:xfrm>
          <a:ln/>
        </p:spPr>
        <p:txBody>
          <a:bodyPr lIns="64291" tIns="32146" rIns="64291" bIns="32146"/>
          <a:lstStyle/>
          <a:p>
            <a:r>
              <a:rPr lang="en-US" sz="3400" b="1" dirty="0"/>
              <a:t>module </a:t>
            </a:r>
            <a:r>
              <a:rPr lang="en-US" sz="3400" b="1" dirty="0" smtClean="0"/>
              <a:t>load</a:t>
            </a:r>
            <a:endParaRPr lang="en-US" sz="3400" b="1" dirty="0">
              <a:ea typeface="ヒラギノ角ゴ ProN W6" charset="-128"/>
              <a:cs typeface="ヒラギノ角ゴ ProN W6" charset="-128"/>
            </a:endParaRPr>
          </a:p>
        </p:txBody>
      </p:sp>
      <p:sp>
        <p:nvSpPr>
          <p:cNvPr id="15362" name="Rectangle 2"/>
          <p:cNvSpPr>
            <a:spLocks noGrp="1" noChangeArrowheads="1"/>
          </p:cNvSpPr>
          <p:nvPr>
            <p:ph type="body" idx="1"/>
          </p:nvPr>
        </p:nvSpPr>
        <p:spPr>
          <a:xfrm>
            <a:off x="419696" y="1080492"/>
            <a:ext cx="8304609" cy="5607844"/>
          </a:xfrm>
          <a:ln/>
        </p:spPr>
        <p:txBody>
          <a:bodyPr lIns="64291" tIns="32146" rIns="64291" bIns="32146"/>
          <a:lstStyle/>
          <a:p>
            <a:pPr marL="401822">
              <a:spcBef>
                <a:spcPct val="0"/>
              </a:spcBef>
            </a:pPr>
            <a:r>
              <a:rPr lang="en-US" sz="2500" dirty="0" smtClean="0">
                <a:solidFill>
                  <a:schemeClr val="tx2"/>
                </a:solidFill>
              </a:rPr>
              <a:t>Hoffman2 </a:t>
            </a:r>
            <a:r>
              <a:rPr lang="en-US" sz="2500" dirty="0">
                <a:solidFill>
                  <a:schemeClr val="tx2"/>
                </a:solidFill>
              </a:rPr>
              <a:t>uses ‘module load’. You must type it into the command line before executing</a:t>
            </a:r>
            <a:r>
              <a:rPr lang="en-US" sz="2500" dirty="0" smtClean="0">
                <a:solidFill>
                  <a:schemeClr val="tx2"/>
                </a:solidFill>
              </a:rPr>
              <a:t> functions from bowtie, </a:t>
            </a:r>
            <a:r>
              <a:rPr lang="en-US" sz="2500" dirty="0" err="1" smtClean="0">
                <a:solidFill>
                  <a:schemeClr val="tx2"/>
                </a:solidFill>
              </a:rPr>
              <a:t>samtools</a:t>
            </a:r>
            <a:r>
              <a:rPr lang="en-US" sz="2500" dirty="0" smtClean="0">
                <a:solidFill>
                  <a:schemeClr val="tx2"/>
                </a:solidFill>
              </a:rPr>
              <a:t>, python,… ex:</a:t>
            </a:r>
          </a:p>
          <a:p>
            <a:pPr marL="401822">
              <a:spcBef>
                <a:spcPct val="0"/>
              </a:spcBef>
              <a:buNone/>
            </a:pPr>
            <a:r>
              <a:rPr lang="en-US" sz="2500" dirty="0" smtClean="0"/>
              <a:t> </a:t>
            </a:r>
          </a:p>
          <a:p>
            <a:pPr marL="535762" lvl="1" indent="0">
              <a:spcBef>
                <a:spcPts val="1415"/>
              </a:spcBef>
              <a:buNone/>
            </a:pPr>
            <a:r>
              <a:rPr lang="en-US" sz="2500" dirty="0">
                <a:latin typeface="Courier" charset="0"/>
                <a:ea typeface="Courier" charset="0"/>
                <a:cs typeface="Courier" charset="0"/>
                <a:sym typeface="Courier" charset="0"/>
              </a:rPr>
              <a:t>module load</a:t>
            </a:r>
            <a:r>
              <a:rPr lang="en-US" sz="2500" dirty="0" smtClean="0">
                <a:latin typeface="Courier" charset="0"/>
                <a:ea typeface="Courier" charset="0"/>
                <a:cs typeface="Courier" charset="0"/>
                <a:sym typeface="Courier" charset="0"/>
              </a:rPr>
              <a:t> bowtie</a:t>
            </a:r>
          </a:p>
          <a:p>
            <a:pPr marL="535762" lvl="1" indent="0">
              <a:spcBef>
                <a:spcPts val="1415"/>
              </a:spcBef>
              <a:buNone/>
            </a:pPr>
            <a:r>
              <a:rPr lang="en-US" sz="2500" dirty="0" smtClean="0">
                <a:latin typeface="Courier" charset="0"/>
                <a:ea typeface="Courier" charset="0"/>
                <a:cs typeface="Courier" charset="0"/>
                <a:sym typeface="Courier" charset="0"/>
              </a:rPr>
              <a:t>module load </a:t>
            </a:r>
            <a:r>
              <a:rPr lang="en-US" sz="2500" dirty="0" err="1" smtClean="0">
                <a:latin typeface="Courier" charset="0"/>
                <a:ea typeface="Courier" charset="0"/>
                <a:cs typeface="Courier" charset="0"/>
                <a:sym typeface="Courier" charset="0"/>
              </a:rPr>
              <a:t>tophat</a:t>
            </a:r>
            <a:endParaRPr lang="en-US" sz="2500" dirty="0" smtClean="0">
              <a:latin typeface="Courier" charset="0"/>
              <a:ea typeface="Courier" charset="0"/>
              <a:cs typeface="Courier" charset="0"/>
              <a:sym typeface="Courier" charset="0"/>
            </a:endParaRPr>
          </a:p>
          <a:p>
            <a:pPr marL="535762" lvl="1" indent="0">
              <a:spcBef>
                <a:spcPts val="1415"/>
              </a:spcBef>
              <a:buNone/>
            </a:pPr>
            <a:r>
              <a:rPr lang="en-US" sz="2500" dirty="0">
                <a:latin typeface="Courier" charset="0"/>
                <a:ea typeface="Courier" charset="0"/>
                <a:cs typeface="Courier" charset="0"/>
                <a:sym typeface="Courier" charset="0"/>
              </a:rPr>
              <a:t>m</a:t>
            </a:r>
            <a:r>
              <a:rPr lang="en-US" sz="2500" dirty="0" smtClean="0">
                <a:latin typeface="Courier" charset="0"/>
                <a:ea typeface="Courier" charset="0"/>
                <a:cs typeface="Courier" charset="0"/>
                <a:sym typeface="Courier" charset="0"/>
              </a:rPr>
              <a:t>odule load </a:t>
            </a:r>
            <a:r>
              <a:rPr lang="en-US" sz="2500" dirty="0" err="1" smtClean="0">
                <a:latin typeface="Courier" charset="0"/>
                <a:ea typeface="Courier" charset="0"/>
                <a:cs typeface="Courier" charset="0"/>
                <a:sym typeface="Courier" charset="0"/>
              </a:rPr>
              <a:t>samtools</a:t>
            </a:r>
            <a:endParaRPr lang="en-US" sz="2500" dirty="0" smtClean="0">
              <a:latin typeface="Courier" charset="0"/>
              <a:ea typeface="Courier" charset="0"/>
              <a:cs typeface="Courier" charset="0"/>
              <a:sym typeface="Courier" charset="0"/>
            </a:endParaRPr>
          </a:p>
          <a:p>
            <a:pPr marL="535762" lvl="1" indent="0">
              <a:spcBef>
                <a:spcPts val="1415"/>
              </a:spcBef>
              <a:buNone/>
            </a:pPr>
            <a:r>
              <a:rPr lang="en-US" sz="2500" dirty="0">
                <a:latin typeface="Courier" charset="0"/>
                <a:ea typeface="Courier" charset="0"/>
                <a:cs typeface="Courier" charset="0"/>
                <a:sym typeface="Courier" charset="0"/>
              </a:rPr>
              <a:t>m</a:t>
            </a:r>
            <a:r>
              <a:rPr lang="en-US" sz="2500" dirty="0" smtClean="0">
                <a:latin typeface="Courier" charset="0"/>
                <a:ea typeface="Courier" charset="0"/>
                <a:cs typeface="Courier" charset="0"/>
                <a:sym typeface="Courier" charset="0"/>
              </a:rPr>
              <a:t>odule load </a:t>
            </a:r>
            <a:r>
              <a:rPr lang="en-US" sz="2500" dirty="0" err="1" smtClean="0">
                <a:latin typeface="Courier" charset="0"/>
                <a:ea typeface="Courier" charset="0"/>
                <a:cs typeface="Courier" charset="0"/>
                <a:sym typeface="Courier" charset="0"/>
              </a:rPr>
              <a:t>bwa</a:t>
            </a:r>
            <a:endParaRPr lang="en-US" sz="2500" dirty="0" smtClean="0">
              <a:latin typeface="Courier" charset="0"/>
              <a:ea typeface="Courier" charset="0"/>
              <a:cs typeface="Courier" charset="0"/>
              <a:sym typeface="Courier" charset="0"/>
            </a:endParaRPr>
          </a:p>
          <a:p>
            <a:pPr marL="535762" lvl="1" indent="0">
              <a:spcBef>
                <a:spcPts val="1415"/>
              </a:spcBef>
              <a:buNone/>
            </a:pPr>
            <a:r>
              <a:rPr lang="en-US" sz="2500" dirty="0">
                <a:latin typeface="Courier" charset="0"/>
                <a:ea typeface="Courier" charset="0"/>
                <a:cs typeface="Courier" charset="0"/>
                <a:sym typeface="Courier" charset="0"/>
              </a:rPr>
              <a:t>m</a:t>
            </a:r>
            <a:r>
              <a:rPr lang="en-US" sz="2500" dirty="0" smtClean="0">
                <a:latin typeface="Courier" charset="0"/>
                <a:ea typeface="Courier" charset="0"/>
                <a:cs typeface="Courier" charset="0"/>
                <a:sym typeface="Courier" charset="0"/>
              </a:rPr>
              <a:t>odule load python</a:t>
            </a:r>
          </a:p>
          <a:p>
            <a:pPr marL="535762" lvl="1" indent="0">
              <a:spcBef>
                <a:spcPts val="1415"/>
              </a:spcBef>
              <a:buNone/>
            </a:pPr>
            <a:r>
              <a:rPr lang="en-US" sz="2500" dirty="0" smtClean="0">
                <a:latin typeface="Courier" charset="0"/>
                <a:ea typeface="Courier" charset="0"/>
                <a:cs typeface="Courier" charset="0"/>
                <a:sym typeface="Courier" charset="0"/>
              </a:rPr>
              <a:t>module load java</a:t>
            </a:r>
            <a:endParaRPr lang="en-US" sz="2500" dirty="0" smtClean="0">
              <a:latin typeface="Courier" charset="0"/>
              <a:sym typeface="Courier"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15438"/>
            <a:ext cx="8458226" cy="615795"/>
          </a:xfrm>
        </p:spPr>
        <p:txBody>
          <a:bodyPr/>
          <a:lstStyle/>
          <a:p>
            <a:r>
              <a:rPr lang="en-US" sz="3200" b="1" u="sng" dirty="0" smtClean="0"/>
              <a:t>Day 2</a:t>
            </a:r>
            <a:endParaRPr lang="en-US" sz="3200" b="1" u="sng" dirty="0"/>
          </a:p>
        </p:txBody>
      </p:sp>
      <p:sp>
        <p:nvSpPr>
          <p:cNvPr id="3" name="Content Placeholder 2"/>
          <p:cNvSpPr>
            <a:spLocks noGrp="1"/>
          </p:cNvSpPr>
          <p:nvPr>
            <p:ph idx="1"/>
          </p:nvPr>
        </p:nvSpPr>
        <p:spPr>
          <a:xfrm>
            <a:off x="77596" y="831008"/>
            <a:ext cx="8279841" cy="4800600"/>
          </a:xfrm>
        </p:spPr>
        <p:txBody>
          <a:bodyPr>
            <a:normAutofit/>
          </a:bodyPr>
          <a:lstStyle/>
          <a:p>
            <a:pPr>
              <a:buNone/>
            </a:pPr>
            <a:r>
              <a:rPr lang="en-US" dirty="0" smtClean="0"/>
              <a:t>Mapping of short reads to a template</a:t>
            </a:r>
          </a:p>
          <a:p>
            <a:pPr lvl="1"/>
            <a:r>
              <a:rPr lang="en-US" dirty="0" smtClean="0"/>
              <a:t>Different aligners (BWA, Bowtie,Bowtie2, </a:t>
            </a:r>
            <a:r>
              <a:rPr lang="en-US" dirty="0" err="1" smtClean="0"/>
              <a:t>TopHat</a:t>
            </a:r>
            <a:r>
              <a:rPr lang="en-US" dirty="0" smtClean="0"/>
              <a:t>, and STAR)</a:t>
            </a:r>
          </a:p>
          <a:p>
            <a:pPr lvl="1"/>
            <a:r>
              <a:rPr lang="en-US" dirty="0" smtClean="0"/>
              <a:t>Align using parallel computing in </a:t>
            </a:r>
            <a:r>
              <a:rPr lang="en-US" smtClean="0"/>
              <a:t>the cluster</a:t>
            </a:r>
          </a:p>
          <a:p>
            <a:pPr lvl="1"/>
            <a:r>
              <a:rPr lang="en-US" dirty="0" smtClean="0"/>
              <a:t>Mapping parameters and options</a:t>
            </a:r>
          </a:p>
          <a:p>
            <a:pPr lvl="1"/>
            <a:r>
              <a:rPr lang="en-US" dirty="0" smtClean="0"/>
              <a:t>Choosing the template</a:t>
            </a:r>
          </a:p>
          <a:p>
            <a:pPr lvl="1"/>
            <a:r>
              <a:rPr lang="en-US" dirty="0" smtClean="0"/>
              <a:t>Alignment </a:t>
            </a:r>
          </a:p>
          <a:p>
            <a:endParaRPr lang="en-US" dirty="0" smtClean="0"/>
          </a:p>
          <a:p>
            <a:pPr marL="114300" indent="0">
              <a:buNone/>
            </a:pPr>
            <a:endParaRPr lang="en-US" dirty="0" smtClean="0"/>
          </a:p>
          <a:p>
            <a:pPr lvl="2"/>
            <a:endParaRPr lang="en-US" dirty="0"/>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a:p>
        </p:txBody>
      </p:sp>
      <p:sp>
        <p:nvSpPr>
          <p:cNvPr id="4" name="Rectangle 3"/>
          <p:cNvSpPr/>
          <p:nvPr/>
        </p:nvSpPr>
        <p:spPr>
          <a:xfrm>
            <a:off x="280796" y="5216109"/>
            <a:ext cx="8458227" cy="830997"/>
          </a:xfrm>
          <a:prstGeom prst="rect">
            <a:avLst/>
          </a:prstGeom>
        </p:spPr>
        <p:txBody>
          <a:bodyPr wrap="square">
            <a:spAutoFit/>
          </a:bodyPr>
          <a:lstStyle/>
          <a:p>
            <a:pPr marL="114300" indent="0">
              <a:buNone/>
            </a:pPr>
            <a:r>
              <a:rPr lang="en-US" sz="2400" b="1" i="1" dirty="0"/>
              <a:t>Assignment </a:t>
            </a:r>
            <a:r>
              <a:rPr lang="en-US" sz="2400" b="1" i="1" dirty="0" smtClean="0"/>
              <a:t>– map a </a:t>
            </a:r>
            <a:r>
              <a:rPr lang="en-US" sz="2400" b="1" i="1" dirty="0" err="1" smtClean="0"/>
              <a:t>readfile</a:t>
            </a:r>
            <a:r>
              <a:rPr lang="en-US" sz="2400" b="1" i="1" dirty="0" smtClean="0"/>
              <a:t> with different aligners on your own, compare the alignments </a:t>
            </a:r>
            <a:endParaRPr lang="en-US" sz="2400" b="1" i="1"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053880323"/>
      </p:ext>
    </p:extLst>
  </p:cSld>
  <p:clrMapOvr>
    <a:masterClrMapping/>
  </p:clrMapOvr>
  <mc:AlternateContent>
    <mc:Choice xmlns="" xmlns:a="http://schemas.openxmlformats.org/drawingml/2006/main" xmlns:r="http://schemas.openxmlformats.org/officeDocument/2006/relationships" xmlns:p="http://schemas.openxmlformats.org/presentationml/2006/main" xmlns:p14="http://schemas.microsoft.com/office/powerpoint/2010/main" xmlns:mc="http://schemas.openxmlformats.org/markup-compatibility/2006" xmlns:mv="urn:schemas-microsoft-com:mac:vml" Requires="p14">
      <p:transition spd="slow" p14:dur="2000"/>
    </mc:Choice>
    <mc:Fallback>
      <mp:transition xmlns:mp="http://schemas.microsoft.com/office/mac/powerpoint/2008/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892969" y="178594"/>
            <a:ext cx="7358063" cy="866180"/>
          </a:xfrm>
          <a:ln/>
        </p:spPr>
        <p:txBody>
          <a:bodyPr lIns="64291" tIns="32146" rIns="64291" bIns="32146"/>
          <a:lstStyle/>
          <a:p>
            <a:r>
              <a:rPr lang="en-US" sz="3400" b="1" dirty="0"/>
              <a:t>module </a:t>
            </a:r>
            <a:r>
              <a:rPr lang="en-US" sz="3400" b="1" dirty="0" smtClean="0"/>
              <a:t>load: modify your .</a:t>
            </a:r>
            <a:r>
              <a:rPr lang="en-US" sz="3400" b="1" dirty="0" err="1" smtClean="0"/>
              <a:t>bashrc</a:t>
            </a:r>
            <a:r>
              <a:rPr lang="en-US" sz="3400" b="1" dirty="0" smtClean="0"/>
              <a:t> file</a:t>
            </a:r>
            <a:endParaRPr lang="en-US" sz="3400" b="1" dirty="0">
              <a:ea typeface="ヒラギノ角ゴ ProN W6" charset="-128"/>
              <a:cs typeface="ヒラギノ角ゴ ProN W6" charset="-128"/>
            </a:endParaRPr>
          </a:p>
        </p:txBody>
      </p:sp>
      <p:sp>
        <p:nvSpPr>
          <p:cNvPr id="15362" name="Rectangle 2"/>
          <p:cNvSpPr>
            <a:spLocks noGrp="1" noChangeArrowheads="1"/>
          </p:cNvSpPr>
          <p:nvPr>
            <p:ph type="body" idx="1"/>
          </p:nvPr>
        </p:nvSpPr>
        <p:spPr>
          <a:xfrm>
            <a:off x="419696" y="1080492"/>
            <a:ext cx="8304609" cy="5607844"/>
          </a:xfrm>
          <a:ln/>
        </p:spPr>
        <p:txBody>
          <a:bodyPr lIns="64291" tIns="32146" rIns="64291" bIns="32146"/>
          <a:lstStyle/>
          <a:p>
            <a:pPr marL="401822">
              <a:spcBef>
                <a:spcPts val="1415"/>
              </a:spcBef>
            </a:pPr>
            <a:r>
              <a:rPr lang="en-US" sz="2400" dirty="0" smtClean="0">
                <a:solidFill>
                  <a:srgbClr val="1F497D"/>
                </a:solidFill>
              </a:rPr>
              <a:t>You </a:t>
            </a:r>
            <a:r>
              <a:rPr lang="en-US" sz="2400" dirty="0">
                <a:solidFill>
                  <a:srgbClr val="1F497D"/>
                </a:solidFill>
              </a:rPr>
              <a:t>can also modify your ~/.</a:t>
            </a:r>
            <a:r>
              <a:rPr lang="en-US" sz="2400" dirty="0" err="1">
                <a:solidFill>
                  <a:srgbClr val="1F497D"/>
                </a:solidFill>
              </a:rPr>
              <a:t>bashrc</a:t>
            </a:r>
            <a:r>
              <a:rPr lang="en-US" sz="2400" dirty="0">
                <a:solidFill>
                  <a:srgbClr val="1F497D"/>
                </a:solidFill>
              </a:rPr>
              <a:t> </a:t>
            </a:r>
            <a:r>
              <a:rPr lang="en-US" sz="2400" dirty="0" smtClean="0">
                <a:solidFill>
                  <a:srgbClr val="1F497D"/>
                </a:solidFill>
              </a:rPr>
              <a:t>file. So it does the “module load X” automatically when you request a session</a:t>
            </a:r>
          </a:p>
          <a:p>
            <a:pPr marL="535762" lvl="1" indent="0">
              <a:spcBef>
                <a:spcPts val="1415"/>
              </a:spcBef>
              <a:buNone/>
            </a:pPr>
            <a:r>
              <a:rPr lang="en-US" sz="2400" dirty="0">
                <a:latin typeface="Courier" charset="0"/>
                <a:ea typeface="Courier" charset="0"/>
                <a:cs typeface="Courier" charset="0"/>
                <a:sym typeface="Courier" charset="0"/>
              </a:rPr>
              <a:t>less ~/.</a:t>
            </a:r>
            <a:r>
              <a:rPr lang="en-US" sz="2400" dirty="0" err="1">
                <a:latin typeface="Courier" charset="0"/>
                <a:ea typeface="Courier" charset="0"/>
                <a:cs typeface="Courier" charset="0"/>
                <a:sym typeface="Courier" charset="0"/>
              </a:rPr>
              <a:t>bashrc</a:t>
            </a:r>
            <a:r>
              <a:rPr lang="en-US" sz="2400" dirty="0">
                <a:latin typeface="Courier" charset="0"/>
                <a:ea typeface="Courier" charset="0"/>
                <a:cs typeface="Courier" charset="0"/>
                <a:sym typeface="Courier" charset="0"/>
              </a:rPr>
              <a:t>       #view file</a:t>
            </a:r>
            <a:endParaRPr lang="en-US" sz="2400" dirty="0">
              <a:latin typeface="Courier" charset="0"/>
              <a:sym typeface="Courier" charset="0"/>
            </a:endParaRPr>
          </a:p>
          <a:p>
            <a:pPr marL="535762" lvl="1" indent="0">
              <a:spcBef>
                <a:spcPts val="1415"/>
              </a:spcBef>
              <a:buNone/>
            </a:pPr>
            <a:r>
              <a:rPr lang="en-US" sz="2400" dirty="0">
                <a:latin typeface="Courier" charset="0"/>
                <a:ea typeface="Courier" charset="0"/>
                <a:cs typeface="Courier" charset="0"/>
                <a:sym typeface="Courier" charset="0"/>
              </a:rPr>
              <a:t>vi ~/.</a:t>
            </a:r>
            <a:r>
              <a:rPr lang="en-US" sz="2400" dirty="0" err="1">
                <a:latin typeface="Courier" charset="0"/>
                <a:ea typeface="Courier" charset="0"/>
                <a:cs typeface="Courier" charset="0"/>
                <a:sym typeface="Courier" charset="0"/>
              </a:rPr>
              <a:t>bashrc</a:t>
            </a:r>
            <a:r>
              <a:rPr lang="en-US" sz="2400" dirty="0">
                <a:latin typeface="Courier" charset="0"/>
                <a:ea typeface="Courier" charset="0"/>
                <a:cs typeface="Courier" charset="0"/>
                <a:sym typeface="Courier" charset="0"/>
              </a:rPr>
              <a:t>         #open file</a:t>
            </a:r>
            <a:endParaRPr lang="en-US" sz="2400" dirty="0" smtClean="0">
              <a:latin typeface="Courier" charset="0"/>
              <a:sym typeface="Courier" charset="0"/>
            </a:endParaRPr>
          </a:p>
          <a:p>
            <a:pPr marL="401822">
              <a:spcBef>
                <a:spcPts val="1415"/>
              </a:spcBef>
            </a:pPr>
            <a:endParaRPr lang="en-US" sz="2400" dirty="0" smtClean="0"/>
          </a:p>
          <a:p>
            <a:pPr marL="401822">
              <a:spcBef>
                <a:spcPts val="1415"/>
              </a:spcBef>
            </a:pPr>
            <a:r>
              <a:rPr lang="en-US" sz="2400" dirty="0" smtClean="0">
                <a:solidFill>
                  <a:srgbClr val="1F497D"/>
                </a:solidFill>
              </a:rPr>
              <a:t>Type </a:t>
            </a:r>
            <a:r>
              <a:rPr lang="en-US" sz="2400" dirty="0">
                <a:solidFill>
                  <a:srgbClr val="1F497D"/>
                </a:solidFill>
              </a:rPr>
              <a:t>‘</a:t>
            </a:r>
            <a:r>
              <a:rPr lang="en-US" sz="2400" b="1" dirty="0" err="1">
                <a:solidFill>
                  <a:srgbClr val="1F497D"/>
                </a:solidFill>
              </a:rPr>
              <a:t>i</a:t>
            </a:r>
            <a:r>
              <a:rPr lang="en-US" sz="2400" dirty="0">
                <a:solidFill>
                  <a:srgbClr val="1F497D"/>
                </a:solidFill>
              </a:rPr>
              <a:t>’ to insert, and type: </a:t>
            </a:r>
          </a:p>
          <a:p>
            <a:pPr marL="535762" lvl="1" indent="0">
              <a:spcBef>
                <a:spcPts val="1415"/>
              </a:spcBef>
              <a:buNone/>
            </a:pPr>
            <a:r>
              <a:rPr lang="en-US" sz="2400" dirty="0">
                <a:latin typeface="Courier" charset="0"/>
                <a:ea typeface="Courier" charset="0"/>
                <a:cs typeface="Courier" charset="0"/>
                <a:sym typeface="Courier" charset="0"/>
              </a:rPr>
              <a:t>module load</a:t>
            </a:r>
            <a:r>
              <a:rPr lang="en-US" sz="2400" dirty="0" smtClean="0">
                <a:latin typeface="Courier" charset="0"/>
                <a:ea typeface="Courier" charset="0"/>
                <a:cs typeface="Courier" charset="0"/>
                <a:sym typeface="Courier" charset="0"/>
              </a:rPr>
              <a:t> bowtie</a:t>
            </a:r>
          </a:p>
          <a:p>
            <a:pPr marL="401822">
              <a:spcBef>
                <a:spcPts val="1415"/>
              </a:spcBef>
            </a:pPr>
            <a:endParaRPr lang="en-US" sz="2400" dirty="0" smtClean="0"/>
          </a:p>
          <a:p>
            <a:pPr marL="401822">
              <a:spcBef>
                <a:spcPts val="1415"/>
              </a:spcBef>
            </a:pPr>
            <a:r>
              <a:rPr lang="en-US" sz="2400" dirty="0" smtClean="0">
                <a:solidFill>
                  <a:srgbClr val="1F497D"/>
                </a:solidFill>
              </a:rPr>
              <a:t>Type	</a:t>
            </a:r>
            <a:r>
              <a:rPr lang="en-US" sz="2400" dirty="0" smtClean="0"/>
              <a:t> </a:t>
            </a:r>
            <a:r>
              <a:rPr lang="en-US" sz="2400" dirty="0"/>
              <a:t>‘</a:t>
            </a:r>
            <a:r>
              <a:rPr lang="en-US" sz="2400" b="1" dirty="0"/>
              <a:t>Esc</a:t>
            </a:r>
            <a:r>
              <a:rPr lang="en-US" sz="2400" dirty="0"/>
              <a:t>’</a:t>
            </a:r>
          </a:p>
          <a:p>
            <a:pPr marL="401822">
              <a:spcBef>
                <a:spcPts val="1415"/>
              </a:spcBef>
            </a:pPr>
            <a:r>
              <a:rPr lang="en-US" sz="2400" dirty="0">
                <a:solidFill>
                  <a:srgbClr val="1F497D"/>
                </a:solidFill>
              </a:rPr>
              <a:t>Type</a:t>
            </a:r>
            <a:r>
              <a:rPr lang="en-US" sz="2400" dirty="0" smtClean="0">
                <a:solidFill>
                  <a:srgbClr val="1F497D"/>
                </a:solidFill>
              </a:rPr>
              <a:t> 	</a:t>
            </a:r>
            <a:r>
              <a:rPr lang="en-US" sz="2400" dirty="0" smtClean="0"/>
              <a:t>“</a:t>
            </a:r>
            <a:r>
              <a:rPr lang="en-US" sz="2400" b="1" dirty="0"/>
              <a:t>:</a:t>
            </a:r>
            <a:r>
              <a:rPr lang="en-US" sz="2400" b="1" dirty="0" err="1"/>
              <a:t>wq</a:t>
            </a:r>
            <a:r>
              <a:rPr lang="en-US" sz="2400" dirty="0"/>
              <a:t>”</a:t>
            </a:r>
            <a:r>
              <a:rPr lang="en-US" sz="2400" dirty="0" smtClean="0"/>
              <a:t> 	</a:t>
            </a:r>
            <a:r>
              <a:rPr lang="en-US" sz="2400" dirty="0" smtClean="0">
                <a:solidFill>
                  <a:srgbClr val="1F497D"/>
                </a:solidFill>
              </a:rPr>
              <a:t>to </a:t>
            </a:r>
            <a:r>
              <a:rPr lang="en-US" sz="2400" dirty="0">
                <a:solidFill>
                  <a:srgbClr val="1F497D"/>
                </a:solidFill>
              </a:rPr>
              <a:t>save and quit</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419696" y="1080492"/>
            <a:ext cx="8304609" cy="5607844"/>
          </a:xfrm>
          <a:ln/>
        </p:spPr>
        <p:txBody>
          <a:bodyPr lIns="64291" tIns="32146" rIns="64291" bIns="32146"/>
          <a:lstStyle/>
          <a:p>
            <a:pPr marL="401822">
              <a:spcBef>
                <a:spcPts val="1415"/>
              </a:spcBef>
            </a:pPr>
            <a:r>
              <a:rPr lang="en-US" sz="2400" dirty="0" smtClean="0">
                <a:solidFill>
                  <a:srgbClr val="1F497D"/>
                </a:solidFill>
              </a:rPr>
              <a:t>Use “</a:t>
            </a:r>
            <a:r>
              <a:rPr lang="en-US" sz="2400" dirty="0" err="1" smtClean="0">
                <a:solidFill>
                  <a:srgbClr val="1F497D"/>
                </a:solidFill>
              </a:rPr>
              <a:t>wget</a:t>
            </a:r>
            <a:r>
              <a:rPr lang="en-US" sz="2400" dirty="0" smtClean="0">
                <a:solidFill>
                  <a:srgbClr val="1F497D"/>
                </a:solidFill>
              </a:rPr>
              <a:t>” function to download directly on the command line:</a:t>
            </a:r>
          </a:p>
          <a:p>
            <a:pPr marL="535762" lvl="1" indent="0">
              <a:spcBef>
                <a:spcPts val="1415"/>
              </a:spcBef>
              <a:buNone/>
            </a:pPr>
            <a:r>
              <a:rPr lang="en-US" sz="3000" dirty="0" err="1" smtClean="0">
                <a:latin typeface="Courier" charset="0"/>
                <a:ea typeface="Courier" charset="0"/>
                <a:cs typeface="Courier" charset="0"/>
                <a:sym typeface="Courier" charset="0"/>
              </a:rPr>
              <a:t>wget</a:t>
            </a:r>
            <a:r>
              <a:rPr lang="en-US" sz="3000" dirty="0" smtClean="0">
                <a:latin typeface="Courier" charset="0"/>
                <a:ea typeface="Courier" charset="0"/>
                <a:cs typeface="Courier" charset="0"/>
                <a:sym typeface="Courier" charset="0"/>
              </a:rPr>
              <a:t> </a:t>
            </a:r>
            <a:r>
              <a:rPr lang="en-US" sz="3000" dirty="0" err="1" smtClean="0">
                <a:latin typeface="Courier" charset="0"/>
                <a:ea typeface="Courier" charset="0"/>
                <a:cs typeface="Courier" charset="0"/>
                <a:sym typeface="Courier" charset="0"/>
              </a:rPr>
              <a:t>somelink.com/file.gz</a:t>
            </a:r>
            <a:endParaRPr lang="en-US" sz="3000" dirty="0" smtClean="0">
              <a:latin typeface="Courier" charset="0"/>
              <a:ea typeface="Courier" charset="0"/>
              <a:cs typeface="Courier" charset="0"/>
              <a:sym typeface="Courier" charset="0"/>
            </a:endParaRPr>
          </a:p>
          <a:p>
            <a:pPr marL="535762" lvl="1" indent="0">
              <a:spcBef>
                <a:spcPts val="1415"/>
              </a:spcBef>
              <a:buNone/>
            </a:pPr>
            <a:endParaRPr lang="en-US" sz="3000" dirty="0" smtClean="0">
              <a:latin typeface="Courier" charset="0"/>
              <a:ea typeface="Courier" charset="0"/>
              <a:cs typeface="Courier" charset="0"/>
              <a:sym typeface="Courier" charset="0"/>
            </a:endParaRPr>
          </a:p>
          <a:p>
            <a:pPr marL="401822">
              <a:spcBef>
                <a:spcPts val="1415"/>
              </a:spcBef>
            </a:pPr>
            <a:r>
              <a:rPr lang="en-US" sz="2400" dirty="0" smtClean="0">
                <a:solidFill>
                  <a:srgbClr val="1F497D"/>
                </a:solidFill>
              </a:rPr>
              <a:t>Example. Download human genome and unzip file:</a:t>
            </a:r>
          </a:p>
          <a:p>
            <a:pPr marL="535762" lvl="1" indent="0">
              <a:spcBef>
                <a:spcPts val="1415"/>
              </a:spcBef>
              <a:buNone/>
            </a:pPr>
            <a:r>
              <a:rPr lang="en-US" sz="3000" dirty="0" err="1" smtClean="0">
                <a:latin typeface="Courier" charset="0"/>
                <a:ea typeface="Courier" charset="0"/>
                <a:cs typeface="Courier" charset="0"/>
                <a:sym typeface="Courier" charset="0"/>
              </a:rPr>
              <a:t>wget</a:t>
            </a:r>
            <a:r>
              <a:rPr lang="en-US" sz="3000" dirty="0" smtClean="0">
                <a:latin typeface="Courier" charset="0"/>
                <a:ea typeface="Courier" charset="0"/>
                <a:cs typeface="Courier" charset="0"/>
                <a:sym typeface="Courier" charset="0"/>
              </a:rPr>
              <a:t> </a:t>
            </a:r>
            <a:r>
              <a:rPr lang="en-US" sz="3000" dirty="0" smtClean="0">
                <a:latin typeface="Courier" charset="0"/>
                <a:ea typeface="Courier" charset="0"/>
                <a:cs typeface="Courier" charset="0"/>
                <a:sym typeface="Courier" charset="0"/>
                <a:hlinkClick r:id="rId2"/>
              </a:rPr>
              <a:t>http://hgdownload.soe.ucsc.edu/goldenPath/hg38/bigZips/hg38.fa.gz</a:t>
            </a:r>
            <a:endParaRPr lang="en-US" sz="3000" dirty="0" smtClean="0">
              <a:latin typeface="Courier" charset="0"/>
              <a:ea typeface="Courier" charset="0"/>
              <a:cs typeface="Courier" charset="0"/>
              <a:sym typeface="Courier" charset="0"/>
            </a:endParaRPr>
          </a:p>
          <a:p>
            <a:pPr marL="535762" lvl="1" indent="0">
              <a:spcBef>
                <a:spcPts val="1415"/>
              </a:spcBef>
              <a:buNone/>
            </a:pPr>
            <a:r>
              <a:rPr lang="en-US" sz="3000" dirty="0" err="1" smtClean="0">
                <a:latin typeface="Courier" charset="0"/>
                <a:ea typeface="Courier" charset="0"/>
                <a:cs typeface="Courier" charset="0"/>
                <a:sym typeface="Courier" charset="0"/>
              </a:rPr>
              <a:t>gunzip</a:t>
            </a:r>
            <a:r>
              <a:rPr lang="en-US" sz="3000" dirty="0" smtClean="0">
                <a:latin typeface="Courier" charset="0"/>
                <a:ea typeface="Courier" charset="0"/>
                <a:cs typeface="Courier" charset="0"/>
                <a:sym typeface="Courier" charset="0"/>
              </a:rPr>
              <a:t> hg38.fa.gz </a:t>
            </a:r>
          </a:p>
          <a:p>
            <a:pPr marL="535762" lvl="1" indent="0">
              <a:spcBef>
                <a:spcPts val="1415"/>
              </a:spcBef>
              <a:buNone/>
            </a:pPr>
            <a:endParaRPr lang="en-US" sz="3000" dirty="0" smtClean="0">
              <a:latin typeface="Courier" charset="0"/>
              <a:ea typeface="Courier" charset="0"/>
              <a:cs typeface="Courier" charset="0"/>
              <a:sym typeface="Courier" charset="0"/>
            </a:endParaRPr>
          </a:p>
          <a:p>
            <a:pPr marL="535762" lvl="1" indent="0">
              <a:spcBef>
                <a:spcPts val="1415"/>
              </a:spcBef>
              <a:buNone/>
            </a:pPr>
            <a:endParaRPr lang="en-US" sz="3000" dirty="0" smtClean="0">
              <a:solidFill>
                <a:srgbClr val="1F497D"/>
              </a:solidFill>
              <a:latin typeface="Courier" charset="0"/>
              <a:ea typeface="Courier" charset="0"/>
              <a:cs typeface="Courier" charset="0"/>
              <a:sym typeface="Courier" charset="0"/>
            </a:endParaRPr>
          </a:p>
          <a:p>
            <a:pPr marL="535762" lvl="1" indent="0">
              <a:spcBef>
                <a:spcPts val="1415"/>
              </a:spcBef>
              <a:buNone/>
            </a:pPr>
            <a:endParaRPr lang="en-US" sz="3000" dirty="0">
              <a:solidFill>
                <a:srgbClr val="1F497D"/>
              </a:solidFill>
            </a:endParaRPr>
          </a:p>
        </p:txBody>
      </p:sp>
      <p:sp>
        <p:nvSpPr>
          <p:cNvPr id="6" name="Title 1"/>
          <p:cNvSpPr>
            <a:spLocks noGrp="1"/>
          </p:cNvSpPr>
          <p:nvPr>
            <p:ph type="title"/>
          </p:nvPr>
        </p:nvSpPr>
        <p:spPr>
          <a:xfrm>
            <a:off x="165100" y="173038"/>
            <a:ext cx="8686800" cy="1143000"/>
          </a:xfrm>
        </p:spPr>
        <p:txBody>
          <a:bodyPr/>
          <a:lstStyle/>
          <a:p>
            <a:r>
              <a:rPr lang="en-US" sz="3600" b="1" u="sng" dirty="0" smtClean="0">
                <a:solidFill>
                  <a:schemeClr val="tx2"/>
                </a:solidFill>
              </a:rPr>
              <a:t>Mapping on Hoffman: download a genome</a:t>
            </a:r>
            <a:endParaRPr lang="en-US" sz="3600" b="1" u="sng" dirty="0">
              <a:solidFill>
                <a:schemeClr val="tx2"/>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0" y="15438"/>
            <a:ext cx="8978900" cy="615795"/>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smtClean="0"/>
              <a:t>Mapping on Hoffman – Upload your data to Hoffman</a:t>
            </a:r>
            <a:endParaRPr lang="en-US" sz="3200" b="1" u="sng" dirty="0"/>
          </a:p>
        </p:txBody>
      </p:sp>
      <p:sp>
        <p:nvSpPr>
          <p:cNvPr id="4" name="TextBox 3"/>
          <p:cNvSpPr txBox="1"/>
          <p:nvPr/>
        </p:nvSpPr>
        <p:spPr>
          <a:xfrm>
            <a:off x="280006" y="648974"/>
            <a:ext cx="8698894" cy="6001642"/>
          </a:xfrm>
          <a:prstGeom prst="rect">
            <a:avLst/>
          </a:prstGeom>
          <a:noFill/>
        </p:spPr>
        <p:txBody>
          <a:bodyPr wrap="square" rtlCol="0">
            <a:spAutoFit/>
          </a:bodyPr>
          <a:lstStyle/>
          <a:p>
            <a:r>
              <a:rPr lang="en-US" sz="3200" dirty="0" smtClean="0">
                <a:solidFill>
                  <a:srgbClr val="263B86"/>
                </a:solidFill>
              </a:rPr>
              <a:t>You have a few options:</a:t>
            </a:r>
          </a:p>
          <a:p>
            <a:endParaRPr lang="en-US" sz="3200" dirty="0" smtClean="0">
              <a:solidFill>
                <a:srgbClr val="263B86"/>
              </a:solidFill>
            </a:endParaRPr>
          </a:p>
          <a:p>
            <a:pPr marL="457200" indent="-457200">
              <a:buAutoNum type="arabicParenR"/>
            </a:pPr>
            <a:r>
              <a:rPr lang="en-US" sz="3200" dirty="0" smtClean="0">
                <a:solidFill>
                  <a:srgbClr val="263B86"/>
                </a:solidFill>
              </a:rPr>
              <a:t>Use </a:t>
            </a:r>
            <a:r>
              <a:rPr lang="en-US" sz="3200" b="1" dirty="0" err="1" smtClean="0">
                <a:solidFill>
                  <a:srgbClr val="FF0000"/>
                </a:solidFill>
              </a:rPr>
              <a:t>rsync</a:t>
            </a:r>
            <a:r>
              <a:rPr lang="en-US" sz="3200" b="1" dirty="0" smtClean="0">
                <a:solidFill>
                  <a:srgbClr val="FF0000"/>
                </a:solidFill>
              </a:rPr>
              <a:t> </a:t>
            </a:r>
            <a:r>
              <a:rPr lang="en-US" sz="3200" dirty="0" smtClean="0">
                <a:solidFill>
                  <a:srgbClr val="263B86"/>
                </a:solidFill>
              </a:rPr>
              <a:t>to download your data on Hoffman directly from your sequencing facility/server</a:t>
            </a:r>
          </a:p>
          <a:p>
            <a:pPr marL="914400" lvl="1" indent="-457200"/>
            <a:r>
              <a:rPr lang="en-US" sz="3200" dirty="0" smtClean="0">
                <a:solidFill>
                  <a:srgbClr val="263B86"/>
                </a:solidFill>
              </a:rPr>
              <a:t>- Day 1 slides</a:t>
            </a:r>
          </a:p>
          <a:p>
            <a:pPr marL="457200" indent="-457200"/>
            <a:endParaRPr lang="en-US" sz="3200" dirty="0" smtClean="0">
              <a:solidFill>
                <a:srgbClr val="263B86"/>
              </a:solidFill>
            </a:endParaRPr>
          </a:p>
          <a:p>
            <a:pPr marL="457200" indent="-457200">
              <a:buAutoNum type="arabicParenR"/>
            </a:pPr>
            <a:r>
              <a:rPr lang="en-US" sz="3200" dirty="0" smtClean="0">
                <a:solidFill>
                  <a:srgbClr val="263B86"/>
                </a:solidFill>
              </a:rPr>
              <a:t>Use </a:t>
            </a:r>
            <a:r>
              <a:rPr lang="en-US" sz="3200" b="1" dirty="0" err="1" smtClean="0">
                <a:solidFill>
                  <a:srgbClr val="FF0000"/>
                </a:solidFill>
              </a:rPr>
              <a:t>scp</a:t>
            </a:r>
            <a:r>
              <a:rPr lang="en-US" sz="3200" dirty="0" smtClean="0">
                <a:solidFill>
                  <a:srgbClr val="263B86"/>
                </a:solidFill>
              </a:rPr>
              <a:t>, secure copy, to copy files from your computer to Hoffman - Day 1 slides</a:t>
            </a:r>
          </a:p>
          <a:p>
            <a:pPr marL="457200" indent="-457200">
              <a:buAutoNum type="arabicParenR"/>
            </a:pPr>
            <a:endParaRPr lang="en-US" sz="3200" dirty="0" smtClean="0">
              <a:solidFill>
                <a:srgbClr val="263B86"/>
              </a:solidFill>
            </a:endParaRPr>
          </a:p>
          <a:p>
            <a:pPr marL="457200" indent="-457200">
              <a:buAutoNum type="arabicParenR"/>
            </a:pPr>
            <a:r>
              <a:rPr lang="en-US" sz="3200" dirty="0" smtClean="0">
                <a:solidFill>
                  <a:srgbClr val="263B86"/>
                </a:solidFill>
              </a:rPr>
              <a:t>GUI program such as </a:t>
            </a:r>
            <a:r>
              <a:rPr lang="en-US" sz="3200" b="1" dirty="0" err="1" smtClean="0">
                <a:solidFill>
                  <a:srgbClr val="FF0000"/>
                </a:solidFill>
              </a:rPr>
              <a:t>Cyberduck</a:t>
            </a:r>
            <a:endParaRPr lang="en-US" sz="3200" b="1" dirty="0" smtClean="0">
              <a:solidFill>
                <a:srgbClr val="FF0000"/>
              </a:solidFill>
            </a:endParaRPr>
          </a:p>
          <a:p>
            <a:pPr marL="914400" lvl="1" indent="-457200"/>
            <a:r>
              <a:rPr lang="en-US" sz="3200" dirty="0" smtClean="0">
                <a:solidFill>
                  <a:srgbClr val="263B86"/>
                </a:solidFill>
              </a:rPr>
              <a:t>- In general these work ok, but crash for very large files </a:t>
            </a:r>
            <a:endParaRPr lang="en-US" sz="3200" b="1" dirty="0" smtClean="0">
              <a:solidFill>
                <a:srgbClr val="FF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0" y="15438"/>
            <a:ext cx="8978900" cy="615795"/>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smtClean="0"/>
              <a:t>Mapping on Hoffman – indexing the reference genome</a:t>
            </a:r>
            <a:endParaRPr lang="en-US" sz="3200" b="1" u="sng" dirty="0"/>
          </a:p>
        </p:txBody>
      </p:sp>
      <p:sp>
        <p:nvSpPr>
          <p:cNvPr id="7" name="TextBox 6"/>
          <p:cNvSpPr txBox="1"/>
          <p:nvPr/>
        </p:nvSpPr>
        <p:spPr>
          <a:xfrm>
            <a:off x="280006" y="648974"/>
            <a:ext cx="8698894" cy="5170645"/>
          </a:xfrm>
          <a:prstGeom prst="rect">
            <a:avLst/>
          </a:prstGeom>
          <a:noFill/>
        </p:spPr>
        <p:txBody>
          <a:bodyPr wrap="square" rtlCol="0">
            <a:spAutoFit/>
          </a:bodyPr>
          <a:lstStyle/>
          <a:p>
            <a:pPr marL="514350" indent="-514350">
              <a:buAutoNum type="arabicPeriod"/>
            </a:pPr>
            <a:r>
              <a:rPr lang="en-US" sz="2200" dirty="0" smtClean="0">
                <a:solidFill>
                  <a:srgbClr val="263B86"/>
                </a:solidFill>
              </a:rPr>
              <a:t>On hoffman2 make a directory for reference genome files</a:t>
            </a:r>
          </a:p>
          <a:p>
            <a:pPr marL="514350" indent="-514350"/>
            <a:r>
              <a:rPr lang="en-US" sz="2200" dirty="0" err="1" smtClean="0">
                <a:latin typeface="Courier"/>
                <a:cs typeface="Courier"/>
              </a:rPr>
              <a:t>cd</a:t>
            </a:r>
            <a:r>
              <a:rPr lang="en-US" sz="2200" dirty="0" smtClean="0">
                <a:latin typeface="Courier"/>
                <a:cs typeface="Courier"/>
              </a:rPr>
              <a:t> ~/scratch/Workshop4/bowtie_example/</a:t>
            </a:r>
          </a:p>
          <a:p>
            <a:pPr marL="514350" indent="-514350"/>
            <a:r>
              <a:rPr lang="en-US" sz="2200" dirty="0" err="1" smtClean="0">
                <a:latin typeface="Courier"/>
                <a:cs typeface="Courier"/>
              </a:rPr>
              <a:t>mkdir</a:t>
            </a:r>
            <a:r>
              <a:rPr lang="en-US" sz="2200" dirty="0" smtClean="0">
                <a:latin typeface="Courier"/>
                <a:cs typeface="Courier"/>
              </a:rPr>
              <a:t> </a:t>
            </a:r>
            <a:r>
              <a:rPr lang="en-US" sz="2200" dirty="0" err="1" smtClean="0">
                <a:solidFill>
                  <a:srgbClr val="8000FF"/>
                </a:solidFill>
                <a:latin typeface="Courier"/>
                <a:cs typeface="Courier"/>
              </a:rPr>
              <a:t>bowtie_genome</a:t>
            </a:r>
            <a:endParaRPr lang="en-US" sz="2200" dirty="0" smtClean="0">
              <a:solidFill>
                <a:srgbClr val="8000FF"/>
              </a:solidFill>
              <a:latin typeface="Courier"/>
              <a:cs typeface="Courier"/>
            </a:endParaRPr>
          </a:p>
          <a:p>
            <a:endParaRPr lang="en-US" sz="2200" dirty="0" smtClean="0">
              <a:solidFill>
                <a:srgbClr val="263B86"/>
              </a:solidFill>
            </a:endParaRPr>
          </a:p>
          <a:p>
            <a:r>
              <a:rPr lang="en-US" sz="2200" dirty="0" smtClean="0">
                <a:solidFill>
                  <a:srgbClr val="263B86"/>
                </a:solidFill>
              </a:rPr>
              <a:t>2. Transfer the reference genome </a:t>
            </a:r>
            <a:r>
              <a:rPr lang="en-US" sz="2200" dirty="0" err="1" smtClean="0">
                <a:solidFill>
                  <a:srgbClr val="263B86"/>
                </a:solidFill>
              </a:rPr>
              <a:t>fasta</a:t>
            </a:r>
            <a:r>
              <a:rPr lang="en-US" sz="2200" dirty="0" smtClean="0">
                <a:solidFill>
                  <a:srgbClr val="263B86"/>
                </a:solidFill>
              </a:rPr>
              <a:t> file to  folder </a:t>
            </a:r>
            <a:r>
              <a:rPr lang="en-US" sz="2200" dirty="0" smtClean="0">
                <a:solidFill>
                  <a:srgbClr val="263B86"/>
                </a:solidFill>
              </a:rPr>
              <a:t>“</a:t>
            </a:r>
            <a:r>
              <a:rPr lang="en-US" sz="2200" dirty="0" err="1" smtClean="0">
                <a:solidFill>
                  <a:srgbClr val="263B86"/>
                </a:solidFill>
              </a:rPr>
              <a:t>bowtie_genome</a:t>
            </a:r>
            <a:r>
              <a:rPr lang="en-US" sz="2200" dirty="0" smtClean="0">
                <a:solidFill>
                  <a:srgbClr val="263B86"/>
                </a:solidFill>
              </a:rPr>
              <a:t>”</a:t>
            </a:r>
            <a:endParaRPr lang="en-US" sz="2200" dirty="0" smtClean="0">
              <a:solidFill>
                <a:srgbClr val="263B86"/>
              </a:solidFill>
            </a:endParaRPr>
          </a:p>
          <a:p>
            <a:r>
              <a:rPr lang="en-US" sz="2200" dirty="0" err="1" smtClean="0">
                <a:latin typeface="Courier"/>
                <a:cs typeface="Courier"/>
              </a:rPr>
              <a:t>cd</a:t>
            </a:r>
            <a:r>
              <a:rPr lang="en-US" sz="2200" dirty="0" smtClean="0">
                <a:latin typeface="Courier"/>
                <a:cs typeface="Courier"/>
              </a:rPr>
              <a:t> ~/scratch/Workshop4/bowtie_example</a:t>
            </a:r>
          </a:p>
          <a:p>
            <a:r>
              <a:rPr lang="en-US" sz="2200" dirty="0" smtClean="0">
                <a:latin typeface="Courier"/>
                <a:cs typeface="Courier"/>
              </a:rPr>
              <a:t>cp </a:t>
            </a:r>
            <a:r>
              <a:rPr lang="en-US" sz="2200" dirty="0" err="1" smtClean="0">
                <a:solidFill>
                  <a:srgbClr val="008000"/>
                </a:solidFill>
                <a:latin typeface="Courier"/>
                <a:cs typeface="Courier"/>
              </a:rPr>
              <a:t>genome.fa</a:t>
            </a:r>
            <a:r>
              <a:rPr lang="en-US" sz="2200" dirty="0" smtClean="0">
                <a:solidFill>
                  <a:srgbClr val="008000"/>
                </a:solidFill>
                <a:latin typeface="Courier"/>
                <a:cs typeface="Courier"/>
              </a:rPr>
              <a:t> </a:t>
            </a:r>
            <a:r>
              <a:rPr lang="en-US" sz="2200" dirty="0" err="1" smtClean="0">
                <a:solidFill>
                  <a:srgbClr val="8000FF"/>
                </a:solidFill>
                <a:latin typeface="Courier"/>
                <a:cs typeface="Courier"/>
              </a:rPr>
              <a:t>bowtie_genome</a:t>
            </a:r>
            <a:r>
              <a:rPr lang="en-US" sz="2200" dirty="0" smtClean="0">
                <a:solidFill>
                  <a:srgbClr val="FF6600"/>
                </a:solidFill>
                <a:latin typeface="Courier"/>
                <a:cs typeface="Courier"/>
              </a:rPr>
              <a:t>/</a:t>
            </a:r>
          </a:p>
          <a:p>
            <a:endParaRPr lang="en-US" sz="2200" dirty="0" smtClean="0">
              <a:solidFill>
                <a:srgbClr val="263B86"/>
              </a:solidFill>
            </a:endParaRPr>
          </a:p>
          <a:p>
            <a:r>
              <a:rPr lang="en-US" sz="2200" dirty="0" smtClean="0">
                <a:solidFill>
                  <a:srgbClr val="263B86"/>
                </a:solidFill>
              </a:rPr>
              <a:t>3. Load aligner, and any other modules it might need </a:t>
            </a:r>
          </a:p>
          <a:p>
            <a:r>
              <a:rPr lang="en-US" sz="2200" dirty="0" smtClean="0">
                <a:latin typeface="Courier"/>
                <a:cs typeface="Courier"/>
              </a:rPr>
              <a:t>module load bowtie</a:t>
            </a:r>
            <a:endParaRPr lang="en-US" sz="2200" dirty="0" smtClean="0">
              <a:solidFill>
                <a:srgbClr val="263B86"/>
              </a:solidFill>
              <a:latin typeface="Courier"/>
              <a:cs typeface="Courier"/>
            </a:endParaRPr>
          </a:p>
          <a:p>
            <a:endParaRPr lang="en-US" sz="2200" dirty="0" smtClean="0">
              <a:solidFill>
                <a:srgbClr val="263B86"/>
              </a:solidFill>
              <a:latin typeface="Courier"/>
              <a:cs typeface="Courier"/>
            </a:endParaRPr>
          </a:p>
          <a:p>
            <a:r>
              <a:rPr lang="en-US" sz="2200" dirty="0" smtClean="0">
                <a:solidFill>
                  <a:srgbClr val="263B86"/>
                </a:solidFill>
                <a:latin typeface="Courier"/>
                <a:cs typeface="Courier"/>
              </a:rPr>
              <a:t>4. </a:t>
            </a:r>
            <a:r>
              <a:rPr lang="en-US" sz="2200" dirty="0" smtClean="0">
                <a:solidFill>
                  <a:srgbClr val="263B86"/>
                </a:solidFill>
              </a:rPr>
              <a:t>Build index:</a:t>
            </a:r>
          </a:p>
          <a:p>
            <a:r>
              <a:rPr lang="en-US" sz="2000" dirty="0" err="1" smtClean="0">
                <a:latin typeface="Courier"/>
                <a:cs typeface="Courier"/>
              </a:rPr>
              <a:t>cd</a:t>
            </a:r>
            <a:r>
              <a:rPr lang="en-US" sz="2000" dirty="0" smtClean="0">
                <a:latin typeface="Courier"/>
                <a:cs typeface="Courier"/>
              </a:rPr>
              <a:t> ~/scratch/Workshop4/bowtie_example/bowtie_genome/</a:t>
            </a:r>
            <a:r>
              <a:rPr lang="en-US" sz="2200" dirty="0" smtClean="0">
                <a:solidFill>
                  <a:srgbClr val="263B86"/>
                </a:solidFill>
              </a:rPr>
              <a:t> </a:t>
            </a:r>
          </a:p>
          <a:p>
            <a:endParaRPr lang="en-US" sz="2200" dirty="0" smtClean="0">
              <a:solidFill>
                <a:srgbClr val="000000"/>
              </a:solidFill>
              <a:latin typeface="Courier"/>
              <a:cs typeface="Courier"/>
            </a:endParaRPr>
          </a:p>
          <a:p>
            <a:r>
              <a:rPr lang="en-US" sz="2200" dirty="0" smtClean="0">
                <a:solidFill>
                  <a:srgbClr val="000000"/>
                </a:solidFill>
                <a:latin typeface="Courier"/>
                <a:cs typeface="Courier"/>
              </a:rPr>
              <a:t>bowtie-build </a:t>
            </a:r>
            <a:r>
              <a:rPr lang="en-US" sz="2200" dirty="0" err="1" smtClean="0">
                <a:solidFill>
                  <a:srgbClr val="008000"/>
                </a:solidFill>
                <a:latin typeface="Courier"/>
                <a:cs typeface="Courier"/>
              </a:rPr>
              <a:t>genome.fa</a:t>
            </a:r>
            <a:r>
              <a:rPr lang="en-US" sz="2200" dirty="0" smtClean="0">
                <a:solidFill>
                  <a:srgbClr val="000000"/>
                </a:solidFill>
                <a:latin typeface="Courier"/>
                <a:cs typeface="Courier"/>
              </a:rPr>
              <a:t> </a:t>
            </a:r>
            <a:r>
              <a:rPr lang="en-US" sz="2200" dirty="0" err="1" smtClean="0">
                <a:solidFill>
                  <a:srgbClr val="0000FF"/>
                </a:solidFill>
                <a:latin typeface="Courier"/>
                <a:cs typeface="Courier"/>
              </a:rPr>
              <a:t>genome.fa</a:t>
            </a:r>
            <a:endParaRPr lang="en-US" sz="2200" dirty="0">
              <a:solidFill>
                <a:srgbClr val="0000FF"/>
              </a:solidFill>
              <a:latin typeface="Courier"/>
              <a:cs typeface="Courier"/>
            </a:endParaRPr>
          </a:p>
        </p:txBody>
      </p:sp>
      <p:cxnSp>
        <p:nvCxnSpPr>
          <p:cNvPr id="11" name="Straight Arrow Connector 10"/>
          <p:cNvCxnSpPr/>
          <p:nvPr/>
        </p:nvCxnSpPr>
        <p:spPr>
          <a:xfrm flipH="1" flipV="1">
            <a:off x="5181548" y="5888166"/>
            <a:ext cx="500014" cy="4600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06245" y="6265929"/>
            <a:ext cx="4257896" cy="461665"/>
          </a:xfrm>
          <a:prstGeom prst="rect">
            <a:avLst/>
          </a:prstGeom>
          <a:solidFill>
            <a:srgbClr val="FBC01E"/>
          </a:solidFill>
        </p:spPr>
        <p:txBody>
          <a:bodyPr wrap="none" rtlCol="0">
            <a:spAutoFit/>
          </a:bodyPr>
          <a:lstStyle/>
          <a:p>
            <a:r>
              <a:rPr lang="en-US" sz="2400" b="1" dirty="0" smtClean="0">
                <a:solidFill>
                  <a:schemeClr val="tx2"/>
                </a:solidFill>
              </a:rPr>
              <a:t>path to my </a:t>
            </a:r>
            <a:r>
              <a:rPr lang="en-US" sz="2400" b="1" dirty="0" err="1" smtClean="0">
                <a:solidFill>
                  <a:schemeClr val="tx2"/>
                </a:solidFill>
              </a:rPr>
              <a:t>fasta</a:t>
            </a:r>
            <a:r>
              <a:rPr lang="en-US" sz="2400" b="1" dirty="0" smtClean="0">
                <a:solidFill>
                  <a:schemeClr val="tx2"/>
                </a:solidFill>
              </a:rPr>
              <a:t> file ref genome    </a:t>
            </a:r>
            <a:endParaRPr lang="en-US" sz="2400" b="1" dirty="0">
              <a:solidFill>
                <a:schemeClr val="tx2"/>
              </a:solidFill>
            </a:endParaRPr>
          </a:p>
        </p:txBody>
      </p:sp>
      <p:sp>
        <p:nvSpPr>
          <p:cNvPr id="13" name="TextBox 12"/>
          <p:cNvSpPr txBox="1"/>
          <p:nvPr/>
        </p:nvSpPr>
        <p:spPr>
          <a:xfrm>
            <a:off x="4845043" y="6265929"/>
            <a:ext cx="4059374" cy="461665"/>
          </a:xfrm>
          <a:prstGeom prst="rect">
            <a:avLst/>
          </a:prstGeom>
          <a:solidFill>
            <a:srgbClr val="FBC01E"/>
          </a:solidFill>
        </p:spPr>
        <p:txBody>
          <a:bodyPr wrap="none" rtlCol="0">
            <a:spAutoFit/>
          </a:bodyPr>
          <a:lstStyle/>
          <a:p>
            <a:r>
              <a:rPr lang="en-US" sz="2400" b="1" dirty="0" smtClean="0">
                <a:solidFill>
                  <a:schemeClr val="tx2"/>
                </a:solidFill>
              </a:rPr>
              <a:t>Base name of index for output</a:t>
            </a:r>
            <a:endParaRPr lang="en-US" sz="2400" b="1" dirty="0">
              <a:solidFill>
                <a:schemeClr val="tx2"/>
              </a:solidFill>
            </a:endParaRPr>
          </a:p>
        </p:txBody>
      </p:sp>
      <p:cxnSp>
        <p:nvCxnSpPr>
          <p:cNvPr id="15" name="Straight Arrow Connector 14"/>
          <p:cNvCxnSpPr>
            <a:stCxn id="12" idx="0"/>
          </p:cNvCxnSpPr>
          <p:nvPr/>
        </p:nvCxnSpPr>
        <p:spPr>
          <a:xfrm rot="5400000" flipH="1" flipV="1">
            <a:off x="2544641" y="5610171"/>
            <a:ext cx="446310" cy="8652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631707280"/>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descr="Screen Shot 2013-09-26 at 10.07.22 AM.png"/>
          <p:cNvPicPr>
            <a:picLocks noChangeAspect="1"/>
          </p:cNvPicPr>
          <p:nvPr/>
        </p:nvPicPr>
        <p:blipFill>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47956" y="179367"/>
            <a:ext cx="5593830" cy="3026170"/>
          </a:xfrm>
          <a:prstGeom prst="rect">
            <a:avLst/>
          </a:prstGeom>
        </p:spPr>
      </p:pic>
      <p:pic>
        <p:nvPicPr>
          <p:cNvPr id="4" name="Picture 3" descr="Screen Shot 2013-09-26 at 10.09.01 AM.png"/>
          <p:cNvPicPr>
            <a:picLocks noChangeAspect="1"/>
          </p:cNvPicPr>
          <p:nvPr/>
        </p:nvPicPr>
        <p:blipFill>
          <a:blip r:embed="rId3">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47956" y="3642836"/>
            <a:ext cx="5646994" cy="3005571"/>
          </a:xfrm>
          <a:prstGeom prst="rect">
            <a:avLst/>
          </a:prstGeom>
          <a:ln>
            <a:solidFill>
              <a:srgbClr val="FF0000"/>
            </a:solidFill>
          </a:ln>
        </p:spPr>
      </p:pic>
      <p:cxnSp>
        <p:nvCxnSpPr>
          <p:cNvPr id="6" name="Straight Arrow Connector 5"/>
          <p:cNvCxnSpPr/>
          <p:nvPr/>
        </p:nvCxnSpPr>
        <p:spPr>
          <a:xfrm>
            <a:off x="4535596" y="525151"/>
            <a:ext cx="1527780" cy="1909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063376" y="54039"/>
            <a:ext cx="2377607" cy="830997"/>
          </a:xfrm>
          <a:prstGeom prst="rect">
            <a:avLst/>
          </a:prstGeom>
          <a:noFill/>
        </p:spPr>
        <p:txBody>
          <a:bodyPr wrap="square" rtlCol="0">
            <a:spAutoFit/>
          </a:bodyPr>
          <a:lstStyle/>
          <a:p>
            <a:r>
              <a:rPr lang="en-US" sz="2400" dirty="0" smtClean="0"/>
              <a:t>1. request computing node</a:t>
            </a:r>
            <a:endParaRPr lang="en-US" sz="2400" dirty="0"/>
          </a:p>
        </p:txBody>
      </p:sp>
      <p:cxnSp>
        <p:nvCxnSpPr>
          <p:cNvPr id="8" name="Straight Arrow Connector 7"/>
          <p:cNvCxnSpPr>
            <a:endCxn id="9" idx="1"/>
          </p:cNvCxnSpPr>
          <p:nvPr/>
        </p:nvCxnSpPr>
        <p:spPr>
          <a:xfrm>
            <a:off x="3007816" y="1069028"/>
            <a:ext cx="2864210" cy="12255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872026" y="960748"/>
            <a:ext cx="2175295" cy="461665"/>
          </a:xfrm>
          <a:prstGeom prst="rect">
            <a:avLst/>
          </a:prstGeom>
          <a:noFill/>
        </p:spPr>
        <p:txBody>
          <a:bodyPr wrap="none" rtlCol="0">
            <a:spAutoFit/>
          </a:bodyPr>
          <a:lstStyle/>
          <a:p>
            <a:r>
              <a:rPr lang="en-US" sz="2400" dirty="0" smtClean="0"/>
              <a:t>2. load modules</a:t>
            </a:r>
            <a:endParaRPr lang="en-US" sz="2400" dirty="0"/>
          </a:p>
        </p:txBody>
      </p:sp>
      <p:sp>
        <p:nvSpPr>
          <p:cNvPr id="12" name="TextBox 11"/>
          <p:cNvSpPr txBox="1"/>
          <p:nvPr/>
        </p:nvSpPr>
        <p:spPr>
          <a:xfrm>
            <a:off x="5898504" y="1466161"/>
            <a:ext cx="2512043" cy="830997"/>
          </a:xfrm>
          <a:prstGeom prst="rect">
            <a:avLst/>
          </a:prstGeom>
          <a:noFill/>
        </p:spPr>
        <p:txBody>
          <a:bodyPr wrap="square" rtlCol="0">
            <a:spAutoFit/>
          </a:bodyPr>
          <a:lstStyle/>
          <a:p>
            <a:r>
              <a:rPr lang="en-US" sz="2400" dirty="0"/>
              <a:t>3</a:t>
            </a:r>
            <a:r>
              <a:rPr lang="en-US" sz="2400" dirty="0" smtClean="0"/>
              <a:t>. go to working folder</a:t>
            </a:r>
            <a:endParaRPr lang="en-US" sz="2400" dirty="0"/>
          </a:p>
        </p:txBody>
      </p:sp>
      <p:cxnSp>
        <p:nvCxnSpPr>
          <p:cNvPr id="13" name="Straight Arrow Connector 12"/>
          <p:cNvCxnSpPr/>
          <p:nvPr/>
        </p:nvCxnSpPr>
        <p:spPr>
          <a:xfrm>
            <a:off x="3007816" y="1289008"/>
            <a:ext cx="2988719" cy="51560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794950" y="2318205"/>
            <a:ext cx="2512043" cy="461665"/>
          </a:xfrm>
          <a:prstGeom prst="rect">
            <a:avLst/>
          </a:prstGeom>
          <a:noFill/>
        </p:spPr>
        <p:txBody>
          <a:bodyPr wrap="square" rtlCol="0">
            <a:spAutoFit/>
          </a:bodyPr>
          <a:lstStyle/>
          <a:p>
            <a:r>
              <a:rPr lang="en-US" sz="2400" b="1" dirty="0" smtClean="0">
                <a:solidFill>
                  <a:srgbClr val="FF0000"/>
                </a:solidFill>
              </a:rPr>
              <a:t>my sequence file</a:t>
            </a:r>
            <a:endParaRPr lang="en-US" sz="2400" b="1" dirty="0">
              <a:solidFill>
                <a:srgbClr val="FF0000"/>
              </a:solidFill>
            </a:endParaRPr>
          </a:p>
        </p:txBody>
      </p:sp>
      <p:sp>
        <p:nvSpPr>
          <p:cNvPr id="18" name="Frame 17"/>
          <p:cNvSpPr/>
          <p:nvPr/>
        </p:nvSpPr>
        <p:spPr>
          <a:xfrm>
            <a:off x="2855036" y="1422413"/>
            <a:ext cx="782989" cy="229427"/>
          </a:xfrm>
          <a:prstGeom prst="frame">
            <a:avLst/>
          </a:prstGeom>
          <a:solidFill>
            <a:schemeClr val="accent4">
              <a:lumMod val="60000"/>
              <a:lumOff val="40000"/>
            </a:schemeClr>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19" name="Straight Arrow Connector 18"/>
          <p:cNvCxnSpPr>
            <a:endCxn id="16" idx="1"/>
          </p:cNvCxnSpPr>
          <p:nvPr/>
        </p:nvCxnSpPr>
        <p:spPr>
          <a:xfrm>
            <a:off x="3638025" y="1565906"/>
            <a:ext cx="2156925" cy="98313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5872026" y="2794332"/>
            <a:ext cx="2512043" cy="461665"/>
          </a:xfrm>
          <a:prstGeom prst="rect">
            <a:avLst/>
          </a:prstGeom>
          <a:noFill/>
        </p:spPr>
        <p:txBody>
          <a:bodyPr wrap="square" rtlCol="0">
            <a:spAutoFit/>
          </a:bodyPr>
          <a:lstStyle/>
          <a:p>
            <a:r>
              <a:rPr lang="en-US" sz="2400" dirty="0" smtClean="0"/>
              <a:t>4. build index</a:t>
            </a:r>
            <a:endParaRPr lang="en-US" sz="2400" dirty="0"/>
          </a:p>
        </p:txBody>
      </p:sp>
      <p:cxnSp>
        <p:nvCxnSpPr>
          <p:cNvPr id="23" name="Straight Arrow Connector 22"/>
          <p:cNvCxnSpPr>
            <a:endCxn id="22" idx="1"/>
          </p:cNvCxnSpPr>
          <p:nvPr/>
        </p:nvCxnSpPr>
        <p:spPr>
          <a:xfrm>
            <a:off x="3771706" y="1804611"/>
            <a:ext cx="2100320" cy="122055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47956" y="3224634"/>
            <a:ext cx="4705522" cy="369332"/>
          </a:xfrm>
          <a:prstGeom prst="rect">
            <a:avLst/>
          </a:prstGeom>
          <a:noFill/>
        </p:spPr>
        <p:txBody>
          <a:bodyPr wrap="none" rtlCol="0">
            <a:spAutoFit/>
          </a:bodyPr>
          <a:lstStyle/>
          <a:p>
            <a:r>
              <a:rPr lang="en-US" b="1" i="1" dirty="0" smtClean="0">
                <a:solidFill>
                  <a:srgbClr val="BE0204"/>
                </a:solidFill>
              </a:rPr>
              <a:t>….verbose output while building index (ignore)</a:t>
            </a:r>
            <a:endParaRPr lang="en-US" b="1" i="1" dirty="0">
              <a:solidFill>
                <a:srgbClr val="BE0204"/>
              </a:solidFill>
            </a:endParaRPr>
          </a:p>
        </p:txBody>
      </p:sp>
      <p:sp>
        <p:nvSpPr>
          <p:cNvPr id="27" name="TextBox 26"/>
          <p:cNvSpPr txBox="1"/>
          <p:nvPr/>
        </p:nvSpPr>
        <p:spPr>
          <a:xfrm>
            <a:off x="5872026" y="3648720"/>
            <a:ext cx="2512043" cy="461665"/>
          </a:xfrm>
          <a:prstGeom prst="rect">
            <a:avLst/>
          </a:prstGeom>
          <a:noFill/>
        </p:spPr>
        <p:txBody>
          <a:bodyPr wrap="square" rtlCol="0">
            <a:spAutoFit/>
          </a:bodyPr>
          <a:lstStyle/>
          <a:p>
            <a:r>
              <a:rPr lang="en-US" sz="2400" dirty="0"/>
              <a:t>5</a:t>
            </a:r>
            <a:r>
              <a:rPr lang="en-US" sz="2400" dirty="0" smtClean="0"/>
              <a:t>. New index files</a:t>
            </a:r>
          </a:p>
        </p:txBody>
      </p:sp>
      <p:sp>
        <p:nvSpPr>
          <p:cNvPr id="28" name="Right Brace 27"/>
          <p:cNvSpPr/>
          <p:nvPr/>
        </p:nvSpPr>
        <p:spPr>
          <a:xfrm>
            <a:off x="4869799" y="5385189"/>
            <a:ext cx="229166" cy="945272"/>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9" name="Straight Arrow Connector 28"/>
          <p:cNvCxnSpPr/>
          <p:nvPr/>
        </p:nvCxnSpPr>
        <p:spPr>
          <a:xfrm flipV="1">
            <a:off x="5098965" y="3975076"/>
            <a:ext cx="867860" cy="183978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872026" y="4335820"/>
            <a:ext cx="2512043" cy="707886"/>
          </a:xfrm>
          <a:prstGeom prst="rect">
            <a:avLst/>
          </a:prstGeom>
          <a:noFill/>
        </p:spPr>
        <p:txBody>
          <a:bodyPr wrap="square" rtlCol="0">
            <a:spAutoFit/>
          </a:bodyPr>
          <a:lstStyle/>
          <a:p>
            <a:r>
              <a:rPr lang="en-US" sz="2000" dirty="0" smtClean="0"/>
              <a:t>5.1 </a:t>
            </a:r>
            <a:r>
              <a:rPr lang="en-US" sz="2000" dirty="0" err="1" smtClean="0"/>
              <a:t>mkdir</a:t>
            </a:r>
            <a:r>
              <a:rPr lang="en-US" sz="2000" dirty="0" smtClean="0"/>
              <a:t> </a:t>
            </a:r>
            <a:r>
              <a:rPr lang="en-US" sz="2000" dirty="0" err="1" smtClean="0"/>
              <a:t>Aligner_Seq_Index</a:t>
            </a:r>
            <a:endParaRPr lang="en-US" sz="2000" dirty="0" smtClean="0"/>
          </a:p>
        </p:txBody>
      </p:sp>
      <p:sp>
        <p:nvSpPr>
          <p:cNvPr id="32" name="TextBox 31"/>
          <p:cNvSpPr txBox="1"/>
          <p:nvPr/>
        </p:nvSpPr>
        <p:spPr>
          <a:xfrm>
            <a:off x="5872026" y="5385189"/>
            <a:ext cx="2646033" cy="707886"/>
          </a:xfrm>
          <a:prstGeom prst="rect">
            <a:avLst/>
          </a:prstGeom>
          <a:noFill/>
        </p:spPr>
        <p:txBody>
          <a:bodyPr wrap="square" rtlCol="0">
            <a:spAutoFit/>
          </a:bodyPr>
          <a:lstStyle/>
          <a:p>
            <a:r>
              <a:rPr lang="en-US" sz="2000" dirty="0" smtClean="0"/>
              <a:t>5.2  M</a:t>
            </a:r>
            <a:r>
              <a:rPr lang="en-US" sz="2000" dirty="0"/>
              <a:t>o</a:t>
            </a:r>
            <a:r>
              <a:rPr lang="en-US" sz="2000" dirty="0" smtClean="0"/>
              <a:t>ve index files to </a:t>
            </a:r>
            <a:r>
              <a:rPr lang="en-US" sz="2000" dirty="0" err="1" smtClean="0"/>
              <a:t>Aligner_Seq_Index</a:t>
            </a:r>
            <a:endParaRPr lang="en-US" sz="2000" dirty="0" smtClean="0"/>
          </a:p>
        </p:txBody>
      </p:sp>
      <p:cxnSp>
        <p:nvCxnSpPr>
          <p:cNvPr id="33" name="Straight Arrow Connector 32"/>
          <p:cNvCxnSpPr/>
          <p:nvPr/>
        </p:nvCxnSpPr>
        <p:spPr>
          <a:xfrm flipV="1">
            <a:off x="4817435" y="4821845"/>
            <a:ext cx="1149390" cy="2218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867779158"/>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0" y="15438"/>
            <a:ext cx="8978900" cy="615795"/>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smtClean="0"/>
              <a:t>Mapping on Hoffman – align your reads</a:t>
            </a:r>
            <a:endParaRPr lang="en-US" sz="3200" b="1" u="sng" dirty="0"/>
          </a:p>
        </p:txBody>
      </p:sp>
      <p:sp>
        <p:nvSpPr>
          <p:cNvPr id="7" name="TextBox 6"/>
          <p:cNvSpPr txBox="1"/>
          <p:nvPr/>
        </p:nvSpPr>
        <p:spPr>
          <a:xfrm>
            <a:off x="280006" y="648974"/>
            <a:ext cx="8366341" cy="5940087"/>
          </a:xfrm>
          <a:prstGeom prst="rect">
            <a:avLst/>
          </a:prstGeom>
          <a:noFill/>
        </p:spPr>
        <p:txBody>
          <a:bodyPr wrap="square" rtlCol="0">
            <a:spAutoFit/>
          </a:bodyPr>
          <a:lstStyle/>
          <a:p>
            <a:pPr marL="514350" indent="-514350"/>
            <a:r>
              <a:rPr lang="en-US" sz="1900" b="1" dirty="0" smtClean="0">
                <a:solidFill>
                  <a:srgbClr val="263B86"/>
                </a:solidFill>
              </a:rPr>
              <a:t>1. Alignment</a:t>
            </a:r>
          </a:p>
          <a:p>
            <a:pPr marL="514350" indent="-514350"/>
            <a:r>
              <a:rPr lang="en-US" sz="1900" dirty="0" err="1" smtClean="0">
                <a:latin typeface="Courier"/>
                <a:cs typeface="Courier"/>
              </a:rPr>
              <a:t>cd</a:t>
            </a:r>
            <a:r>
              <a:rPr lang="en-US" sz="1900" dirty="0" smtClean="0">
                <a:latin typeface="Courier"/>
                <a:cs typeface="Courier"/>
              </a:rPr>
              <a:t> ~/scratch/Workshop4/bowtie_example/</a:t>
            </a:r>
          </a:p>
          <a:p>
            <a:pPr marL="514350" indent="-514350"/>
            <a:endParaRPr lang="en-US" sz="1900" dirty="0" smtClean="0">
              <a:latin typeface="Courier"/>
              <a:cs typeface="Courier"/>
            </a:endParaRPr>
          </a:p>
          <a:p>
            <a:pPr marL="514350" indent="-514350"/>
            <a:r>
              <a:rPr lang="en-US" sz="1900" b="1" dirty="0" smtClean="0">
                <a:solidFill>
                  <a:srgbClr val="263B86"/>
                </a:solidFill>
              </a:rPr>
              <a:t>SE</a:t>
            </a:r>
            <a:endParaRPr lang="en-US" sz="1900" dirty="0" smtClean="0">
              <a:latin typeface="Courier"/>
              <a:cs typeface="Courier"/>
            </a:endParaRPr>
          </a:p>
          <a:p>
            <a:pPr marL="514350" indent="-514350"/>
            <a:r>
              <a:rPr lang="en-US" sz="1900" dirty="0" smtClean="0">
                <a:latin typeface="Courier"/>
                <a:cs typeface="Courier"/>
              </a:rPr>
              <a:t>bowtie </a:t>
            </a:r>
            <a:r>
              <a:rPr lang="en-US" sz="1900" dirty="0" err="1" smtClean="0">
                <a:solidFill>
                  <a:srgbClr val="0000FF"/>
                </a:solidFill>
                <a:latin typeface="Courier"/>
                <a:cs typeface="Courier"/>
              </a:rPr>
              <a:t>bowtie_genome/genome.fa</a:t>
            </a:r>
            <a:r>
              <a:rPr lang="en-US" sz="1900" dirty="0" smtClean="0">
                <a:solidFill>
                  <a:srgbClr val="0000FF"/>
                </a:solidFill>
                <a:latin typeface="Courier"/>
                <a:cs typeface="Courier"/>
              </a:rPr>
              <a:t> </a:t>
            </a:r>
            <a:r>
              <a:rPr lang="en-US" sz="1900" dirty="0" smtClean="0">
                <a:solidFill>
                  <a:srgbClr val="008000"/>
                </a:solidFill>
                <a:latin typeface="Courier"/>
                <a:cs typeface="Courier"/>
              </a:rPr>
              <a:t>../data/sample_1.fastq</a:t>
            </a:r>
            <a:r>
              <a:rPr lang="en-US" sz="1900" dirty="0" smtClean="0">
                <a:latin typeface="Courier"/>
                <a:cs typeface="Courier"/>
              </a:rPr>
              <a:t> </a:t>
            </a:r>
            <a:r>
              <a:rPr lang="en-US" sz="1900" dirty="0" smtClean="0">
                <a:solidFill>
                  <a:srgbClr val="FF6600"/>
                </a:solidFill>
                <a:latin typeface="Courier"/>
                <a:cs typeface="Courier"/>
              </a:rPr>
              <a:t>-</a:t>
            </a:r>
            <a:r>
              <a:rPr lang="en-US" sz="1900" dirty="0" smtClean="0">
                <a:solidFill>
                  <a:srgbClr val="FF6600"/>
                </a:solidFill>
                <a:latin typeface="Courier"/>
                <a:cs typeface="Courier"/>
              </a:rPr>
              <a:t>S </a:t>
            </a:r>
            <a:r>
              <a:rPr lang="en-US" sz="1900" dirty="0" err="1" smtClean="0">
                <a:solidFill>
                  <a:srgbClr val="FF6600"/>
                </a:solidFill>
                <a:latin typeface="Courier"/>
                <a:cs typeface="Courier"/>
              </a:rPr>
              <a:t>sample.sam</a:t>
            </a:r>
            <a:r>
              <a:rPr lang="en-US" sz="1900" dirty="0" smtClean="0">
                <a:solidFill>
                  <a:srgbClr val="FF6600"/>
                </a:solidFill>
                <a:latin typeface="Courier"/>
                <a:cs typeface="Courier"/>
              </a:rPr>
              <a:t>  </a:t>
            </a:r>
            <a:endParaRPr lang="en-US" sz="1900" dirty="0" smtClean="0">
              <a:latin typeface="Courier"/>
              <a:cs typeface="Courier"/>
            </a:endParaRPr>
          </a:p>
          <a:p>
            <a:pPr marL="514350" indent="-514350"/>
            <a:r>
              <a:rPr lang="en-US" sz="1900" b="1" dirty="0" smtClean="0">
                <a:solidFill>
                  <a:srgbClr val="263B86"/>
                </a:solidFill>
              </a:rPr>
              <a:t>PE</a:t>
            </a:r>
            <a:endParaRPr lang="en-US" sz="1900" dirty="0" smtClean="0">
              <a:latin typeface="Courier"/>
              <a:cs typeface="Courier"/>
            </a:endParaRPr>
          </a:p>
          <a:p>
            <a:pPr marL="514350" indent="-514350"/>
            <a:r>
              <a:rPr lang="en-US" sz="1900" dirty="0" smtClean="0">
                <a:latin typeface="Courier"/>
                <a:cs typeface="Courier"/>
              </a:rPr>
              <a:t>bowtie </a:t>
            </a:r>
            <a:r>
              <a:rPr lang="en-US" sz="1900" dirty="0" err="1" smtClean="0">
                <a:solidFill>
                  <a:srgbClr val="0000FF"/>
                </a:solidFill>
                <a:latin typeface="Courier"/>
                <a:cs typeface="Courier"/>
              </a:rPr>
              <a:t>bowtie_genome/genome.fa</a:t>
            </a:r>
            <a:r>
              <a:rPr lang="en-US" sz="1900" dirty="0" smtClean="0">
                <a:latin typeface="Courier"/>
                <a:cs typeface="Courier"/>
              </a:rPr>
              <a:t> </a:t>
            </a:r>
            <a:r>
              <a:rPr lang="en-US" sz="1900" dirty="0" smtClean="0">
                <a:solidFill>
                  <a:srgbClr val="008000"/>
                </a:solidFill>
                <a:latin typeface="Courier"/>
                <a:cs typeface="Courier"/>
              </a:rPr>
              <a:t>-1 ../data/sample_1.fastq</a:t>
            </a:r>
            <a:r>
              <a:rPr lang="en-US" sz="1900" dirty="0" smtClean="0">
                <a:latin typeface="Courier"/>
                <a:cs typeface="Courier"/>
              </a:rPr>
              <a:t> </a:t>
            </a:r>
            <a:r>
              <a:rPr lang="en-US" sz="1900" dirty="0" smtClean="0">
                <a:solidFill>
                  <a:srgbClr val="8000FF"/>
                </a:solidFill>
                <a:latin typeface="Courier"/>
                <a:cs typeface="Courier"/>
              </a:rPr>
              <a:t>-2 ../data/sample_2.fastq</a:t>
            </a:r>
            <a:r>
              <a:rPr lang="en-US" sz="1900" dirty="0" smtClean="0">
                <a:latin typeface="Courier"/>
                <a:cs typeface="Courier"/>
              </a:rPr>
              <a:t> </a:t>
            </a:r>
            <a:r>
              <a:rPr lang="en-US" sz="1900" dirty="0" smtClean="0">
                <a:solidFill>
                  <a:srgbClr val="FF6600"/>
                </a:solidFill>
                <a:latin typeface="Courier"/>
                <a:cs typeface="Courier"/>
              </a:rPr>
              <a:t>-S </a:t>
            </a:r>
            <a:r>
              <a:rPr lang="en-US" sz="1900" dirty="0" err="1" smtClean="0">
                <a:solidFill>
                  <a:srgbClr val="FF6600"/>
                </a:solidFill>
                <a:latin typeface="Courier"/>
                <a:cs typeface="Courier"/>
              </a:rPr>
              <a:t>sample.sam</a:t>
            </a:r>
            <a:r>
              <a:rPr lang="en-US" sz="1900" dirty="0" smtClean="0">
                <a:solidFill>
                  <a:srgbClr val="FF6600"/>
                </a:solidFill>
                <a:latin typeface="Courier"/>
                <a:cs typeface="Courier"/>
              </a:rPr>
              <a:t>  </a:t>
            </a:r>
          </a:p>
          <a:p>
            <a:pPr marL="514350" indent="-514350"/>
            <a:endParaRPr lang="en-US" sz="1900" dirty="0" smtClean="0">
              <a:latin typeface="Courier"/>
              <a:cs typeface="Courier"/>
            </a:endParaRPr>
          </a:p>
          <a:p>
            <a:pPr marL="514350" indent="-514350"/>
            <a:r>
              <a:rPr lang="en-US" sz="1900" dirty="0" smtClean="0">
                <a:solidFill>
                  <a:srgbClr val="263B86"/>
                </a:solidFill>
              </a:rPr>
              <a:t>- The first argument is the </a:t>
            </a:r>
            <a:r>
              <a:rPr lang="en-US" sz="1900" dirty="0" err="1" smtClean="0">
                <a:solidFill>
                  <a:srgbClr val="263B86"/>
                </a:solidFill>
              </a:rPr>
              <a:t>basename</a:t>
            </a:r>
            <a:r>
              <a:rPr lang="en-US" sz="1900" dirty="0" smtClean="0">
                <a:solidFill>
                  <a:srgbClr val="263B86"/>
                </a:solidFill>
              </a:rPr>
              <a:t> of the index for the reference genome</a:t>
            </a:r>
          </a:p>
          <a:p>
            <a:pPr marL="514350" indent="-514350"/>
            <a:r>
              <a:rPr lang="en-US" sz="1900" dirty="0" smtClean="0">
                <a:solidFill>
                  <a:srgbClr val="263B86"/>
                </a:solidFill>
              </a:rPr>
              <a:t>- The second argument is the name of the FASTQ file containing the reads</a:t>
            </a:r>
          </a:p>
          <a:p>
            <a:pPr>
              <a:buFontTx/>
              <a:buChar char="-"/>
            </a:pPr>
            <a:r>
              <a:rPr lang="en-US" sz="1900" dirty="0" smtClean="0">
                <a:solidFill>
                  <a:srgbClr val="263B86"/>
                </a:solidFill>
              </a:rPr>
              <a:t>The last argument is the name of the output file where aligned reads will be written to</a:t>
            </a:r>
          </a:p>
          <a:p>
            <a:pPr>
              <a:buFontTx/>
              <a:buChar char="-"/>
            </a:pPr>
            <a:endParaRPr lang="en-US" sz="1900" dirty="0" smtClean="0">
              <a:solidFill>
                <a:srgbClr val="263B86"/>
              </a:solidFill>
            </a:endParaRPr>
          </a:p>
          <a:p>
            <a:r>
              <a:rPr lang="en-US" sz="1900" b="1" dirty="0" smtClean="0">
                <a:solidFill>
                  <a:srgbClr val="263B86"/>
                </a:solidFill>
              </a:rPr>
              <a:t>Options:</a:t>
            </a:r>
          </a:p>
          <a:p>
            <a:pPr lvl="2"/>
            <a:r>
              <a:rPr lang="en-US" sz="1900" dirty="0" smtClean="0">
                <a:solidFill>
                  <a:srgbClr val="263B86"/>
                </a:solidFill>
              </a:rPr>
              <a:t> For paired-end reads,</a:t>
            </a:r>
            <a:r>
              <a:rPr lang="en-US" sz="1900" dirty="0" smtClean="0">
                <a:solidFill>
                  <a:srgbClr val="263B86"/>
                </a:solidFill>
              </a:rPr>
              <a:t> you </a:t>
            </a:r>
            <a:r>
              <a:rPr lang="en-US" sz="1900" dirty="0" smtClean="0">
                <a:solidFill>
                  <a:srgbClr val="263B86"/>
                </a:solidFill>
              </a:rPr>
              <a:t>must specify both files using the  options -1 and -2, ex: </a:t>
            </a:r>
            <a:r>
              <a:rPr lang="en-US" sz="1900" dirty="0" smtClean="0">
                <a:solidFill>
                  <a:srgbClr val="008000"/>
                </a:solidFill>
                <a:latin typeface="Courier"/>
                <a:cs typeface="Courier"/>
              </a:rPr>
              <a:t>-1 file1 </a:t>
            </a:r>
            <a:r>
              <a:rPr lang="en-US" sz="1900" dirty="0" smtClean="0">
                <a:solidFill>
                  <a:srgbClr val="8000FF"/>
                </a:solidFill>
                <a:latin typeface="Courier"/>
                <a:cs typeface="Courier"/>
              </a:rPr>
              <a:t>-2 file2</a:t>
            </a:r>
          </a:p>
          <a:p>
            <a:r>
              <a:rPr lang="en-US" sz="1900" dirty="0" smtClean="0">
                <a:solidFill>
                  <a:srgbClr val="263B86"/>
                </a:solidFill>
              </a:rPr>
              <a:t>	</a:t>
            </a:r>
          </a:p>
          <a:p>
            <a:r>
              <a:rPr lang="en-US" sz="1900" dirty="0" smtClean="0">
                <a:solidFill>
                  <a:srgbClr val="263B86"/>
                </a:solidFill>
                <a:latin typeface="Courier"/>
                <a:cs typeface="Courier"/>
              </a:rPr>
              <a:t>	</a:t>
            </a:r>
            <a:r>
              <a:rPr lang="en-US" sz="1900" dirty="0" smtClean="0">
                <a:solidFill>
                  <a:srgbClr val="FF6600"/>
                </a:solidFill>
                <a:latin typeface="Courier"/>
                <a:cs typeface="Courier"/>
              </a:rPr>
              <a:t>-S</a:t>
            </a:r>
            <a:r>
              <a:rPr lang="en-US" sz="1900" dirty="0" smtClean="0">
                <a:solidFill>
                  <a:srgbClr val="FF6600"/>
                </a:solidFill>
              </a:rPr>
              <a:t> 	name of output file, in SAM format</a:t>
            </a:r>
          </a:p>
          <a:p>
            <a:endParaRPr lang="en-US" sz="1900" dirty="0" smtClean="0">
              <a:solidFill>
                <a:srgbClr val="263B86"/>
              </a:solidFill>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631707280"/>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0" y="15438"/>
            <a:ext cx="8978900" cy="615795"/>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smtClean="0"/>
              <a:t>Mapping on Hoffman – align examples</a:t>
            </a:r>
            <a:endParaRPr lang="en-US" sz="3200" b="1" u="sng" dirty="0"/>
          </a:p>
        </p:txBody>
      </p:sp>
      <p:sp>
        <p:nvSpPr>
          <p:cNvPr id="7" name="TextBox 6"/>
          <p:cNvSpPr txBox="1"/>
          <p:nvPr/>
        </p:nvSpPr>
        <p:spPr>
          <a:xfrm>
            <a:off x="280006" y="648974"/>
            <a:ext cx="8698894" cy="5909311"/>
          </a:xfrm>
          <a:prstGeom prst="rect">
            <a:avLst/>
          </a:prstGeom>
          <a:noFill/>
        </p:spPr>
        <p:txBody>
          <a:bodyPr wrap="square" rtlCol="0">
            <a:spAutoFit/>
          </a:bodyPr>
          <a:lstStyle/>
          <a:p>
            <a:pPr marL="514350" indent="-514350"/>
            <a:r>
              <a:rPr lang="en-US" dirty="0" smtClean="0">
                <a:latin typeface="Courier"/>
                <a:cs typeface="Courier"/>
              </a:rPr>
              <a:t>bowtie </a:t>
            </a:r>
            <a:r>
              <a:rPr lang="en-US" dirty="0" smtClean="0">
                <a:solidFill>
                  <a:srgbClr val="FF0000"/>
                </a:solidFill>
                <a:latin typeface="Courier"/>
                <a:cs typeface="Courier"/>
              </a:rPr>
              <a:t>-</a:t>
            </a:r>
            <a:r>
              <a:rPr lang="en-US" dirty="0" err="1" smtClean="0">
                <a:solidFill>
                  <a:srgbClr val="FF0000"/>
                </a:solidFill>
                <a:latin typeface="Courier"/>
                <a:cs typeface="Courier"/>
              </a:rPr>
              <a:t>m</a:t>
            </a:r>
            <a:r>
              <a:rPr lang="en-US" dirty="0" smtClean="0">
                <a:solidFill>
                  <a:srgbClr val="FF0000"/>
                </a:solidFill>
                <a:latin typeface="Courier"/>
                <a:cs typeface="Courier"/>
              </a:rPr>
              <a:t> 1 </a:t>
            </a:r>
            <a:r>
              <a:rPr lang="en-US" dirty="0" err="1" smtClean="0">
                <a:solidFill>
                  <a:srgbClr val="0000FF"/>
                </a:solidFill>
                <a:latin typeface="Courier"/>
                <a:cs typeface="Courier"/>
              </a:rPr>
              <a:t>bowtie_genome/genome.fa</a:t>
            </a:r>
            <a:r>
              <a:rPr lang="en-US" dirty="0" smtClean="0">
                <a:latin typeface="Courier"/>
                <a:cs typeface="Courier"/>
              </a:rPr>
              <a:t> </a:t>
            </a:r>
            <a:r>
              <a:rPr lang="en-US" dirty="0" smtClean="0">
                <a:solidFill>
                  <a:srgbClr val="008000"/>
                </a:solidFill>
                <a:latin typeface="Courier"/>
                <a:cs typeface="Courier"/>
              </a:rPr>
              <a:t>-1 ../data/sample_1.fastq</a:t>
            </a:r>
            <a:r>
              <a:rPr lang="en-US" dirty="0" smtClean="0">
                <a:latin typeface="Courier"/>
                <a:cs typeface="Courier"/>
              </a:rPr>
              <a:t> </a:t>
            </a:r>
            <a:r>
              <a:rPr lang="en-US" dirty="0" smtClean="0">
                <a:solidFill>
                  <a:srgbClr val="8000FF"/>
                </a:solidFill>
                <a:latin typeface="Courier"/>
                <a:cs typeface="Courier"/>
              </a:rPr>
              <a:t>-2 ../data/sample_2.fastq</a:t>
            </a:r>
            <a:r>
              <a:rPr lang="en-US" dirty="0" smtClean="0">
                <a:latin typeface="Courier"/>
                <a:cs typeface="Courier"/>
              </a:rPr>
              <a:t> </a:t>
            </a:r>
            <a:r>
              <a:rPr lang="en-US" dirty="0" smtClean="0">
                <a:solidFill>
                  <a:srgbClr val="FF6600"/>
                </a:solidFill>
                <a:latin typeface="Courier"/>
                <a:cs typeface="Courier"/>
              </a:rPr>
              <a:t>-S </a:t>
            </a:r>
            <a:r>
              <a:rPr lang="en-US" dirty="0" err="1" smtClean="0">
                <a:solidFill>
                  <a:srgbClr val="FF6600"/>
                </a:solidFill>
                <a:latin typeface="Courier"/>
                <a:cs typeface="Courier"/>
              </a:rPr>
              <a:t>sample.sam</a:t>
            </a:r>
            <a:r>
              <a:rPr lang="en-US" dirty="0" smtClean="0">
                <a:solidFill>
                  <a:srgbClr val="FF6600"/>
                </a:solidFill>
                <a:latin typeface="Courier"/>
                <a:cs typeface="Courier"/>
              </a:rPr>
              <a:t>  </a:t>
            </a:r>
          </a:p>
          <a:p>
            <a:pPr marL="514350" indent="-514350"/>
            <a:endParaRPr lang="en-US" dirty="0" smtClean="0">
              <a:latin typeface="Courier"/>
              <a:cs typeface="Courier"/>
            </a:endParaRPr>
          </a:p>
          <a:p>
            <a:pPr marL="514350" indent="-514350"/>
            <a:r>
              <a:rPr lang="en-US" dirty="0" smtClean="0">
                <a:latin typeface="Courier"/>
                <a:cs typeface="Courier"/>
              </a:rPr>
              <a:t>bowtie </a:t>
            </a:r>
            <a:r>
              <a:rPr lang="en-US" dirty="0" smtClean="0">
                <a:solidFill>
                  <a:srgbClr val="FF0000"/>
                </a:solidFill>
                <a:latin typeface="Courier"/>
                <a:cs typeface="Courier"/>
              </a:rPr>
              <a:t>-5 5 </a:t>
            </a:r>
            <a:r>
              <a:rPr lang="en-US" dirty="0" err="1" smtClean="0">
                <a:solidFill>
                  <a:srgbClr val="0000FF"/>
                </a:solidFill>
                <a:latin typeface="Courier"/>
                <a:cs typeface="Courier"/>
              </a:rPr>
              <a:t>bowtie_genome/genome.fa</a:t>
            </a:r>
            <a:r>
              <a:rPr lang="en-US" dirty="0" smtClean="0">
                <a:latin typeface="Courier"/>
                <a:cs typeface="Courier"/>
              </a:rPr>
              <a:t> </a:t>
            </a:r>
            <a:r>
              <a:rPr lang="en-US" dirty="0" smtClean="0">
                <a:solidFill>
                  <a:srgbClr val="008000"/>
                </a:solidFill>
                <a:latin typeface="Courier"/>
                <a:cs typeface="Courier"/>
              </a:rPr>
              <a:t>-1 ../data/sample_1.fastq</a:t>
            </a:r>
            <a:r>
              <a:rPr lang="en-US" dirty="0" smtClean="0">
                <a:latin typeface="Courier"/>
                <a:cs typeface="Courier"/>
              </a:rPr>
              <a:t> </a:t>
            </a:r>
            <a:r>
              <a:rPr lang="en-US" dirty="0" smtClean="0">
                <a:solidFill>
                  <a:srgbClr val="8000FF"/>
                </a:solidFill>
                <a:latin typeface="Courier"/>
                <a:cs typeface="Courier"/>
              </a:rPr>
              <a:t>-2 ../data/sample_2.fastq</a:t>
            </a:r>
            <a:r>
              <a:rPr lang="en-US" dirty="0" smtClean="0">
                <a:latin typeface="Courier"/>
                <a:cs typeface="Courier"/>
              </a:rPr>
              <a:t> </a:t>
            </a:r>
            <a:r>
              <a:rPr lang="en-US" dirty="0" smtClean="0">
                <a:solidFill>
                  <a:srgbClr val="FF6600"/>
                </a:solidFill>
                <a:latin typeface="Courier"/>
                <a:cs typeface="Courier"/>
              </a:rPr>
              <a:t>-S </a:t>
            </a:r>
            <a:r>
              <a:rPr lang="en-US" dirty="0" err="1" smtClean="0">
                <a:solidFill>
                  <a:srgbClr val="FF6600"/>
                </a:solidFill>
                <a:latin typeface="Courier"/>
                <a:cs typeface="Courier"/>
              </a:rPr>
              <a:t>sample.sam</a:t>
            </a:r>
            <a:r>
              <a:rPr lang="en-US" dirty="0" smtClean="0">
                <a:solidFill>
                  <a:srgbClr val="FF6600"/>
                </a:solidFill>
                <a:latin typeface="Courier"/>
                <a:cs typeface="Courier"/>
              </a:rPr>
              <a:t>  </a:t>
            </a:r>
          </a:p>
          <a:p>
            <a:pPr marL="514350" indent="-514350"/>
            <a:endParaRPr lang="en-US" dirty="0" smtClean="0">
              <a:latin typeface="Courier"/>
              <a:cs typeface="Courier"/>
            </a:endParaRPr>
          </a:p>
          <a:p>
            <a:pPr marL="514350" indent="-514350"/>
            <a:r>
              <a:rPr lang="en-US" dirty="0" smtClean="0">
                <a:latin typeface="Courier"/>
                <a:cs typeface="Courier"/>
              </a:rPr>
              <a:t>bowtie </a:t>
            </a:r>
            <a:r>
              <a:rPr lang="en-US" dirty="0" smtClean="0">
                <a:solidFill>
                  <a:srgbClr val="FF0000"/>
                </a:solidFill>
                <a:latin typeface="Courier"/>
                <a:cs typeface="Courier"/>
              </a:rPr>
              <a:t>-3 5 </a:t>
            </a:r>
            <a:r>
              <a:rPr lang="en-US" dirty="0" err="1" smtClean="0">
                <a:solidFill>
                  <a:srgbClr val="0000FF"/>
                </a:solidFill>
                <a:latin typeface="Courier"/>
                <a:cs typeface="Courier"/>
              </a:rPr>
              <a:t>bowtie_genome/genome.fa</a:t>
            </a:r>
            <a:r>
              <a:rPr lang="en-US" dirty="0" smtClean="0">
                <a:latin typeface="Courier"/>
                <a:cs typeface="Courier"/>
              </a:rPr>
              <a:t> </a:t>
            </a:r>
            <a:r>
              <a:rPr lang="en-US" dirty="0" smtClean="0">
                <a:solidFill>
                  <a:srgbClr val="008000"/>
                </a:solidFill>
                <a:latin typeface="Courier"/>
                <a:cs typeface="Courier"/>
              </a:rPr>
              <a:t>-1 ../data/sample_1.fastq</a:t>
            </a:r>
            <a:r>
              <a:rPr lang="en-US" dirty="0" smtClean="0">
                <a:latin typeface="Courier"/>
                <a:cs typeface="Courier"/>
              </a:rPr>
              <a:t> </a:t>
            </a:r>
            <a:r>
              <a:rPr lang="en-US" dirty="0" smtClean="0">
                <a:solidFill>
                  <a:srgbClr val="8000FF"/>
                </a:solidFill>
                <a:latin typeface="Courier"/>
                <a:cs typeface="Courier"/>
              </a:rPr>
              <a:t>-2 ../data/sample_2.fastq</a:t>
            </a:r>
            <a:r>
              <a:rPr lang="en-US" dirty="0" smtClean="0">
                <a:latin typeface="Courier"/>
                <a:cs typeface="Courier"/>
              </a:rPr>
              <a:t> </a:t>
            </a:r>
            <a:r>
              <a:rPr lang="en-US" dirty="0" smtClean="0">
                <a:solidFill>
                  <a:srgbClr val="FF6600"/>
                </a:solidFill>
                <a:latin typeface="Courier"/>
                <a:cs typeface="Courier"/>
              </a:rPr>
              <a:t>-S </a:t>
            </a:r>
            <a:r>
              <a:rPr lang="en-US" dirty="0" err="1" smtClean="0">
                <a:solidFill>
                  <a:srgbClr val="FF6600"/>
                </a:solidFill>
                <a:latin typeface="Courier"/>
                <a:cs typeface="Courier"/>
              </a:rPr>
              <a:t>sample.sam</a:t>
            </a:r>
            <a:r>
              <a:rPr lang="en-US" dirty="0" smtClean="0">
                <a:solidFill>
                  <a:srgbClr val="FF6600"/>
                </a:solidFill>
                <a:latin typeface="Courier"/>
                <a:cs typeface="Courier"/>
              </a:rPr>
              <a:t>  </a:t>
            </a:r>
          </a:p>
          <a:p>
            <a:pPr marL="514350" indent="-514350"/>
            <a:endParaRPr lang="en-US" dirty="0" smtClean="0">
              <a:latin typeface="Courier"/>
              <a:cs typeface="Courier"/>
            </a:endParaRPr>
          </a:p>
          <a:p>
            <a:pPr marL="514350" indent="-514350"/>
            <a:r>
              <a:rPr lang="en-US" dirty="0" smtClean="0">
                <a:latin typeface="Courier"/>
                <a:cs typeface="Courier"/>
              </a:rPr>
              <a:t>bowtie </a:t>
            </a:r>
            <a:r>
              <a:rPr lang="en-US" dirty="0" smtClean="0">
                <a:solidFill>
                  <a:srgbClr val="FF0000"/>
                </a:solidFill>
                <a:latin typeface="Courier"/>
                <a:cs typeface="Courier"/>
              </a:rPr>
              <a:t>-</a:t>
            </a:r>
            <a:r>
              <a:rPr lang="en-US" dirty="0" err="1" smtClean="0">
                <a:solidFill>
                  <a:srgbClr val="FF0000"/>
                </a:solidFill>
                <a:latin typeface="Courier"/>
                <a:cs typeface="Courier"/>
              </a:rPr>
              <a:t>v</a:t>
            </a:r>
            <a:r>
              <a:rPr lang="en-US" dirty="0" smtClean="0">
                <a:solidFill>
                  <a:srgbClr val="FF0000"/>
                </a:solidFill>
                <a:latin typeface="Courier"/>
                <a:cs typeface="Courier"/>
              </a:rPr>
              <a:t> 3 </a:t>
            </a:r>
            <a:r>
              <a:rPr lang="en-US" dirty="0" err="1" smtClean="0">
                <a:solidFill>
                  <a:srgbClr val="0000FF"/>
                </a:solidFill>
                <a:latin typeface="Courier"/>
                <a:cs typeface="Courier"/>
              </a:rPr>
              <a:t>bowtie_genome/genome.fa</a:t>
            </a:r>
            <a:r>
              <a:rPr lang="en-US" dirty="0" smtClean="0">
                <a:latin typeface="Courier"/>
                <a:cs typeface="Courier"/>
              </a:rPr>
              <a:t> </a:t>
            </a:r>
            <a:r>
              <a:rPr lang="en-US" dirty="0" smtClean="0">
                <a:solidFill>
                  <a:srgbClr val="008000"/>
                </a:solidFill>
                <a:latin typeface="Courier"/>
                <a:cs typeface="Courier"/>
              </a:rPr>
              <a:t>-1 ../data/sample_1.fastq</a:t>
            </a:r>
            <a:r>
              <a:rPr lang="en-US" dirty="0" smtClean="0">
                <a:latin typeface="Courier"/>
                <a:cs typeface="Courier"/>
              </a:rPr>
              <a:t> </a:t>
            </a:r>
            <a:r>
              <a:rPr lang="en-US" dirty="0" smtClean="0">
                <a:solidFill>
                  <a:srgbClr val="8000FF"/>
                </a:solidFill>
                <a:latin typeface="Courier"/>
                <a:cs typeface="Courier"/>
              </a:rPr>
              <a:t>-2 ../data/sample_2.fastq</a:t>
            </a:r>
            <a:r>
              <a:rPr lang="en-US" dirty="0" smtClean="0">
                <a:latin typeface="Courier"/>
                <a:cs typeface="Courier"/>
              </a:rPr>
              <a:t> </a:t>
            </a:r>
            <a:r>
              <a:rPr lang="en-US" dirty="0" smtClean="0">
                <a:solidFill>
                  <a:srgbClr val="FF6600"/>
                </a:solidFill>
                <a:latin typeface="Courier"/>
                <a:cs typeface="Courier"/>
              </a:rPr>
              <a:t>-S </a:t>
            </a:r>
            <a:r>
              <a:rPr lang="en-US" dirty="0" err="1" smtClean="0">
                <a:solidFill>
                  <a:srgbClr val="FF6600"/>
                </a:solidFill>
                <a:latin typeface="Courier"/>
                <a:cs typeface="Courier"/>
              </a:rPr>
              <a:t>sample.sam</a:t>
            </a:r>
            <a:r>
              <a:rPr lang="en-US" dirty="0" smtClean="0">
                <a:solidFill>
                  <a:srgbClr val="FF6600"/>
                </a:solidFill>
                <a:latin typeface="Courier"/>
                <a:cs typeface="Courier"/>
              </a:rPr>
              <a:t>  </a:t>
            </a:r>
          </a:p>
          <a:p>
            <a:pPr marL="514350" indent="-514350"/>
            <a:endParaRPr lang="en-US" sz="2000" dirty="0" smtClean="0">
              <a:latin typeface="Courier"/>
              <a:cs typeface="Courier"/>
            </a:endParaRPr>
          </a:p>
          <a:p>
            <a:r>
              <a:rPr lang="en-US" sz="2000" b="1" dirty="0" smtClean="0">
                <a:solidFill>
                  <a:srgbClr val="263B86"/>
                </a:solidFill>
              </a:rPr>
              <a:t>Options/Parameters:</a:t>
            </a:r>
          </a:p>
          <a:p>
            <a:r>
              <a:rPr lang="en-US" sz="2000" dirty="0" smtClean="0">
                <a:solidFill>
                  <a:srgbClr val="263B86"/>
                </a:solidFill>
              </a:rPr>
              <a:t>	</a:t>
            </a:r>
            <a:r>
              <a:rPr lang="en-US" sz="2000" dirty="0" smtClean="0">
                <a:solidFill>
                  <a:srgbClr val="000000"/>
                </a:solidFill>
                <a:latin typeface="Courier"/>
                <a:cs typeface="Courier"/>
              </a:rPr>
              <a:t>-</a:t>
            </a:r>
            <a:r>
              <a:rPr lang="en-US" sz="2000" dirty="0" err="1" smtClean="0">
                <a:solidFill>
                  <a:srgbClr val="000000"/>
                </a:solidFill>
                <a:latin typeface="Courier"/>
                <a:cs typeface="Courier"/>
              </a:rPr>
              <a:t>m</a:t>
            </a:r>
            <a:r>
              <a:rPr lang="en-US" sz="2000" dirty="0" smtClean="0">
                <a:solidFill>
                  <a:srgbClr val="000000"/>
                </a:solidFill>
                <a:latin typeface="Courier"/>
                <a:cs typeface="Courier"/>
              </a:rPr>
              <a:t> 1		</a:t>
            </a:r>
            <a:r>
              <a:rPr lang="en-US" sz="2000" dirty="0" smtClean="0">
                <a:solidFill>
                  <a:srgbClr val="263B86"/>
                </a:solidFill>
              </a:rPr>
              <a:t>report alignments with no more than 1 alignment.</a:t>
            </a:r>
          </a:p>
          <a:p>
            <a:r>
              <a:rPr lang="en-US" sz="2000" dirty="0" smtClean="0">
                <a:solidFill>
                  <a:srgbClr val="263B86"/>
                </a:solidFill>
              </a:rPr>
              <a:t>	 		</a:t>
            </a:r>
            <a:r>
              <a:rPr lang="en-US" sz="2000" dirty="0" err="1" smtClean="0">
                <a:solidFill>
                  <a:srgbClr val="263B86"/>
                </a:solidFill>
              </a:rPr>
              <a:t>ie</a:t>
            </a:r>
            <a:r>
              <a:rPr lang="en-US" sz="2000" dirty="0" smtClean="0">
                <a:solidFill>
                  <a:srgbClr val="263B86"/>
                </a:solidFill>
              </a:rPr>
              <a:t>. report only uniquely aligned reads</a:t>
            </a:r>
          </a:p>
          <a:p>
            <a:r>
              <a:rPr lang="en-US" sz="2000" dirty="0" smtClean="0">
                <a:solidFill>
                  <a:srgbClr val="263B86"/>
                </a:solidFill>
              </a:rPr>
              <a:t>	</a:t>
            </a:r>
            <a:r>
              <a:rPr lang="en-US" sz="2000" dirty="0" smtClean="0">
                <a:solidFill>
                  <a:srgbClr val="000000"/>
                </a:solidFill>
                <a:latin typeface="Courier"/>
                <a:cs typeface="Courier"/>
              </a:rPr>
              <a:t>-5 5</a:t>
            </a:r>
            <a:r>
              <a:rPr lang="en-US" sz="2000" dirty="0" smtClean="0">
                <a:solidFill>
                  <a:srgbClr val="263B86"/>
                </a:solidFill>
              </a:rPr>
              <a:t>		trim the first 5 bases	</a:t>
            </a:r>
          </a:p>
          <a:p>
            <a:r>
              <a:rPr lang="en-US" sz="2000" dirty="0" smtClean="0">
                <a:solidFill>
                  <a:srgbClr val="263B86"/>
                </a:solidFill>
              </a:rPr>
              <a:t>	</a:t>
            </a:r>
            <a:r>
              <a:rPr lang="en-US" sz="2000" dirty="0" smtClean="0">
                <a:solidFill>
                  <a:srgbClr val="000000"/>
                </a:solidFill>
                <a:latin typeface="Courier"/>
                <a:cs typeface="Courier"/>
              </a:rPr>
              <a:t>-3 5		</a:t>
            </a:r>
            <a:r>
              <a:rPr lang="en-US" sz="2000" dirty="0" smtClean="0">
                <a:solidFill>
                  <a:srgbClr val="263B86"/>
                </a:solidFill>
              </a:rPr>
              <a:t>trim the last 5 bases</a:t>
            </a:r>
          </a:p>
          <a:p>
            <a:r>
              <a:rPr lang="en-US" sz="2000" dirty="0" smtClean="0">
                <a:solidFill>
                  <a:srgbClr val="263B86"/>
                </a:solidFill>
              </a:rPr>
              <a:t>	</a:t>
            </a:r>
            <a:r>
              <a:rPr lang="en-US" sz="2000" dirty="0" smtClean="0">
                <a:solidFill>
                  <a:srgbClr val="000000"/>
                </a:solidFill>
                <a:latin typeface="Courier"/>
                <a:cs typeface="Courier"/>
              </a:rPr>
              <a:t>-</a:t>
            </a:r>
            <a:r>
              <a:rPr lang="en-US" sz="2000" dirty="0" err="1" smtClean="0">
                <a:solidFill>
                  <a:srgbClr val="000000"/>
                </a:solidFill>
                <a:latin typeface="Courier"/>
                <a:cs typeface="Courier"/>
              </a:rPr>
              <a:t>v</a:t>
            </a:r>
            <a:r>
              <a:rPr lang="en-US" sz="2000" dirty="0" smtClean="0">
                <a:solidFill>
                  <a:srgbClr val="000000"/>
                </a:solidFill>
                <a:latin typeface="Courier"/>
                <a:cs typeface="Courier"/>
              </a:rPr>
              <a:t> 3		</a:t>
            </a:r>
            <a:r>
              <a:rPr lang="en-US" sz="2000" dirty="0" smtClean="0">
                <a:solidFill>
                  <a:srgbClr val="263B86"/>
                </a:solidFill>
                <a:latin typeface="Courier"/>
                <a:cs typeface="Courier"/>
              </a:rPr>
              <a:t>allow no more than 3 mismatches</a:t>
            </a:r>
            <a:endParaRPr lang="en-US" sz="2000" dirty="0" smtClean="0">
              <a:solidFill>
                <a:srgbClr val="263B86"/>
              </a:solidFill>
            </a:endParaRPr>
          </a:p>
          <a:p>
            <a:r>
              <a:rPr lang="en-US" sz="2000" dirty="0" smtClean="0">
                <a:solidFill>
                  <a:srgbClr val="263B86"/>
                </a:solidFill>
                <a:latin typeface="Courier"/>
                <a:cs typeface="Courier"/>
              </a:rPr>
              <a:t>	</a:t>
            </a:r>
            <a:r>
              <a:rPr lang="en-US" sz="2000" dirty="0" smtClean="0"/>
              <a:t> </a:t>
            </a:r>
            <a:endParaRPr lang="en-US" sz="2000" dirty="0" smtClean="0">
              <a:solidFill>
                <a:srgbClr val="263B86"/>
              </a:solidFill>
            </a:endParaRPr>
          </a:p>
          <a:p>
            <a:endParaRPr lang="en-US" sz="2000" dirty="0" smtClean="0">
              <a:solidFill>
                <a:srgbClr val="263B86"/>
              </a:solidFill>
            </a:endParaRPr>
          </a:p>
          <a:p>
            <a:endParaRPr lang="en-US" sz="2400" dirty="0" smtClean="0">
              <a:solidFill>
                <a:srgbClr val="263B86"/>
              </a:solidFill>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631707280"/>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Box 2"/>
          <p:cNvSpPr txBox="1"/>
          <p:nvPr/>
        </p:nvSpPr>
        <p:spPr>
          <a:xfrm>
            <a:off x="1836922" y="2137976"/>
            <a:ext cx="5385917" cy="1200329"/>
          </a:xfrm>
          <a:prstGeom prst="rect">
            <a:avLst/>
          </a:prstGeom>
          <a:noFill/>
          <a:ln>
            <a:noFill/>
          </a:ln>
        </p:spPr>
        <p:txBody>
          <a:bodyPr wrap="square" rtlCol="0">
            <a:spAutoFit/>
          </a:bodyPr>
          <a:lstStyle/>
          <a:p>
            <a:pPr algn="ctr"/>
            <a:r>
              <a:rPr lang="en-US" sz="7200" b="1" dirty="0" smtClean="0">
                <a:ln w="19050">
                  <a:solidFill>
                    <a:schemeClr val="tx2"/>
                  </a:solidFill>
                  <a:prstDash val="solid"/>
                </a:ln>
                <a:solidFill>
                  <a:schemeClr val="tx2"/>
                </a:solidFill>
              </a:rPr>
              <a:t>Homework</a:t>
            </a:r>
            <a:endParaRPr lang="en-US" sz="7200" b="1" dirty="0">
              <a:ln w="19050">
                <a:solidFill>
                  <a:schemeClr val="tx2"/>
                </a:solidFill>
                <a:prstDash val="solid"/>
              </a:ln>
              <a:solidFill>
                <a:schemeClr val="tx2"/>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349582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53862"/>
            <a:ext cx="7772400" cy="2568575"/>
          </a:xfrm>
        </p:spPr>
        <p:txBody>
          <a:bodyPr/>
          <a:lstStyle/>
          <a:p>
            <a:pPr algn="l"/>
            <a:r>
              <a:rPr lang="en-US" sz="3600" b="1" dirty="0" smtClean="0"/>
              <a:t/>
            </a:r>
            <a:br>
              <a:rPr lang="en-US" sz="3600" b="1" dirty="0" smtClean="0"/>
            </a:br>
            <a:r>
              <a:rPr lang="en-US" sz="3600" b="1" dirty="0" smtClean="0">
                <a:solidFill>
                  <a:srgbClr val="FF0000"/>
                </a:solidFill>
              </a:rPr>
              <a:t>Try the other aligners on your own </a:t>
            </a:r>
            <a:r>
              <a:rPr lang="en-US" sz="3600" dirty="0" smtClean="0">
                <a:solidFill>
                  <a:srgbClr val="FF0000"/>
                </a:solidFill>
              </a:rPr>
              <a:t/>
            </a:r>
            <a:br>
              <a:rPr lang="en-US" sz="3600" dirty="0" smtClean="0">
                <a:solidFill>
                  <a:srgbClr val="FF0000"/>
                </a:solidFill>
              </a:rPr>
            </a:br>
            <a:r>
              <a:rPr lang="en-US" sz="3600" dirty="0" smtClean="0"/>
              <a:t/>
            </a:r>
            <a:br>
              <a:rPr lang="en-US" sz="3600" dirty="0" smtClean="0"/>
            </a:br>
            <a:r>
              <a:rPr lang="en-US" sz="3600" dirty="0" smtClean="0"/>
              <a:t>The code on the slides works, and I gave you sample input/output files for each aligner: </a:t>
            </a:r>
            <a:r>
              <a:rPr lang="en-US" sz="3600" dirty="0" err="1" smtClean="0"/>
              <a:t>bwa</a:t>
            </a:r>
            <a:r>
              <a:rPr lang="en-US" sz="3600" dirty="0" smtClean="0"/>
              <a:t>, bowtie/bowtie2, </a:t>
            </a:r>
            <a:r>
              <a:rPr lang="en-US" sz="3600" dirty="0" err="1" smtClean="0"/>
              <a:t>tophat</a:t>
            </a:r>
            <a:r>
              <a:rPr lang="en-US" sz="3600" dirty="0" smtClean="0"/>
              <a:t>, STAR</a:t>
            </a:r>
            <a:br>
              <a:rPr lang="en-US" sz="3600" dirty="0" smtClean="0"/>
            </a:br>
            <a:r>
              <a:rPr lang="en-US" sz="3600" dirty="0" smtClean="0"/>
              <a:t/>
            </a:r>
            <a:br>
              <a:rPr lang="en-US" sz="3600" dirty="0" smtClean="0"/>
            </a:br>
            <a:r>
              <a:rPr lang="en-US" sz="3600" dirty="0" smtClean="0"/>
              <a:t>Look at the manuals, modify parameters on your own and see how it affects your alignment</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endParaRPr lang="en-US" sz="36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txBox="1">
            <a:spLocks/>
          </p:cNvSpPr>
          <p:nvPr/>
        </p:nvSpPr>
        <p:spPr>
          <a:xfrm>
            <a:off x="0" y="15438"/>
            <a:ext cx="8458226" cy="615795"/>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smtClean="0"/>
              <a:t>Mapping on Hoffman – BWA (DNA aligner)</a:t>
            </a:r>
            <a:endParaRPr lang="en-US" sz="3200" b="1" u="sng" dirty="0"/>
          </a:p>
        </p:txBody>
      </p:sp>
      <p:sp>
        <p:nvSpPr>
          <p:cNvPr id="3" name="TextBox 2"/>
          <p:cNvSpPr txBox="1"/>
          <p:nvPr/>
        </p:nvSpPr>
        <p:spPr>
          <a:xfrm>
            <a:off x="260300" y="1037018"/>
            <a:ext cx="8731300" cy="5355313"/>
          </a:xfrm>
          <a:prstGeom prst="rect">
            <a:avLst/>
          </a:prstGeom>
          <a:noFill/>
        </p:spPr>
        <p:txBody>
          <a:bodyPr wrap="square" rtlCol="0">
            <a:spAutoFit/>
          </a:bodyPr>
          <a:lstStyle/>
          <a:p>
            <a:pPr marL="457200" indent="-457200"/>
            <a:r>
              <a:rPr lang="en-US" b="1" dirty="0" smtClean="0">
                <a:solidFill>
                  <a:schemeClr val="tx2"/>
                </a:solidFill>
              </a:rPr>
              <a:t>1. Module load and go to correct direction</a:t>
            </a:r>
          </a:p>
          <a:p>
            <a:pPr marL="457200" indent="-457200"/>
            <a:r>
              <a:rPr lang="en-US" dirty="0" smtClean="0">
                <a:latin typeface="Courier"/>
                <a:cs typeface="Courier"/>
              </a:rPr>
              <a:t>module load </a:t>
            </a:r>
            <a:r>
              <a:rPr lang="en-US" dirty="0" err="1" smtClean="0">
                <a:latin typeface="Courier"/>
                <a:cs typeface="Courier"/>
              </a:rPr>
              <a:t>bwa</a:t>
            </a:r>
            <a:endParaRPr lang="en-US" dirty="0" smtClean="0">
              <a:latin typeface="Courier"/>
              <a:cs typeface="Courier"/>
            </a:endParaRPr>
          </a:p>
          <a:p>
            <a:pPr marL="457200" indent="-457200"/>
            <a:r>
              <a:rPr lang="en-US" dirty="0" err="1" smtClean="0">
                <a:latin typeface="Courier"/>
                <a:cs typeface="Courier"/>
              </a:rPr>
              <a:t>cd</a:t>
            </a:r>
            <a:r>
              <a:rPr lang="en-US" dirty="0" smtClean="0">
                <a:latin typeface="Courier"/>
                <a:cs typeface="Courier"/>
              </a:rPr>
              <a:t> ~/scratch/Workshop4/bwa_example</a:t>
            </a:r>
          </a:p>
          <a:p>
            <a:pPr marL="457200" indent="-457200"/>
            <a:endParaRPr lang="en-US" b="1" dirty="0" smtClean="0">
              <a:solidFill>
                <a:schemeClr val="tx2"/>
              </a:solidFill>
            </a:endParaRPr>
          </a:p>
          <a:p>
            <a:pPr marL="457200" indent="-457200"/>
            <a:r>
              <a:rPr lang="en-US" b="1" dirty="0" smtClean="0">
                <a:solidFill>
                  <a:schemeClr val="tx2"/>
                </a:solidFill>
              </a:rPr>
              <a:t>2. Index the reference genome</a:t>
            </a:r>
          </a:p>
          <a:p>
            <a:pPr marL="342900" indent="-342900"/>
            <a:r>
              <a:rPr lang="en-US" dirty="0" err="1" smtClean="0">
                <a:latin typeface="Courier"/>
                <a:cs typeface="Courier"/>
              </a:rPr>
              <a:t>bwa</a:t>
            </a:r>
            <a:r>
              <a:rPr lang="en-US" dirty="0" smtClean="0">
                <a:latin typeface="Courier"/>
                <a:cs typeface="Courier"/>
              </a:rPr>
              <a:t> </a:t>
            </a:r>
            <a:r>
              <a:rPr lang="en-US" dirty="0" smtClean="0">
                <a:solidFill>
                  <a:srgbClr val="FF0000"/>
                </a:solidFill>
                <a:latin typeface="Courier"/>
                <a:cs typeface="Courier"/>
              </a:rPr>
              <a:t>index</a:t>
            </a:r>
            <a:r>
              <a:rPr lang="en-US" dirty="0" smtClean="0">
                <a:latin typeface="Courier"/>
                <a:cs typeface="Courier"/>
              </a:rPr>
              <a:t> </a:t>
            </a:r>
            <a:r>
              <a:rPr lang="en-US" dirty="0" err="1" smtClean="0">
                <a:solidFill>
                  <a:srgbClr val="0000FF"/>
                </a:solidFill>
                <a:latin typeface="Courier"/>
                <a:cs typeface="Courier"/>
              </a:rPr>
              <a:t>bwa_genome/genome.fa</a:t>
            </a:r>
            <a:endParaRPr lang="en-US" dirty="0" smtClean="0">
              <a:solidFill>
                <a:srgbClr val="0000FF"/>
              </a:solidFill>
              <a:latin typeface="Courier"/>
              <a:cs typeface="Courier"/>
            </a:endParaRPr>
          </a:p>
          <a:p>
            <a:pPr marL="342900" indent="-342900"/>
            <a:endParaRPr lang="en-US" b="1" dirty="0" smtClean="0">
              <a:solidFill>
                <a:srgbClr val="008000"/>
              </a:solidFill>
            </a:endParaRPr>
          </a:p>
          <a:p>
            <a:pPr marL="342900" indent="-342900"/>
            <a:r>
              <a:rPr lang="en-US" b="1" dirty="0" smtClean="0">
                <a:solidFill>
                  <a:schemeClr val="tx2"/>
                </a:solidFill>
              </a:rPr>
              <a:t>3. Align each file (single or paired end) , ex:</a:t>
            </a:r>
            <a:endParaRPr lang="en-US" dirty="0" smtClean="0"/>
          </a:p>
          <a:p>
            <a:r>
              <a:rPr lang="en-US" dirty="0" err="1" smtClean="0">
                <a:latin typeface="Courier"/>
                <a:cs typeface="Courier"/>
              </a:rPr>
              <a:t>bwa</a:t>
            </a:r>
            <a:r>
              <a:rPr lang="en-US" dirty="0" smtClean="0">
                <a:latin typeface="Courier"/>
                <a:cs typeface="Courier"/>
              </a:rPr>
              <a:t> </a:t>
            </a:r>
            <a:r>
              <a:rPr lang="en-US" dirty="0" err="1" smtClean="0">
                <a:solidFill>
                  <a:srgbClr val="FF0000"/>
                </a:solidFill>
                <a:latin typeface="Courier"/>
                <a:cs typeface="Courier"/>
              </a:rPr>
              <a:t>aln</a:t>
            </a:r>
            <a:r>
              <a:rPr lang="en-US" dirty="0" smtClean="0">
                <a:solidFill>
                  <a:srgbClr val="FF0000"/>
                </a:solidFill>
                <a:latin typeface="Courier"/>
                <a:cs typeface="Courier"/>
              </a:rPr>
              <a:t> </a:t>
            </a:r>
            <a:r>
              <a:rPr lang="en-US" dirty="0" err="1" smtClean="0">
                <a:solidFill>
                  <a:srgbClr val="0000FF"/>
                </a:solidFill>
                <a:latin typeface="Courier"/>
                <a:cs typeface="Courier"/>
              </a:rPr>
              <a:t>bwa_genome/genome.fa</a:t>
            </a:r>
            <a:r>
              <a:rPr lang="en-US" dirty="0" smtClean="0">
                <a:latin typeface="Courier"/>
                <a:cs typeface="Courier"/>
              </a:rPr>
              <a:t> </a:t>
            </a:r>
            <a:r>
              <a:rPr lang="en-US" dirty="0" smtClean="0">
                <a:solidFill>
                  <a:srgbClr val="8000FF"/>
                </a:solidFill>
                <a:latin typeface="Courier"/>
                <a:cs typeface="Courier"/>
              </a:rPr>
              <a:t>../data/sample_1.fastq </a:t>
            </a:r>
            <a:r>
              <a:rPr lang="en-US" dirty="0" smtClean="0">
                <a:latin typeface="Courier"/>
                <a:cs typeface="Courier"/>
              </a:rPr>
              <a:t>&gt; </a:t>
            </a:r>
            <a:r>
              <a:rPr lang="en-US" dirty="0" smtClean="0">
                <a:solidFill>
                  <a:srgbClr val="008000"/>
                </a:solidFill>
                <a:latin typeface="Courier"/>
                <a:cs typeface="Courier"/>
              </a:rPr>
              <a:t>sample_1.sai</a:t>
            </a:r>
            <a:endParaRPr lang="en-US" b="1" dirty="0" smtClean="0">
              <a:solidFill>
                <a:srgbClr val="008000"/>
              </a:solidFill>
            </a:endParaRPr>
          </a:p>
          <a:p>
            <a:endParaRPr lang="en-US" b="1" dirty="0" smtClean="0"/>
          </a:p>
          <a:p>
            <a:r>
              <a:rPr lang="en-US" b="1" dirty="0" smtClean="0">
                <a:solidFill>
                  <a:schemeClr val="tx2"/>
                </a:solidFill>
              </a:rPr>
              <a:t>4. Convert .</a:t>
            </a:r>
            <a:r>
              <a:rPr lang="en-US" b="1" dirty="0" err="1" smtClean="0">
                <a:solidFill>
                  <a:schemeClr val="tx2"/>
                </a:solidFill>
              </a:rPr>
              <a:t>sai</a:t>
            </a:r>
            <a:r>
              <a:rPr lang="en-US" b="1" dirty="0" smtClean="0">
                <a:solidFill>
                  <a:schemeClr val="tx2"/>
                </a:solidFill>
              </a:rPr>
              <a:t> file to .</a:t>
            </a:r>
            <a:r>
              <a:rPr lang="en-US" b="1" dirty="0" err="1" smtClean="0">
                <a:solidFill>
                  <a:schemeClr val="tx2"/>
                </a:solidFill>
              </a:rPr>
              <a:t>sam</a:t>
            </a:r>
            <a:r>
              <a:rPr lang="en-US" b="1" dirty="0" smtClean="0">
                <a:solidFill>
                  <a:schemeClr val="tx2"/>
                </a:solidFill>
              </a:rPr>
              <a:t> </a:t>
            </a:r>
            <a:r>
              <a:rPr lang="en-US" dirty="0" smtClean="0">
                <a:solidFill>
                  <a:schemeClr val="tx2"/>
                </a:solidFill>
              </a:rPr>
              <a:t>(for paired end combine the 2 .</a:t>
            </a:r>
            <a:r>
              <a:rPr lang="en-US" dirty="0" err="1" smtClean="0">
                <a:solidFill>
                  <a:schemeClr val="tx2"/>
                </a:solidFill>
              </a:rPr>
              <a:t>sai</a:t>
            </a:r>
            <a:r>
              <a:rPr lang="en-US" dirty="0" smtClean="0">
                <a:solidFill>
                  <a:schemeClr val="tx2"/>
                </a:solidFill>
              </a:rPr>
              <a:t> files into one SAM</a:t>
            </a:r>
            <a:r>
              <a:rPr lang="en-US" dirty="0" smtClean="0"/>
              <a:t>)</a:t>
            </a:r>
          </a:p>
          <a:p>
            <a:r>
              <a:rPr lang="en-US" b="1" dirty="0" smtClean="0">
                <a:solidFill>
                  <a:srgbClr val="1F497D"/>
                </a:solidFill>
              </a:rPr>
              <a:t>SE:</a:t>
            </a:r>
            <a:r>
              <a:rPr lang="en-US" dirty="0" smtClean="0"/>
              <a:t> </a:t>
            </a:r>
          </a:p>
          <a:p>
            <a:r>
              <a:rPr lang="en-US" dirty="0" err="1" smtClean="0">
                <a:latin typeface="Courier"/>
                <a:cs typeface="Courier"/>
              </a:rPr>
              <a:t>bwa</a:t>
            </a:r>
            <a:r>
              <a:rPr lang="en-US" dirty="0" smtClean="0">
                <a:latin typeface="Courier"/>
                <a:cs typeface="Courier"/>
              </a:rPr>
              <a:t> </a:t>
            </a:r>
            <a:r>
              <a:rPr lang="en-US" dirty="0" err="1" smtClean="0">
                <a:solidFill>
                  <a:srgbClr val="FF0000"/>
                </a:solidFill>
                <a:latin typeface="Courier"/>
                <a:cs typeface="Courier"/>
              </a:rPr>
              <a:t>samse</a:t>
            </a:r>
            <a:r>
              <a:rPr lang="en-US" dirty="0" smtClean="0">
                <a:solidFill>
                  <a:srgbClr val="FF0000"/>
                </a:solidFill>
                <a:latin typeface="Courier"/>
                <a:cs typeface="Courier"/>
              </a:rPr>
              <a:t> </a:t>
            </a:r>
            <a:r>
              <a:rPr lang="en-US" dirty="0" err="1" smtClean="0">
                <a:solidFill>
                  <a:srgbClr val="0000FF"/>
                </a:solidFill>
                <a:latin typeface="Courier"/>
                <a:cs typeface="Courier"/>
              </a:rPr>
              <a:t>bwa_genome/</a:t>
            </a:r>
            <a:r>
              <a:rPr lang="en-US" dirty="0" err="1">
                <a:solidFill>
                  <a:srgbClr val="0000FF"/>
                </a:solidFill>
                <a:latin typeface="Courier"/>
                <a:cs typeface="Courier"/>
              </a:rPr>
              <a:t>genome.fa</a:t>
            </a:r>
            <a:r>
              <a:rPr lang="en-US" dirty="0" smtClean="0">
                <a:latin typeface="Courier"/>
                <a:cs typeface="Courier"/>
              </a:rPr>
              <a:t> </a:t>
            </a:r>
            <a:r>
              <a:rPr lang="en-US" dirty="0" smtClean="0">
                <a:solidFill>
                  <a:srgbClr val="008000"/>
                </a:solidFill>
                <a:latin typeface="Courier"/>
                <a:cs typeface="Courier"/>
              </a:rPr>
              <a:t>sample_1.sai </a:t>
            </a:r>
            <a:r>
              <a:rPr lang="en-US" dirty="0" smtClean="0">
                <a:solidFill>
                  <a:srgbClr val="8000FF"/>
                </a:solidFill>
                <a:latin typeface="Courier"/>
                <a:cs typeface="Courier"/>
              </a:rPr>
              <a:t>../data/sample_1.fastq </a:t>
            </a:r>
            <a:r>
              <a:rPr lang="en-US" dirty="0" smtClean="0">
                <a:latin typeface="Courier"/>
                <a:cs typeface="Courier"/>
              </a:rPr>
              <a:t>&gt; </a:t>
            </a:r>
            <a:r>
              <a:rPr lang="en-US" dirty="0" err="1" smtClean="0">
                <a:solidFill>
                  <a:srgbClr val="FF6600"/>
                </a:solidFill>
                <a:latin typeface="Courier"/>
                <a:cs typeface="Courier"/>
              </a:rPr>
              <a:t>sample.sam</a:t>
            </a:r>
            <a:r>
              <a:rPr lang="en-US" dirty="0" smtClean="0">
                <a:solidFill>
                  <a:srgbClr val="953735"/>
                </a:solidFill>
                <a:latin typeface="Courier"/>
                <a:cs typeface="Courier"/>
              </a:rPr>
              <a:t> </a:t>
            </a:r>
            <a:endParaRPr lang="en-US" dirty="0">
              <a:solidFill>
                <a:srgbClr val="953735"/>
              </a:solidFill>
              <a:latin typeface="Courier"/>
              <a:cs typeface="Courier"/>
            </a:endParaRPr>
          </a:p>
          <a:p>
            <a:endParaRPr lang="en-US" dirty="0"/>
          </a:p>
          <a:p>
            <a:r>
              <a:rPr lang="en-US" b="1" dirty="0">
                <a:solidFill>
                  <a:srgbClr val="1F497D"/>
                </a:solidFill>
              </a:rPr>
              <a:t>PE</a:t>
            </a:r>
            <a:r>
              <a:rPr lang="en-US" b="1" dirty="0" smtClean="0">
                <a:solidFill>
                  <a:srgbClr val="1F497D"/>
                </a:solidFill>
              </a:rPr>
              <a:t>:</a:t>
            </a:r>
          </a:p>
          <a:p>
            <a:r>
              <a:rPr lang="en-US" dirty="0" err="1" smtClean="0">
                <a:latin typeface="Courier"/>
                <a:cs typeface="Courier"/>
              </a:rPr>
              <a:t>bwa</a:t>
            </a:r>
            <a:r>
              <a:rPr lang="en-US" dirty="0" smtClean="0">
                <a:latin typeface="Courier"/>
                <a:cs typeface="Courier"/>
              </a:rPr>
              <a:t> </a:t>
            </a:r>
            <a:r>
              <a:rPr lang="en-US" dirty="0" err="1">
                <a:solidFill>
                  <a:srgbClr val="FF0000"/>
                </a:solidFill>
                <a:latin typeface="Courier"/>
                <a:cs typeface="Courier"/>
              </a:rPr>
              <a:t>sampe</a:t>
            </a:r>
            <a:r>
              <a:rPr lang="en-US" dirty="0" smtClean="0">
                <a:solidFill>
                  <a:srgbClr val="FF0000"/>
                </a:solidFill>
                <a:latin typeface="Courier"/>
                <a:cs typeface="Courier"/>
              </a:rPr>
              <a:t> </a:t>
            </a:r>
            <a:r>
              <a:rPr lang="en-US" dirty="0" err="1" smtClean="0">
                <a:solidFill>
                  <a:srgbClr val="0000FF"/>
                </a:solidFill>
                <a:latin typeface="Courier"/>
                <a:cs typeface="Courier"/>
              </a:rPr>
              <a:t>bwa_genome/</a:t>
            </a:r>
            <a:r>
              <a:rPr lang="en-US" dirty="0" err="1">
                <a:solidFill>
                  <a:srgbClr val="0000FF"/>
                </a:solidFill>
                <a:latin typeface="Courier"/>
                <a:cs typeface="Courier"/>
              </a:rPr>
              <a:t>genome.fa</a:t>
            </a:r>
            <a:r>
              <a:rPr lang="en-US" dirty="0" smtClean="0">
                <a:solidFill>
                  <a:srgbClr val="0000FF"/>
                </a:solidFill>
                <a:latin typeface="Courier"/>
                <a:cs typeface="Courier"/>
              </a:rPr>
              <a:t> </a:t>
            </a:r>
            <a:r>
              <a:rPr lang="en-US" dirty="0" smtClean="0">
                <a:solidFill>
                  <a:srgbClr val="008000"/>
                </a:solidFill>
                <a:latin typeface="Courier"/>
                <a:cs typeface="Courier"/>
              </a:rPr>
              <a:t>sample_1.sai</a:t>
            </a:r>
            <a:r>
              <a:rPr lang="en-US" dirty="0" smtClean="0">
                <a:latin typeface="Courier"/>
                <a:cs typeface="Courier"/>
              </a:rPr>
              <a:t> </a:t>
            </a:r>
            <a:r>
              <a:rPr lang="en-US" dirty="0" smtClean="0">
                <a:solidFill>
                  <a:schemeClr val="accent3">
                    <a:lumMod val="75000"/>
                  </a:schemeClr>
                </a:solidFill>
                <a:latin typeface="Courier"/>
                <a:cs typeface="Courier"/>
              </a:rPr>
              <a:t>sample_2.sai</a:t>
            </a:r>
            <a:r>
              <a:rPr lang="en-US" dirty="0" smtClean="0">
                <a:latin typeface="Courier"/>
                <a:cs typeface="Courier"/>
              </a:rPr>
              <a:t> </a:t>
            </a:r>
            <a:r>
              <a:rPr lang="en-US" dirty="0" smtClean="0">
                <a:solidFill>
                  <a:srgbClr val="8000FF"/>
                </a:solidFill>
                <a:latin typeface="Courier"/>
                <a:cs typeface="Courier"/>
              </a:rPr>
              <a:t>../data/sample_1.fastq</a:t>
            </a:r>
            <a:r>
              <a:rPr lang="en-US" dirty="0" smtClean="0">
                <a:latin typeface="Courier"/>
                <a:cs typeface="Courier"/>
              </a:rPr>
              <a:t> </a:t>
            </a:r>
            <a:r>
              <a:rPr lang="en-US" dirty="0" smtClean="0">
                <a:solidFill>
                  <a:srgbClr val="8000FF"/>
                </a:solidFill>
                <a:latin typeface="Courier"/>
                <a:cs typeface="Courier"/>
              </a:rPr>
              <a:t>../data/sample_2.fastq</a:t>
            </a:r>
            <a:r>
              <a:rPr lang="en-US" dirty="0" smtClean="0">
                <a:latin typeface="Courier"/>
                <a:cs typeface="Courier"/>
              </a:rPr>
              <a:t> &gt;</a:t>
            </a:r>
            <a:r>
              <a:rPr lang="en-US" dirty="0" err="1" smtClean="0">
                <a:solidFill>
                  <a:srgbClr val="FF6600"/>
                </a:solidFill>
                <a:latin typeface="Courier"/>
                <a:cs typeface="Courier"/>
              </a:rPr>
              <a:t>sample.sam</a:t>
            </a:r>
            <a:r>
              <a:rPr lang="en-US" dirty="0" smtClean="0">
                <a:solidFill>
                  <a:srgbClr val="FF6600"/>
                </a:solidFill>
                <a:latin typeface="Courier"/>
                <a:cs typeface="Courier"/>
              </a:rPr>
              <a:t> </a:t>
            </a:r>
            <a:endParaRPr lang="en-US" b="1" dirty="0" smtClean="0"/>
          </a:p>
        </p:txBody>
      </p:sp>
      <p:sp>
        <p:nvSpPr>
          <p:cNvPr id="4" name="Rectangle 3"/>
          <p:cNvSpPr/>
          <p:nvPr/>
        </p:nvSpPr>
        <p:spPr>
          <a:xfrm>
            <a:off x="0" y="660820"/>
            <a:ext cx="5389441" cy="369332"/>
          </a:xfrm>
          <a:prstGeom prst="rect">
            <a:avLst/>
          </a:prstGeom>
          <a:solidFill>
            <a:schemeClr val="tx2"/>
          </a:solidFill>
        </p:spPr>
        <p:txBody>
          <a:bodyPr wrap="none">
            <a:spAutoFit/>
          </a:bodyPr>
          <a:lstStyle/>
          <a:p>
            <a:r>
              <a:rPr lang="en-US" b="1" u="sng" dirty="0" smtClean="0">
                <a:solidFill>
                  <a:schemeClr val="bg1"/>
                </a:solidFill>
              </a:rPr>
              <a:t>Manual</a:t>
            </a:r>
            <a:r>
              <a:rPr lang="en-US" dirty="0" smtClean="0">
                <a:solidFill>
                  <a:schemeClr val="bg1"/>
                </a:solidFill>
              </a:rPr>
              <a:t> at: http</a:t>
            </a:r>
            <a:r>
              <a:rPr lang="en-US" dirty="0">
                <a:solidFill>
                  <a:schemeClr val="bg1"/>
                </a:solidFill>
              </a:rPr>
              <a:t>://bio-</a:t>
            </a:r>
            <a:r>
              <a:rPr lang="en-US" dirty="0" err="1">
                <a:solidFill>
                  <a:schemeClr val="bg1"/>
                </a:solidFill>
              </a:rPr>
              <a:t>bwa.sourceforge.net</a:t>
            </a:r>
            <a:r>
              <a:rPr lang="en-US" dirty="0">
                <a:solidFill>
                  <a:schemeClr val="bg1"/>
                </a:solidFill>
              </a:rPr>
              <a:t>/</a:t>
            </a:r>
            <a:r>
              <a:rPr lang="en-US" dirty="0" err="1">
                <a:solidFill>
                  <a:schemeClr val="bg1"/>
                </a:solidFill>
              </a:rPr>
              <a:t>bwa.shtml</a:t>
            </a:r>
            <a:endParaRPr lang="en-US" dirty="0">
              <a:solidFill>
                <a:schemeClr val="bg1"/>
              </a:solidFill>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003130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18214" y="1"/>
            <a:ext cx="8451843" cy="618488"/>
          </a:xfrm>
        </p:spPr>
        <p:txBody>
          <a:bodyPr/>
          <a:lstStyle/>
          <a:p>
            <a:r>
              <a:rPr lang="en-US" sz="3200" b="1" u="sng" dirty="0" smtClean="0"/>
              <a:t>General basis of all types of NGS analysis</a:t>
            </a:r>
            <a:endParaRPr lang="en-US" sz="3200" b="1" u="sng" dirty="0"/>
          </a:p>
        </p:txBody>
      </p:sp>
      <p:grpSp>
        <p:nvGrpSpPr>
          <p:cNvPr id="2" name="Group 1"/>
          <p:cNvGrpSpPr/>
          <p:nvPr/>
        </p:nvGrpSpPr>
        <p:grpSpPr>
          <a:xfrm>
            <a:off x="4236240" y="1236866"/>
            <a:ext cx="3029749" cy="739295"/>
            <a:chOff x="130456" y="1261640"/>
            <a:chExt cx="3029749" cy="739295"/>
          </a:xfrm>
        </p:grpSpPr>
        <p:cxnSp>
          <p:nvCxnSpPr>
            <p:cNvPr id="19" name="Straight Connector 18"/>
            <p:cNvCxnSpPr/>
            <p:nvPr/>
          </p:nvCxnSpPr>
          <p:spPr>
            <a:xfrm>
              <a:off x="2091625" y="1405994"/>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189923" y="1502230"/>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2336801" y="1454112"/>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2263362" y="1261640"/>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2410240" y="1357876"/>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151836" y="1606514"/>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275523" y="1502230"/>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422401" y="1454112"/>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1348962" y="1261640"/>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495840" y="1357876"/>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195470" y="1405994"/>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268909" y="1502230"/>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415787" y="1454112"/>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342348" y="1261640"/>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489226" y="1357876"/>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130456" y="1617557"/>
              <a:ext cx="1044427" cy="369332"/>
            </a:xfrm>
            <a:prstGeom prst="rect">
              <a:avLst/>
            </a:prstGeom>
            <a:noFill/>
          </p:spPr>
          <p:txBody>
            <a:bodyPr wrap="none" rtlCol="0">
              <a:spAutoFit/>
            </a:bodyPr>
            <a:lstStyle/>
            <a:p>
              <a:r>
                <a:rPr lang="en-US" b="1" dirty="0" smtClean="0">
                  <a:solidFill>
                    <a:srgbClr val="660066"/>
                  </a:solidFill>
                </a:rPr>
                <a:t>sample 1</a:t>
              </a:r>
              <a:endParaRPr lang="en-US" b="1" dirty="0">
                <a:solidFill>
                  <a:srgbClr val="660066"/>
                </a:solidFill>
              </a:endParaRPr>
            </a:p>
          </p:txBody>
        </p:sp>
        <p:sp>
          <p:nvSpPr>
            <p:cNvPr id="36" name="TextBox 35"/>
            <p:cNvSpPr txBox="1"/>
            <p:nvPr/>
          </p:nvSpPr>
          <p:spPr>
            <a:xfrm>
              <a:off x="1076737" y="1631603"/>
              <a:ext cx="1044427" cy="369332"/>
            </a:xfrm>
            <a:prstGeom prst="rect">
              <a:avLst/>
            </a:prstGeom>
            <a:noFill/>
          </p:spPr>
          <p:txBody>
            <a:bodyPr wrap="none" rtlCol="0">
              <a:spAutoFit/>
            </a:bodyPr>
            <a:lstStyle/>
            <a:p>
              <a:r>
                <a:rPr lang="en-US" b="1" dirty="0" smtClean="0">
                  <a:solidFill>
                    <a:srgbClr val="008000"/>
                  </a:solidFill>
                </a:rPr>
                <a:t>sample 2</a:t>
              </a:r>
              <a:endParaRPr lang="en-US" b="1" dirty="0">
                <a:solidFill>
                  <a:srgbClr val="008000"/>
                </a:solidFill>
              </a:endParaRPr>
            </a:p>
          </p:txBody>
        </p:sp>
        <p:sp>
          <p:nvSpPr>
            <p:cNvPr id="37" name="TextBox 36"/>
            <p:cNvSpPr txBox="1"/>
            <p:nvPr/>
          </p:nvSpPr>
          <p:spPr>
            <a:xfrm>
              <a:off x="2115778" y="1618351"/>
              <a:ext cx="1044427" cy="369332"/>
            </a:xfrm>
            <a:prstGeom prst="rect">
              <a:avLst/>
            </a:prstGeom>
            <a:noFill/>
          </p:spPr>
          <p:txBody>
            <a:bodyPr wrap="none" rtlCol="0">
              <a:spAutoFit/>
            </a:bodyPr>
            <a:lstStyle/>
            <a:p>
              <a:r>
                <a:rPr lang="en-US" b="1" dirty="0" smtClean="0">
                  <a:solidFill>
                    <a:srgbClr val="0000FF"/>
                  </a:solidFill>
                </a:rPr>
                <a:t>sample 3</a:t>
              </a:r>
              <a:endParaRPr lang="en-US" b="1" dirty="0">
                <a:solidFill>
                  <a:srgbClr val="0000FF"/>
                </a:solidFill>
              </a:endParaRPr>
            </a:p>
          </p:txBody>
        </p:sp>
      </p:grpSp>
      <p:grpSp>
        <p:nvGrpSpPr>
          <p:cNvPr id="103" name="Group 102"/>
          <p:cNvGrpSpPr/>
          <p:nvPr/>
        </p:nvGrpSpPr>
        <p:grpSpPr>
          <a:xfrm>
            <a:off x="260081" y="2815845"/>
            <a:ext cx="2067892" cy="837098"/>
            <a:chOff x="342348" y="3193772"/>
            <a:chExt cx="2067892" cy="837098"/>
          </a:xfrm>
        </p:grpSpPr>
        <p:cxnSp>
          <p:nvCxnSpPr>
            <p:cNvPr id="11" name="Straight Connector 10"/>
            <p:cNvCxnSpPr/>
            <p:nvPr/>
          </p:nvCxnSpPr>
          <p:spPr>
            <a:xfrm>
              <a:off x="342348" y="3372677"/>
              <a:ext cx="2067892" cy="0"/>
            </a:xfrm>
            <a:prstGeom prst="line">
              <a:avLst/>
            </a:prstGeom>
            <a:ln>
              <a:solidFill>
                <a:srgbClr val="BE0204"/>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174883" y="3304204"/>
              <a:ext cx="457200" cy="0"/>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72662" y="3324088"/>
              <a:ext cx="457200" cy="0"/>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724453" y="3271075"/>
              <a:ext cx="457200" cy="0"/>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422401" y="3193772"/>
              <a:ext cx="457200" cy="0"/>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883484" y="3193772"/>
              <a:ext cx="457200" cy="0"/>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710926" y="3440044"/>
              <a:ext cx="1220581" cy="590826"/>
            </a:xfrm>
            <a:prstGeom prst="rect">
              <a:avLst/>
            </a:prstGeom>
            <a:solidFill>
              <a:schemeClr val="accent4">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Template feature</a:t>
              </a:r>
              <a:endParaRPr lang="en-US" dirty="0"/>
            </a:p>
          </p:txBody>
        </p:sp>
        <p:cxnSp>
          <p:nvCxnSpPr>
            <p:cNvPr id="39" name="Straight Connector 38"/>
            <p:cNvCxnSpPr/>
            <p:nvPr/>
          </p:nvCxnSpPr>
          <p:spPr>
            <a:xfrm>
              <a:off x="1574801" y="3207816"/>
              <a:ext cx="457200" cy="0"/>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grpSp>
      <p:grpSp>
        <p:nvGrpSpPr>
          <p:cNvPr id="102" name="Group 101"/>
          <p:cNvGrpSpPr/>
          <p:nvPr/>
        </p:nvGrpSpPr>
        <p:grpSpPr>
          <a:xfrm>
            <a:off x="2711734" y="2747847"/>
            <a:ext cx="2067892" cy="905096"/>
            <a:chOff x="2794001" y="3229585"/>
            <a:chExt cx="2067892" cy="905096"/>
          </a:xfrm>
        </p:grpSpPr>
        <p:cxnSp>
          <p:nvCxnSpPr>
            <p:cNvPr id="60" name="Straight Connector 59"/>
            <p:cNvCxnSpPr/>
            <p:nvPr/>
          </p:nvCxnSpPr>
          <p:spPr>
            <a:xfrm>
              <a:off x="2794001" y="3476488"/>
              <a:ext cx="2067892" cy="0"/>
            </a:xfrm>
            <a:prstGeom prst="line">
              <a:avLst/>
            </a:prstGeom>
            <a:ln>
              <a:solidFill>
                <a:srgbClr val="BE0204"/>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3626536" y="3408015"/>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2924315" y="3427899"/>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3176106" y="3374886"/>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3874054" y="3297583"/>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335137" y="3297583"/>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3162579" y="3543855"/>
              <a:ext cx="1220581" cy="590826"/>
            </a:xfrm>
            <a:prstGeom prst="rect">
              <a:avLst/>
            </a:prstGeom>
            <a:solidFill>
              <a:schemeClr val="accent4">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Template </a:t>
              </a:r>
              <a:r>
                <a:rPr lang="en-US" dirty="0" smtClean="0"/>
                <a:t>feature</a:t>
              </a:r>
              <a:endParaRPr lang="en-US" dirty="0"/>
            </a:p>
          </p:txBody>
        </p:sp>
        <p:cxnSp>
          <p:nvCxnSpPr>
            <p:cNvPr id="67" name="Straight Connector 66"/>
            <p:cNvCxnSpPr/>
            <p:nvPr/>
          </p:nvCxnSpPr>
          <p:spPr>
            <a:xfrm>
              <a:off x="3879576" y="3359745"/>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4026454" y="3311627"/>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533381" y="3229585"/>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3194334" y="3237948"/>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5359960" y="2237638"/>
            <a:ext cx="2067892" cy="1415305"/>
            <a:chOff x="5442227" y="2767965"/>
            <a:chExt cx="2067892" cy="1415305"/>
          </a:xfrm>
        </p:grpSpPr>
        <p:cxnSp>
          <p:nvCxnSpPr>
            <p:cNvPr id="71" name="Straight Connector 70"/>
            <p:cNvCxnSpPr/>
            <p:nvPr/>
          </p:nvCxnSpPr>
          <p:spPr>
            <a:xfrm>
              <a:off x="5442227" y="3525077"/>
              <a:ext cx="2067892" cy="0"/>
            </a:xfrm>
            <a:prstGeom prst="line">
              <a:avLst/>
            </a:prstGeom>
            <a:ln>
              <a:solidFill>
                <a:srgbClr val="BE0204"/>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6274762" y="3456604"/>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5572541" y="3476488"/>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5824332" y="3423475"/>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6522280" y="3346172"/>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5983363" y="3346172"/>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77" name="Rectangle 76"/>
            <p:cNvSpPr/>
            <p:nvPr/>
          </p:nvSpPr>
          <p:spPr>
            <a:xfrm>
              <a:off x="5810805" y="3592444"/>
              <a:ext cx="1220581" cy="590826"/>
            </a:xfrm>
            <a:prstGeom prst="rect">
              <a:avLst/>
            </a:prstGeom>
            <a:solidFill>
              <a:schemeClr val="accent4">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Template </a:t>
              </a:r>
              <a:r>
                <a:rPr lang="en-US" dirty="0" smtClean="0"/>
                <a:t>feature</a:t>
              </a:r>
              <a:endParaRPr lang="en-US" dirty="0"/>
            </a:p>
          </p:txBody>
        </p:sp>
        <p:cxnSp>
          <p:nvCxnSpPr>
            <p:cNvPr id="78" name="Straight Connector 77"/>
            <p:cNvCxnSpPr/>
            <p:nvPr/>
          </p:nvCxnSpPr>
          <p:spPr>
            <a:xfrm>
              <a:off x="6527802" y="3408334"/>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674680" y="3360216"/>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181607" y="3278174"/>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842560" y="3286537"/>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6503362" y="3200395"/>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5801141" y="3220279"/>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6052932" y="3167266"/>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6750880" y="3089963"/>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6211963" y="3089963"/>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6756402" y="3152125"/>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6903280" y="3104007"/>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6410207" y="3021965"/>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6071160" y="3030328"/>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6508884" y="2946395"/>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5806663" y="2966279"/>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058454" y="2913266"/>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6756402" y="2835963"/>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217485" y="2835963"/>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a:off x="6761924" y="2898125"/>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a:off x="6908802" y="2850007"/>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6415729" y="2767965"/>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6076682" y="2776328"/>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grpSp>
      <p:sp>
        <p:nvSpPr>
          <p:cNvPr id="104" name="TextBox 103"/>
          <p:cNvSpPr txBox="1"/>
          <p:nvPr/>
        </p:nvSpPr>
        <p:spPr>
          <a:xfrm>
            <a:off x="136939" y="2119133"/>
            <a:ext cx="2454518" cy="369332"/>
          </a:xfrm>
          <a:prstGeom prst="rect">
            <a:avLst/>
          </a:prstGeom>
          <a:solidFill>
            <a:schemeClr val="accent1"/>
          </a:solidFill>
        </p:spPr>
        <p:txBody>
          <a:bodyPr wrap="none" rtlCol="0">
            <a:spAutoFit/>
          </a:bodyPr>
          <a:lstStyle/>
          <a:p>
            <a:r>
              <a:rPr lang="en-US" b="1" dirty="0"/>
              <a:t>2</a:t>
            </a:r>
            <a:r>
              <a:rPr lang="en-US" b="1" dirty="0" smtClean="0"/>
              <a:t>. Mapping to template</a:t>
            </a:r>
            <a:endParaRPr lang="en-US" b="1" dirty="0"/>
          </a:p>
        </p:txBody>
      </p:sp>
      <p:cxnSp>
        <p:nvCxnSpPr>
          <p:cNvPr id="106" name="Straight Connector 105"/>
          <p:cNvCxnSpPr/>
          <p:nvPr/>
        </p:nvCxnSpPr>
        <p:spPr>
          <a:xfrm>
            <a:off x="1074040" y="1477202"/>
            <a:ext cx="148066" cy="334088"/>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517814" y="1789254"/>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64692" y="1596782"/>
            <a:ext cx="530639" cy="334088"/>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591253" y="1452428"/>
            <a:ext cx="457200" cy="96236"/>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553839" y="1548664"/>
            <a:ext cx="293756" cy="340765"/>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493747" y="1491117"/>
            <a:ext cx="344004" cy="427196"/>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17434" y="1814028"/>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H="1" flipV="1">
            <a:off x="617434" y="1425145"/>
            <a:ext cx="146878" cy="340766"/>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690873" y="1573438"/>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837751" y="1425145"/>
            <a:ext cx="310322" cy="24453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444375" y="1596782"/>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517814" y="1693018"/>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664692" y="1644900"/>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591253" y="1452428"/>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738131" y="1548664"/>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128" name="TextBox 127"/>
          <p:cNvSpPr txBox="1"/>
          <p:nvPr/>
        </p:nvSpPr>
        <p:spPr>
          <a:xfrm>
            <a:off x="107905" y="708272"/>
            <a:ext cx="4638785" cy="369332"/>
          </a:xfrm>
          <a:prstGeom prst="rect">
            <a:avLst/>
          </a:prstGeom>
          <a:noFill/>
        </p:spPr>
        <p:txBody>
          <a:bodyPr wrap="none" rtlCol="0">
            <a:spAutoFit/>
          </a:bodyPr>
          <a:lstStyle/>
          <a:p>
            <a:r>
              <a:rPr lang="en-US" b="1" dirty="0" smtClean="0">
                <a:solidFill>
                  <a:schemeClr val="bg1">
                    <a:lumMod val="75000"/>
                  </a:schemeClr>
                </a:solidFill>
              </a:rPr>
              <a:t>1. Read processing (de-multiplex, trim, filter…)</a:t>
            </a:r>
            <a:endParaRPr lang="en-US" b="1" dirty="0">
              <a:solidFill>
                <a:schemeClr val="bg1">
                  <a:lumMod val="75000"/>
                </a:schemeClr>
              </a:solidFill>
            </a:endParaRPr>
          </a:p>
        </p:txBody>
      </p:sp>
      <p:cxnSp>
        <p:nvCxnSpPr>
          <p:cNvPr id="142" name="Straight Arrow Connector 141"/>
          <p:cNvCxnSpPr/>
          <p:nvPr/>
        </p:nvCxnSpPr>
        <p:spPr>
          <a:xfrm>
            <a:off x="1949734" y="1548664"/>
            <a:ext cx="2124346" cy="0"/>
          </a:xfrm>
          <a:prstGeom prst="straightConnector1">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107905" y="1077604"/>
            <a:ext cx="7319947" cy="898557"/>
          </a:xfrm>
          <a:prstGeom prst="rect">
            <a:avLst/>
          </a:prstGeom>
          <a:solidFill>
            <a:schemeClr val="bg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8974781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txBox="1">
            <a:spLocks/>
          </p:cNvSpPr>
          <p:nvPr/>
        </p:nvSpPr>
        <p:spPr>
          <a:xfrm>
            <a:off x="0" y="15438"/>
            <a:ext cx="8458226" cy="615795"/>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smtClean="0"/>
              <a:t>Mapping on Hoffman – </a:t>
            </a:r>
            <a:r>
              <a:rPr lang="en-US" sz="3200" b="1" u="sng" dirty="0" smtClean="0"/>
              <a:t>Bowtie2  (good for </a:t>
            </a:r>
            <a:r>
              <a:rPr lang="en-US" sz="3200" b="1" u="sng" dirty="0" err="1" smtClean="0"/>
              <a:t>RNAseq</a:t>
            </a:r>
            <a:r>
              <a:rPr lang="en-US" sz="3200" b="1" u="sng" dirty="0" smtClean="0"/>
              <a:t>)</a:t>
            </a:r>
            <a:endParaRPr lang="en-US" sz="3200" b="1" u="sng" dirty="0"/>
          </a:p>
        </p:txBody>
      </p:sp>
      <p:sp>
        <p:nvSpPr>
          <p:cNvPr id="3" name="TextBox 2"/>
          <p:cNvSpPr txBox="1"/>
          <p:nvPr/>
        </p:nvSpPr>
        <p:spPr>
          <a:xfrm>
            <a:off x="260300" y="1218711"/>
            <a:ext cx="8691355" cy="5016758"/>
          </a:xfrm>
          <a:prstGeom prst="rect">
            <a:avLst/>
          </a:prstGeom>
          <a:noFill/>
        </p:spPr>
        <p:txBody>
          <a:bodyPr wrap="square" rtlCol="0">
            <a:spAutoFit/>
          </a:bodyPr>
          <a:lstStyle/>
          <a:p>
            <a:pPr marL="457200" indent="-457200"/>
            <a:r>
              <a:rPr lang="en-US" sz="2000" b="1" dirty="0" smtClean="0">
                <a:solidFill>
                  <a:schemeClr val="tx2"/>
                </a:solidFill>
              </a:rPr>
              <a:t>1. Module load and go to Bowtie2 directory</a:t>
            </a:r>
          </a:p>
          <a:p>
            <a:pPr marL="457200" indent="-457200"/>
            <a:r>
              <a:rPr lang="en-US" sz="2000" dirty="0" smtClean="0">
                <a:latin typeface="Courier"/>
                <a:cs typeface="Courier"/>
              </a:rPr>
              <a:t>module load bowtie2</a:t>
            </a:r>
          </a:p>
          <a:p>
            <a:pPr marL="457200" indent="-457200"/>
            <a:r>
              <a:rPr lang="en-US" sz="2000" dirty="0" err="1" smtClean="0">
                <a:latin typeface="Courier"/>
                <a:cs typeface="Courier"/>
              </a:rPr>
              <a:t>cd</a:t>
            </a:r>
            <a:r>
              <a:rPr lang="en-US" sz="2000" dirty="0" smtClean="0">
                <a:latin typeface="Courier"/>
                <a:cs typeface="Courier"/>
              </a:rPr>
              <a:t> ~/scratch/Workshop4/bowtie2_example</a:t>
            </a:r>
          </a:p>
          <a:p>
            <a:pPr marL="457200" indent="-457200"/>
            <a:endParaRPr lang="en-US" sz="2000" b="1" dirty="0" smtClean="0">
              <a:solidFill>
                <a:schemeClr val="tx2"/>
              </a:solidFill>
            </a:endParaRPr>
          </a:p>
          <a:p>
            <a:pPr marL="457200" indent="-457200"/>
            <a:r>
              <a:rPr lang="en-US" sz="2000" b="1" dirty="0" smtClean="0">
                <a:solidFill>
                  <a:schemeClr val="tx2"/>
                </a:solidFill>
              </a:rPr>
              <a:t>2. Index the reference genome</a:t>
            </a:r>
          </a:p>
          <a:p>
            <a:pPr marL="342900" indent="-342900"/>
            <a:r>
              <a:rPr lang="en-US" sz="2000" dirty="0" smtClean="0">
                <a:latin typeface="Courier"/>
                <a:cs typeface="Courier"/>
              </a:rPr>
              <a:t>bowtie2-build </a:t>
            </a:r>
            <a:r>
              <a:rPr lang="en-US" sz="2000" dirty="0" smtClean="0">
                <a:solidFill>
                  <a:srgbClr val="800000"/>
                </a:solidFill>
                <a:latin typeface="Courier"/>
                <a:cs typeface="Courier"/>
              </a:rPr>
              <a:t>bowtie2_genome/genome.fa </a:t>
            </a:r>
            <a:r>
              <a:rPr lang="en-US" sz="2000" dirty="0" smtClean="0">
                <a:solidFill>
                  <a:srgbClr val="0000FF"/>
                </a:solidFill>
                <a:latin typeface="Courier"/>
                <a:cs typeface="Courier"/>
              </a:rPr>
              <a:t>bowtie2_genome/genome.fa</a:t>
            </a:r>
            <a:endParaRPr lang="en-US" sz="2000" b="1" dirty="0" smtClean="0">
              <a:solidFill>
                <a:srgbClr val="660066"/>
              </a:solidFill>
            </a:endParaRPr>
          </a:p>
          <a:p>
            <a:pPr marL="342900" indent="-342900"/>
            <a:endParaRPr lang="en-US" sz="2000" b="1" dirty="0" smtClean="0">
              <a:solidFill>
                <a:schemeClr val="tx2"/>
              </a:solidFill>
            </a:endParaRPr>
          </a:p>
          <a:p>
            <a:pPr marL="342900" indent="-342900"/>
            <a:r>
              <a:rPr lang="en-US" sz="2000" b="1" dirty="0" smtClean="0">
                <a:solidFill>
                  <a:schemeClr val="tx2"/>
                </a:solidFill>
              </a:rPr>
              <a:t>3. Align each sample. Different for single or paired end:</a:t>
            </a:r>
            <a:endParaRPr lang="en-US" sz="2000" dirty="0" smtClean="0"/>
          </a:p>
          <a:p>
            <a:r>
              <a:rPr lang="en-US" sz="2000" b="1" dirty="0">
                <a:solidFill>
                  <a:srgbClr val="1F497D"/>
                </a:solidFill>
              </a:rPr>
              <a:t>SE</a:t>
            </a:r>
            <a:r>
              <a:rPr lang="en-US" sz="2000" b="1" dirty="0" smtClean="0">
                <a:solidFill>
                  <a:srgbClr val="1F497D"/>
                </a:solidFill>
              </a:rPr>
              <a:t>:</a:t>
            </a:r>
            <a:endParaRPr lang="en-US" sz="2000" i="1" dirty="0" smtClean="0"/>
          </a:p>
          <a:p>
            <a:r>
              <a:rPr lang="en-US" sz="2000" dirty="0" smtClean="0">
                <a:latin typeface="Courier"/>
                <a:cs typeface="Courier"/>
              </a:rPr>
              <a:t>bowtie2 </a:t>
            </a:r>
            <a:r>
              <a:rPr lang="en-US" sz="2000" dirty="0" smtClean="0">
                <a:solidFill>
                  <a:srgbClr val="0000FF"/>
                </a:solidFill>
                <a:latin typeface="Courier"/>
                <a:cs typeface="Courier"/>
              </a:rPr>
              <a:t>-</a:t>
            </a:r>
            <a:r>
              <a:rPr lang="en-US" sz="2000" dirty="0" err="1" smtClean="0">
                <a:solidFill>
                  <a:srgbClr val="0000FF"/>
                </a:solidFill>
                <a:latin typeface="Courier"/>
                <a:cs typeface="Courier"/>
              </a:rPr>
              <a:t>x</a:t>
            </a:r>
            <a:r>
              <a:rPr lang="en-US" sz="2000" dirty="0" smtClean="0">
                <a:solidFill>
                  <a:srgbClr val="0000FF"/>
                </a:solidFill>
                <a:latin typeface="Courier"/>
                <a:cs typeface="Courier"/>
              </a:rPr>
              <a:t> bowtie2_genome/genome.fa</a:t>
            </a:r>
            <a:r>
              <a:rPr lang="en-US" sz="2000" dirty="0" smtClean="0">
                <a:latin typeface="Courier"/>
                <a:cs typeface="Courier"/>
              </a:rPr>
              <a:t> </a:t>
            </a:r>
            <a:r>
              <a:rPr lang="en-US" sz="2000" dirty="0" smtClean="0">
                <a:solidFill>
                  <a:srgbClr val="008000"/>
                </a:solidFill>
                <a:latin typeface="Courier"/>
                <a:cs typeface="Courier"/>
              </a:rPr>
              <a:t>-U ../data/sample_1.fastq</a:t>
            </a:r>
            <a:r>
              <a:rPr lang="en-US" sz="2000" dirty="0" smtClean="0">
                <a:latin typeface="Courier"/>
                <a:cs typeface="Courier"/>
              </a:rPr>
              <a:t> </a:t>
            </a:r>
            <a:r>
              <a:rPr lang="en-US" sz="2000" dirty="0">
                <a:solidFill>
                  <a:srgbClr val="FF6600"/>
                </a:solidFill>
                <a:latin typeface="Courier"/>
                <a:cs typeface="Courier"/>
              </a:rPr>
              <a:t>-</a:t>
            </a:r>
            <a:r>
              <a:rPr lang="en-US" sz="2000" dirty="0" smtClean="0">
                <a:solidFill>
                  <a:srgbClr val="FF6600"/>
                </a:solidFill>
                <a:latin typeface="Courier"/>
                <a:cs typeface="Courier"/>
              </a:rPr>
              <a:t>S </a:t>
            </a:r>
            <a:r>
              <a:rPr lang="en-US" sz="2000" dirty="0" err="1" smtClean="0">
                <a:solidFill>
                  <a:srgbClr val="FF6600"/>
                </a:solidFill>
                <a:latin typeface="Courier"/>
                <a:cs typeface="Courier"/>
              </a:rPr>
              <a:t>sample.sam</a:t>
            </a:r>
            <a:endParaRPr lang="en-US" sz="2000" b="1" dirty="0" smtClean="0">
              <a:solidFill>
                <a:srgbClr val="FF6600"/>
              </a:solidFill>
              <a:latin typeface="Courier"/>
              <a:cs typeface="Courier"/>
            </a:endParaRPr>
          </a:p>
          <a:p>
            <a:endParaRPr lang="en-US" sz="2000" b="1" dirty="0"/>
          </a:p>
          <a:p>
            <a:r>
              <a:rPr lang="en-US" sz="2000" b="1" dirty="0" smtClean="0">
                <a:solidFill>
                  <a:srgbClr val="1F497D"/>
                </a:solidFill>
              </a:rPr>
              <a:t>PE</a:t>
            </a:r>
            <a:r>
              <a:rPr lang="en-US" sz="2000" b="1" dirty="0">
                <a:solidFill>
                  <a:srgbClr val="1F497D"/>
                </a:solidFill>
              </a:rPr>
              <a:t>:</a:t>
            </a:r>
            <a:r>
              <a:rPr lang="en-US" sz="2000" dirty="0" smtClean="0"/>
              <a:t> </a:t>
            </a:r>
            <a:endParaRPr lang="en-US" sz="2000" i="1" dirty="0" smtClean="0"/>
          </a:p>
          <a:p>
            <a:r>
              <a:rPr lang="en-US" sz="2000" dirty="0" smtClean="0">
                <a:latin typeface="Courier"/>
                <a:cs typeface="Courier"/>
              </a:rPr>
              <a:t>bowtie2 </a:t>
            </a:r>
            <a:r>
              <a:rPr lang="en-US" sz="2000" dirty="0" smtClean="0">
                <a:solidFill>
                  <a:srgbClr val="0000FF"/>
                </a:solidFill>
                <a:latin typeface="Courier"/>
                <a:cs typeface="Courier"/>
              </a:rPr>
              <a:t>-</a:t>
            </a:r>
            <a:r>
              <a:rPr lang="en-US" sz="2000" dirty="0" err="1" smtClean="0">
                <a:solidFill>
                  <a:srgbClr val="0000FF"/>
                </a:solidFill>
                <a:latin typeface="Courier"/>
                <a:cs typeface="Courier"/>
              </a:rPr>
              <a:t>x</a:t>
            </a:r>
            <a:r>
              <a:rPr lang="en-US" sz="2000" dirty="0" smtClean="0">
                <a:solidFill>
                  <a:srgbClr val="0000FF"/>
                </a:solidFill>
                <a:latin typeface="Courier"/>
                <a:cs typeface="Courier"/>
              </a:rPr>
              <a:t> bowtie2_genome/genome.fa</a:t>
            </a:r>
            <a:r>
              <a:rPr lang="en-US" sz="2000" dirty="0" smtClean="0">
                <a:latin typeface="Courier"/>
                <a:cs typeface="Courier"/>
              </a:rPr>
              <a:t> </a:t>
            </a:r>
            <a:r>
              <a:rPr lang="en-US" sz="2000" dirty="0" smtClean="0">
                <a:solidFill>
                  <a:srgbClr val="008000"/>
                </a:solidFill>
                <a:latin typeface="Courier"/>
                <a:cs typeface="Courier"/>
              </a:rPr>
              <a:t>-1 ../data/sample_1.</a:t>
            </a:r>
            <a:r>
              <a:rPr lang="en-US" sz="2000" dirty="0">
                <a:solidFill>
                  <a:srgbClr val="008000"/>
                </a:solidFill>
                <a:latin typeface="Courier"/>
                <a:cs typeface="Courier"/>
              </a:rPr>
              <a:t>fastq</a:t>
            </a:r>
            <a:r>
              <a:rPr lang="en-US" sz="2000" dirty="0" smtClean="0">
                <a:solidFill>
                  <a:srgbClr val="008000"/>
                </a:solidFill>
                <a:latin typeface="Courier"/>
                <a:cs typeface="Courier"/>
              </a:rPr>
              <a:t> </a:t>
            </a:r>
            <a:r>
              <a:rPr lang="en-US" sz="2000" dirty="0" smtClean="0">
                <a:solidFill>
                  <a:schemeClr val="accent3">
                    <a:lumMod val="75000"/>
                  </a:schemeClr>
                </a:solidFill>
                <a:latin typeface="Courier"/>
                <a:cs typeface="Courier"/>
              </a:rPr>
              <a:t>-2 ../data/sample_2.fastq</a:t>
            </a:r>
            <a:r>
              <a:rPr lang="en-US" sz="2000" dirty="0" smtClean="0">
                <a:latin typeface="Courier"/>
                <a:cs typeface="Courier"/>
              </a:rPr>
              <a:t> </a:t>
            </a:r>
            <a:r>
              <a:rPr lang="en-US" sz="2000" dirty="0" smtClean="0">
                <a:solidFill>
                  <a:srgbClr val="FF6600"/>
                </a:solidFill>
                <a:latin typeface="Courier"/>
                <a:cs typeface="Courier"/>
              </a:rPr>
              <a:t>-S </a:t>
            </a:r>
            <a:r>
              <a:rPr lang="en-US" sz="2000" dirty="0" err="1">
                <a:solidFill>
                  <a:srgbClr val="FF6600"/>
                </a:solidFill>
                <a:latin typeface="Courier"/>
                <a:cs typeface="Courier"/>
              </a:rPr>
              <a:t>sample.sam</a:t>
            </a:r>
            <a:endParaRPr lang="en-US" sz="2000" b="1" dirty="0" smtClean="0">
              <a:solidFill>
                <a:srgbClr val="FF6600"/>
              </a:solidFill>
              <a:latin typeface="Courier"/>
              <a:cs typeface="Courier"/>
            </a:endParaRPr>
          </a:p>
          <a:p>
            <a:endParaRPr lang="en-US" sz="2000" b="1" dirty="0" smtClean="0">
              <a:solidFill>
                <a:srgbClr val="1F497D"/>
              </a:solidFill>
            </a:endParaRPr>
          </a:p>
        </p:txBody>
      </p:sp>
      <p:sp>
        <p:nvSpPr>
          <p:cNvPr id="4" name="Rectangle 3"/>
          <p:cNvSpPr/>
          <p:nvPr/>
        </p:nvSpPr>
        <p:spPr>
          <a:xfrm>
            <a:off x="0" y="660820"/>
            <a:ext cx="6704668" cy="369332"/>
          </a:xfrm>
          <a:prstGeom prst="rect">
            <a:avLst/>
          </a:prstGeom>
          <a:solidFill>
            <a:srgbClr val="1F497D"/>
          </a:solidFill>
        </p:spPr>
        <p:txBody>
          <a:bodyPr wrap="none">
            <a:spAutoFit/>
          </a:bodyPr>
          <a:lstStyle/>
          <a:p>
            <a:r>
              <a:rPr lang="en-US" b="1" u="sng" dirty="0" smtClean="0">
                <a:solidFill>
                  <a:srgbClr val="FFFFFF"/>
                </a:solidFill>
              </a:rPr>
              <a:t>Manual</a:t>
            </a:r>
            <a:r>
              <a:rPr lang="en-US" dirty="0" smtClean="0">
                <a:solidFill>
                  <a:srgbClr val="FFFFFF"/>
                </a:solidFill>
              </a:rPr>
              <a:t> at</a:t>
            </a:r>
            <a:r>
              <a:rPr lang="en-US" dirty="0">
                <a:solidFill>
                  <a:srgbClr val="FFFFFF"/>
                </a:solidFill>
              </a:rPr>
              <a:t>: http://bowtie-</a:t>
            </a:r>
            <a:r>
              <a:rPr lang="en-US" dirty="0" err="1">
                <a:solidFill>
                  <a:srgbClr val="FFFFFF"/>
                </a:solidFill>
              </a:rPr>
              <a:t>bio.sourceforge.net</a:t>
            </a:r>
            <a:r>
              <a:rPr lang="en-US" dirty="0">
                <a:solidFill>
                  <a:srgbClr val="FFFFFF"/>
                </a:solidFill>
              </a:rPr>
              <a:t>/bowtie2/</a:t>
            </a:r>
            <a:r>
              <a:rPr lang="en-US" dirty="0" err="1">
                <a:solidFill>
                  <a:srgbClr val="FFFFFF"/>
                </a:solidFill>
              </a:rPr>
              <a:t>manual.shtml</a:t>
            </a:r>
            <a:endParaRPr lang="en-US" dirty="0">
              <a:solidFill>
                <a:srgbClr val="FFFFFF"/>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667464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txBox="1">
            <a:spLocks/>
          </p:cNvSpPr>
          <p:nvPr/>
        </p:nvSpPr>
        <p:spPr>
          <a:xfrm>
            <a:off x="0" y="15438"/>
            <a:ext cx="8458226" cy="615795"/>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smtClean="0"/>
              <a:t>Mapping on Hoffman – </a:t>
            </a:r>
            <a:r>
              <a:rPr lang="en-US" sz="3200" b="1" u="sng" dirty="0" err="1" smtClean="0"/>
              <a:t>TopHat</a:t>
            </a:r>
            <a:r>
              <a:rPr lang="en-US" sz="3200" b="1" u="sng" dirty="0" smtClean="0"/>
              <a:t> (for </a:t>
            </a:r>
            <a:r>
              <a:rPr lang="en-US" sz="3200" b="1" u="sng" dirty="0" err="1" smtClean="0"/>
              <a:t>RNAseq</a:t>
            </a:r>
            <a:r>
              <a:rPr lang="en-US" sz="3200" b="1" u="sng" dirty="0" smtClean="0"/>
              <a:t>)</a:t>
            </a:r>
            <a:endParaRPr lang="en-US" sz="3200" b="1" u="sng" dirty="0"/>
          </a:p>
        </p:txBody>
      </p:sp>
      <p:sp>
        <p:nvSpPr>
          <p:cNvPr id="3" name="TextBox 2"/>
          <p:cNvSpPr txBox="1"/>
          <p:nvPr/>
        </p:nvSpPr>
        <p:spPr>
          <a:xfrm>
            <a:off x="60190" y="985157"/>
            <a:ext cx="9038020" cy="4770536"/>
          </a:xfrm>
          <a:prstGeom prst="rect">
            <a:avLst/>
          </a:prstGeom>
          <a:noFill/>
        </p:spPr>
        <p:txBody>
          <a:bodyPr wrap="square" rtlCol="0">
            <a:spAutoFit/>
          </a:bodyPr>
          <a:lstStyle/>
          <a:p>
            <a:pPr marL="457200" indent="-457200"/>
            <a:endParaRPr lang="en-US" sz="1900" b="1" dirty="0" smtClean="0">
              <a:solidFill>
                <a:schemeClr val="tx2"/>
              </a:solidFill>
            </a:endParaRPr>
          </a:p>
          <a:p>
            <a:pPr marL="457200" indent="-457200"/>
            <a:r>
              <a:rPr lang="en-US" sz="1900" b="1" dirty="0" smtClean="0">
                <a:solidFill>
                  <a:schemeClr val="tx2"/>
                </a:solidFill>
              </a:rPr>
              <a:t>1. Module load and go to directory</a:t>
            </a:r>
          </a:p>
          <a:p>
            <a:pPr marL="457200" indent="-457200"/>
            <a:r>
              <a:rPr lang="en-US" sz="1900" dirty="0" err="1" smtClean="0">
                <a:solidFill>
                  <a:srgbClr val="000000"/>
                </a:solidFill>
                <a:latin typeface="Courier"/>
                <a:cs typeface="Courier"/>
              </a:rPr>
              <a:t>cd</a:t>
            </a:r>
            <a:r>
              <a:rPr lang="en-US" sz="1900" dirty="0" smtClean="0">
                <a:solidFill>
                  <a:srgbClr val="000000"/>
                </a:solidFill>
                <a:latin typeface="Courier"/>
                <a:cs typeface="Courier"/>
              </a:rPr>
              <a:t> ~/scratch/Workshop4/tophat_example/ </a:t>
            </a:r>
          </a:p>
          <a:p>
            <a:pPr marL="457200" indent="-457200"/>
            <a:r>
              <a:rPr lang="en-US" sz="1900" dirty="0" smtClean="0">
                <a:solidFill>
                  <a:srgbClr val="000000"/>
                </a:solidFill>
                <a:latin typeface="Courier"/>
                <a:cs typeface="Courier"/>
              </a:rPr>
              <a:t>module load bowtie2</a:t>
            </a:r>
          </a:p>
          <a:p>
            <a:pPr marL="457200" indent="-457200"/>
            <a:r>
              <a:rPr lang="en-US" sz="1900" dirty="0" smtClean="0">
                <a:solidFill>
                  <a:srgbClr val="000000"/>
                </a:solidFill>
                <a:latin typeface="Courier"/>
                <a:cs typeface="Courier"/>
              </a:rPr>
              <a:t>module load </a:t>
            </a:r>
            <a:r>
              <a:rPr lang="en-US" sz="1900" dirty="0" err="1" smtClean="0">
                <a:solidFill>
                  <a:srgbClr val="000000"/>
                </a:solidFill>
                <a:latin typeface="Courier"/>
                <a:cs typeface="Courier"/>
              </a:rPr>
              <a:t>tophat</a:t>
            </a:r>
            <a:endParaRPr lang="en-US" sz="1900" dirty="0" smtClean="0">
              <a:solidFill>
                <a:srgbClr val="000000"/>
              </a:solidFill>
              <a:latin typeface="Courier"/>
              <a:cs typeface="Courier"/>
            </a:endParaRPr>
          </a:p>
          <a:p>
            <a:pPr marL="457200" indent="-457200"/>
            <a:endParaRPr lang="en-US" sz="1900" b="1" dirty="0" smtClean="0">
              <a:solidFill>
                <a:schemeClr val="tx2"/>
              </a:solidFill>
            </a:endParaRPr>
          </a:p>
          <a:p>
            <a:pPr marL="457200" indent="-457200"/>
            <a:r>
              <a:rPr lang="en-US" sz="1900" b="1" dirty="0" smtClean="0">
                <a:solidFill>
                  <a:schemeClr val="tx2"/>
                </a:solidFill>
              </a:rPr>
              <a:t>2. Index the reference genome</a:t>
            </a:r>
          </a:p>
          <a:p>
            <a:pPr marL="342900" indent="-342900"/>
            <a:r>
              <a:rPr lang="en-US" sz="1900" dirty="0" smtClean="0">
                <a:latin typeface="Courier"/>
                <a:cs typeface="Courier"/>
              </a:rPr>
              <a:t>bowtie2-build </a:t>
            </a:r>
            <a:r>
              <a:rPr lang="en-US" sz="1900" dirty="0" err="1" smtClean="0">
                <a:solidFill>
                  <a:srgbClr val="800000"/>
                </a:solidFill>
                <a:latin typeface="Courier"/>
                <a:cs typeface="Courier"/>
              </a:rPr>
              <a:t>tophat_genome/genome.fa</a:t>
            </a:r>
            <a:r>
              <a:rPr lang="en-US" sz="1900" dirty="0" smtClean="0">
                <a:solidFill>
                  <a:srgbClr val="800000"/>
                </a:solidFill>
                <a:latin typeface="Courier"/>
                <a:cs typeface="Courier"/>
              </a:rPr>
              <a:t> </a:t>
            </a:r>
            <a:r>
              <a:rPr lang="en-US" sz="1900" dirty="0" err="1" smtClean="0">
                <a:solidFill>
                  <a:srgbClr val="0000FF"/>
                </a:solidFill>
                <a:latin typeface="Courier"/>
                <a:cs typeface="Courier"/>
              </a:rPr>
              <a:t>tophat_genome</a:t>
            </a:r>
            <a:r>
              <a:rPr lang="en-US" sz="1900" dirty="0" smtClean="0">
                <a:solidFill>
                  <a:srgbClr val="0000FF"/>
                </a:solidFill>
                <a:latin typeface="Courier"/>
                <a:cs typeface="Courier"/>
              </a:rPr>
              <a:t>/genome</a:t>
            </a:r>
            <a:endParaRPr lang="en-US" sz="1900" dirty="0" smtClean="0">
              <a:solidFill>
                <a:srgbClr val="263B86"/>
              </a:solidFill>
            </a:endParaRPr>
          </a:p>
          <a:p>
            <a:pPr marL="342900" indent="-342900"/>
            <a:endParaRPr lang="en-US" sz="1900" b="1" dirty="0" smtClean="0">
              <a:solidFill>
                <a:schemeClr val="tx2"/>
              </a:solidFill>
            </a:endParaRPr>
          </a:p>
          <a:p>
            <a:pPr marL="342900" indent="-342900"/>
            <a:r>
              <a:rPr lang="en-US" sz="1900" b="1" dirty="0" smtClean="0">
                <a:solidFill>
                  <a:schemeClr val="tx2"/>
                </a:solidFill>
              </a:rPr>
              <a:t>3. Align each sample. For single or paired end:</a:t>
            </a:r>
            <a:endParaRPr lang="en-US" sz="1900" dirty="0" smtClean="0"/>
          </a:p>
          <a:p>
            <a:r>
              <a:rPr lang="en-US" sz="1900" b="1" dirty="0" smtClean="0">
                <a:solidFill>
                  <a:srgbClr val="1F497D"/>
                </a:solidFill>
              </a:rPr>
              <a:t>SE:</a:t>
            </a:r>
            <a:endParaRPr lang="en-US" sz="1900" dirty="0" smtClean="0">
              <a:solidFill>
                <a:srgbClr val="263B86"/>
              </a:solidFill>
            </a:endParaRPr>
          </a:p>
          <a:p>
            <a:r>
              <a:rPr lang="en-US" sz="1900" dirty="0" err="1" smtClean="0">
                <a:latin typeface="Courier"/>
                <a:cs typeface="Courier"/>
              </a:rPr>
              <a:t>tophat</a:t>
            </a:r>
            <a:r>
              <a:rPr lang="en-US" sz="1900" dirty="0" smtClean="0">
                <a:latin typeface="Courier"/>
                <a:cs typeface="Courier"/>
              </a:rPr>
              <a:t> </a:t>
            </a:r>
            <a:r>
              <a:rPr lang="en-US" sz="1900" dirty="0" smtClean="0">
                <a:solidFill>
                  <a:srgbClr val="FF0000"/>
                </a:solidFill>
                <a:latin typeface="Courier"/>
                <a:cs typeface="Courier"/>
              </a:rPr>
              <a:t>-N 2 </a:t>
            </a:r>
            <a:r>
              <a:rPr lang="en-US" sz="1900" dirty="0" smtClean="0">
                <a:solidFill>
                  <a:srgbClr val="029FF1"/>
                </a:solidFill>
                <a:latin typeface="Courier"/>
                <a:cs typeface="Courier"/>
              </a:rPr>
              <a:t>-</a:t>
            </a:r>
            <a:r>
              <a:rPr lang="en-US" sz="1900" dirty="0" err="1" smtClean="0">
                <a:solidFill>
                  <a:srgbClr val="029FF1"/>
                </a:solidFill>
                <a:latin typeface="Courier"/>
                <a:cs typeface="Courier"/>
              </a:rPr>
              <a:t>p</a:t>
            </a:r>
            <a:r>
              <a:rPr lang="en-US" sz="1900" dirty="0" smtClean="0">
                <a:solidFill>
                  <a:srgbClr val="029FF1"/>
                </a:solidFill>
                <a:latin typeface="Courier"/>
                <a:cs typeface="Courier"/>
              </a:rPr>
              <a:t> 2 </a:t>
            </a:r>
            <a:r>
              <a:rPr lang="en-US" sz="1900" dirty="0" err="1" smtClean="0">
                <a:solidFill>
                  <a:srgbClr val="0000FF"/>
                </a:solidFill>
                <a:latin typeface="Courier"/>
                <a:cs typeface="Courier"/>
              </a:rPr>
              <a:t>tophat_genome</a:t>
            </a:r>
            <a:r>
              <a:rPr lang="en-US" sz="1900" dirty="0" smtClean="0">
                <a:solidFill>
                  <a:srgbClr val="0000FF"/>
                </a:solidFill>
                <a:latin typeface="Courier"/>
                <a:cs typeface="Courier"/>
              </a:rPr>
              <a:t>/genome </a:t>
            </a:r>
            <a:r>
              <a:rPr lang="en-US" sz="1900" dirty="0" smtClean="0">
                <a:solidFill>
                  <a:srgbClr val="008000"/>
                </a:solidFill>
                <a:latin typeface="Courier"/>
                <a:cs typeface="Courier"/>
              </a:rPr>
              <a:t>../data/sample_1.fastq</a:t>
            </a:r>
            <a:endParaRPr lang="en-US" sz="1900" b="1" dirty="0" smtClean="0">
              <a:solidFill>
                <a:srgbClr val="1F497D"/>
              </a:solidFill>
            </a:endParaRPr>
          </a:p>
          <a:p>
            <a:endParaRPr lang="en-US" sz="1900" b="1" dirty="0" smtClean="0">
              <a:solidFill>
                <a:srgbClr val="1F497D"/>
              </a:solidFill>
            </a:endParaRPr>
          </a:p>
          <a:p>
            <a:r>
              <a:rPr lang="en-US" sz="1900" b="1" dirty="0" smtClean="0">
                <a:solidFill>
                  <a:srgbClr val="1F497D"/>
                </a:solidFill>
              </a:rPr>
              <a:t>PE:</a:t>
            </a:r>
            <a:endParaRPr lang="en-US" sz="1900" dirty="0" smtClean="0">
              <a:solidFill>
                <a:srgbClr val="263B86"/>
              </a:solidFill>
            </a:endParaRPr>
          </a:p>
          <a:p>
            <a:r>
              <a:rPr lang="en-US" sz="1900" dirty="0" err="1" smtClean="0">
                <a:latin typeface="Courier"/>
                <a:cs typeface="Courier"/>
              </a:rPr>
              <a:t>tophat</a:t>
            </a:r>
            <a:r>
              <a:rPr lang="en-US" sz="1900" dirty="0" smtClean="0">
                <a:latin typeface="Courier"/>
                <a:cs typeface="Courier"/>
              </a:rPr>
              <a:t> </a:t>
            </a:r>
            <a:r>
              <a:rPr lang="en-US" sz="1900" dirty="0" smtClean="0">
                <a:solidFill>
                  <a:srgbClr val="FF0000"/>
                </a:solidFill>
                <a:latin typeface="Courier"/>
                <a:cs typeface="Courier"/>
              </a:rPr>
              <a:t>-N 2 </a:t>
            </a:r>
            <a:r>
              <a:rPr lang="en-US" sz="1900" dirty="0" smtClean="0">
                <a:solidFill>
                  <a:srgbClr val="029FF1"/>
                </a:solidFill>
                <a:latin typeface="Courier"/>
                <a:cs typeface="Courier"/>
              </a:rPr>
              <a:t>-</a:t>
            </a:r>
            <a:r>
              <a:rPr lang="en-US" sz="1900" dirty="0" err="1" smtClean="0">
                <a:solidFill>
                  <a:srgbClr val="029FF1"/>
                </a:solidFill>
                <a:latin typeface="Courier"/>
                <a:cs typeface="Courier"/>
              </a:rPr>
              <a:t>p</a:t>
            </a:r>
            <a:r>
              <a:rPr lang="en-US" sz="1900" dirty="0" smtClean="0">
                <a:solidFill>
                  <a:srgbClr val="029FF1"/>
                </a:solidFill>
                <a:latin typeface="Courier"/>
                <a:cs typeface="Courier"/>
              </a:rPr>
              <a:t> 2 </a:t>
            </a:r>
            <a:r>
              <a:rPr lang="en-US" sz="1900" dirty="0" err="1" smtClean="0">
                <a:solidFill>
                  <a:srgbClr val="0000FF"/>
                </a:solidFill>
                <a:latin typeface="Courier"/>
                <a:cs typeface="Courier"/>
              </a:rPr>
              <a:t>tophat_genome</a:t>
            </a:r>
            <a:r>
              <a:rPr lang="en-US" sz="1900" dirty="0" smtClean="0">
                <a:solidFill>
                  <a:srgbClr val="0000FF"/>
                </a:solidFill>
                <a:latin typeface="Courier"/>
                <a:cs typeface="Courier"/>
              </a:rPr>
              <a:t>/genome </a:t>
            </a:r>
            <a:r>
              <a:rPr lang="en-US" sz="1900" dirty="0" smtClean="0">
                <a:solidFill>
                  <a:srgbClr val="008000"/>
                </a:solidFill>
                <a:latin typeface="Courier"/>
                <a:cs typeface="Courier"/>
              </a:rPr>
              <a:t>../data/sample_1</a:t>
            </a:r>
            <a:r>
              <a:rPr lang="en-US" sz="1900" dirty="0">
                <a:solidFill>
                  <a:srgbClr val="008000"/>
                </a:solidFill>
                <a:latin typeface="Courier"/>
                <a:cs typeface="Courier"/>
              </a:rPr>
              <a:t>.fastq</a:t>
            </a:r>
            <a:r>
              <a:rPr lang="en-US" sz="1900" dirty="0" smtClean="0">
                <a:solidFill>
                  <a:srgbClr val="008000"/>
                </a:solidFill>
                <a:latin typeface="Courier"/>
                <a:cs typeface="Courier"/>
              </a:rPr>
              <a:t> </a:t>
            </a:r>
            <a:r>
              <a:rPr lang="en-US" sz="1900" dirty="0" smtClean="0">
                <a:solidFill>
                  <a:srgbClr val="8000FF"/>
                </a:solidFill>
                <a:latin typeface="Courier"/>
                <a:cs typeface="Courier"/>
              </a:rPr>
              <a:t>../data/sample_2.fastq</a:t>
            </a:r>
            <a:endParaRPr lang="en-US" sz="1900" dirty="0" smtClean="0">
              <a:solidFill>
                <a:srgbClr val="FF6600"/>
              </a:solidFill>
              <a:latin typeface="Courier"/>
              <a:cs typeface="Courier"/>
            </a:endParaRPr>
          </a:p>
        </p:txBody>
      </p:sp>
      <p:sp>
        <p:nvSpPr>
          <p:cNvPr id="6" name="Rectangle 5"/>
          <p:cNvSpPr/>
          <p:nvPr/>
        </p:nvSpPr>
        <p:spPr>
          <a:xfrm>
            <a:off x="0" y="660820"/>
            <a:ext cx="5974750" cy="369332"/>
          </a:xfrm>
          <a:prstGeom prst="rect">
            <a:avLst/>
          </a:prstGeom>
          <a:solidFill>
            <a:srgbClr val="1F497D"/>
          </a:solidFill>
        </p:spPr>
        <p:txBody>
          <a:bodyPr wrap="none">
            <a:spAutoFit/>
          </a:bodyPr>
          <a:lstStyle/>
          <a:p>
            <a:r>
              <a:rPr lang="en-US" b="1" u="sng" dirty="0" smtClean="0">
                <a:solidFill>
                  <a:srgbClr val="FFFFFF"/>
                </a:solidFill>
              </a:rPr>
              <a:t>Manual</a:t>
            </a:r>
            <a:r>
              <a:rPr lang="en-US" dirty="0" smtClean="0">
                <a:solidFill>
                  <a:srgbClr val="FFFFFF"/>
                </a:solidFill>
              </a:rPr>
              <a:t> at</a:t>
            </a:r>
            <a:r>
              <a:rPr lang="en-US" dirty="0">
                <a:solidFill>
                  <a:srgbClr val="FFFFFF"/>
                </a:solidFill>
              </a:rPr>
              <a:t>:</a:t>
            </a:r>
            <a:r>
              <a:rPr lang="en-US" dirty="0" smtClean="0">
                <a:solidFill>
                  <a:srgbClr val="FFFFFF"/>
                </a:solidFill>
              </a:rPr>
              <a:t> http://</a:t>
            </a:r>
            <a:r>
              <a:rPr lang="en-US" dirty="0" err="1" smtClean="0">
                <a:solidFill>
                  <a:srgbClr val="FFFFFF"/>
                </a:solidFill>
              </a:rPr>
              <a:t>ccb.jhu.edu/software/tophat/manual.shtml</a:t>
            </a:r>
            <a:endParaRPr lang="en-US" dirty="0">
              <a:solidFill>
                <a:srgbClr val="FFFFFF"/>
              </a:solidFill>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934620763"/>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mp:transition xmlns:mp="http://schemas.microsoft.com/office/mac/powerpoint/2008/mai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txBox="1">
            <a:spLocks/>
          </p:cNvSpPr>
          <p:nvPr/>
        </p:nvSpPr>
        <p:spPr>
          <a:xfrm>
            <a:off x="0" y="0"/>
            <a:ext cx="8458226" cy="615795"/>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smtClean="0"/>
              <a:t>Mapping PE reads</a:t>
            </a:r>
            <a:endParaRPr lang="en-US" sz="3200" b="1" u="sng" dirty="0"/>
          </a:p>
        </p:txBody>
      </p:sp>
      <p:sp>
        <p:nvSpPr>
          <p:cNvPr id="35" name="TextBox 34"/>
          <p:cNvSpPr txBox="1"/>
          <p:nvPr/>
        </p:nvSpPr>
        <p:spPr>
          <a:xfrm>
            <a:off x="443893" y="1802314"/>
            <a:ext cx="2498651" cy="954107"/>
          </a:xfrm>
          <a:prstGeom prst="rect">
            <a:avLst/>
          </a:prstGeom>
          <a:noFill/>
        </p:spPr>
        <p:txBody>
          <a:bodyPr wrap="none" rtlCol="0">
            <a:spAutoFit/>
          </a:bodyPr>
          <a:lstStyle/>
          <a:p>
            <a:r>
              <a:rPr lang="en-US" sz="2800" b="1" dirty="0" smtClean="0"/>
              <a:t>PE = paired end </a:t>
            </a:r>
          </a:p>
          <a:p>
            <a:r>
              <a:rPr lang="en-US" sz="2800" b="1" dirty="0" smtClean="0"/>
              <a:t>(mate pairs)</a:t>
            </a:r>
            <a:endParaRPr lang="en-US" sz="2800" b="1" dirty="0"/>
          </a:p>
        </p:txBody>
      </p:sp>
      <p:sp>
        <p:nvSpPr>
          <p:cNvPr id="36" name="TextBox 35"/>
          <p:cNvSpPr txBox="1"/>
          <p:nvPr/>
        </p:nvSpPr>
        <p:spPr>
          <a:xfrm>
            <a:off x="3272937" y="632807"/>
            <a:ext cx="5134651" cy="2677656"/>
          </a:xfrm>
          <a:prstGeom prst="rect">
            <a:avLst/>
          </a:prstGeom>
          <a:noFill/>
        </p:spPr>
        <p:txBody>
          <a:bodyPr wrap="square" rtlCol="0">
            <a:spAutoFit/>
          </a:bodyPr>
          <a:lstStyle/>
          <a:p>
            <a:r>
              <a:rPr lang="en-US" sz="2400" dirty="0" smtClean="0"/>
              <a:t>Paired end reads carry a different type of information, additional to that of SE. </a:t>
            </a:r>
          </a:p>
          <a:p>
            <a:endParaRPr lang="en-US" sz="2400" dirty="0"/>
          </a:p>
          <a:p>
            <a:r>
              <a:rPr lang="en-US" sz="2400" dirty="0" smtClean="0"/>
              <a:t>They allow an estimation of a true distance between two reads and compare it to the distance indicated in the template.</a:t>
            </a:r>
            <a:endParaRPr lang="en-US" sz="2400" dirty="0"/>
          </a:p>
        </p:txBody>
      </p:sp>
      <p:cxnSp>
        <p:nvCxnSpPr>
          <p:cNvPr id="39" name="Straight Arrow Connector 38"/>
          <p:cNvCxnSpPr/>
          <p:nvPr/>
        </p:nvCxnSpPr>
        <p:spPr>
          <a:xfrm flipH="1">
            <a:off x="1968900" y="4467779"/>
            <a:ext cx="304800" cy="0"/>
          </a:xfrm>
          <a:prstGeom prst="straightConnector1">
            <a:avLst/>
          </a:prstGeom>
          <a:ln w="38100" cap="flat" cmpd="sng" algn="ctr">
            <a:solidFill>
              <a:srgbClr val="FF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993339" y="4467779"/>
            <a:ext cx="304800" cy="0"/>
          </a:xfrm>
          <a:prstGeom prst="straightConnector1">
            <a:avLst/>
          </a:prstGeom>
          <a:ln w="38100" cap="flat" cmpd="sng" algn="ctr">
            <a:solidFill>
              <a:srgbClr val="FF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3" name="Curved Connector 42"/>
          <p:cNvCxnSpPr/>
          <p:nvPr/>
        </p:nvCxnSpPr>
        <p:spPr>
          <a:xfrm rot="19200000" flipH="1" flipV="1">
            <a:off x="1415841" y="4280040"/>
            <a:ext cx="452783" cy="375478"/>
          </a:xfrm>
          <a:prstGeom prst="curvedConnector3">
            <a:avLst>
              <a:gd name="adj1" fmla="val 50000"/>
            </a:avLst>
          </a:prstGeom>
          <a:ln w="38100" cap="flat" cmpd="sng" algn="ctr">
            <a:solidFill>
              <a:srgbClr val="008000"/>
            </a:solidFill>
            <a:prstDash val="solid"/>
            <a:round/>
            <a:headEnd type="none" w="med" len="med"/>
            <a:tailEnd w="med" len="med"/>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1279500" y="4048054"/>
            <a:ext cx="778203" cy="369332"/>
          </a:xfrm>
          <a:prstGeom prst="rect">
            <a:avLst/>
          </a:prstGeom>
          <a:noFill/>
        </p:spPr>
        <p:txBody>
          <a:bodyPr wrap="none" rtlCol="0">
            <a:spAutoFit/>
          </a:bodyPr>
          <a:lstStyle/>
          <a:p>
            <a:r>
              <a:rPr lang="en-US" dirty="0"/>
              <a:t>2</a:t>
            </a:r>
            <a:r>
              <a:rPr lang="en-US" dirty="0" smtClean="0"/>
              <a:t>00bp</a:t>
            </a:r>
            <a:endParaRPr lang="en-US" dirty="0"/>
          </a:p>
        </p:txBody>
      </p:sp>
      <p:cxnSp>
        <p:nvCxnSpPr>
          <p:cNvPr id="46" name="Straight Connector 45"/>
          <p:cNvCxnSpPr/>
          <p:nvPr/>
        </p:nvCxnSpPr>
        <p:spPr>
          <a:xfrm>
            <a:off x="443893" y="5138350"/>
            <a:ext cx="3239881" cy="29085"/>
          </a:xfrm>
          <a:prstGeom prst="line">
            <a:avLst/>
          </a:prstGeom>
          <a:ln w="38100" cap="flat" cmpd="sng" algn="ctr">
            <a:solidFill>
              <a:srgbClr val="FFFF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a:off x="648505" y="4522059"/>
            <a:ext cx="409964" cy="616291"/>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H="1">
            <a:off x="921821" y="4551144"/>
            <a:ext cx="409964" cy="616291"/>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1959448" y="4524737"/>
            <a:ext cx="409964" cy="616291"/>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2223537" y="4522059"/>
            <a:ext cx="409964" cy="616291"/>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1224286" y="5208734"/>
            <a:ext cx="778203" cy="369332"/>
          </a:xfrm>
          <a:prstGeom prst="rect">
            <a:avLst/>
          </a:prstGeom>
          <a:noFill/>
        </p:spPr>
        <p:txBody>
          <a:bodyPr wrap="none" rtlCol="0">
            <a:spAutoFit/>
          </a:bodyPr>
          <a:lstStyle/>
          <a:p>
            <a:r>
              <a:rPr lang="en-US" dirty="0"/>
              <a:t>5</a:t>
            </a:r>
            <a:r>
              <a:rPr lang="en-US" dirty="0" smtClean="0"/>
              <a:t>00bp</a:t>
            </a:r>
            <a:endParaRPr lang="en-US" dirty="0"/>
          </a:p>
        </p:txBody>
      </p:sp>
      <p:sp>
        <p:nvSpPr>
          <p:cNvPr id="53" name="TextBox 52"/>
          <p:cNvSpPr txBox="1"/>
          <p:nvPr/>
        </p:nvSpPr>
        <p:spPr>
          <a:xfrm>
            <a:off x="2422618" y="3414564"/>
            <a:ext cx="1874274" cy="1477328"/>
          </a:xfrm>
          <a:prstGeom prst="rect">
            <a:avLst/>
          </a:prstGeom>
          <a:noFill/>
        </p:spPr>
        <p:txBody>
          <a:bodyPr wrap="square" rtlCol="0">
            <a:spAutoFit/>
          </a:bodyPr>
          <a:lstStyle/>
          <a:p>
            <a:r>
              <a:rPr lang="en-US" b="1" dirty="0" smtClean="0">
                <a:solidFill>
                  <a:srgbClr val="FF0000"/>
                </a:solidFill>
              </a:rPr>
              <a:t>deletion</a:t>
            </a:r>
          </a:p>
          <a:p>
            <a:endParaRPr lang="en-US" b="1" dirty="0">
              <a:solidFill>
                <a:schemeClr val="tx2"/>
              </a:solidFill>
            </a:endParaRPr>
          </a:p>
          <a:p>
            <a:r>
              <a:rPr lang="en-US" b="1" dirty="0">
                <a:solidFill>
                  <a:schemeClr val="tx2"/>
                </a:solidFill>
              </a:rPr>
              <a:t>distance on template is </a:t>
            </a:r>
            <a:r>
              <a:rPr lang="en-US" b="1" dirty="0" smtClean="0">
                <a:solidFill>
                  <a:schemeClr val="tx2"/>
                </a:solidFill>
              </a:rPr>
              <a:t>larger than </a:t>
            </a:r>
            <a:r>
              <a:rPr lang="en-US" b="1" dirty="0">
                <a:solidFill>
                  <a:schemeClr val="tx2"/>
                </a:solidFill>
              </a:rPr>
              <a:t>library size</a:t>
            </a:r>
          </a:p>
          <a:p>
            <a:endParaRPr lang="en-US" b="1" dirty="0">
              <a:solidFill>
                <a:schemeClr val="tx2"/>
              </a:solidFill>
            </a:endParaRPr>
          </a:p>
        </p:txBody>
      </p:sp>
      <p:cxnSp>
        <p:nvCxnSpPr>
          <p:cNvPr id="54" name="Straight Arrow Connector 53"/>
          <p:cNvCxnSpPr/>
          <p:nvPr/>
        </p:nvCxnSpPr>
        <p:spPr>
          <a:xfrm flipH="1">
            <a:off x="5613513" y="4475152"/>
            <a:ext cx="304800" cy="0"/>
          </a:xfrm>
          <a:prstGeom prst="straightConnector1">
            <a:avLst/>
          </a:prstGeom>
          <a:ln w="38100" cap="flat" cmpd="sng" algn="ctr">
            <a:solidFill>
              <a:srgbClr val="FF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a:off x="4637952" y="4475152"/>
            <a:ext cx="304800" cy="0"/>
          </a:xfrm>
          <a:prstGeom prst="straightConnector1">
            <a:avLst/>
          </a:prstGeom>
          <a:ln w="38100" cap="flat" cmpd="sng" algn="ctr">
            <a:solidFill>
              <a:srgbClr val="FF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6" name="Curved Connector 55"/>
          <p:cNvCxnSpPr/>
          <p:nvPr/>
        </p:nvCxnSpPr>
        <p:spPr>
          <a:xfrm rot="19200000" flipH="1" flipV="1">
            <a:off x="5038744" y="4287413"/>
            <a:ext cx="452783" cy="375478"/>
          </a:xfrm>
          <a:prstGeom prst="curvedConnector3">
            <a:avLst>
              <a:gd name="adj1" fmla="val 50000"/>
            </a:avLst>
          </a:prstGeom>
          <a:ln w="38100" cap="flat" cmpd="sng" algn="ctr">
            <a:solidFill>
              <a:srgbClr val="008000"/>
            </a:solidFill>
            <a:prstDash val="solid"/>
            <a:round/>
            <a:headEnd type="none" w="med" len="med"/>
            <a:tailEnd w="med" len="med"/>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902403" y="4077139"/>
            <a:ext cx="778203" cy="369332"/>
          </a:xfrm>
          <a:prstGeom prst="rect">
            <a:avLst/>
          </a:prstGeom>
          <a:noFill/>
        </p:spPr>
        <p:txBody>
          <a:bodyPr wrap="none" rtlCol="0">
            <a:spAutoFit/>
          </a:bodyPr>
          <a:lstStyle/>
          <a:p>
            <a:r>
              <a:rPr lang="en-US" dirty="0"/>
              <a:t>2</a:t>
            </a:r>
            <a:r>
              <a:rPr lang="en-US" dirty="0" smtClean="0"/>
              <a:t>00bp</a:t>
            </a:r>
            <a:endParaRPr lang="en-US" dirty="0"/>
          </a:p>
        </p:txBody>
      </p:sp>
      <p:cxnSp>
        <p:nvCxnSpPr>
          <p:cNvPr id="58" name="Straight Connector 57"/>
          <p:cNvCxnSpPr/>
          <p:nvPr/>
        </p:nvCxnSpPr>
        <p:spPr>
          <a:xfrm>
            <a:off x="4066796" y="5167435"/>
            <a:ext cx="3239881" cy="29085"/>
          </a:xfrm>
          <a:prstGeom prst="line">
            <a:avLst/>
          </a:prstGeom>
          <a:ln w="38100" cap="flat" cmpd="sng" algn="ctr">
            <a:solidFill>
              <a:srgbClr val="FFFF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4681372" y="4551144"/>
            <a:ext cx="221031" cy="645376"/>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4954688" y="4580229"/>
            <a:ext cx="202596" cy="587206"/>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H="1">
            <a:off x="5409332" y="4553822"/>
            <a:ext cx="173019" cy="64269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H="1">
            <a:off x="5680606" y="4551144"/>
            <a:ext cx="165834" cy="645376"/>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5034643" y="5237819"/>
            <a:ext cx="661209" cy="369332"/>
          </a:xfrm>
          <a:prstGeom prst="rect">
            <a:avLst/>
          </a:prstGeom>
          <a:noFill/>
        </p:spPr>
        <p:txBody>
          <a:bodyPr wrap="none" rtlCol="0">
            <a:spAutoFit/>
          </a:bodyPr>
          <a:lstStyle/>
          <a:p>
            <a:r>
              <a:rPr lang="en-US" dirty="0" smtClean="0"/>
              <a:t>50bp</a:t>
            </a:r>
            <a:endParaRPr lang="en-US" dirty="0"/>
          </a:p>
        </p:txBody>
      </p:sp>
      <p:sp>
        <p:nvSpPr>
          <p:cNvPr id="64" name="TextBox 63"/>
          <p:cNvSpPr txBox="1"/>
          <p:nvPr/>
        </p:nvSpPr>
        <p:spPr>
          <a:xfrm>
            <a:off x="6205766" y="3399030"/>
            <a:ext cx="2201822" cy="1477328"/>
          </a:xfrm>
          <a:prstGeom prst="rect">
            <a:avLst/>
          </a:prstGeom>
          <a:noFill/>
        </p:spPr>
        <p:txBody>
          <a:bodyPr wrap="square" rtlCol="0">
            <a:spAutoFit/>
          </a:bodyPr>
          <a:lstStyle/>
          <a:p>
            <a:r>
              <a:rPr lang="en-US" b="1" dirty="0" smtClean="0">
                <a:solidFill>
                  <a:srgbClr val="FF6600"/>
                </a:solidFill>
              </a:rPr>
              <a:t>insertion</a:t>
            </a:r>
          </a:p>
          <a:p>
            <a:endParaRPr lang="en-US" b="1" dirty="0">
              <a:solidFill>
                <a:srgbClr val="263B86"/>
              </a:solidFill>
            </a:endParaRPr>
          </a:p>
          <a:p>
            <a:r>
              <a:rPr lang="en-US" b="1" dirty="0" smtClean="0">
                <a:solidFill>
                  <a:srgbClr val="263B86"/>
                </a:solidFill>
              </a:rPr>
              <a:t>distance on template is smaller than library size</a:t>
            </a:r>
            <a:endParaRPr lang="en-US" b="1" dirty="0">
              <a:solidFill>
                <a:srgbClr val="263B86"/>
              </a:solidFill>
            </a:endParaRPr>
          </a:p>
        </p:txBody>
      </p:sp>
      <p:pic>
        <p:nvPicPr>
          <p:cNvPr id="130" name="Picture 129"/>
          <p:cNvPicPr>
            <a:picLocks noChangeAspect="1"/>
          </p:cNvPicPr>
          <p:nvPr/>
        </p:nvPicPr>
        <p:blipFill>
          <a:blip r:embed="rId3"/>
          <a:stretch>
            <a:fillRect/>
          </a:stretch>
        </p:blipFill>
        <p:spPr>
          <a:xfrm>
            <a:off x="443893" y="887914"/>
            <a:ext cx="1968500" cy="914400"/>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4048523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164626" y="749800"/>
            <a:ext cx="8042484" cy="1569660"/>
          </a:xfrm>
          <a:prstGeom prst="rect">
            <a:avLst/>
          </a:prstGeom>
          <a:noFill/>
        </p:spPr>
        <p:txBody>
          <a:bodyPr wrap="square" rtlCol="0">
            <a:spAutoFit/>
          </a:bodyPr>
          <a:lstStyle/>
          <a:p>
            <a:r>
              <a:rPr lang="en-US" sz="2400" dirty="0" smtClean="0"/>
              <a:t>In RNAseq paired end reads facilitate identification of new splice junctions, as they carry information about particular physical arrangement of exons, even though neither of the reads may span the junction by itself.</a:t>
            </a:r>
            <a:endParaRPr lang="en-US" sz="2400" dirty="0"/>
          </a:p>
        </p:txBody>
      </p:sp>
      <p:cxnSp>
        <p:nvCxnSpPr>
          <p:cNvPr id="3" name="Straight Arrow Connector 2"/>
          <p:cNvCxnSpPr/>
          <p:nvPr/>
        </p:nvCxnSpPr>
        <p:spPr>
          <a:xfrm flipH="1">
            <a:off x="3599695" y="2638912"/>
            <a:ext cx="304800" cy="0"/>
          </a:xfrm>
          <a:prstGeom prst="straightConnector1">
            <a:avLst/>
          </a:prstGeom>
          <a:ln w="38100" cap="flat" cmpd="sng" algn="ctr">
            <a:solidFill>
              <a:srgbClr val="FF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 name="Straight Arrow Connector 3"/>
          <p:cNvCxnSpPr/>
          <p:nvPr/>
        </p:nvCxnSpPr>
        <p:spPr>
          <a:xfrm>
            <a:off x="2624134" y="2638912"/>
            <a:ext cx="304800" cy="0"/>
          </a:xfrm>
          <a:prstGeom prst="straightConnector1">
            <a:avLst/>
          </a:prstGeom>
          <a:ln w="38100" cap="flat" cmpd="sng" algn="ctr">
            <a:solidFill>
              <a:srgbClr val="FF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 name="Curved Connector 4"/>
          <p:cNvCxnSpPr/>
          <p:nvPr/>
        </p:nvCxnSpPr>
        <p:spPr>
          <a:xfrm rot="10800000" flipV="1">
            <a:off x="2968070" y="2637203"/>
            <a:ext cx="588206" cy="3411"/>
          </a:xfrm>
          <a:prstGeom prst="curvedConnector3">
            <a:avLst>
              <a:gd name="adj1" fmla="val 50000"/>
            </a:avLst>
          </a:prstGeom>
          <a:ln w="38100" cap="flat" cmpd="sng" algn="ctr">
            <a:solidFill>
              <a:srgbClr val="008000"/>
            </a:solidFill>
            <a:prstDash val="solid"/>
            <a:round/>
            <a:headEnd type="none" w="med" len="med"/>
            <a:tailEnd w="med" len="med"/>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552566" y="3290449"/>
            <a:ext cx="7115501" cy="26407"/>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H="1">
            <a:off x="1434733" y="2671480"/>
            <a:ext cx="1243676" cy="618969"/>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1764334" y="2700565"/>
            <a:ext cx="1187391" cy="587206"/>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3579388" y="2685014"/>
            <a:ext cx="1539119" cy="64269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3843477" y="2671480"/>
            <a:ext cx="1594937" cy="616291"/>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1434733" y="3316856"/>
            <a:ext cx="542872" cy="328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Ex1</a:t>
            </a:r>
            <a:endParaRPr lang="en-US" dirty="0"/>
          </a:p>
        </p:txBody>
      </p:sp>
      <p:sp>
        <p:nvSpPr>
          <p:cNvPr id="41" name="Rectangle 40"/>
          <p:cNvSpPr/>
          <p:nvPr/>
        </p:nvSpPr>
        <p:spPr>
          <a:xfrm>
            <a:off x="2711773" y="3316856"/>
            <a:ext cx="1602120" cy="328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Ex2</a:t>
            </a:r>
            <a:endParaRPr lang="en-US" dirty="0"/>
          </a:p>
        </p:txBody>
      </p:sp>
      <p:sp>
        <p:nvSpPr>
          <p:cNvPr id="42" name="Rectangle 41"/>
          <p:cNvSpPr/>
          <p:nvPr/>
        </p:nvSpPr>
        <p:spPr>
          <a:xfrm>
            <a:off x="4980083" y="3309839"/>
            <a:ext cx="542872" cy="328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Ex3</a:t>
            </a:r>
            <a:endParaRPr lang="en-US" dirty="0"/>
          </a:p>
        </p:txBody>
      </p:sp>
      <p:sp>
        <p:nvSpPr>
          <p:cNvPr id="52" name="Rectangle 51"/>
          <p:cNvSpPr/>
          <p:nvPr/>
        </p:nvSpPr>
        <p:spPr>
          <a:xfrm>
            <a:off x="2168901" y="3992245"/>
            <a:ext cx="542872" cy="328464"/>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3" name="Rectangle 52"/>
          <p:cNvSpPr/>
          <p:nvPr/>
        </p:nvSpPr>
        <p:spPr>
          <a:xfrm>
            <a:off x="2733869" y="3992245"/>
            <a:ext cx="1602120" cy="328464"/>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4" name="Rectangle 53"/>
          <p:cNvSpPr/>
          <p:nvPr/>
        </p:nvSpPr>
        <p:spPr>
          <a:xfrm>
            <a:off x="4345683" y="3992245"/>
            <a:ext cx="542872" cy="328464"/>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9" name="Rectangle 58"/>
          <p:cNvSpPr/>
          <p:nvPr/>
        </p:nvSpPr>
        <p:spPr>
          <a:xfrm>
            <a:off x="2897656" y="4939635"/>
            <a:ext cx="542872" cy="328464"/>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1</a:t>
            </a:r>
            <a:endParaRPr lang="en-US" dirty="0">
              <a:solidFill>
                <a:srgbClr val="000000"/>
              </a:solidFill>
            </a:endParaRPr>
          </a:p>
        </p:txBody>
      </p:sp>
      <p:sp>
        <p:nvSpPr>
          <p:cNvPr id="61" name="Rectangle 60"/>
          <p:cNvSpPr/>
          <p:nvPr/>
        </p:nvSpPr>
        <p:spPr>
          <a:xfrm>
            <a:off x="3440528" y="4939635"/>
            <a:ext cx="542872" cy="328464"/>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3</a:t>
            </a:r>
            <a:endParaRPr lang="en-US" dirty="0">
              <a:solidFill>
                <a:srgbClr val="000000"/>
              </a:solidFill>
            </a:endParaRPr>
          </a:p>
        </p:txBody>
      </p:sp>
      <p:cxnSp>
        <p:nvCxnSpPr>
          <p:cNvPr id="62" name="Straight Arrow Connector 61"/>
          <p:cNvCxnSpPr/>
          <p:nvPr/>
        </p:nvCxnSpPr>
        <p:spPr>
          <a:xfrm flipH="1">
            <a:off x="3274588" y="4853849"/>
            <a:ext cx="3048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47069" y="5497427"/>
            <a:ext cx="7919826" cy="830997"/>
          </a:xfrm>
          <a:prstGeom prst="rect">
            <a:avLst/>
          </a:prstGeom>
          <a:solidFill>
            <a:srgbClr val="1F497D"/>
          </a:solidFill>
        </p:spPr>
        <p:txBody>
          <a:bodyPr wrap="square" rtlCol="0">
            <a:spAutoFit/>
          </a:bodyPr>
          <a:lstStyle/>
          <a:p>
            <a:r>
              <a:rPr lang="en-US" sz="2400" b="1" dirty="0" smtClean="0">
                <a:solidFill>
                  <a:schemeClr val="bg1"/>
                </a:solidFill>
              </a:rPr>
              <a:t>This comes at the expense of coverage, since the second end does not represent an independent sampling of the pool.</a:t>
            </a:r>
            <a:endParaRPr lang="en-US" sz="2400" b="1" dirty="0">
              <a:solidFill>
                <a:schemeClr val="bg1"/>
              </a:solidFill>
            </a:endParaRPr>
          </a:p>
        </p:txBody>
      </p:sp>
      <p:sp>
        <p:nvSpPr>
          <p:cNvPr id="21" name="Title 1"/>
          <p:cNvSpPr txBox="1">
            <a:spLocks/>
          </p:cNvSpPr>
          <p:nvPr/>
        </p:nvSpPr>
        <p:spPr>
          <a:xfrm>
            <a:off x="0" y="0"/>
            <a:ext cx="7491997" cy="656082"/>
          </a:xfrm>
          <a:prstGeom prst="rect">
            <a:avLst/>
          </a:prstGeom>
        </p:spPr>
        <p:txBody>
          <a:bodyPr>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smtClean="0"/>
              <a:t>PE reads for </a:t>
            </a:r>
            <a:r>
              <a:rPr lang="en-US" sz="3200" b="1" u="sng" dirty="0" err="1" smtClean="0"/>
              <a:t>RNAseq</a:t>
            </a:r>
            <a:endParaRPr lang="en-US" sz="3200" b="1" u="sng"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4996682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txBox="1">
            <a:spLocks/>
          </p:cNvSpPr>
          <p:nvPr/>
        </p:nvSpPr>
        <p:spPr>
          <a:xfrm>
            <a:off x="0" y="0"/>
            <a:ext cx="7491997" cy="656082"/>
          </a:xfrm>
          <a:prstGeom prst="rect">
            <a:avLst/>
          </a:prstGeom>
        </p:spPr>
        <p:txBody>
          <a:bodyPr>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smtClean="0"/>
              <a:t>Mapping PE – how does </a:t>
            </a:r>
            <a:r>
              <a:rPr lang="en-US" sz="3200" b="1" u="sng" dirty="0" err="1" smtClean="0"/>
              <a:t>TopHat</a:t>
            </a:r>
            <a:r>
              <a:rPr lang="en-US" sz="3200" b="1" u="sng" dirty="0" smtClean="0"/>
              <a:t> work?</a:t>
            </a:r>
            <a:endParaRPr lang="en-US" sz="3200" b="1" u="sng" dirty="0"/>
          </a:p>
        </p:txBody>
      </p:sp>
      <p:cxnSp>
        <p:nvCxnSpPr>
          <p:cNvPr id="4" name="Straight Connector 3"/>
          <p:cNvCxnSpPr/>
          <p:nvPr/>
        </p:nvCxnSpPr>
        <p:spPr>
          <a:xfrm>
            <a:off x="488684" y="2269569"/>
            <a:ext cx="2067892" cy="0"/>
          </a:xfrm>
          <a:prstGeom prst="line">
            <a:avLst/>
          </a:prstGeom>
          <a:ln>
            <a:solidFill>
              <a:srgbClr val="BE0204"/>
            </a:solidFill>
          </a:ln>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732614" y="2191307"/>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96114" y="2137512"/>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847905" y="2084499"/>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863945" y="2121830"/>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441215" y="2080875"/>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869467" y="2183992"/>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016345" y="2135874"/>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39459" y="2012877"/>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866133" y="1947561"/>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845027" y="1976053"/>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824714" y="1881303"/>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510784" y="1901969"/>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092545" y="1865621"/>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669815" y="1824666"/>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098067" y="1927783"/>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2244945" y="1879665"/>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751872" y="1797623"/>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529012" y="1765031"/>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850549" y="1722053"/>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830236" y="1627303"/>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516306" y="1647969"/>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2098067" y="1611621"/>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75337" y="1570666"/>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2103589" y="1673783"/>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2250467" y="1625665"/>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757394" y="1543623"/>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4534" y="1511031"/>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38836" y="754279"/>
            <a:ext cx="3442319" cy="461665"/>
          </a:xfrm>
          <a:prstGeom prst="rect">
            <a:avLst/>
          </a:prstGeom>
          <a:noFill/>
        </p:spPr>
        <p:txBody>
          <a:bodyPr wrap="none" rtlCol="0">
            <a:spAutoFit/>
          </a:bodyPr>
          <a:lstStyle/>
          <a:p>
            <a:r>
              <a:rPr lang="en-US" sz="2400" dirty="0" smtClean="0"/>
              <a:t>1. Align reads with Bowtie</a:t>
            </a:r>
            <a:endParaRPr lang="en-US" sz="2400" dirty="0"/>
          </a:p>
        </p:txBody>
      </p:sp>
      <p:cxnSp>
        <p:nvCxnSpPr>
          <p:cNvPr id="34" name="Straight Connector 33"/>
          <p:cNvCxnSpPr/>
          <p:nvPr/>
        </p:nvCxnSpPr>
        <p:spPr>
          <a:xfrm flipH="1">
            <a:off x="3982969" y="1665952"/>
            <a:ext cx="135445" cy="606597"/>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a:off x="3889814" y="1782220"/>
            <a:ext cx="258956" cy="355292"/>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H="1">
            <a:off x="3691571" y="1496987"/>
            <a:ext cx="291398" cy="486224"/>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4230487" y="1704917"/>
            <a:ext cx="0" cy="45720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3691570" y="1704917"/>
            <a:ext cx="0" cy="45720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4007409" y="1995679"/>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4382887" y="1718961"/>
            <a:ext cx="0" cy="45720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3889814" y="1636919"/>
            <a:ext cx="0" cy="45720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H="1">
            <a:off x="3550768" y="1765031"/>
            <a:ext cx="192702" cy="337451"/>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211569" y="1559140"/>
            <a:ext cx="0" cy="45720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3509348" y="1579024"/>
            <a:ext cx="0" cy="45720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3761139" y="1526011"/>
            <a:ext cx="0" cy="45720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4459087" y="1448708"/>
            <a:ext cx="0" cy="45720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691570" y="1677308"/>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236009" y="1739470"/>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661214" y="2112603"/>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4118414" y="1380710"/>
            <a:ext cx="0" cy="45720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3779367" y="1389073"/>
            <a:ext cx="0" cy="45720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3988491" y="1533740"/>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V="1">
            <a:off x="3286270" y="1553624"/>
            <a:ext cx="457200" cy="284286"/>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3766661" y="1272011"/>
            <a:ext cx="0" cy="45720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4464609" y="1194708"/>
            <a:ext cx="0" cy="45720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3697092" y="1423308"/>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a:off x="4470131" y="1363673"/>
            <a:ext cx="223078" cy="350397"/>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4118414" y="1272011"/>
            <a:ext cx="498595" cy="393941"/>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3895336" y="1355310"/>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V="1">
            <a:off x="3691570" y="1363673"/>
            <a:ext cx="321919" cy="341244"/>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207" name="TextBox 206"/>
          <p:cNvSpPr txBox="1"/>
          <p:nvPr/>
        </p:nvSpPr>
        <p:spPr>
          <a:xfrm>
            <a:off x="2786391" y="1496987"/>
            <a:ext cx="338554" cy="461665"/>
          </a:xfrm>
          <a:prstGeom prst="rect">
            <a:avLst/>
          </a:prstGeom>
          <a:noFill/>
        </p:spPr>
        <p:txBody>
          <a:bodyPr wrap="none" rtlCol="0">
            <a:spAutoFit/>
          </a:bodyPr>
          <a:lstStyle/>
          <a:p>
            <a:r>
              <a:rPr lang="en-US" sz="2400" b="1" dirty="0" smtClean="0"/>
              <a:t>+</a:t>
            </a:r>
            <a:endParaRPr lang="en-US" sz="2400" b="1" dirty="0"/>
          </a:p>
        </p:txBody>
      </p:sp>
      <p:sp>
        <p:nvSpPr>
          <p:cNvPr id="210" name="TextBox 209"/>
          <p:cNvSpPr txBox="1"/>
          <p:nvPr/>
        </p:nvSpPr>
        <p:spPr>
          <a:xfrm>
            <a:off x="60351" y="2451285"/>
            <a:ext cx="7819629" cy="830997"/>
          </a:xfrm>
          <a:prstGeom prst="rect">
            <a:avLst/>
          </a:prstGeom>
          <a:noFill/>
        </p:spPr>
        <p:txBody>
          <a:bodyPr wrap="square" rtlCol="0">
            <a:spAutoFit/>
          </a:bodyPr>
          <a:lstStyle/>
          <a:p>
            <a:r>
              <a:rPr lang="en-US" sz="2400" dirty="0" smtClean="0"/>
              <a:t>2. Re-align reads that don</a:t>
            </a:r>
            <a:r>
              <a:rPr lang="fr-FR" sz="2400" dirty="0" smtClean="0"/>
              <a:t>’</a:t>
            </a:r>
            <a:r>
              <a:rPr lang="en-US" sz="2400" dirty="0" smtClean="0"/>
              <a:t>t map with Bowtie, splitting them into up to 3 fragments</a:t>
            </a:r>
            <a:endParaRPr lang="en-US" sz="2400" dirty="0"/>
          </a:p>
        </p:txBody>
      </p:sp>
      <p:cxnSp>
        <p:nvCxnSpPr>
          <p:cNvPr id="211" name="Straight Connector 210"/>
          <p:cNvCxnSpPr/>
          <p:nvPr/>
        </p:nvCxnSpPr>
        <p:spPr>
          <a:xfrm>
            <a:off x="685362" y="3814413"/>
            <a:ext cx="2067892" cy="0"/>
          </a:xfrm>
          <a:prstGeom prst="line">
            <a:avLst/>
          </a:prstGeom>
          <a:ln>
            <a:solidFill>
              <a:srgbClr val="BE0204"/>
            </a:solidFill>
          </a:ln>
        </p:spPr>
        <p:style>
          <a:lnRef idx="2">
            <a:schemeClr val="accent1"/>
          </a:lnRef>
          <a:fillRef idx="0">
            <a:schemeClr val="accent1"/>
          </a:fillRef>
          <a:effectRef idx="1">
            <a:schemeClr val="accent1"/>
          </a:effectRef>
          <a:fontRef idx="minor">
            <a:schemeClr val="tx1"/>
          </a:fontRef>
        </p:style>
      </p:cxnSp>
      <p:cxnSp>
        <p:nvCxnSpPr>
          <p:cNvPr id="212" name="Straight Connector 211"/>
          <p:cNvCxnSpPr/>
          <p:nvPr/>
        </p:nvCxnSpPr>
        <p:spPr>
          <a:xfrm flipH="1">
            <a:off x="685363" y="3663628"/>
            <a:ext cx="225886"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15" name="Straight Connector 214"/>
          <p:cNvCxnSpPr/>
          <p:nvPr/>
        </p:nvCxnSpPr>
        <p:spPr>
          <a:xfrm flipH="1" flipV="1">
            <a:off x="911249" y="3663628"/>
            <a:ext cx="1208850" cy="22563"/>
          </a:xfrm>
          <a:prstGeom prst="line">
            <a:avLst/>
          </a:prstGeom>
          <a:ln>
            <a:solidFill>
              <a:schemeClr val="bg1">
                <a:lumMod val="6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16" name="Straight Connector 215"/>
          <p:cNvCxnSpPr/>
          <p:nvPr/>
        </p:nvCxnSpPr>
        <p:spPr>
          <a:xfrm flipH="1">
            <a:off x="2120098" y="3686191"/>
            <a:ext cx="225886"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flipH="1">
            <a:off x="533178" y="3541848"/>
            <a:ext cx="37807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flipH="1" flipV="1">
            <a:off x="911248" y="3541848"/>
            <a:ext cx="1208850" cy="22564"/>
          </a:xfrm>
          <a:prstGeom prst="line">
            <a:avLst/>
          </a:prstGeom>
          <a:ln>
            <a:solidFill>
              <a:schemeClr val="bg1">
                <a:lumMod val="6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23" name="Straight Connector 222"/>
          <p:cNvCxnSpPr/>
          <p:nvPr/>
        </p:nvCxnSpPr>
        <p:spPr>
          <a:xfrm flipH="1" flipV="1">
            <a:off x="2120097" y="3564411"/>
            <a:ext cx="152401" cy="1"/>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30" name="Straight Connector 229"/>
          <p:cNvCxnSpPr/>
          <p:nvPr/>
        </p:nvCxnSpPr>
        <p:spPr>
          <a:xfrm flipH="1">
            <a:off x="837762" y="3406118"/>
            <a:ext cx="225886"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31" name="Straight Connector 230"/>
          <p:cNvCxnSpPr/>
          <p:nvPr/>
        </p:nvCxnSpPr>
        <p:spPr>
          <a:xfrm flipH="1" flipV="1">
            <a:off x="1063648" y="3406118"/>
            <a:ext cx="1208850" cy="22563"/>
          </a:xfrm>
          <a:prstGeom prst="line">
            <a:avLst/>
          </a:prstGeom>
          <a:ln>
            <a:solidFill>
              <a:schemeClr val="bg1">
                <a:lumMod val="6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flipH="1">
            <a:off x="2272497" y="3428681"/>
            <a:ext cx="225886"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36" name="Straight Connector 235"/>
          <p:cNvCxnSpPr/>
          <p:nvPr/>
        </p:nvCxnSpPr>
        <p:spPr>
          <a:xfrm>
            <a:off x="5984158" y="5610176"/>
            <a:ext cx="2067892" cy="0"/>
          </a:xfrm>
          <a:prstGeom prst="line">
            <a:avLst/>
          </a:prstGeom>
          <a:ln>
            <a:solidFill>
              <a:srgbClr val="BE0204"/>
            </a:solidFill>
          </a:ln>
        </p:spPr>
        <p:style>
          <a:lnRef idx="2">
            <a:schemeClr val="accent1"/>
          </a:lnRef>
          <a:fillRef idx="0">
            <a:schemeClr val="accent1"/>
          </a:fillRef>
          <a:effectRef idx="1">
            <a:schemeClr val="accent1"/>
          </a:effectRef>
          <a:fontRef idx="minor">
            <a:schemeClr val="tx1"/>
          </a:fontRef>
        </p:style>
      </p:cxnSp>
      <p:cxnSp>
        <p:nvCxnSpPr>
          <p:cNvPr id="237" name="Straight Connector 236"/>
          <p:cNvCxnSpPr/>
          <p:nvPr/>
        </p:nvCxnSpPr>
        <p:spPr>
          <a:xfrm>
            <a:off x="6228088" y="5531914"/>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38" name="Straight Connector 237"/>
          <p:cNvCxnSpPr/>
          <p:nvPr/>
        </p:nvCxnSpPr>
        <p:spPr>
          <a:xfrm>
            <a:off x="6091588" y="5478119"/>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39" name="Straight Connector 238"/>
          <p:cNvCxnSpPr/>
          <p:nvPr/>
        </p:nvCxnSpPr>
        <p:spPr>
          <a:xfrm>
            <a:off x="6343379" y="5425106"/>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7359419" y="5462437"/>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5936689" y="5421482"/>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7364941" y="5524599"/>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43" name="Straight Connector 242"/>
          <p:cNvCxnSpPr/>
          <p:nvPr/>
        </p:nvCxnSpPr>
        <p:spPr>
          <a:xfrm>
            <a:off x="7511819" y="5476481"/>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44" name="Straight Connector 243"/>
          <p:cNvCxnSpPr/>
          <p:nvPr/>
        </p:nvCxnSpPr>
        <p:spPr>
          <a:xfrm>
            <a:off x="6134933" y="5353484"/>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45" name="Straight Connector 244"/>
          <p:cNvCxnSpPr/>
          <p:nvPr/>
        </p:nvCxnSpPr>
        <p:spPr>
          <a:xfrm>
            <a:off x="6361607" y="5288168"/>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46" name="Straight Connector 245"/>
          <p:cNvCxnSpPr/>
          <p:nvPr/>
        </p:nvCxnSpPr>
        <p:spPr>
          <a:xfrm>
            <a:off x="7340501" y="5316660"/>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47" name="Straight Connector 246"/>
          <p:cNvCxnSpPr/>
          <p:nvPr/>
        </p:nvCxnSpPr>
        <p:spPr>
          <a:xfrm>
            <a:off x="6320188" y="5221910"/>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006258" y="5242576"/>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7588019" y="5206228"/>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165289" y="5165273"/>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51" name="Straight Connector 250"/>
          <p:cNvCxnSpPr/>
          <p:nvPr/>
        </p:nvCxnSpPr>
        <p:spPr>
          <a:xfrm>
            <a:off x="7593541" y="5268390"/>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52" name="Straight Connector 251"/>
          <p:cNvCxnSpPr/>
          <p:nvPr/>
        </p:nvCxnSpPr>
        <p:spPr>
          <a:xfrm>
            <a:off x="7740419" y="5220272"/>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53" name="Straight Connector 252"/>
          <p:cNvCxnSpPr/>
          <p:nvPr/>
        </p:nvCxnSpPr>
        <p:spPr>
          <a:xfrm>
            <a:off x="7247346" y="5138230"/>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54" name="Straight Connector 253"/>
          <p:cNvCxnSpPr/>
          <p:nvPr/>
        </p:nvCxnSpPr>
        <p:spPr>
          <a:xfrm>
            <a:off x="6024486" y="5105638"/>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55" name="Straight Connector 254"/>
          <p:cNvCxnSpPr/>
          <p:nvPr/>
        </p:nvCxnSpPr>
        <p:spPr>
          <a:xfrm>
            <a:off x="7346023" y="5062660"/>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56" name="Straight Connector 255"/>
          <p:cNvCxnSpPr/>
          <p:nvPr/>
        </p:nvCxnSpPr>
        <p:spPr>
          <a:xfrm>
            <a:off x="6325710" y="4967910"/>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a:off x="6011780" y="4988576"/>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a:off x="7593541" y="4952228"/>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a:off x="6170811" y="4911273"/>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p:nvCxnSpPr>
        <p:spPr>
          <a:xfrm>
            <a:off x="7599063" y="5014390"/>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61" name="Straight Connector 260"/>
          <p:cNvCxnSpPr/>
          <p:nvPr/>
        </p:nvCxnSpPr>
        <p:spPr>
          <a:xfrm>
            <a:off x="7745941" y="4966272"/>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a:off x="7252868" y="4884230"/>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63" name="Straight Connector 262"/>
          <p:cNvCxnSpPr/>
          <p:nvPr/>
        </p:nvCxnSpPr>
        <p:spPr>
          <a:xfrm>
            <a:off x="6030008" y="4851638"/>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64" name="Straight Connector 263"/>
          <p:cNvCxnSpPr/>
          <p:nvPr/>
        </p:nvCxnSpPr>
        <p:spPr>
          <a:xfrm flipH="1">
            <a:off x="6383058" y="4747122"/>
            <a:ext cx="225886"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65" name="Straight Connector 264"/>
          <p:cNvCxnSpPr/>
          <p:nvPr/>
        </p:nvCxnSpPr>
        <p:spPr>
          <a:xfrm flipH="1" flipV="1">
            <a:off x="6548788" y="4747122"/>
            <a:ext cx="687366" cy="22565"/>
          </a:xfrm>
          <a:prstGeom prst="line">
            <a:avLst/>
          </a:prstGeom>
          <a:ln>
            <a:solidFill>
              <a:schemeClr val="bg1">
                <a:lumMod val="6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flipH="1">
            <a:off x="7236153" y="4769685"/>
            <a:ext cx="225886"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flipH="1">
            <a:off x="6230873" y="4625342"/>
            <a:ext cx="37807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flipH="1" flipV="1">
            <a:off x="6548788" y="4623354"/>
            <a:ext cx="687366" cy="24553"/>
          </a:xfrm>
          <a:prstGeom prst="line">
            <a:avLst/>
          </a:prstGeom>
          <a:ln>
            <a:solidFill>
              <a:schemeClr val="bg1">
                <a:lumMod val="6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flipH="1" flipV="1">
            <a:off x="7236152" y="4647905"/>
            <a:ext cx="152401" cy="1"/>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flipH="1">
            <a:off x="6535457" y="4489612"/>
            <a:ext cx="225886"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flipH="1" flipV="1">
            <a:off x="6761343" y="4489612"/>
            <a:ext cx="627210" cy="22564"/>
          </a:xfrm>
          <a:prstGeom prst="line">
            <a:avLst/>
          </a:prstGeom>
          <a:ln>
            <a:solidFill>
              <a:schemeClr val="bg1">
                <a:lumMod val="6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72" name="Straight Connector 271"/>
          <p:cNvCxnSpPr/>
          <p:nvPr/>
        </p:nvCxnSpPr>
        <p:spPr>
          <a:xfrm flipH="1">
            <a:off x="7388552" y="4512175"/>
            <a:ext cx="225886"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278" name="TextBox 277"/>
          <p:cNvSpPr txBox="1"/>
          <p:nvPr/>
        </p:nvSpPr>
        <p:spPr>
          <a:xfrm>
            <a:off x="60351" y="3945472"/>
            <a:ext cx="8262216" cy="830997"/>
          </a:xfrm>
          <a:prstGeom prst="rect">
            <a:avLst/>
          </a:prstGeom>
          <a:noFill/>
        </p:spPr>
        <p:txBody>
          <a:bodyPr wrap="square" rtlCol="0">
            <a:spAutoFit/>
          </a:bodyPr>
          <a:lstStyle/>
          <a:p>
            <a:r>
              <a:rPr lang="en-US" sz="2400" dirty="0"/>
              <a:t>3</a:t>
            </a:r>
            <a:r>
              <a:rPr lang="en-US" sz="2400" dirty="0" smtClean="0"/>
              <a:t>. Use distances (if PE) and split reads to identify junctions, use clusters of reads to identify junction border</a:t>
            </a:r>
            <a:endParaRPr lang="en-US" sz="2400" dirty="0"/>
          </a:p>
        </p:txBody>
      </p:sp>
      <p:sp>
        <p:nvSpPr>
          <p:cNvPr id="279" name="TextBox 278"/>
          <p:cNvSpPr txBox="1"/>
          <p:nvPr/>
        </p:nvSpPr>
        <p:spPr>
          <a:xfrm>
            <a:off x="126896" y="4884230"/>
            <a:ext cx="5252716" cy="1569660"/>
          </a:xfrm>
          <a:prstGeom prst="rect">
            <a:avLst/>
          </a:prstGeom>
          <a:noFill/>
        </p:spPr>
        <p:txBody>
          <a:bodyPr wrap="square" rtlCol="0">
            <a:spAutoFit/>
          </a:bodyPr>
          <a:lstStyle/>
          <a:p>
            <a:r>
              <a:rPr lang="en-US" sz="2400" dirty="0" smtClean="0"/>
              <a:t>4. Output – four files: </a:t>
            </a:r>
          </a:p>
          <a:p>
            <a:pPr marL="342900" indent="-342900">
              <a:buFont typeface="Arial"/>
              <a:buChar char="•"/>
            </a:pPr>
            <a:r>
              <a:rPr lang="en-US" sz="2400" dirty="0" smtClean="0"/>
              <a:t>accepted </a:t>
            </a:r>
            <a:r>
              <a:rPr lang="en-US" sz="2400" dirty="0" err="1" smtClean="0"/>
              <a:t>hits.BAM</a:t>
            </a:r>
            <a:r>
              <a:rPr lang="en-US" sz="2400" dirty="0" smtClean="0"/>
              <a:t>,</a:t>
            </a:r>
          </a:p>
          <a:p>
            <a:pPr marL="342900" indent="-342900">
              <a:buFont typeface="Arial"/>
              <a:buChar char="•"/>
            </a:pPr>
            <a:r>
              <a:rPr lang="en-US" sz="2400" dirty="0" smtClean="0"/>
              <a:t>junctions, </a:t>
            </a:r>
          </a:p>
          <a:p>
            <a:pPr marL="342900" indent="-342900">
              <a:buFont typeface="Arial"/>
              <a:buChar char="•"/>
            </a:pPr>
            <a:r>
              <a:rPr lang="en-US" sz="2400" dirty="0" smtClean="0"/>
              <a:t>insertions and deletions.</a:t>
            </a:r>
            <a:endParaRPr lang="en-US" sz="2400" dirty="0"/>
          </a:p>
        </p:txBody>
      </p:sp>
      <p:cxnSp>
        <p:nvCxnSpPr>
          <p:cNvPr id="10" name="Straight Connector 9"/>
          <p:cNvCxnSpPr/>
          <p:nvPr/>
        </p:nvCxnSpPr>
        <p:spPr>
          <a:xfrm>
            <a:off x="7236152" y="4364526"/>
            <a:ext cx="16716" cy="15625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6777063" y="4404401"/>
            <a:ext cx="16716" cy="15625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8185358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1"/>
          <p:cNvGrpSpPr/>
          <p:nvPr/>
        </p:nvGrpSpPr>
        <p:grpSpPr>
          <a:xfrm>
            <a:off x="2183651" y="1540768"/>
            <a:ext cx="3509280" cy="246203"/>
            <a:chOff x="1415577" y="5055145"/>
            <a:chExt cx="1335067" cy="103811"/>
          </a:xfrm>
        </p:grpSpPr>
        <p:cxnSp>
          <p:nvCxnSpPr>
            <p:cNvPr id="3" name="Straight Connector 2"/>
            <p:cNvCxnSpPr/>
            <p:nvPr/>
          </p:nvCxnSpPr>
          <p:spPr>
            <a:xfrm>
              <a:off x="2377213" y="5158953"/>
              <a:ext cx="373431" cy="3"/>
            </a:xfrm>
            <a:prstGeom prst="line">
              <a:avLst/>
            </a:prstGeom>
            <a:ln w="57150" cap="flat" cmpd="sng" algn="ctr">
              <a:solidFill>
                <a:srgbClr val="0000FF"/>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a:off x="1415577" y="5152319"/>
              <a:ext cx="373431" cy="3"/>
            </a:xfrm>
            <a:prstGeom prst="line">
              <a:avLst/>
            </a:prstGeom>
            <a:ln w="57150" cap="flat" cmpd="sng" algn="ctr">
              <a:solidFill>
                <a:srgbClr val="0000FF"/>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H="1">
              <a:off x="2228250" y="5061707"/>
              <a:ext cx="148963" cy="0"/>
            </a:xfrm>
            <a:prstGeom prst="straightConnector1">
              <a:avLst/>
            </a:prstGeom>
            <a:ln w="57150" cap="flat" cmpd="sng" algn="ctr">
              <a:solidFill>
                <a:srgbClr val="FF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1789008" y="5055145"/>
              <a:ext cx="181188" cy="0"/>
            </a:xfrm>
            <a:prstGeom prst="straightConnector1">
              <a:avLst/>
            </a:prstGeom>
            <a:ln w="57150" cap="flat" cmpd="sng" algn="ctr">
              <a:solidFill>
                <a:srgbClr val="FF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1789008" y="5152316"/>
              <a:ext cx="588205" cy="6637"/>
            </a:xfrm>
            <a:prstGeom prst="line">
              <a:avLst/>
            </a:prstGeom>
            <a:ln w="57150" cap="flat" cmpd="sng" algn="ctr">
              <a:solidFill>
                <a:srgbClr val="008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8" name="Right Brace 7"/>
          <p:cNvSpPr/>
          <p:nvPr/>
        </p:nvSpPr>
        <p:spPr>
          <a:xfrm rot="5400000">
            <a:off x="3778325" y="341421"/>
            <a:ext cx="319933" cy="3509282"/>
          </a:xfrm>
          <a:prstGeom prst="rightBrace">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263B86"/>
              </a:solidFill>
            </a:endParaRPr>
          </a:p>
        </p:txBody>
      </p:sp>
      <p:sp>
        <p:nvSpPr>
          <p:cNvPr id="9" name="TextBox 8"/>
          <p:cNvSpPr txBox="1"/>
          <p:nvPr/>
        </p:nvSpPr>
        <p:spPr>
          <a:xfrm>
            <a:off x="2406616" y="3080090"/>
            <a:ext cx="3497117" cy="2677656"/>
          </a:xfrm>
          <a:prstGeom prst="rect">
            <a:avLst/>
          </a:prstGeom>
          <a:noFill/>
        </p:spPr>
        <p:txBody>
          <a:bodyPr wrap="square" rtlCol="0">
            <a:spAutoFit/>
          </a:bodyPr>
          <a:lstStyle/>
          <a:p>
            <a:r>
              <a:rPr lang="en-US" sz="2800" b="1" dirty="0" smtClean="0">
                <a:solidFill>
                  <a:srgbClr val="263B86"/>
                </a:solidFill>
              </a:rPr>
              <a:t>library=250bp</a:t>
            </a:r>
          </a:p>
          <a:p>
            <a:r>
              <a:rPr lang="en-US" sz="2800" b="1" dirty="0" smtClean="0">
                <a:solidFill>
                  <a:srgbClr val="0000FF"/>
                </a:solidFill>
              </a:rPr>
              <a:t>adaptors=60</a:t>
            </a:r>
          </a:p>
          <a:p>
            <a:r>
              <a:rPr lang="en-US" sz="2800" b="1" dirty="0" smtClean="0">
                <a:solidFill>
                  <a:srgbClr val="FF0000"/>
                </a:solidFill>
              </a:rPr>
              <a:t>reads=50+50=100</a:t>
            </a:r>
          </a:p>
          <a:p>
            <a:endParaRPr lang="en-US" sz="2800" b="1" dirty="0">
              <a:solidFill>
                <a:srgbClr val="263B86"/>
              </a:solidFill>
            </a:endParaRPr>
          </a:p>
          <a:p>
            <a:r>
              <a:rPr lang="en-US" sz="2800" b="1" dirty="0" smtClean="0">
                <a:solidFill>
                  <a:srgbClr val="263B86"/>
                </a:solidFill>
              </a:rPr>
              <a:t>inner distance = 250-60-100=90bp</a:t>
            </a:r>
          </a:p>
        </p:txBody>
      </p:sp>
      <p:sp>
        <p:nvSpPr>
          <p:cNvPr id="10" name="Title 1"/>
          <p:cNvSpPr txBox="1">
            <a:spLocks/>
          </p:cNvSpPr>
          <p:nvPr/>
        </p:nvSpPr>
        <p:spPr>
          <a:xfrm>
            <a:off x="0" y="0"/>
            <a:ext cx="7491997" cy="656082"/>
          </a:xfrm>
          <a:prstGeom prst="rect">
            <a:avLst/>
          </a:prstGeom>
        </p:spPr>
        <p:txBody>
          <a:bodyPr>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err="1" smtClean="0"/>
              <a:t>TopHat</a:t>
            </a:r>
            <a:r>
              <a:rPr lang="en-US" sz="3200" b="1" u="sng" dirty="0" smtClean="0"/>
              <a:t> –estimation of inner size</a:t>
            </a:r>
            <a:endParaRPr lang="en-US" sz="3200" b="1" u="sng"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8554955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txBox="1">
            <a:spLocks/>
          </p:cNvSpPr>
          <p:nvPr/>
        </p:nvSpPr>
        <p:spPr>
          <a:xfrm>
            <a:off x="0" y="15438"/>
            <a:ext cx="8458226" cy="615795"/>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smtClean="0"/>
              <a:t>Mapping on Hoffman – STAR</a:t>
            </a:r>
            <a:endParaRPr lang="en-US" sz="3200" b="1" u="sng" dirty="0"/>
          </a:p>
        </p:txBody>
      </p:sp>
      <p:sp>
        <p:nvSpPr>
          <p:cNvPr id="3" name="TextBox 2"/>
          <p:cNvSpPr txBox="1"/>
          <p:nvPr/>
        </p:nvSpPr>
        <p:spPr>
          <a:xfrm>
            <a:off x="217033" y="1095055"/>
            <a:ext cx="8795449" cy="5355313"/>
          </a:xfrm>
          <a:prstGeom prst="rect">
            <a:avLst/>
          </a:prstGeom>
          <a:noFill/>
        </p:spPr>
        <p:txBody>
          <a:bodyPr wrap="square" rtlCol="0">
            <a:spAutoFit/>
          </a:bodyPr>
          <a:lstStyle/>
          <a:p>
            <a:pPr marL="457200" indent="-457200"/>
            <a:r>
              <a:rPr lang="en-US" b="1" dirty="0" smtClean="0">
                <a:solidFill>
                  <a:schemeClr val="tx2"/>
                </a:solidFill>
              </a:rPr>
              <a:t>1. Go to STAR directory. It is not installed on Hoffman so we will use a local installation</a:t>
            </a:r>
          </a:p>
          <a:p>
            <a:pPr marL="457200" indent="-457200"/>
            <a:r>
              <a:rPr lang="en-US" dirty="0" err="1" smtClean="0">
                <a:latin typeface="Courier"/>
                <a:cs typeface="Courier"/>
              </a:rPr>
              <a:t>cd</a:t>
            </a:r>
            <a:r>
              <a:rPr lang="en-US" dirty="0" smtClean="0">
                <a:latin typeface="Courier"/>
                <a:cs typeface="Courier"/>
              </a:rPr>
              <a:t> ~/scratch/Workshop4/STAR_example/</a:t>
            </a:r>
          </a:p>
          <a:p>
            <a:pPr marL="457200" indent="-457200"/>
            <a:endParaRPr lang="en-US" b="1" dirty="0" smtClean="0">
              <a:solidFill>
                <a:schemeClr val="tx2"/>
              </a:solidFill>
            </a:endParaRPr>
          </a:p>
          <a:p>
            <a:pPr marL="457200" indent="-457200"/>
            <a:r>
              <a:rPr lang="en-US" b="1" dirty="0" smtClean="0">
                <a:solidFill>
                  <a:schemeClr val="tx2"/>
                </a:solidFill>
              </a:rPr>
              <a:t>2. Index the reference genome</a:t>
            </a:r>
            <a:endParaRPr lang="en-US" dirty="0" smtClean="0">
              <a:latin typeface="Courier"/>
              <a:cs typeface="Courier"/>
            </a:endParaRPr>
          </a:p>
          <a:p>
            <a:pPr marL="342900" indent="-342900"/>
            <a:r>
              <a:rPr lang="en-US" dirty="0" smtClean="0">
                <a:latin typeface="Courier"/>
                <a:cs typeface="Courier"/>
              </a:rPr>
              <a:t>./</a:t>
            </a:r>
            <a:r>
              <a:rPr lang="en-US" dirty="0" err="1" smtClean="0">
                <a:latin typeface="Courier"/>
                <a:cs typeface="Courier"/>
              </a:rPr>
              <a:t>STAR_bin</a:t>
            </a:r>
            <a:r>
              <a:rPr lang="en-US" dirty="0" smtClean="0">
                <a:latin typeface="Courier"/>
                <a:cs typeface="Courier"/>
              </a:rPr>
              <a:t>/STAR </a:t>
            </a:r>
            <a:r>
              <a:rPr lang="en-US" dirty="0" smtClean="0">
                <a:solidFill>
                  <a:srgbClr val="FF0000"/>
                </a:solidFill>
                <a:latin typeface="Courier"/>
                <a:cs typeface="Courier"/>
              </a:rPr>
              <a:t>--</a:t>
            </a:r>
            <a:r>
              <a:rPr lang="en-US" dirty="0" err="1" smtClean="0">
                <a:solidFill>
                  <a:srgbClr val="FF0000"/>
                </a:solidFill>
                <a:latin typeface="Courier"/>
                <a:cs typeface="Courier"/>
              </a:rPr>
              <a:t>runMode</a:t>
            </a:r>
            <a:r>
              <a:rPr lang="en-US" dirty="0" smtClean="0">
                <a:solidFill>
                  <a:srgbClr val="FF0000"/>
                </a:solidFill>
                <a:latin typeface="Courier"/>
                <a:cs typeface="Courier"/>
              </a:rPr>
              <a:t> </a:t>
            </a:r>
            <a:r>
              <a:rPr lang="en-US" dirty="0" err="1" smtClean="0">
                <a:solidFill>
                  <a:srgbClr val="FF0000"/>
                </a:solidFill>
                <a:latin typeface="Courier"/>
                <a:cs typeface="Courier"/>
              </a:rPr>
              <a:t>genomeGenerate</a:t>
            </a:r>
            <a:r>
              <a:rPr lang="en-US" dirty="0" smtClean="0">
                <a:latin typeface="Courier"/>
                <a:cs typeface="Courier"/>
              </a:rPr>
              <a:t> </a:t>
            </a:r>
            <a:r>
              <a:rPr lang="en-US" dirty="0" smtClean="0">
                <a:solidFill>
                  <a:srgbClr val="0000FF"/>
                </a:solidFill>
                <a:latin typeface="Courier"/>
                <a:cs typeface="Courier"/>
              </a:rPr>
              <a:t>--</a:t>
            </a:r>
            <a:r>
              <a:rPr lang="en-US" dirty="0" err="1" smtClean="0">
                <a:solidFill>
                  <a:srgbClr val="0000FF"/>
                </a:solidFill>
                <a:latin typeface="Courier"/>
                <a:cs typeface="Courier"/>
              </a:rPr>
              <a:t>genomeDir</a:t>
            </a:r>
            <a:r>
              <a:rPr lang="en-US" dirty="0" smtClean="0">
                <a:solidFill>
                  <a:srgbClr val="0000FF"/>
                </a:solidFill>
                <a:latin typeface="Courier"/>
                <a:cs typeface="Courier"/>
              </a:rPr>
              <a:t> ./</a:t>
            </a:r>
            <a:r>
              <a:rPr lang="en-US" dirty="0" err="1" smtClean="0">
                <a:solidFill>
                  <a:srgbClr val="0000FF"/>
                </a:solidFill>
                <a:latin typeface="Courier"/>
                <a:cs typeface="Courier"/>
              </a:rPr>
              <a:t>star_genome</a:t>
            </a:r>
            <a:r>
              <a:rPr lang="en-US" dirty="0" smtClean="0">
                <a:solidFill>
                  <a:srgbClr val="0000FF"/>
                </a:solidFill>
                <a:latin typeface="Courier"/>
                <a:cs typeface="Courier"/>
              </a:rPr>
              <a:t>/ </a:t>
            </a:r>
            <a:r>
              <a:rPr lang="en-US" dirty="0" smtClean="0">
                <a:solidFill>
                  <a:srgbClr val="008000"/>
                </a:solidFill>
                <a:latin typeface="Courier"/>
                <a:cs typeface="Courier"/>
              </a:rPr>
              <a:t>--</a:t>
            </a:r>
            <a:r>
              <a:rPr lang="en-US" dirty="0" err="1" smtClean="0">
                <a:solidFill>
                  <a:srgbClr val="008000"/>
                </a:solidFill>
                <a:latin typeface="Courier"/>
                <a:cs typeface="Courier"/>
              </a:rPr>
              <a:t>genomeFastaFiles</a:t>
            </a:r>
            <a:r>
              <a:rPr lang="en-US" dirty="0" smtClean="0">
                <a:solidFill>
                  <a:srgbClr val="008000"/>
                </a:solidFill>
                <a:latin typeface="Courier"/>
                <a:cs typeface="Courier"/>
              </a:rPr>
              <a:t> ./</a:t>
            </a:r>
            <a:r>
              <a:rPr lang="en-US" dirty="0" err="1" smtClean="0">
                <a:solidFill>
                  <a:srgbClr val="008000"/>
                </a:solidFill>
                <a:latin typeface="Courier"/>
                <a:cs typeface="Courier"/>
              </a:rPr>
              <a:t>star_genome/genome.fa</a:t>
            </a:r>
            <a:r>
              <a:rPr lang="en-US" dirty="0" smtClean="0">
                <a:latin typeface="Courier"/>
                <a:cs typeface="Courier"/>
              </a:rPr>
              <a:t> </a:t>
            </a:r>
            <a:r>
              <a:rPr lang="en-US" dirty="0" smtClean="0">
                <a:solidFill>
                  <a:srgbClr val="8000FF"/>
                </a:solidFill>
                <a:latin typeface="Courier"/>
                <a:cs typeface="Courier"/>
              </a:rPr>
              <a:t>--</a:t>
            </a:r>
            <a:r>
              <a:rPr lang="en-US" dirty="0" err="1" smtClean="0">
                <a:solidFill>
                  <a:srgbClr val="8000FF"/>
                </a:solidFill>
                <a:latin typeface="Courier"/>
                <a:cs typeface="Courier"/>
              </a:rPr>
              <a:t>runThreadN</a:t>
            </a:r>
            <a:r>
              <a:rPr lang="en-US" dirty="0" smtClean="0">
                <a:solidFill>
                  <a:srgbClr val="8000FF"/>
                </a:solidFill>
                <a:latin typeface="Courier"/>
                <a:cs typeface="Courier"/>
              </a:rPr>
              <a:t> 2</a:t>
            </a:r>
            <a:endParaRPr lang="en-US" b="1" dirty="0" smtClean="0">
              <a:solidFill>
                <a:srgbClr val="8000FF"/>
              </a:solidFill>
            </a:endParaRPr>
          </a:p>
          <a:p>
            <a:pPr marL="342900" indent="-342900"/>
            <a:endParaRPr lang="en-US" b="1" dirty="0" smtClean="0">
              <a:solidFill>
                <a:schemeClr val="tx2"/>
              </a:solidFill>
            </a:endParaRPr>
          </a:p>
          <a:p>
            <a:pPr marL="342900" indent="-342900"/>
            <a:r>
              <a:rPr lang="en-US" b="1" dirty="0" smtClean="0">
                <a:solidFill>
                  <a:schemeClr val="tx2"/>
                </a:solidFill>
              </a:rPr>
              <a:t>3. Align each sample. Note, make a new directory for output, here called  “/</a:t>
            </a:r>
            <a:r>
              <a:rPr lang="en-US" b="1" dirty="0" err="1" smtClean="0">
                <a:solidFill>
                  <a:schemeClr val="tx2"/>
                </a:solidFill>
              </a:rPr>
              <a:t>output_dir</a:t>
            </a:r>
            <a:r>
              <a:rPr lang="en-US" b="1" dirty="0" smtClean="0">
                <a:solidFill>
                  <a:schemeClr val="tx2"/>
                </a:solidFill>
              </a:rPr>
              <a:t>/”</a:t>
            </a:r>
          </a:p>
          <a:p>
            <a:r>
              <a:rPr lang="en-US" b="1" dirty="0" smtClean="0">
                <a:solidFill>
                  <a:srgbClr val="1F497D"/>
                </a:solidFill>
              </a:rPr>
              <a:t>SE:</a:t>
            </a:r>
            <a:endParaRPr lang="en-US" dirty="0" smtClean="0">
              <a:solidFill>
                <a:srgbClr val="263B86"/>
              </a:solidFill>
            </a:endParaRPr>
          </a:p>
          <a:p>
            <a:r>
              <a:rPr lang="en-US" dirty="0" err="1" smtClean="0">
                <a:latin typeface="Courier"/>
                <a:cs typeface="Courier"/>
              </a:rPr>
              <a:t>cd</a:t>
            </a:r>
            <a:r>
              <a:rPr lang="en-US" dirty="0" smtClean="0">
                <a:latin typeface="Courier"/>
                <a:cs typeface="Courier"/>
              </a:rPr>
              <a:t> ~/scratch/Workshop4/STAR_example/output_dir/</a:t>
            </a:r>
          </a:p>
          <a:p>
            <a:endParaRPr lang="en-US" dirty="0" smtClean="0">
              <a:latin typeface="Courier"/>
              <a:cs typeface="Courier"/>
            </a:endParaRPr>
          </a:p>
          <a:p>
            <a:r>
              <a:rPr lang="en-US" dirty="0" smtClean="0">
                <a:latin typeface="Courier"/>
                <a:cs typeface="Courier"/>
              </a:rPr>
              <a:t>../</a:t>
            </a:r>
            <a:r>
              <a:rPr lang="en-US" dirty="0" err="1" smtClean="0">
                <a:latin typeface="Courier"/>
                <a:cs typeface="Courier"/>
              </a:rPr>
              <a:t>STAR_bin</a:t>
            </a:r>
            <a:r>
              <a:rPr lang="en-US" dirty="0" smtClean="0">
                <a:latin typeface="Courier"/>
                <a:cs typeface="Courier"/>
              </a:rPr>
              <a:t>/STAR </a:t>
            </a:r>
            <a:r>
              <a:rPr lang="en-US" dirty="0" smtClean="0">
                <a:solidFill>
                  <a:srgbClr val="0000FF"/>
                </a:solidFill>
                <a:latin typeface="Courier"/>
                <a:cs typeface="Courier"/>
              </a:rPr>
              <a:t>--</a:t>
            </a:r>
            <a:r>
              <a:rPr lang="en-US" dirty="0" err="1" smtClean="0">
                <a:solidFill>
                  <a:srgbClr val="0000FF"/>
                </a:solidFill>
                <a:latin typeface="Courier"/>
                <a:cs typeface="Courier"/>
              </a:rPr>
              <a:t>genomeDir</a:t>
            </a:r>
            <a:r>
              <a:rPr lang="en-US" dirty="0" smtClean="0">
                <a:solidFill>
                  <a:srgbClr val="0000FF"/>
                </a:solidFill>
                <a:latin typeface="Courier"/>
                <a:cs typeface="Courier"/>
              </a:rPr>
              <a:t> ../</a:t>
            </a:r>
            <a:r>
              <a:rPr lang="en-US" dirty="0" err="1" smtClean="0">
                <a:solidFill>
                  <a:srgbClr val="0000FF"/>
                </a:solidFill>
                <a:latin typeface="Courier"/>
                <a:cs typeface="Courier"/>
              </a:rPr>
              <a:t>star_genome</a:t>
            </a:r>
            <a:r>
              <a:rPr lang="en-US" dirty="0" smtClean="0">
                <a:latin typeface="Courier"/>
                <a:cs typeface="Courier"/>
              </a:rPr>
              <a:t> </a:t>
            </a:r>
            <a:r>
              <a:rPr lang="en-US" dirty="0" smtClean="0">
                <a:solidFill>
                  <a:srgbClr val="008000"/>
                </a:solidFill>
                <a:latin typeface="Courier"/>
                <a:cs typeface="Courier"/>
              </a:rPr>
              <a:t>--</a:t>
            </a:r>
            <a:r>
              <a:rPr lang="en-US" dirty="0" err="1" smtClean="0">
                <a:solidFill>
                  <a:srgbClr val="008000"/>
                </a:solidFill>
                <a:latin typeface="Courier"/>
                <a:cs typeface="Courier"/>
              </a:rPr>
              <a:t>readFilesIn</a:t>
            </a:r>
            <a:r>
              <a:rPr lang="en-US" dirty="0" smtClean="0">
                <a:solidFill>
                  <a:srgbClr val="008000"/>
                </a:solidFill>
                <a:latin typeface="Courier"/>
                <a:cs typeface="Courier"/>
              </a:rPr>
              <a:t> ../../data/sample_1.fastq</a:t>
            </a:r>
          </a:p>
          <a:p>
            <a:endParaRPr lang="en-US" b="1" dirty="0" smtClean="0">
              <a:solidFill>
                <a:srgbClr val="1F497D"/>
              </a:solidFill>
              <a:latin typeface="Courier"/>
              <a:cs typeface="Courier"/>
            </a:endParaRPr>
          </a:p>
          <a:p>
            <a:r>
              <a:rPr lang="en-US" b="1" dirty="0" smtClean="0">
                <a:solidFill>
                  <a:srgbClr val="1F497D"/>
                </a:solidFill>
              </a:rPr>
              <a:t>PE:</a:t>
            </a:r>
          </a:p>
          <a:p>
            <a:r>
              <a:rPr lang="en-US" dirty="0" smtClean="0">
                <a:latin typeface="Courier"/>
                <a:cs typeface="Courier"/>
              </a:rPr>
              <a:t>../</a:t>
            </a:r>
            <a:r>
              <a:rPr lang="en-US" dirty="0" err="1" smtClean="0">
                <a:latin typeface="Courier"/>
                <a:cs typeface="Courier"/>
              </a:rPr>
              <a:t>STAR_bin</a:t>
            </a:r>
            <a:r>
              <a:rPr lang="en-US" dirty="0" smtClean="0">
                <a:latin typeface="Courier"/>
                <a:cs typeface="Courier"/>
              </a:rPr>
              <a:t>/STAR </a:t>
            </a:r>
            <a:r>
              <a:rPr lang="en-US" dirty="0" smtClean="0">
                <a:solidFill>
                  <a:srgbClr val="0000FF"/>
                </a:solidFill>
                <a:latin typeface="Courier"/>
                <a:cs typeface="Courier"/>
              </a:rPr>
              <a:t>--</a:t>
            </a:r>
            <a:r>
              <a:rPr lang="en-US" dirty="0" err="1" smtClean="0">
                <a:solidFill>
                  <a:srgbClr val="0000FF"/>
                </a:solidFill>
                <a:latin typeface="Courier"/>
                <a:cs typeface="Courier"/>
              </a:rPr>
              <a:t>genomeDir</a:t>
            </a:r>
            <a:r>
              <a:rPr lang="en-US" dirty="0" smtClean="0">
                <a:solidFill>
                  <a:srgbClr val="0000FF"/>
                </a:solidFill>
                <a:latin typeface="Courier"/>
                <a:cs typeface="Courier"/>
              </a:rPr>
              <a:t> ../</a:t>
            </a:r>
            <a:r>
              <a:rPr lang="en-US" dirty="0" err="1" smtClean="0">
                <a:solidFill>
                  <a:srgbClr val="0000FF"/>
                </a:solidFill>
                <a:latin typeface="Courier"/>
                <a:cs typeface="Courier"/>
              </a:rPr>
              <a:t>star_genome</a:t>
            </a:r>
            <a:r>
              <a:rPr lang="en-US" dirty="0" smtClean="0">
                <a:latin typeface="Courier"/>
                <a:cs typeface="Courier"/>
              </a:rPr>
              <a:t> </a:t>
            </a:r>
            <a:r>
              <a:rPr lang="en-US" dirty="0" smtClean="0">
                <a:solidFill>
                  <a:srgbClr val="008000"/>
                </a:solidFill>
                <a:latin typeface="Courier"/>
                <a:cs typeface="Courier"/>
              </a:rPr>
              <a:t>--</a:t>
            </a:r>
            <a:r>
              <a:rPr lang="en-US" dirty="0" err="1" smtClean="0">
                <a:solidFill>
                  <a:srgbClr val="008000"/>
                </a:solidFill>
                <a:latin typeface="Courier"/>
                <a:cs typeface="Courier"/>
              </a:rPr>
              <a:t>readFilesIn</a:t>
            </a:r>
            <a:r>
              <a:rPr lang="en-US" dirty="0" smtClean="0">
                <a:solidFill>
                  <a:srgbClr val="008000"/>
                </a:solidFill>
                <a:latin typeface="Courier"/>
                <a:cs typeface="Courier"/>
              </a:rPr>
              <a:t> ../../data/sample_1.fastq ../../data/sample_2.fastq </a:t>
            </a:r>
            <a:endParaRPr lang="en-US" b="1" dirty="0" smtClean="0">
              <a:solidFill>
                <a:srgbClr val="1F497D"/>
              </a:solidFill>
            </a:endParaRPr>
          </a:p>
        </p:txBody>
      </p:sp>
      <p:sp>
        <p:nvSpPr>
          <p:cNvPr id="6" name="Rectangle 5"/>
          <p:cNvSpPr/>
          <p:nvPr/>
        </p:nvSpPr>
        <p:spPr>
          <a:xfrm>
            <a:off x="0" y="660820"/>
            <a:ext cx="9112090" cy="338554"/>
          </a:xfrm>
          <a:prstGeom prst="rect">
            <a:avLst/>
          </a:prstGeom>
          <a:solidFill>
            <a:srgbClr val="1F497D"/>
          </a:solidFill>
        </p:spPr>
        <p:txBody>
          <a:bodyPr wrap="none">
            <a:spAutoFit/>
          </a:bodyPr>
          <a:lstStyle/>
          <a:p>
            <a:r>
              <a:rPr lang="en-US" sz="1600" b="1" u="sng" dirty="0" smtClean="0">
                <a:solidFill>
                  <a:srgbClr val="FFFFFF"/>
                </a:solidFill>
              </a:rPr>
              <a:t>Manual </a:t>
            </a:r>
            <a:r>
              <a:rPr lang="en-US" sz="1600" dirty="0" smtClean="0">
                <a:solidFill>
                  <a:srgbClr val="FFFFFF"/>
                </a:solidFill>
              </a:rPr>
              <a:t>: </a:t>
            </a:r>
            <a:r>
              <a:rPr lang="en-US" sz="1600" dirty="0" err="1" smtClean="0">
                <a:solidFill>
                  <a:srgbClr val="FFFFFF"/>
                </a:solidFill>
              </a:rPr>
              <a:t>http://code.google.com/p/rna-star/downloads/detail?name</a:t>
            </a:r>
            <a:r>
              <a:rPr lang="en-US" sz="1600" dirty="0" smtClean="0">
                <a:solidFill>
                  <a:srgbClr val="FFFFFF"/>
                </a:solidFill>
              </a:rPr>
              <a:t>=STARmanual_2.3.0.1.pdf&amp;can=2&amp;q=</a:t>
            </a:r>
            <a:endParaRPr lang="en-US" sz="1600" dirty="0">
              <a:solidFill>
                <a:srgbClr val="FFFFFF"/>
              </a:solidFill>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934620763"/>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mp:transition xmlns:mp="http://schemas.microsoft.com/office/mac/powerpoint/2008/mai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5225"/>
            <a:ext cx="7772400" cy="1470025"/>
          </a:xfrm>
        </p:spPr>
        <p:txBody>
          <a:bodyPr/>
          <a:lstStyle/>
          <a:p>
            <a:r>
              <a:rPr lang="en-US" dirty="0" smtClean="0"/>
              <a:t>Align sequencing files by submitting jobs</a:t>
            </a:r>
            <a:r>
              <a:rPr lang="en-US" dirty="0" smtClean="0"/>
              <a:t> in parallel </a:t>
            </a:r>
            <a:r>
              <a:rPr lang="en-US" dirty="0" smtClean="0"/>
              <a:t>to the cluster</a:t>
            </a:r>
            <a:endParaRPr lang="en-US" dirty="0"/>
          </a:p>
        </p:txBody>
      </p:sp>
      <p:sp>
        <p:nvSpPr>
          <p:cNvPr id="3" name="Subtitle 2"/>
          <p:cNvSpPr>
            <a:spLocks noGrp="1"/>
          </p:cNvSpPr>
          <p:nvPr>
            <p:ph type="subTitle" idx="1"/>
          </p:nvPr>
        </p:nvSpPr>
        <p:spPr>
          <a:xfrm>
            <a:off x="1371600" y="3797300"/>
            <a:ext cx="6400800" cy="876300"/>
          </a:xfrm>
        </p:spPr>
        <p:txBody>
          <a:bodyPr/>
          <a:lstStyle/>
          <a:p>
            <a:r>
              <a:rPr lang="en-US" dirty="0" smtClean="0">
                <a:solidFill>
                  <a:schemeClr val="tx2"/>
                </a:solidFill>
              </a:rPr>
              <a:t>Let’s do an example together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241300" y="63500"/>
            <a:ext cx="8447852" cy="584776"/>
          </a:xfrm>
          <a:prstGeom prst="rect">
            <a:avLst/>
          </a:prstGeom>
          <a:noFill/>
        </p:spPr>
        <p:txBody>
          <a:bodyPr wrap="square" rtlCol="0">
            <a:spAutoFit/>
          </a:bodyPr>
          <a:lstStyle/>
          <a:p>
            <a:pPr algn="ctr"/>
            <a:r>
              <a:rPr lang="en-US" sz="3200" b="1" u="sng" dirty="0" smtClean="0">
                <a:solidFill>
                  <a:srgbClr val="263B86"/>
                </a:solidFill>
              </a:rPr>
              <a:t>Submit alignment jobs in parallel using bowtie</a:t>
            </a:r>
            <a:endParaRPr lang="en-US" sz="3200" b="1" u="sng" dirty="0">
              <a:solidFill>
                <a:srgbClr val="263B86"/>
              </a:solidFill>
            </a:endParaRPr>
          </a:p>
        </p:txBody>
      </p:sp>
      <p:sp>
        <p:nvSpPr>
          <p:cNvPr id="4" name="Content Placeholder 3"/>
          <p:cNvSpPr>
            <a:spLocks noGrp="1"/>
          </p:cNvSpPr>
          <p:nvPr>
            <p:ph idx="1"/>
          </p:nvPr>
        </p:nvSpPr>
        <p:spPr>
          <a:xfrm>
            <a:off x="76200" y="648276"/>
            <a:ext cx="9144000" cy="5477887"/>
          </a:xfrm>
        </p:spPr>
        <p:txBody>
          <a:bodyPr/>
          <a:lstStyle/>
          <a:p>
            <a:pPr>
              <a:buNone/>
            </a:pPr>
            <a:r>
              <a:rPr lang="en-US" dirty="0" smtClean="0"/>
              <a:t>Files required. </a:t>
            </a:r>
            <a:r>
              <a:rPr lang="en-US" b="1" u="sng" dirty="0" smtClean="0">
                <a:solidFill>
                  <a:srgbClr val="800000"/>
                </a:solidFill>
              </a:rPr>
              <a:t>All in the same directory:</a:t>
            </a:r>
          </a:p>
          <a:p>
            <a:pPr marL="971550" lvl="1" indent="-514350">
              <a:buNone/>
            </a:pPr>
            <a:r>
              <a:rPr lang="en-US" dirty="0" smtClean="0"/>
              <a:t>1. Sequencing data file (FASTQ for bowtie)</a:t>
            </a:r>
          </a:p>
          <a:p>
            <a:pPr lvl="1">
              <a:buNone/>
            </a:pPr>
            <a:r>
              <a:rPr lang="en-US" dirty="0" smtClean="0"/>
              <a:t>Ex:  </a:t>
            </a:r>
            <a:r>
              <a:rPr lang="en-US" b="1" dirty="0" smtClean="0">
                <a:solidFill>
                  <a:srgbClr val="FF0000"/>
                </a:solidFill>
              </a:rPr>
              <a:t>sample_1.fastq</a:t>
            </a:r>
            <a:r>
              <a:rPr lang="en-US" dirty="0" smtClean="0"/>
              <a:t> or </a:t>
            </a:r>
            <a:r>
              <a:rPr lang="en-US" dirty="0" err="1" smtClean="0"/>
              <a:t>LaneX.fastq</a:t>
            </a:r>
            <a:endParaRPr lang="en-US" dirty="0" smtClean="0"/>
          </a:p>
          <a:p>
            <a:pPr lvl="1">
              <a:buNone/>
            </a:pPr>
            <a:endParaRPr lang="en-US" dirty="0" smtClean="0"/>
          </a:p>
          <a:p>
            <a:pPr lvl="1">
              <a:buNone/>
            </a:pPr>
            <a:r>
              <a:rPr lang="en-US" dirty="0" smtClean="0"/>
              <a:t>2. An indexed genome folder and file</a:t>
            </a:r>
          </a:p>
          <a:p>
            <a:pPr lvl="1">
              <a:buNone/>
            </a:pPr>
            <a:r>
              <a:rPr lang="en-US" dirty="0" smtClean="0"/>
              <a:t>Ex: The </a:t>
            </a:r>
            <a:r>
              <a:rPr lang="en-US" b="1" dirty="0" err="1" smtClean="0">
                <a:solidFill>
                  <a:srgbClr val="FF0000"/>
                </a:solidFill>
              </a:rPr>
              <a:t>bowtie_genome</a:t>
            </a:r>
            <a:r>
              <a:rPr lang="en-US" b="1" dirty="0" smtClean="0">
                <a:solidFill>
                  <a:srgbClr val="FF0000"/>
                </a:solidFill>
              </a:rPr>
              <a:t>/</a:t>
            </a:r>
            <a:r>
              <a:rPr lang="en-US" dirty="0" smtClean="0"/>
              <a:t> folder you created today</a:t>
            </a:r>
          </a:p>
          <a:p>
            <a:pPr lvl="1">
              <a:buNone/>
            </a:pPr>
            <a:endParaRPr lang="en-US" dirty="0" smtClean="0"/>
          </a:p>
          <a:p>
            <a:pPr lvl="1">
              <a:buNone/>
            </a:pPr>
            <a:r>
              <a:rPr lang="en-US" dirty="0" smtClean="0"/>
              <a:t>3. The scripts:</a:t>
            </a:r>
          </a:p>
          <a:p>
            <a:pPr lvl="1">
              <a:buNone/>
            </a:pPr>
            <a:r>
              <a:rPr lang="en-US" dirty="0" smtClean="0">
                <a:solidFill>
                  <a:srgbClr val="0000FF"/>
                </a:solidFill>
                <a:latin typeface="Courier"/>
                <a:cs typeface="Courier"/>
              </a:rPr>
              <a:t>1_align_in_batch.sh</a:t>
            </a:r>
          </a:p>
          <a:p>
            <a:pPr lvl="1">
              <a:buNone/>
            </a:pPr>
            <a:r>
              <a:rPr lang="en-US" dirty="0" err="1" smtClean="0">
                <a:solidFill>
                  <a:srgbClr val="0000FF"/>
                </a:solidFill>
                <a:latin typeface="Courier"/>
                <a:cs typeface="Courier"/>
              </a:rPr>
              <a:t>align.sh</a:t>
            </a:r>
            <a:r>
              <a:rPr lang="en-US" dirty="0" smtClean="0">
                <a:solidFill>
                  <a:srgbClr val="0000FF"/>
                </a:solidFill>
                <a:latin typeface="Courier"/>
                <a:cs typeface="Courier"/>
              </a:rPr>
              <a:t> </a:t>
            </a:r>
          </a:p>
          <a:p>
            <a:pPr lvl="1">
              <a:buNone/>
            </a:pPr>
            <a:r>
              <a:rPr lang="en-US" dirty="0" err="1" smtClean="0">
                <a:solidFill>
                  <a:srgbClr val="0000FF"/>
                </a:solidFill>
                <a:latin typeface="Courier"/>
                <a:cs typeface="Courier"/>
              </a:rPr>
              <a:t>wrapper_align.sh</a:t>
            </a:r>
            <a:endParaRPr lang="en-US" dirty="0" smtClean="0">
              <a:solidFill>
                <a:srgbClr val="0000FF"/>
              </a:solidFill>
              <a:latin typeface="Courier"/>
              <a:cs typeface="Courier"/>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241300" y="63500"/>
            <a:ext cx="8447852" cy="584776"/>
          </a:xfrm>
          <a:prstGeom prst="rect">
            <a:avLst/>
          </a:prstGeom>
          <a:noFill/>
        </p:spPr>
        <p:txBody>
          <a:bodyPr wrap="square" rtlCol="0">
            <a:spAutoFit/>
          </a:bodyPr>
          <a:lstStyle/>
          <a:p>
            <a:pPr algn="ctr"/>
            <a:r>
              <a:rPr lang="en-US" sz="3200" b="1" u="sng" dirty="0" smtClean="0">
                <a:solidFill>
                  <a:srgbClr val="263B86"/>
                </a:solidFill>
              </a:rPr>
              <a:t>Submit the jobs using the command</a:t>
            </a:r>
            <a:endParaRPr lang="en-US" sz="3200" b="1" u="sng" dirty="0">
              <a:solidFill>
                <a:srgbClr val="263B86"/>
              </a:solidFill>
            </a:endParaRPr>
          </a:p>
        </p:txBody>
      </p:sp>
      <p:sp>
        <p:nvSpPr>
          <p:cNvPr id="4" name="Content Placeholder 3"/>
          <p:cNvSpPr>
            <a:spLocks noGrp="1"/>
          </p:cNvSpPr>
          <p:nvPr>
            <p:ph idx="1"/>
          </p:nvPr>
        </p:nvSpPr>
        <p:spPr>
          <a:xfrm>
            <a:off x="76200" y="648276"/>
            <a:ext cx="9144000" cy="5811340"/>
          </a:xfrm>
        </p:spPr>
        <p:txBody>
          <a:bodyPr/>
          <a:lstStyle/>
          <a:p>
            <a:r>
              <a:rPr lang="en-US" dirty="0" smtClean="0"/>
              <a:t>Go to the directory with the files and scripts:</a:t>
            </a:r>
          </a:p>
          <a:p>
            <a:pPr lvl="1">
              <a:buNone/>
            </a:pPr>
            <a:r>
              <a:rPr lang="en-US" sz="2400" dirty="0" err="1" smtClean="0">
                <a:solidFill>
                  <a:srgbClr val="0000FF"/>
                </a:solidFill>
                <a:latin typeface="Courier"/>
                <a:cs typeface="Courier"/>
              </a:rPr>
              <a:t>cd</a:t>
            </a:r>
            <a:r>
              <a:rPr lang="en-US" sz="2400" dirty="0" smtClean="0">
                <a:solidFill>
                  <a:srgbClr val="0000FF"/>
                </a:solidFill>
                <a:latin typeface="Courier"/>
                <a:cs typeface="Courier"/>
              </a:rPr>
              <a:t> ~/scratch/Workshop4/batch_jobs/</a:t>
            </a:r>
          </a:p>
          <a:p>
            <a:pPr lvl="1">
              <a:buNone/>
            </a:pPr>
            <a:endParaRPr lang="en-US" dirty="0" smtClean="0"/>
          </a:p>
          <a:p>
            <a:r>
              <a:rPr lang="en-US" dirty="0" smtClean="0"/>
              <a:t>Load programs needed. In this example, bowtie:</a:t>
            </a:r>
          </a:p>
          <a:p>
            <a:pPr marL="342900" lvl="1" indent="-342900">
              <a:buNone/>
            </a:pPr>
            <a:r>
              <a:rPr lang="en-US" sz="2400" dirty="0" smtClean="0">
                <a:solidFill>
                  <a:srgbClr val="0000FF"/>
                </a:solidFill>
                <a:latin typeface="Courier"/>
                <a:cs typeface="Courier"/>
              </a:rPr>
              <a:t>	module load bowtie</a:t>
            </a:r>
          </a:p>
          <a:p>
            <a:pPr marL="342900" lvl="1" indent="-342900">
              <a:buNone/>
            </a:pPr>
            <a:r>
              <a:rPr lang="en-US" sz="2400" dirty="0" smtClean="0">
                <a:solidFill>
                  <a:srgbClr val="0000FF"/>
                </a:solidFill>
                <a:latin typeface="Courier"/>
                <a:cs typeface="Courier"/>
              </a:rPr>
              <a:t>  module load </a:t>
            </a:r>
            <a:r>
              <a:rPr lang="en-US" sz="2400" dirty="0" err="1" smtClean="0">
                <a:solidFill>
                  <a:srgbClr val="0000FF"/>
                </a:solidFill>
                <a:latin typeface="Courier"/>
                <a:cs typeface="Courier"/>
              </a:rPr>
              <a:t>samtools</a:t>
            </a:r>
            <a:endParaRPr lang="en-US" sz="2400" dirty="0" smtClean="0">
              <a:solidFill>
                <a:srgbClr val="0000FF"/>
              </a:solidFill>
              <a:latin typeface="Courier"/>
              <a:cs typeface="Courier"/>
            </a:endParaRPr>
          </a:p>
          <a:p>
            <a:endParaRPr lang="en-US" dirty="0" smtClean="0"/>
          </a:p>
          <a:p>
            <a:r>
              <a:rPr lang="en-US" dirty="0" smtClean="0"/>
              <a:t>Submit the jobs. </a:t>
            </a:r>
          </a:p>
          <a:p>
            <a:r>
              <a:rPr lang="en-US" dirty="0" smtClean="0"/>
              <a:t>Usage: 	</a:t>
            </a:r>
            <a:r>
              <a:rPr lang="en-US" sz="2200" dirty="0" smtClean="0"/>
              <a:t>$</a:t>
            </a:r>
            <a:r>
              <a:rPr lang="en-US" sz="2200" dirty="0" smtClean="0">
                <a:latin typeface="Courier"/>
                <a:cs typeface="Courier"/>
              </a:rPr>
              <a:t>./</a:t>
            </a:r>
            <a:r>
              <a:rPr lang="en-US" sz="2200" dirty="0" err="1" smtClean="0">
                <a:latin typeface="Courier"/>
                <a:cs typeface="Courier"/>
              </a:rPr>
              <a:t>script.sh</a:t>
            </a:r>
            <a:r>
              <a:rPr lang="en-US" sz="2200" dirty="0" smtClean="0">
                <a:latin typeface="Courier"/>
                <a:cs typeface="Courier"/>
              </a:rPr>
              <a:t> </a:t>
            </a:r>
            <a:r>
              <a:rPr lang="en-US" sz="2200" dirty="0" err="1" smtClean="0">
                <a:latin typeface="Courier"/>
                <a:cs typeface="Courier"/>
              </a:rPr>
              <a:t>MySeqFile.fastq</a:t>
            </a:r>
            <a:endParaRPr lang="en-US" sz="2200" dirty="0" smtClean="0">
              <a:latin typeface="Courier"/>
              <a:cs typeface="Courier"/>
            </a:endParaRPr>
          </a:p>
          <a:p>
            <a:pPr marL="342900" lvl="1" indent="-342900">
              <a:buNone/>
            </a:pPr>
            <a:r>
              <a:rPr lang="en-US" sz="2400" dirty="0" smtClean="0">
                <a:solidFill>
                  <a:srgbClr val="0000FF"/>
                </a:solidFill>
                <a:latin typeface="Courier"/>
                <a:cs typeface="Courier"/>
              </a:rPr>
              <a:t>	</a:t>
            </a:r>
          </a:p>
          <a:p>
            <a:pPr marL="342900" lvl="1" indent="-342900">
              <a:buNone/>
            </a:pPr>
            <a:r>
              <a:rPr lang="en-US" sz="2400" dirty="0" smtClean="0">
                <a:solidFill>
                  <a:srgbClr val="0000FF"/>
                </a:solidFill>
                <a:latin typeface="Courier"/>
                <a:cs typeface="Courier"/>
              </a:rPr>
              <a:t>	./1_align_in_batch.sh sample_1.fastq</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p:nvPr/>
        </p:nvSpPr>
        <p:spPr>
          <a:xfrm>
            <a:off x="98763" y="3210734"/>
            <a:ext cx="8726671" cy="830997"/>
          </a:xfrm>
          <a:prstGeom prst="rect">
            <a:avLst/>
          </a:prstGeom>
        </p:spPr>
        <p:txBody>
          <a:bodyPr wrap="square">
            <a:spAutoFit/>
          </a:bodyPr>
          <a:lstStyle/>
          <a:p>
            <a:pPr marL="342900" indent="-342900">
              <a:buClr>
                <a:schemeClr val="accent1"/>
              </a:buClr>
              <a:buFont typeface="Wingdings" charset="2"/>
              <a:buChar char="Ø"/>
            </a:pPr>
            <a:endParaRPr lang="en-US" sz="2400" dirty="0" smtClean="0">
              <a:solidFill>
                <a:srgbClr val="BE0204"/>
              </a:solidFill>
            </a:endParaRPr>
          </a:p>
          <a:p>
            <a:pPr marL="342900" indent="-342900">
              <a:buClr>
                <a:schemeClr val="accent1"/>
              </a:buClr>
              <a:buFont typeface="Wingdings" charset="2"/>
              <a:buChar char="Ø"/>
            </a:pPr>
            <a:endParaRPr lang="en-US" sz="2400" dirty="0"/>
          </a:p>
        </p:txBody>
      </p:sp>
      <p:sp>
        <p:nvSpPr>
          <p:cNvPr id="3" name="TextBox 2"/>
          <p:cNvSpPr txBox="1"/>
          <p:nvPr/>
        </p:nvSpPr>
        <p:spPr>
          <a:xfrm>
            <a:off x="48105" y="5870802"/>
            <a:ext cx="7496388" cy="523220"/>
          </a:xfrm>
          <a:prstGeom prst="rect">
            <a:avLst/>
          </a:prstGeom>
          <a:noFill/>
        </p:spPr>
        <p:txBody>
          <a:bodyPr wrap="none" rtlCol="0">
            <a:spAutoFit/>
          </a:bodyPr>
          <a:lstStyle/>
          <a:p>
            <a:r>
              <a:rPr lang="en-US" sz="2800" dirty="0" smtClean="0"/>
              <a:t>GGGCATTCGACGATCGATCGATGCATGATGATGGA</a:t>
            </a:r>
            <a:endParaRPr lang="en-US" sz="2800" dirty="0"/>
          </a:p>
        </p:txBody>
      </p:sp>
      <p:sp>
        <p:nvSpPr>
          <p:cNvPr id="4" name="TextBox 3"/>
          <p:cNvSpPr txBox="1"/>
          <p:nvPr/>
        </p:nvSpPr>
        <p:spPr>
          <a:xfrm>
            <a:off x="98763" y="4737564"/>
            <a:ext cx="4536493" cy="523220"/>
          </a:xfrm>
          <a:prstGeom prst="rect">
            <a:avLst/>
          </a:prstGeom>
          <a:noFill/>
          <a:ln w="38100" cmpd="sng">
            <a:solidFill>
              <a:srgbClr val="008000"/>
            </a:solidFill>
          </a:ln>
        </p:spPr>
        <p:txBody>
          <a:bodyPr wrap="none" rtlCol="0">
            <a:spAutoFit/>
          </a:bodyPr>
          <a:lstStyle/>
          <a:p>
            <a:r>
              <a:rPr lang="en-US" sz="2800" dirty="0" smtClean="0"/>
              <a:t>GGGCCGATGCATGATGATGGA</a:t>
            </a:r>
            <a:endParaRPr lang="en-US" sz="2800" dirty="0"/>
          </a:p>
        </p:txBody>
      </p:sp>
      <p:cxnSp>
        <p:nvCxnSpPr>
          <p:cNvPr id="6" name="Straight Connector 5"/>
          <p:cNvCxnSpPr/>
          <p:nvPr/>
        </p:nvCxnSpPr>
        <p:spPr>
          <a:xfrm flipH="1">
            <a:off x="269401" y="5371498"/>
            <a:ext cx="1" cy="635045"/>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H="1">
            <a:off x="469906" y="5371498"/>
            <a:ext cx="1" cy="635045"/>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689659" y="5371498"/>
            <a:ext cx="1" cy="635045"/>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909411" y="5371498"/>
            <a:ext cx="1" cy="635045"/>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44" name="Title 1"/>
          <p:cNvSpPr txBox="1">
            <a:spLocks/>
          </p:cNvSpPr>
          <p:nvPr/>
        </p:nvSpPr>
        <p:spPr>
          <a:xfrm>
            <a:off x="0" y="15438"/>
            <a:ext cx="8458226" cy="615795"/>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a:t>What are the criteria for aligner performance?</a:t>
            </a:r>
          </a:p>
        </p:txBody>
      </p:sp>
      <p:sp>
        <p:nvSpPr>
          <p:cNvPr id="31" name="Rectangle 30"/>
          <p:cNvSpPr/>
          <p:nvPr/>
        </p:nvSpPr>
        <p:spPr>
          <a:xfrm>
            <a:off x="98763" y="971811"/>
            <a:ext cx="8726671" cy="1938992"/>
          </a:xfrm>
          <a:prstGeom prst="rect">
            <a:avLst/>
          </a:prstGeom>
        </p:spPr>
        <p:txBody>
          <a:bodyPr wrap="square">
            <a:spAutoFit/>
          </a:bodyPr>
          <a:lstStyle/>
          <a:p>
            <a:pPr marL="342900" indent="-342900">
              <a:buClr>
                <a:schemeClr val="accent1"/>
              </a:buClr>
              <a:buFont typeface="Wingdings" charset="2"/>
              <a:buChar char="Ø"/>
            </a:pPr>
            <a:r>
              <a:rPr lang="en-US" sz="2400" dirty="0" smtClean="0">
                <a:solidFill>
                  <a:srgbClr val="BE0204"/>
                </a:solidFill>
              </a:rPr>
              <a:t>Sensitivity </a:t>
            </a:r>
            <a:r>
              <a:rPr lang="en-US" sz="2400" dirty="0" smtClean="0"/>
              <a:t>– </a:t>
            </a:r>
            <a:r>
              <a:rPr lang="en-US" sz="2400" dirty="0"/>
              <a:t>how often does it find a match when there is one? how often does it find the best match</a:t>
            </a:r>
            <a:r>
              <a:rPr lang="en-US" sz="2400" dirty="0" smtClean="0"/>
              <a:t>?</a:t>
            </a:r>
          </a:p>
          <a:p>
            <a:pPr marL="342900" indent="-342900">
              <a:buClr>
                <a:schemeClr val="accent1"/>
              </a:buClr>
              <a:buFont typeface="Wingdings" charset="2"/>
              <a:buChar char="Ø"/>
            </a:pPr>
            <a:endParaRPr lang="en-US" sz="2400" dirty="0" smtClean="0"/>
          </a:p>
          <a:p>
            <a:pPr marL="342900" indent="-342900">
              <a:buClr>
                <a:schemeClr val="accent1"/>
              </a:buClr>
              <a:buFont typeface="Wingdings" charset="2"/>
              <a:buChar char="Ø"/>
            </a:pPr>
            <a:r>
              <a:rPr lang="en-US" sz="2400" dirty="0" smtClean="0">
                <a:solidFill>
                  <a:srgbClr val="BE0204"/>
                </a:solidFill>
              </a:rPr>
              <a:t>Accuracy</a:t>
            </a:r>
          </a:p>
          <a:p>
            <a:pPr marL="342900" indent="-342900">
              <a:buClr>
                <a:schemeClr val="accent1"/>
              </a:buClr>
              <a:buFont typeface="Wingdings" charset="2"/>
              <a:buChar char="Ø"/>
            </a:pPr>
            <a:endParaRPr lang="en-US" sz="2400" dirty="0">
              <a:solidFill>
                <a:srgbClr val="BE0204"/>
              </a:solidFill>
            </a:endParaRPr>
          </a:p>
        </p:txBody>
      </p:sp>
      <p:sp>
        <p:nvSpPr>
          <p:cNvPr id="32" name="Rectangle 31"/>
          <p:cNvSpPr/>
          <p:nvPr/>
        </p:nvSpPr>
        <p:spPr>
          <a:xfrm>
            <a:off x="98763" y="2572579"/>
            <a:ext cx="8726671" cy="461665"/>
          </a:xfrm>
          <a:prstGeom prst="rect">
            <a:avLst/>
          </a:prstGeom>
        </p:spPr>
        <p:txBody>
          <a:bodyPr wrap="square">
            <a:spAutoFit/>
          </a:bodyPr>
          <a:lstStyle/>
          <a:p>
            <a:pPr marL="342900" indent="-342900">
              <a:buClr>
                <a:schemeClr val="accent1"/>
              </a:buClr>
              <a:buFont typeface="Wingdings" charset="2"/>
              <a:buChar char="Ø"/>
            </a:pPr>
            <a:r>
              <a:rPr lang="en-US" sz="2400" dirty="0" smtClean="0">
                <a:solidFill>
                  <a:srgbClr val="BE0204"/>
                </a:solidFill>
              </a:rPr>
              <a:t>Speed</a:t>
            </a:r>
            <a:r>
              <a:rPr lang="en-US" sz="2400" dirty="0" smtClean="0"/>
              <a:t> </a:t>
            </a:r>
            <a:r>
              <a:rPr lang="en-US" sz="2400" dirty="0"/>
              <a:t>– typically per XXX reads</a:t>
            </a:r>
            <a:r>
              <a:rPr lang="en-US" sz="2400" dirty="0" smtClean="0"/>
              <a:t> on a </a:t>
            </a:r>
            <a:r>
              <a:rPr lang="en-US" sz="2400" dirty="0"/>
              <a:t>mammalian genome</a:t>
            </a:r>
            <a:r>
              <a:rPr lang="en-US" sz="2400" dirty="0" smtClean="0"/>
              <a:t>.</a:t>
            </a:r>
            <a:endParaRPr lang="en-US" sz="2400" dirty="0"/>
          </a:p>
        </p:txBody>
      </p:sp>
      <p:sp>
        <p:nvSpPr>
          <p:cNvPr id="33" name="Rectangle 32"/>
          <p:cNvSpPr/>
          <p:nvPr/>
        </p:nvSpPr>
        <p:spPr>
          <a:xfrm>
            <a:off x="110976" y="3054496"/>
            <a:ext cx="7577410" cy="461665"/>
          </a:xfrm>
          <a:prstGeom prst="rect">
            <a:avLst/>
          </a:prstGeom>
        </p:spPr>
        <p:txBody>
          <a:bodyPr wrap="square">
            <a:spAutoFit/>
          </a:bodyPr>
          <a:lstStyle/>
          <a:p>
            <a:pPr marL="342900" indent="-342900">
              <a:buClr>
                <a:schemeClr val="accent1"/>
              </a:buClr>
              <a:buFont typeface="Wingdings" charset="2"/>
              <a:buChar char="Ø"/>
            </a:pPr>
            <a:r>
              <a:rPr lang="en-US" sz="2400" dirty="0" smtClean="0">
                <a:solidFill>
                  <a:srgbClr val="BE0204"/>
                </a:solidFill>
              </a:rPr>
              <a:t>Memory </a:t>
            </a:r>
            <a:r>
              <a:rPr lang="en-US" sz="2400" dirty="0">
                <a:solidFill>
                  <a:srgbClr val="BE0204"/>
                </a:solidFill>
              </a:rPr>
              <a:t>requirements </a:t>
            </a:r>
            <a:endParaRPr lang="en-US" sz="2400"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0921933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241300" y="63500"/>
            <a:ext cx="8447852" cy="584776"/>
          </a:xfrm>
          <a:prstGeom prst="rect">
            <a:avLst/>
          </a:prstGeom>
          <a:noFill/>
        </p:spPr>
        <p:txBody>
          <a:bodyPr wrap="square" rtlCol="0">
            <a:spAutoFit/>
          </a:bodyPr>
          <a:lstStyle/>
          <a:p>
            <a:pPr algn="ctr"/>
            <a:r>
              <a:rPr lang="en-US" sz="3200" b="1" u="sng" dirty="0" smtClean="0">
                <a:solidFill>
                  <a:srgbClr val="263B86"/>
                </a:solidFill>
              </a:rPr>
              <a:t>Check status of your jobs</a:t>
            </a:r>
            <a:endParaRPr lang="en-US" sz="3200" b="1" u="sng" dirty="0">
              <a:solidFill>
                <a:srgbClr val="263B86"/>
              </a:solidFill>
            </a:endParaRPr>
          </a:p>
        </p:txBody>
      </p:sp>
      <p:sp>
        <p:nvSpPr>
          <p:cNvPr id="4" name="Content Placeholder 3"/>
          <p:cNvSpPr>
            <a:spLocks noGrp="1"/>
          </p:cNvSpPr>
          <p:nvPr>
            <p:ph idx="1"/>
          </p:nvPr>
        </p:nvSpPr>
        <p:spPr>
          <a:xfrm>
            <a:off x="76200" y="648276"/>
            <a:ext cx="9144000" cy="5477887"/>
          </a:xfrm>
        </p:spPr>
        <p:txBody>
          <a:bodyPr/>
          <a:lstStyle/>
          <a:p>
            <a:endParaRPr lang="en-US" dirty="0" smtClean="0"/>
          </a:p>
          <a:p>
            <a:r>
              <a:rPr lang="en-US" dirty="0" smtClean="0"/>
              <a:t>Command to check status</a:t>
            </a:r>
          </a:p>
          <a:p>
            <a:pPr lvl="1">
              <a:buNone/>
            </a:pPr>
            <a:r>
              <a:rPr lang="en-US" dirty="0" err="1" smtClean="0">
                <a:solidFill>
                  <a:srgbClr val="0000FF"/>
                </a:solidFill>
                <a:latin typeface="Courier"/>
                <a:cs typeface="Courier"/>
              </a:rPr>
              <a:t>qstat</a:t>
            </a:r>
            <a:r>
              <a:rPr lang="en-US" dirty="0" smtClean="0">
                <a:solidFill>
                  <a:srgbClr val="0000FF"/>
                </a:solidFill>
                <a:latin typeface="Courier"/>
                <a:cs typeface="Courier"/>
              </a:rPr>
              <a:t> -</a:t>
            </a:r>
            <a:r>
              <a:rPr lang="en-US" dirty="0" err="1" smtClean="0">
                <a:solidFill>
                  <a:srgbClr val="0000FF"/>
                </a:solidFill>
                <a:latin typeface="Courier"/>
                <a:cs typeface="Courier"/>
              </a:rPr>
              <a:t>u</a:t>
            </a:r>
            <a:r>
              <a:rPr lang="en-US" dirty="0" smtClean="0">
                <a:solidFill>
                  <a:srgbClr val="0000FF"/>
                </a:solidFill>
                <a:latin typeface="Courier"/>
                <a:cs typeface="Courier"/>
              </a:rPr>
              <a:t> </a:t>
            </a:r>
            <a:r>
              <a:rPr lang="en-US" dirty="0" err="1" smtClean="0">
                <a:solidFill>
                  <a:srgbClr val="0000FF"/>
                </a:solidFill>
                <a:latin typeface="Courier"/>
                <a:cs typeface="Courier"/>
              </a:rPr>
              <a:t>userID</a:t>
            </a:r>
            <a:endParaRPr lang="en-US" dirty="0" smtClean="0"/>
          </a:p>
          <a:p>
            <a:pPr>
              <a:buNone/>
            </a:pPr>
            <a:endParaRPr lang="en-US" dirty="0" smtClean="0"/>
          </a:p>
          <a:p>
            <a:r>
              <a:rPr lang="en-US" dirty="0" smtClean="0"/>
              <a:t>You will see a list of your jobs. When waiting, or on “queue”, your jobs will say </a:t>
            </a:r>
            <a:r>
              <a:rPr lang="en-US" b="1" dirty="0" err="1" smtClean="0">
                <a:solidFill>
                  <a:srgbClr val="FF6600"/>
                </a:solidFill>
              </a:rPr>
              <a:t>qw</a:t>
            </a:r>
            <a:r>
              <a:rPr lang="en-US" dirty="0" smtClean="0"/>
              <a:t>. When they start running they will say </a:t>
            </a:r>
            <a:r>
              <a:rPr lang="en-US" b="1" dirty="0" err="1" smtClean="0">
                <a:solidFill>
                  <a:srgbClr val="FF6600"/>
                </a:solidFill>
              </a:rPr>
              <a:t>r</a:t>
            </a:r>
            <a:r>
              <a:rPr lang="en-US" dirty="0" smtClean="0"/>
              <a:t>.</a:t>
            </a:r>
            <a:r>
              <a:rPr lang="en-US" b="1" dirty="0" smtClean="0"/>
              <a:t> </a:t>
            </a:r>
            <a:r>
              <a:rPr lang="en-US" dirty="0" smtClean="0"/>
              <a:t>When they are done they will disappear from the queue</a:t>
            </a:r>
            <a:endParaRPr lang="en-US" b="1"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241300" y="63500"/>
            <a:ext cx="8447852" cy="584776"/>
          </a:xfrm>
          <a:prstGeom prst="rect">
            <a:avLst/>
          </a:prstGeom>
          <a:noFill/>
        </p:spPr>
        <p:txBody>
          <a:bodyPr wrap="square" rtlCol="0">
            <a:spAutoFit/>
          </a:bodyPr>
          <a:lstStyle/>
          <a:p>
            <a:pPr algn="ctr"/>
            <a:r>
              <a:rPr lang="en-US" sz="3200" b="1" u="sng" dirty="0" smtClean="0">
                <a:solidFill>
                  <a:srgbClr val="263B86"/>
                </a:solidFill>
              </a:rPr>
              <a:t>Merge all output bam files into one</a:t>
            </a:r>
            <a:endParaRPr lang="en-US" sz="3200" b="1" u="sng" dirty="0">
              <a:solidFill>
                <a:srgbClr val="263B86"/>
              </a:solidFill>
            </a:endParaRPr>
          </a:p>
        </p:txBody>
      </p:sp>
      <p:sp>
        <p:nvSpPr>
          <p:cNvPr id="4" name="Content Placeholder 3"/>
          <p:cNvSpPr>
            <a:spLocks noGrp="1"/>
          </p:cNvSpPr>
          <p:nvPr>
            <p:ph idx="1"/>
          </p:nvPr>
        </p:nvSpPr>
        <p:spPr>
          <a:xfrm>
            <a:off x="100624" y="930532"/>
            <a:ext cx="8912092" cy="5477887"/>
          </a:xfrm>
        </p:spPr>
        <p:txBody>
          <a:bodyPr/>
          <a:lstStyle/>
          <a:p>
            <a:r>
              <a:rPr lang="en-US" sz="2800" dirty="0" smtClean="0"/>
              <a:t>Once alignment is finished. Merge all bam files into one. Since the script splits your sample </a:t>
            </a:r>
            <a:r>
              <a:rPr lang="en-US" sz="2800" dirty="0" err="1" smtClean="0"/>
              <a:t>seq</a:t>
            </a:r>
            <a:r>
              <a:rPr lang="en-US" sz="2800" dirty="0" smtClean="0"/>
              <a:t> file into smaller </a:t>
            </a:r>
            <a:r>
              <a:rPr lang="en-US" sz="2800" dirty="0" err="1" smtClean="0"/>
              <a:t>seq</a:t>
            </a:r>
            <a:r>
              <a:rPr lang="en-US" sz="2800" dirty="0" smtClean="0"/>
              <a:t> files, you will get a SAM and BAM file for each split file.</a:t>
            </a:r>
          </a:p>
          <a:p>
            <a:pPr>
              <a:buNone/>
            </a:pPr>
            <a:r>
              <a:rPr lang="en-US" sz="2800" dirty="0" smtClean="0"/>
              <a:t> </a:t>
            </a:r>
          </a:p>
          <a:p>
            <a:r>
              <a:rPr lang="en-US" sz="2800" dirty="0" smtClean="0"/>
              <a:t>To merge them again, use </a:t>
            </a:r>
            <a:r>
              <a:rPr lang="en-US" sz="2800" dirty="0" err="1" smtClean="0"/>
              <a:t>samtools</a:t>
            </a:r>
            <a:r>
              <a:rPr lang="en-US" sz="2800" dirty="0" smtClean="0"/>
              <a:t>:</a:t>
            </a:r>
          </a:p>
          <a:p>
            <a:pPr lvl="1">
              <a:buNone/>
            </a:pPr>
            <a:r>
              <a:rPr lang="en-US" dirty="0" smtClean="0">
                <a:solidFill>
                  <a:srgbClr val="0000FF"/>
                </a:solidFill>
                <a:latin typeface="Courier"/>
                <a:cs typeface="Courier"/>
              </a:rPr>
              <a:t>module load </a:t>
            </a:r>
            <a:r>
              <a:rPr lang="en-US" dirty="0" err="1" smtClean="0">
                <a:solidFill>
                  <a:srgbClr val="0000FF"/>
                </a:solidFill>
                <a:latin typeface="Courier"/>
                <a:cs typeface="Courier"/>
              </a:rPr>
              <a:t>samtools</a:t>
            </a:r>
            <a:endParaRPr lang="en-US" dirty="0" smtClean="0">
              <a:solidFill>
                <a:srgbClr val="0000FF"/>
              </a:solidFill>
              <a:latin typeface="Courier"/>
              <a:cs typeface="Courier"/>
            </a:endParaRPr>
          </a:p>
          <a:p>
            <a:pPr lvl="1">
              <a:buNone/>
            </a:pPr>
            <a:endParaRPr lang="en-US" dirty="0" smtClean="0">
              <a:solidFill>
                <a:srgbClr val="0000FF"/>
              </a:solidFill>
              <a:latin typeface="Courier"/>
              <a:cs typeface="Courier"/>
            </a:endParaRPr>
          </a:p>
          <a:p>
            <a:pPr lvl="1">
              <a:buNone/>
            </a:pPr>
            <a:r>
              <a:rPr lang="en-US" dirty="0" err="1" smtClean="0">
                <a:solidFill>
                  <a:srgbClr val="0000FF"/>
                </a:solidFill>
                <a:latin typeface="Courier"/>
                <a:cs typeface="Courier"/>
              </a:rPr>
              <a:t>cd</a:t>
            </a:r>
            <a:r>
              <a:rPr lang="en-US" dirty="0" smtClean="0">
                <a:solidFill>
                  <a:srgbClr val="0000FF"/>
                </a:solidFill>
                <a:latin typeface="Courier"/>
                <a:cs typeface="Courier"/>
              </a:rPr>
              <a:t> ~/scratch/Workshop4/batch_jobs/seq/</a:t>
            </a:r>
          </a:p>
          <a:p>
            <a:pPr lvl="1">
              <a:buNone/>
            </a:pPr>
            <a:endParaRPr lang="en-US" dirty="0" smtClean="0">
              <a:solidFill>
                <a:srgbClr val="0000FF"/>
              </a:solidFill>
              <a:latin typeface="Courier"/>
              <a:cs typeface="Courier"/>
            </a:endParaRPr>
          </a:p>
          <a:p>
            <a:pPr lvl="1">
              <a:buNone/>
            </a:pPr>
            <a:r>
              <a:rPr lang="en-US" dirty="0" err="1" smtClean="0">
                <a:latin typeface="Courier"/>
                <a:cs typeface="Courier"/>
              </a:rPr>
              <a:t>samtools</a:t>
            </a:r>
            <a:r>
              <a:rPr lang="en-US" dirty="0" smtClean="0">
                <a:solidFill>
                  <a:srgbClr val="0000FF"/>
                </a:solidFill>
                <a:latin typeface="Courier"/>
                <a:cs typeface="Courier"/>
              </a:rPr>
              <a:t> </a:t>
            </a:r>
            <a:r>
              <a:rPr lang="en-US" dirty="0" smtClean="0">
                <a:solidFill>
                  <a:srgbClr val="FF0000"/>
                </a:solidFill>
                <a:latin typeface="Courier"/>
                <a:cs typeface="Courier"/>
              </a:rPr>
              <a:t>merge</a:t>
            </a:r>
            <a:r>
              <a:rPr lang="en-US" dirty="0" smtClean="0">
                <a:solidFill>
                  <a:srgbClr val="0000FF"/>
                </a:solidFill>
                <a:latin typeface="Courier"/>
                <a:cs typeface="Courier"/>
              </a:rPr>
              <a:t> </a:t>
            </a:r>
            <a:r>
              <a:rPr lang="en-US" dirty="0" err="1" smtClean="0">
                <a:solidFill>
                  <a:srgbClr val="008000"/>
                </a:solidFill>
                <a:latin typeface="Courier"/>
                <a:cs typeface="Courier"/>
              </a:rPr>
              <a:t>SampleX.bam</a:t>
            </a:r>
            <a:r>
              <a:rPr lang="en-US" dirty="0" smtClean="0">
                <a:solidFill>
                  <a:srgbClr val="0000FF"/>
                </a:solidFill>
                <a:latin typeface="Courier"/>
                <a:cs typeface="Courier"/>
              </a:rPr>
              <a:t> *.bam</a:t>
            </a:r>
          </a:p>
          <a:p>
            <a:pPr lvl="1">
              <a:buNone/>
            </a:pPr>
            <a:endParaRPr lang="en-US" dirty="0" smtClean="0">
              <a:solidFill>
                <a:srgbClr val="0000FF"/>
              </a:solidFill>
              <a:latin typeface="Courier"/>
              <a:cs typeface="Courier"/>
            </a:endParaRPr>
          </a:p>
          <a:p>
            <a:pPr lvl="1">
              <a:buNone/>
            </a:pPr>
            <a:endParaRPr lang="en-US" dirty="0" smtClean="0"/>
          </a:p>
          <a:p>
            <a:endParaRPr 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797300"/>
            <a:ext cx="6400800" cy="876300"/>
          </a:xfrm>
        </p:spPr>
        <p:txBody>
          <a:bodyPr/>
          <a:lstStyle/>
          <a:p>
            <a:r>
              <a:rPr lang="en-US" dirty="0" smtClean="0">
                <a:solidFill>
                  <a:schemeClr val="tx2"/>
                </a:solidFill>
              </a:rPr>
              <a:t>Modify the script for other aligners and try it on your own</a:t>
            </a:r>
            <a:endParaRPr lang="en-US" dirty="0">
              <a:solidFill>
                <a:schemeClr val="tx2"/>
              </a:solidFill>
            </a:endParaRPr>
          </a:p>
        </p:txBody>
      </p:sp>
      <p:sp>
        <p:nvSpPr>
          <p:cNvPr id="5" name="TextBox 4"/>
          <p:cNvSpPr txBox="1"/>
          <p:nvPr/>
        </p:nvSpPr>
        <p:spPr>
          <a:xfrm>
            <a:off x="1836922" y="2137976"/>
            <a:ext cx="5385917" cy="1200329"/>
          </a:xfrm>
          <a:prstGeom prst="rect">
            <a:avLst/>
          </a:prstGeom>
          <a:noFill/>
          <a:ln>
            <a:noFill/>
          </a:ln>
        </p:spPr>
        <p:txBody>
          <a:bodyPr wrap="square" rtlCol="0">
            <a:spAutoFit/>
          </a:bodyPr>
          <a:lstStyle/>
          <a:p>
            <a:pPr algn="ctr"/>
            <a:r>
              <a:rPr lang="en-US" sz="7200" b="1" dirty="0" smtClean="0">
                <a:ln w="19050">
                  <a:solidFill>
                    <a:schemeClr val="tx2"/>
                  </a:solidFill>
                  <a:prstDash val="solid"/>
                </a:ln>
                <a:solidFill>
                  <a:schemeClr val="tx2"/>
                </a:solidFill>
              </a:rPr>
              <a:t>Homework</a:t>
            </a:r>
            <a:endParaRPr lang="en-US" sz="7200" b="1" dirty="0">
              <a:ln w="19050">
                <a:solidFill>
                  <a:schemeClr val="tx2"/>
                </a:solidFill>
                <a:prstDash val="solid"/>
              </a:ln>
              <a:solidFill>
                <a:schemeClr val="tx2"/>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p:nvPr/>
        </p:nvSpPr>
        <p:spPr>
          <a:xfrm>
            <a:off x="98763" y="3210734"/>
            <a:ext cx="8726671" cy="1200328"/>
          </a:xfrm>
          <a:prstGeom prst="rect">
            <a:avLst/>
          </a:prstGeom>
        </p:spPr>
        <p:txBody>
          <a:bodyPr wrap="square">
            <a:spAutoFit/>
          </a:bodyPr>
          <a:lstStyle/>
          <a:p>
            <a:pPr marL="342900" indent="-342900">
              <a:buClr>
                <a:schemeClr val="accent1"/>
              </a:buClr>
              <a:buFont typeface="Wingdings" charset="2"/>
              <a:buChar char="Ø"/>
            </a:pPr>
            <a:endParaRPr lang="en-US" sz="2400" dirty="0" smtClean="0">
              <a:solidFill>
                <a:srgbClr val="BE0204"/>
              </a:solidFill>
            </a:endParaRPr>
          </a:p>
          <a:p>
            <a:pPr marL="342900" indent="-342900">
              <a:buClr>
                <a:schemeClr val="accent1"/>
              </a:buClr>
              <a:buFont typeface="Wingdings" charset="2"/>
              <a:buChar char="Ø"/>
            </a:pPr>
            <a:r>
              <a:rPr lang="en-US" sz="2400" dirty="0" smtClean="0">
                <a:solidFill>
                  <a:srgbClr val="BE0204"/>
                </a:solidFill>
              </a:rPr>
              <a:t>Gapped </a:t>
            </a:r>
            <a:r>
              <a:rPr lang="en-US" sz="2400" dirty="0">
                <a:solidFill>
                  <a:srgbClr val="BE0204"/>
                </a:solidFill>
              </a:rPr>
              <a:t>alignments</a:t>
            </a:r>
            <a:r>
              <a:rPr lang="en-US" sz="2400" dirty="0"/>
              <a:t> – can it handle gaps (</a:t>
            </a:r>
            <a:r>
              <a:rPr lang="en-US" sz="2400" dirty="0" err="1"/>
              <a:t>indels</a:t>
            </a:r>
            <a:r>
              <a:rPr lang="en-US" sz="2400" dirty="0"/>
              <a:t>)</a:t>
            </a:r>
          </a:p>
          <a:p>
            <a:pPr marL="342900" indent="-342900">
              <a:buClr>
                <a:schemeClr val="accent1"/>
              </a:buClr>
              <a:buFont typeface="Wingdings" charset="2"/>
              <a:buChar char="Ø"/>
            </a:pPr>
            <a:endParaRPr lang="en-US" sz="2400" dirty="0"/>
          </a:p>
        </p:txBody>
      </p:sp>
      <p:sp>
        <p:nvSpPr>
          <p:cNvPr id="3" name="TextBox 2"/>
          <p:cNvSpPr txBox="1"/>
          <p:nvPr/>
        </p:nvSpPr>
        <p:spPr>
          <a:xfrm>
            <a:off x="48105" y="5870802"/>
            <a:ext cx="7496388" cy="523220"/>
          </a:xfrm>
          <a:prstGeom prst="rect">
            <a:avLst/>
          </a:prstGeom>
          <a:noFill/>
        </p:spPr>
        <p:txBody>
          <a:bodyPr wrap="none" rtlCol="0">
            <a:spAutoFit/>
          </a:bodyPr>
          <a:lstStyle/>
          <a:p>
            <a:r>
              <a:rPr lang="en-US" sz="2800" dirty="0" smtClean="0"/>
              <a:t>GGGCATTCGACGATCGATCGATGCATGATGATGGA</a:t>
            </a:r>
            <a:endParaRPr lang="en-US" sz="2800" dirty="0"/>
          </a:p>
        </p:txBody>
      </p:sp>
      <p:cxnSp>
        <p:nvCxnSpPr>
          <p:cNvPr id="6" name="Straight Connector 5"/>
          <p:cNvCxnSpPr/>
          <p:nvPr/>
        </p:nvCxnSpPr>
        <p:spPr>
          <a:xfrm flipH="1">
            <a:off x="269401" y="5371498"/>
            <a:ext cx="1" cy="635045"/>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H="1">
            <a:off x="469906" y="5371498"/>
            <a:ext cx="1" cy="635045"/>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3866286" y="5371498"/>
            <a:ext cx="1" cy="635045"/>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689659" y="5371498"/>
            <a:ext cx="1" cy="635045"/>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909411" y="5371498"/>
            <a:ext cx="1" cy="635045"/>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98763" y="4737564"/>
            <a:ext cx="1055698" cy="523220"/>
          </a:xfrm>
          <a:prstGeom prst="rect">
            <a:avLst/>
          </a:prstGeom>
          <a:noFill/>
          <a:ln w="38100" cmpd="sng">
            <a:solidFill>
              <a:srgbClr val="008000"/>
            </a:solidFill>
          </a:ln>
        </p:spPr>
        <p:txBody>
          <a:bodyPr wrap="none" rtlCol="0">
            <a:spAutoFit/>
          </a:bodyPr>
          <a:lstStyle/>
          <a:p>
            <a:r>
              <a:rPr lang="en-US" sz="2800" dirty="0" smtClean="0"/>
              <a:t>GGGC</a:t>
            </a:r>
            <a:endParaRPr lang="en-US" sz="2800" dirty="0"/>
          </a:p>
        </p:txBody>
      </p:sp>
      <p:sp>
        <p:nvSpPr>
          <p:cNvPr id="14" name="TextBox 13"/>
          <p:cNvSpPr txBox="1"/>
          <p:nvPr/>
        </p:nvSpPr>
        <p:spPr>
          <a:xfrm>
            <a:off x="3644868" y="4737564"/>
            <a:ext cx="3665462" cy="523220"/>
          </a:xfrm>
          <a:prstGeom prst="rect">
            <a:avLst/>
          </a:prstGeom>
          <a:noFill/>
          <a:ln w="38100" cmpd="sng">
            <a:solidFill>
              <a:srgbClr val="008000"/>
            </a:solidFill>
          </a:ln>
        </p:spPr>
        <p:txBody>
          <a:bodyPr wrap="none" rtlCol="0">
            <a:spAutoFit/>
          </a:bodyPr>
          <a:lstStyle/>
          <a:p>
            <a:r>
              <a:rPr lang="en-US" sz="2800" dirty="0" smtClean="0"/>
              <a:t>CGATGCATGATGATGGA</a:t>
            </a:r>
            <a:endParaRPr lang="en-US" sz="2800" dirty="0"/>
          </a:p>
        </p:txBody>
      </p:sp>
      <p:cxnSp>
        <p:nvCxnSpPr>
          <p:cNvPr id="16" name="Straight Connector 15"/>
          <p:cNvCxnSpPr/>
          <p:nvPr/>
        </p:nvCxnSpPr>
        <p:spPr>
          <a:xfrm flipH="1">
            <a:off x="4068961" y="5371498"/>
            <a:ext cx="1" cy="635045"/>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4271636" y="5371498"/>
            <a:ext cx="1" cy="635045"/>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474311" y="5371498"/>
            <a:ext cx="1" cy="635045"/>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676986" y="5371498"/>
            <a:ext cx="1" cy="635045"/>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4879661" y="5371498"/>
            <a:ext cx="1" cy="635045"/>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082336" y="5371498"/>
            <a:ext cx="1" cy="635045"/>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5285011" y="5371498"/>
            <a:ext cx="1" cy="635045"/>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5487686" y="5371498"/>
            <a:ext cx="1" cy="635045"/>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5690361" y="5371498"/>
            <a:ext cx="1" cy="635045"/>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a:off x="5893036" y="5371498"/>
            <a:ext cx="1" cy="635045"/>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a:off x="6298386" y="5371498"/>
            <a:ext cx="1" cy="635045"/>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H="1">
            <a:off x="6095711" y="5371498"/>
            <a:ext cx="1" cy="635045"/>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6501061" y="5371498"/>
            <a:ext cx="1" cy="635045"/>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H="1">
            <a:off x="6703736" y="5371498"/>
            <a:ext cx="1" cy="635045"/>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H="1">
            <a:off x="6906411" y="5371498"/>
            <a:ext cx="1" cy="635045"/>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H="1">
            <a:off x="7109081" y="5371498"/>
            <a:ext cx="1" cy="635045"/>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44" name="Title 1"/>
          <p:cNvSpPr txBox="1">
            <a:spLocks/>
          </p:cNvSpPr>
          <p:nvPr/>
        </p:nvSpPr>
        <p:spPr>
          <a:xfrm>
            <a:off x="0" y="15438"/>
            <a:ext cx="8458226" cy="615795"/>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a:t>What are the criteria for aligner performance?</a:t>
            </a:r>
          </a:p>
        </p:txBody>
      </p:sp>
      <p:cxnSp>
        <p:nvCxnSpPr>
          <p:cNvPr id="7" name="Straight Connector 6"/>
          <p:cNvCxnSpPr>
            <a:stCxn id="12" idx="3"/>
            <a:endCxn id="14" idx="1"/>
          </p:cNvCxnSpPr>
          <p:nvPr/>
        </p:nvCxnSpPr>
        <p:spPr>
          <a:xfrm>
            <a:off x="1154461" y="4999174"/>
            <a:ext cx="2490407" cy="0"/>
          </a:xfrm>
          <a:prstGeom prst="line">
            <a:avLst/>
          </a:prstGeom>
          <a:ln>
            <a:solidFill>
              <a:srgbClr val="008000"/>
            </a:solidFill>
            <a:prstDash val="dot"/>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98763" y="971811"/>
            <a:ext cx="8726671" cy="1938992"/>
          </a:xfrm>
          <a:prstGeom prst="rect">
            <a:avLst/>
          </a:prstGeom>
        </p:spPr>
        <p:txBody>
          <a:bodyPr wrap="square">
            <a:spAutoFit/>
          </a:bodyPr>
          <a:lstStyle/>
          <a:p>
            <a:pPr marL="342900" indent="-342900">
              <a:buClr>
                <a:schemeClr val="accent1"/>
              </a:buClr>
              <a:buFont typeface="Wingdings" charset="2"/>
              <a:buChar char="Ø"/>
            </a:pPr>
            <a:r>
              <a:rPr lang="en-US" sz="2400" dirty="0" smtClean="0">
                <a:solidFill>
                  <a:srgbClr val="BE0204"/>
                </a:solidFill>
              </a:rPr>
              <a:t>Sensitivity </a:t>
            </a:r>
            <a:r>
              <a:rPr lang="en-US" sz="2400" dirty="0" smtClean="0"/>
              <a:t>– </a:t>
            </a:r>
            <a:r>
              <a:rPr lang="en-US" sz="2400" dirty="0"/>
              <a:t>how often does it find a match when there is one? how often does it find the best match</a:t>
            </a:r>
            <a:r>
              <a:rPr lang="en-US" sz="2400" dirty="0" smtClean="0"/>
              <a:t>?</a:t>
            </a:r>
          </a:p>
          <a:p>
            <a:pPr marL="342900" indent="-342900">
              <a:buClr>
                <a:schemeClr val="accent1"/>
              </a:buClr>
              <a:buFont typeface="Wingdings" charset="2"/>
              <a:buChar char="Ø"/>
            </a:pPr>
            <a:endParaRPr lang="en-US" sz="2400" dirty="0" smtClean="0"/>
          </a:p>
          <a:p>
            <a:pPr marL="342900" indent="-342900">
              <a:buClr>
                <a:schemeClr val="accent1"/>
              </a:buClr>
              <a:buFont typeface="Wingdings" charset="2"/>
              <a:buChar char="Ø"/>
            </a:pPr>
            <a:r>
              <a:rPr lang="en-US" sz="2400" dirty="0" smtClean="0">
                <a:solidFill>
                  <a:srgbClr val="BE0204"/>
                </a:solidFill>
              </a:rPr>
              <a:t>Accuracy</a:t>
            </a:r>
          </a:p>
          <a:p>
            <a:pPr marL="342900" indent="-342900">
              <a:buClr>
                <a:schemeClr val="accent1"/>
              </a:buClr>
              <a:buFont typeface="Wingdings" charset="2"/>
              <a:buChar char="Ø"/>
            </a:pPr>
            <a:endParaRPr lang="en-US" sz="2400" dirty="0">
              <a:solidFill>
                <a:srgbClr val="BE0204"/>
              </a:solidFill>
            </a:endParaRPr>
          </a:p>
        </p:txBody>
      </p:sp>
      <p:sp>
        <p:nvSpPr>
          <p:cNvPr id="32" name="Rectangle 31"/>
          <p:cNvSpPr/>
          <p:nvPr/>
        </p:nvSpPr>
        <p:spPr>
          <a:xfrm>
            <a:off x="98763" y="2572579"/>
            <a:ext cx="8726671" cy="461665"/>
          </a:xfrm>
          <a:prstGeom prst="rect">
            <a:avLst/>
          </a:prstGeom>
        </p:spPr>
        <p:txBody>
          <a:bodyPr wrap="square">
            <a:spAutoFit/>
          </a:bodyPr>
          <a:lstStyle/>
          <a:p>
            <a:pPr marL="342900" indent="-342900">
              <a:buClr>
                <a:schemeClr val="accent1"/>
              </a:buClr>
              <a:buFont typeface="Wingdings" charset="2"/>
              <a:buChar char="Ø"/>
            </a:pPr>
            <a:r>
              <a:rPr lang="en-US" sz="2400" dirty="0" smtClean="0">
                <a:solidFill>
                  <a:srgbClr val="BE0204"/>
                </a:solidFill>
              </a:rPr>
              <a:t>Speed</a:t>
            </a:r>
            <a:r>
              <a:rPr lang="en-US" sz="2400" dirty="0" smtClean="0"/>
              <a:t> </a:t>
            </a:r>
            <a:r>
              <a:rPr lang="en-US" sz="2400" dirty="0"/>
              <a:t>– typically per XXX reads</a:t>
            </a:r>
            <a:r>
              <a:rPr lang="en-US" sz="2400" dirty="0" smtClean="0"/>
              <a:t> on a </a:t>
            </a:r>
            <a:r>
              <a:rPr lang="en-US" sz="2400" dirty="0"/>
              <a:t>mammalian genome</a:t>
            </a:r>
            <a:r>
              <a:rPr lang="en-US" sz="2400" dirty="0" smtClean="0"/>
              <a:t>.</a:t>
            </a:r>
            <a:endParaRPr lang="en-US" sz="2400" dirty="0"/>
          </a:p>
        </p:txBody>
      </p:sp>
      <p:sp>
        <p:nvSpPr>
          <p:cNvPr id="33" name="Rectangle 32"/>
          <p:cNvSpPr/>
          <p:nvPr/>
        </p:nvSpPr>
        <p:spPr>
          <a:xfrm>
            <a:off x="110976" y="3054496"/>
            <a:ext cx="7577410" cy="461665"/>
          </a:xfrm>
          <a:prstGeom prst="rect">
            <a:avLst/>
          </a:prstGeom>
        </p:spPr>
        <p:txBody>
          <a:bodyPr wrap="square">
            <a:spAutoFit/>
          </a:bodyPr>
          <a:lstStyle/>
          <a:p>
            <a:pPr marL="342900" indent="-342900">
              <a:buClr>
                <a:schemeClr val="accent1"/>
              </a:buClr>
              <a:buFont typeface="Wingdings" charset="2"/>
              <a:buChar char="Ø"/>
            </a:pPr>
            <a:r>
              <a:rPr lang="en-US" sz="2400" dirty="0" smtClean="0">
                <a:solidFill>
                  <a:srgbClr val="BE0204"/>
                </a:solidFill>
              </a:rPr>
              <a:t>Memory </a:t>
            </a:r>
            <a:r>
              <a:rPr lang="en-US" sz="2400" dirty="0">
                <a:solidFill>
                  <a:srgbClr val="BE0204"/>
                </a:solidFill>
              </a:rPr>
              <a:t>requirements </a:t>
            </a:r>
            <a:endParaRPr lang="en-US" sz="2400"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0921933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1732" y="1945229"/>
            <a:ext cx="7055896" cy="1552397"/>
          </a:xfrm>
        </p:spPr>
        <p:txBody>
          <a:bodyPr anchor="t">
            <a:noAutofit/>
          </a:bodyPr>
          <a:lstStyle/>
          <a:p>
            <a:r>
              <a:rPr lang="en-US" sz="3200" b="1" dirty="0" smtClean="0"/>
              <a:t>Aligners</a:t>
            </a:r>
            <a:endParaRPr lang="en-US" sz="3200"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932114403"/>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mp:transition xmlns:mp="http://schemas.microsoft.com/office/mac/powerpoint/2008/mai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txBox="1">
            <a:spLocks/>
          </p:cNvSpPr>
          <p:nvPr/>
        </p:nvSpPr>
        <p:spPr>
          <a:xfrm>
            <a:off x="0" y="15438"/>
            <a:ext cx="8458226" cy="819133"/>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smtClean="0"/>
              <a:t>How to choose an aligner?</a:t>
            </a:r>
            <a:endParaRPr lang="en-US" sz="3200" b="1" u="sng" dirty="0"/>
          </a:p>
        </p:txBody>
      </p:sp>
      <p:sp>
        <p:nvSpPr>
          <p:cNvPr id="4" name="TextBox 3"/>
          <p:cNvSpPr txBox="1"/>
          <p:nvPr/>
        </p:nvSpPr>
        <p:spPr>
          <a:xfrm>
            <a:off x="136072" y="692330"/>
            <a:ext cx="8763608" cy="6124754"/>
          </a:xfrm>
          <a:prstGeom prst="rect">
            <a:avLst/>
          </a:prstGeom>
          <a:noFill/>
        </p:spPr>
        <p:txBody>
          <a:bodyPr wrap="square" rtlCol="0">
            <a:spAutoFit/>
          </a:bodyPr>
          <a:lstStyle/>
          <a:p>
            <a:r>
              <a:rPr lang="en-US" sz="2800" b="1" dirty="0" smtClean="0"/>
              <a:t>Application specific:</a:t>
            </a:r>
            <a:endParaRPr lang="en-US" sz="2800" dirty="0" smtClean="0"/>
          </a:p>
          <a:p>
            <a:pPr lvl="1">
              <a:buFontTx/>
              <a:buChar char="-"/>
            </a:pPr>
            <a:r>
              <a:rPr lang="en-US" sz="2800" b="1" i="1" dirty="0" smtClean="0"/>
              <a:t> </a:t>
            </a:r>
            <a:r>
              <a:rPr lang="en-US" sz="2800" b="1" i="1" dirty="0" err="1" smtClean="0"/>
              <a:t>RNAseq</a:t>
            </a:r>
            <a:r>
              <a:rPr lang="en-US" sz="2800" dirty="0" smtClean="0"/>
              <a:t> requires aligner that can open large gaps to map splice junctions </a:t>
            </a:r>
          </a:p>
          <a:p>
            <a:pPr lvl="1">
              <a:buFontTx/>
              <a:buChar char="-"/>
            </a:pPr>
            <a:r>
              <a:rPr lang="en-US" sz="2800" b="1" i="1" dirty="0" smtClean="0"/>
              <a:t> </a:t>
            </a:r>
            <a:r>
              <a:rPr lang="en-US" sz="2800" b="1" i="1" dirty="0" err="1" smtClean="0"/>
              <a:t>miRNAseq</a:t>
            </a:r>
            <a:r>
              <a:rPr lang="en-US" sz="2800" dirty="0" smtClean="0"/>
              <a:t> requires aligners that handle very short reads (~22bp)</a:t>
            </a:r>
          </a:p>
          <a:p>
            <a:pPr lvl="1">
              <a:buFontTx/>
              <a:buChar char="-"/>
            </a:pPr>
            <a:r>
              <a:rPr lang="en-US" sz="2800" dirty="0" smtClean="0"/>
              <a:t> </a:t>
            </a:r>
            <a:r>
              <a:rPr lang="en-US" sz="2800" b="1" i="1" dirty="0" err="1" smtClean="0"/>
              <a:t>DNAseq</a:t>
            </a:r>
            <a:r>
              <a:rPr lang="en-US" sz="2800" dirty="0" smtClean="0"/>
              <a:t> aligners should handle mismatches, repeat sequences and short </a:t>
            </a:r>
            <a:r>
              <a:rPr lang="en-US" sz="2800" dirty="0" err="1" smtClean="0"/>
              <a:t>indels</a:t>
            </a:r>
            <a:endParaRPr lang="en-US" sz="2800" dirty="0" smtClean="0"/>
          </a:p>
          <a:p>
            <a:endParaRPr lang="en-US" sz="2800" dirty="0" smtClean="0"/>
          </a:p>
          <a:p>
            <a:r>
              <a:rPr lang="en-US" sz="2800" b="1" u="sng" dirty="0" smtClean="0"/>
              <a:t>Also to consider</a:t>
            </a:r>
          </a:p>
          <a:p>
            <a:r>
              <a:rPr lang="en-US" sz="2800" b="1" dirty="0" smtClean="0"/>
              <a:t>Read types:</a:t>
            </a:r>
          </a:p>
          <a:p>
            <a:pPr lvl="1">
              <a:buFontTx/>
              <a:buChar char="-"/>
            </a:pPr>
            <a:r>
              <a:rPr lang="en-US" sz="2800" dirty="0" smtClean="0"/>
              <a:t>Can the aligner handle </a:t>
            </a:r>
            <a:r>
              <a:rPr lang="en-US" sz="2800" b="1" dirty="0" smtClean="0"/>
              <a:t>PE </a:t>
            </a:r>
            <a:r>
              <a:rPr lang="en-US" sz="2800" dirty="0" smtClean="0"/>
              <a:t>and </a:t>
            </a:r>
            <a:r>
              <a:rPr lang="en-US" sz="2800" b="1" dirty="0" smtClean="0"/>
              <a:t>SE</a:t>
            </a:r>
          </a:p>
          <a:p>
            <a:pPr lvl="1">
              <a:buFontTx/>
              <a:buChar char="-"/>
            </a:pPr>
            <a:r>
              <a:rPr lang="en-US" sz="2800" dirty="0" smtClean="0"/>
              <a:t>What is the format required for input files?  i.e. Can it handle </a:t>
            </a:r>
            <a:r>
              <a:rPr lang="en-US" sz="2800" b="1" dirty="0" err="1" smtClean="0"/>
              <a:t>qseq</a:t>
            </a:r>
            <a:r>
              <a:rPr lang="en-US" sz="2800" dirty="0" smtClean="0"/>
              <a:t> and/or </a:t>
            </a:r>
            <a:r>
              <a:rPr lang="en-US" sz="2800" b="1" dirty="0" smtClean="0"/>
              <a:t>FASTQ</a:t>
            </a:r>
            <a:r>
              <a:rPr lang="en-US" sz="2800" dirty="0" smtClean="0"/>
              <a:t>? </a:t>
            </a:r>
            <a:endParaRPr lang="en-US" sz="2800" b="1" dirty="0" smtClean="0"/>
          </a:p>
          <a:p>
            <a:endParaRPr lang="en-US" sz="2800" dirty="0" smtClean="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1617545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98579" y="633780"/>
          <a:ext cx="8809792" cy="6105557"/>
        </p:xfrm>
        <a:graphic>
          <a:graphicData uri="http://schemas.openxmlformats.org/drawingml/2006/table">
            <a:tbl>
              <a:tblPr firstRow="1" bandRow="1">
                <a:tableStyleId>{BDBED569-4797-4DF1-A0F4-6AAB3CD982D8}</a:tableStyleId>
              </a:tblPr>
              <a:tblGrid>
                <a:gridCol w="1033287"/>
                <a:gridCol w="1145771"/>
                <a:gridCol w="833653"/>
                <a:gridCol w="1437116"/>
                <a:gridCol w="1056293"/>
                <a:gridCol w="1167170"/>
                <a:gridCol w="620526"/>
                <a:gridCol w="1515976"/>
              </a:tblGrid>
              <a:tr h="956007">
                <a:tc>
                  <a:txBody>
                    <a:bodyPr/>
                    <a:lstStyle/>
                    <a:p>
                      <a:r>
                        <a:rPr lang="en-US" dirty="0" smtClean="0"/>
                        <a:t>Aligner</a:t>
                      </a:r>
                      <a:endParaRPr lang="en-US" dirty="0"/>
                    </a:p>
                  </a:txBody>
                  <a:tcPr/>
                </a:tc>
                <a:tc>
                  <a:txBody>
                    <a:bodyPr/>
                    <a:lstStyle/>
                    <a:p>
                      <a:r>
                        <a:rPr lang="en-US" dirty="0" smtClean="0"/>
                        <a:t>Gapped alignment</a:t>
                      </a:r>
                      <a:endParaRPr lang="en-US" dirty="0"/>
                    </a:p>
                  </a:txBody>
                  <a:tcPr/>
                </a:tc>
                <a:tc>
                  <a:txBody>
                    <a:bodyPr/>
                    <a:lstStyle/>
                    <a:p>
                      <a:r>
                        <a:rPr lang="en-US" dirty="0" smtClean="0"/>
                        <a:t>SE and/or PE?</a:t>
                      </a:r>
                      <a:endParaRPr lang="en-US" dirty="0"/>
                    </a:p>
                  </a:txBody>
                  <a:tcPr/>
                </a:tc>
                <a:tc>
                  <a:txBody>
                    <a:bodyPr/>
                    <a:lstStyle/>
                    <a:p>
                      <a:r>
                        <a:rPr lang="en-US" dirty="0" smtClean="0"/>
                        <a:t>Input format</a:t>
                      </a:r>
                      <a:endParaRPr lang="en-US" dirty="0"/>
                    </a:p>
                  </a:txBody>
                  <a:tcPr/>
                </a:tc>
                <a:tc>
                  <a:txBody>
                    <a:bodyPr/>
                    <a:lstStyle/>
                    <a:p>
                      <a:r>
                        <a:rPr lang="en-US" dirty="0" smtClean="0"/>
                        <a:t>Output format</a:t>
                      </a:r>
                      <a:endParaRPr lang="en-US" dirty="0"/>
                    </a:p>
                  </a:txBody>
                  <a:tcPr/>
                </a:tc>
                <a:tc>
                  <a:txBody>
                    <a:bodyPr/>
                    <a:lstStyle/>
                    <a:p>
                      <a:r>
                        <a:rPr lang="en-US" baseline="0" dirty="0" smtClean="0"/>
                        <a:t>Trimming?</a:t>
                      </a:r>
                      <a:endParaRPr lang="en-US" dirty="0"/>
                    </a:p>
                  </a:txBody>
                  <a:tcPr/>
                </a:tc>
                <a:tc>
                  <a:txBody>
                    <a:bodyPr/>
                    <a:lstStyle/>
                    <a:p>
                      <a:r>
                        <a:rPr lang="en-US" dirty="0" smtClean="0"/>
                        <a:t>BS-</a:t>
                      </a:r>
                      <a:r>
                        <a:rPr lang="en-US" dirty="0" err="1" smtClean="0"/>
                        <a:t>seq</a:t>
                      </a:r>
                      <a:endParaRPr lang="en-US" dirty="0"/>
                    </a:p>
                  </a:txBody>
                  <a:tcPr/>
                </a:tc>
                <a:tc>
                  <a:txBody>
                    <a:bodyPr/>
                    <a:lstStyle/>
                    <a:p>
                      <a:r>
                        <a:rPr lang="en-US" dirty="0" smtClean="0"/>
                        <a:t>Note</a:t>
                      </a:r>
                      <a:endParaRPr lang="en-US" dirty="0"/>
                    </a:p>
                  </a:txBody>
                  <a:tcPr/>
                </a:tc>
              </a:tr>
              <a:tr h="674675">
                <a:tc>
                  <a:txBody>
                    <a:bodyPr/>
                    <a:lstStyle/>
                    <a:p>
                      <a:r>
                        <a:rPr lang="en-US" dirty="0" smtClean="0"/>
                        <a:t>BWA</a:t>
                      </a:r>
                      <a:endParaRPr lang="en-US" dirty="0"/>
                    </a:p>
                  </a:txBody>
                  <a:tcPr/>
                </a:tc>
                <a:tc>
                  <a:txBody>
                    <a:bodyPr/>
                    <a:lstStyle/>
                    <a:p>
                      <a:r>
                        <a:rPr lang="en-US" dirty="0" smtClean="0"/>
                        <a:t>Yes</a:t>
                      </a:r>
                      <a:endParaRPr lang="en-US" dirty="0"/>
                    </a:p>
                  </a:txBody>
                  <a:tcPr/>
                </a:tc>
                <a:tc>
                  <a:txBody>
                    <a:bodyPr/>
                    <a:lstStyle/>
                    <a:p>
                      <a:r>
                        <a:rPr lang="en-US" dirty="0" smtClean="0"/>
                        <a:t>SE,</a:t>
                      </a:r>
                      <a:r>
                        <a:rPr lang="en-US" baseline="0" dirty="0" smtClean="0"/>
                        <a:t> PE</a:t>
                      </a:r>
                      <a:endParaRPr lang="en-US" dirty="0"/>
                    </a:p>
                  </a:txBody>
                  <a:tcPr/>
                </a:tc>
                <a:tc>
                  <a:txBody>
                    <a:bodyPr/>
                    <a:lstStyle/>
                    <a:p>
                      <a:r>
                        <a:rPr lang="en-US" dirty="0" smtClean="0"/>
                        <a:t>FASTQ</a:t>
                      </a:r>
                    </a:p>
                    <a:p>
                      <a:r>
                        <a:rPr lang="en-US" dirty="0" smtClean="0"/>
                        <a:t>FASTA</a:t>
                      </a:r>
                      <a:endParaRPr lang="en-US" dirty="0"/>
                    </a:p>
                  </a:txBody>
                  <a:tcPr/>
                </a:tc>
                <a:tc>
                  <a:txBody>
                    <a:bodyPr/>
                    <a:lstStyle/>
                    <a:p>
                      <a:r>
                        <a:rPr lang="en-US" dirty="0" smtClean="0"/>
                        <a:t>SAM</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endParaRPr lang="en-US" dirty="0"/>
                    </a:p>
                  </a:txBody>
                  <a:tcPr/>
                </a:tc>
              </a:tr>
              <a:tr h="674675">
                <a:tc>
                  <a:txBody>
                    <a:bodyPr/>
                    <a:lstStyle/>
                    <a:p>
                      <a:r>
                        <a:rPr lang="en-US" dirty="0" smtClean="0"/>
                        <a:t>Bowtie</a:t>
                      </a:r>
                      <a:endParaRPr lang="en-US" dirty="0"/>
                    </a:p>
                  </a:txBody>
                  <a:tcPr/>
                </a:tc>
                <a:tc>
                  <a:txBody>
                    <a:bodyPr/>
                    <a:lstStyle/>
                    <a:p>
                      <a:r>
                        <a:rPr lang="en-US" dirty="0" smtClean="0"/>
                        <a:t>No</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SE,</a:t>
                      </a:r>
                      <a:r>
                        <a:rPr lang="en-US" baseline="0" dirty="0" smtClean="0"/>
                        <a:t> PE</a:t>
                      </a:r>
                      <a:endParaRPr lang="en-US" dirty="0" smtClean="0"/>
                    </a:p>
                    <a:p>
                      <a:endParaRPr lang="en-US" dirty="0"/>
                    </a:p>
                  </a:txBody>
                  <a:tcPr/>
                </a:tc>
                <a:tc>
                  <a:txBody>
                    <a:bodyPr/>
                    <a:lstStyle/>
                    <a:p>
                      <a:r>
                        <a:rPr lang="en-US" dirty="0" smtClean="0"/>
                        <a:t>FASTQ</a:t>
                      </a:r>
                    </a:p>
                    <a:p>
                      <a:r>
                        <a:rPr lang="en-US" dirty="0" smtClean="0"/>
                        <a:t>FASTA</a:t>
                      </a:r>
                    </a:p>
                    <a:p>
                      <a:endParaRPr lang="en-US" dirty="0"/>
                    </a:p>
                  </a:txBody>
                  <a:tcPr/>
                </a:tc>
                <a:tc>
                  <a:txBody>
                    <a:bodyPr/>
                    <a:lstStyle/>
                    <a:p>
                      <a:r>
                        <a:rPr lang="en-US" dirty="0" smtClean="0"/>
                        <a:t>SAM</a:t>
                      </a:r>
                      <a:endParaRPr lang="en-US" dirty="0"/>
                    </a:p>
                  </a:txBody>
                  <a:tcPr/>
                </a:tc>
                <a:tc>
                  <a:txBody>
                    <a:bodyPr/>
                    <a:lstStyle/>
                    <a:p>
                      <a:r>
                        <a:rPr lang="en-US" dirty="0" smtClean="0"/>
                        <a:t>Yes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Mismatches</a:t>
                      </a:r>
                      <a:r>
                        <a:rPr lang="en-US" baseline="0" dirty="0" smtClean="0"/>
                        <a:t> &lt;=3</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r>
              <a:tr h="956007">
                <a:tc>
                  <a:txBody>
                    <a:bodyPr/>
                    <a:lstStyle/>
                    <a:p>
                      <a:r>
                        <a:rPr lang="en-US" dirty="0" smtClean="0"/>
                        <a:t>Bowtie2</a:t>
                      </a:r>
                      <a:endParaRPr lang="en-US" dirty="0"/>
                    </a:p>
                  </a:txBody>
                  <a:tcPr/>
                </a:tc>
                <a:tc>
                  <a:txBody>
                    <a:bodyPr/>
                    <a:lstStyle/>
                    <a:p>
                      <a:r>
                        <a:rPr lang="en-US" dirty="0" smtClean="0"/>
                        <a:t>Yes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SE,</a:t>
                      </a:r>
                      <a:r>
                        <a:rPr lang="en-US" baseline="0" dirty="0" smtClean="0"/>
                        <a:t> PE</a:t>
                      </a:r>
                      <a:endParaRPr lang="en-US" dirty="0" smtClean="0"/>
                    </a:p>
                    <a:p>
                      <a:endParaRPr lang="en-US" dirty="0"/>
                    </a:p>
                  </a:txBody>
                  <a:tcPr/>
                </a:tc>
                <a:tc>
                  <a:txBody>
                    <a:bodyPr/>
                    <a:lstStyle/>
                    <a:p>
                      <a:r>
                        <a:rPr lang="en-US" dirty="0" smtClean="0"/>
                        <a:t>FASTQ</a:t>
                      </a:r>
                    </a:p>
                    <a:p>
                      <a:r>
                        <a:rPr lang="en-US" dirty="0" smtClean="0"/>
                        <a:t>FASTA</a:t>
                      </a:r>
                    </a:p>
                    <a:p>
                      <a:r>
                        <a:rPr lang="en-US" dirty="0" err="1" smtClean="0"/>
                        <a:t>qseq</a:t>
                      </a:r>
                      <a:endParaRPr lang="en-US" dirty="0" smtClean="0"/>
                    </a:p>
                  </a:txBody>
                  <a:tcPr/>
                </a:tc>
                <a:tc>
                  <a:txBody>
                    <a:bodyPr/>
                    <a:lstStyle/>
                    <a:p>
                      <a:r>
                        <a:rPr lang="en-US" dirty="0" smtClean="0"/>
                        <a:t>SAM</a:t>
                      </a:r>
                      <a:endParaRPr lang="en-US" dirty="0"/>
                    </a:p>
                  </a:txBody>
                  <a:tcPr/>
                </a:tc>
                <a:tc>
                  <a:txBody>
                    <a:bodyPr/>
                    <a:lstStyle/>
                    <a:p>
                      <a:r>
                        <a:rPr lang="en-US" dirty="0" smtClean="0"/>
                        <a:t>Yes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Local alignment</a:t>
                      </a:r>
                    </a:p>
                  </a:txBody>
                  <a:tcPr/>
                </a:tc>
              </a:tr>
              <a:tr h="956007">
                <a:tc>
                  <a:txBody>
                    <a:bodyPr/>
                    <a:lstStyle/>
                    <a:p>
                      <a:r>
                        <a:rPr lang="en-US" dirty="0" err="1" smtClean="0"/>
                        <a:t>TopHat</a:t>
                      </a:r>
                      <a:endParaRPr lang="en-US" dirty="0"/>
                    </a:p>
                  </a:txBody>
                  <a:tcPr/>
                </a:tc>
                <a:tc>
                  <a:txBody>
                    <a:bodyPr/>
                    <a:lstStyle/>
                    <a:p>
                      <a:r>
                        <a:rPr lang="en-US" dirty="0" smtClean="0"/>
                        <a:t>Yes</a:t>
                      </a:r>
                      <a:endParaRPr lang="en-US" dirty="0"/>
                    </a:p>
                  </a:txBody>
                  <a:tcPr/>
                </a:tc>
                <a:tc>
                  <a:txBody>
                    <a:bodyPr/>
                    <a:lstStyle/>
                    <a:p>
                      <a:r>
                        <a:rPr lang="en-US" dirty="0" smtClean="0"/>
                        <a:t>SE, PE</a:t>
                      </a:r>
                      <a:endParaRPr lang="en-US" dirty="0"/>
                    </a:p>
                  </a:txBody>
                  <a:tcPr/>
                </a:tc>
                <a:tc>
                  <a:txBody>
                    <a:bodyPr/>
                    <a:lstStyle/>
                    <a:p>
                      <a:r>
                        <a:rPr lang="en-US" dirty="0" smtClean="0"/>
                        <a:t>FASTQ</a:t>
                      </a:r>
                    </a:p>
                    <a:p>
                      <a:r>
                        <a:rPr lang="en-US" dirty="0" smtClean="0"/>
                        <a:t>FASTA</a:t>
                      </a:r>
                    </a:p>
                    <a:p>
                      <a:r>
                        <a:rPr lang="en-US" dirty="0" err="1" smtClean="0"/>
                        <a:t>qseq</a:t>
                      </a:r>
                      <a:endParaRPr lang="en-US" dirty="0" smtClean="0"/>
                    </a:p>
                    <a:p>
                      <a:endParaRPr lang="en-US" dirty="0"/>
                    </a:p>
                  </a:txBody>
                  <a:tcPr/>
                </a:tc>
                <a:tc>
                  <a:txBody>
                    <a:bodyPr/>
                    <a:lstStyle/>
                    <a:p>
                      <a:r>
                        <a:rPr lang="en-US" dirty="0" smtClean="0"/>
                        <a:t>SAM</a:t>
                      </a:r>
                      <a:endParaRPr lang="en-US" dirty="0"/>
                    </a:p>
                  </a:txBody>
                  <a:tcPr/>
                </a:tc>
                <a:tc>
                  <a:txBody>
                    <a:bodyPr/>
                    <a:lstStyle/>
                    <a:p>
                      <a:r>
                        <a:rPr lang="en-US" dirty="0" smtClean="0"/>
                        <a:t>Yes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Uses bowtie or bowtie2</a:t>
                      </a:r>
                      <a:r>
                        <a:rPr lang="en-US" baseline="0" dirty="0" smtClean="0"/>
                        <a:t> as base aligner</a:t>
                      </a:r>
                      <a:endParaRPr lang="en-US" dirty="0" smtClean="0"/>
                    </a:p>
                  </a:txBody>
                  <a:tcPr/>
                </a:tc>
              </a:tr>
              <a:tr h="846860">
                <a:tc>
                  <a:txBody>
                    <a:bodyPr/>
                    <a:lstStyle/>
                    <a:p>
                      <a:r>
                        <a:rPr lang="en-US" dirty="0" smtClean="0"/>
                        <a:t>STAR</a:t>
                      </a:r>
                      <a:endParaRPr lang="en-US" dirty="0"/>
                    </a:p>
                  </a:txBody>
                  <a:tcPr/>
                </a:tc>
                <a:tc>
                  <a:txBody>
                    <a:bodyPr/>
                    <a:lstStyle/>
                    <a:p>
                      <a:r>
                        <a:rPr lang="en-US" dirty="0" smtClean="0"/>
                        <a:t>Yes</a:t>
                      </a:r>
                      <a:endParaRPr lang="en-US" dirty="0"/>
                    </a:p>
                  </a:txBody>
                  <a:tcPr/>
                </a:tc>
                <a:tc>
                  <a:txBody>
                    <a:bodyPr/>
                    <a:lstStyle/>
                    <a:p>
                      <a:r>
                        <a:rPr lang="en-US" dirty="0" smtClean="0"/>
                        <a:t>SE,</a:t>
                      </a:r>
                      <a:r>
                        <a:rPr lang="en-US" baseline="0" dirty="0" smtClean="0"/>
                        <a:t> PE</a:t>
                      </a:r>
                      <a:endParaRPr lang="en-US" dirty="0"/>
                    </a:p>
                  </a:txBody>
                  <a:tcPr/>
                </a:tc>
                <a:tc>
                  <a:txBody>
                    <a:bodyPr/>
                    <a:lstStyle/>
                    <a:p>
                      <a:r>
                        <a:rPr lang="en-US" dirty="0" smtClean="0"/>
                        <a:t>FASTQ</a:t>
                      </a:r>
                    </a:p>
                    <a:p>
                      <a:r>
                        <a:rPr lang="en-US" dirty="0" smtClean="0"/>
                        <a:t>FASTA</a:t>
                      </a:r>
                      <a:endParaRPr lang="en-US" dirty="0"/>
                    </a:p>
                  </a:txBody>
                  <a:tcPr/>
                </a:tc>
                <a:tc>
                  <a:txBody>
                    <a:bodyPr/>
                    <a:lstStyle/>
                    <a:p>
                      <a:r>
                        <a:rPr lang="en-US" dirty="0" smtClean="0"/>
                        <a:t>SAM</a:t>
                      </a:r>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tc>
                  <a:txBody>
                    <a:bodyPr/>
                    <a:lstStyle/>
                    <a:p>
                      <a:r>
                        <a:rPr lang="en-US" dirty="0" smtClean="0"/>
                        <a:t>Fastest</a:t>
                      </a:r>
                      <a:r>
                        <a:rPr lang="en-US" baseline="0" dirty="0" smtClean="0"/>
                        <a:t> and most accurate for </a:t>
                      </a:r>
                      <a:r>
                        <a:rPr lang="en-US" baseline="0" dirty="0" err="1" smtClean="0"/>
                        <a:t>RNAseq</a:t>
                      </a:r>
                      <a:endParaRPr lang="en-US" dirty="0"/>
                    </a:p>
                  </a:txBody>
                  <a:tcPr/>
                </a:tc>
              </a:tr>
              <a:tr h="956007">
                <a:tc>
                  <a:txBody>
                    <a:bodyPr/>
                    <a:lstStyle/>
                    <a:p>
                      <a:r>
                        <a:rPr lang="en-US" dirty="0" smtClean="0"/>
                        <a:t>BS-Seeker2</a:t>
                      </a:r>
                      <a:endParaRPr lang="en-US" dirty="0"/>
                    </a:p>
                  </a:txBody>
                  <a:tcPr/>
                </a:tc>
                <a:tc>
                  <a:txBody>
                    <a:bodyPr/>
                    <a:lstStyle/>
                    <a:p>
                      <a:r>
                        <a:rPr lang="en-US" dirty="0" smtClean="0"/>
                        <a:t>Yes</a:t>
                      </a:r>
                      <a:endParaRPr lang="en-US" dirty="0"/>
                    </a:p>
                  </a:txBody>
                  <a:tcPr/>
                </a:tc>
                <a:tc>
                  <a:txBody>
                    <a:bodyPr/>
                    <a:lstStyle/>
                    <a:p>
                      <a:r>
                        <a:rPr lang="en-US" dirty="0" smtClean="0"/>
                        <a:t>SE, PE</a:t>
                      </a:r>
                      <a:endParaRPr lang="en-US" dirty="0"/>
                    </a:p>
                  </a:txBody>
                  <a:tcPr/>
                </a:tc>
                <a:tc>
                  <a:txBody>
                    <a:bodyPr/>
                    <a:lstStyle/>
                    <a:p>
                      <a:r>
                        <a:rPr lang="en-US" dirty="0" smtClean="0"/>
                        <a:t>FASTQ</a:t>
                      </a:r>
                    </a:p>
                    <a:p>
                      <a:r>
                        <a:rPr lang="en-US" dirty="0" smtClean="0"/>
                        <a:t>FASTA</a:t>
                      </a:r>
                    </a:p>
                    <a:p>
                      <a:r>
                        <a:rPr lang="en-US" dirty="0" err="1" smtClean="0"/>
                        <a:t>qseq</a:t>
                      </a:r>
                      <a:endParaRPr lang="en-US" dirty="0" smtClean="0"/>
                    </a:p>
                    <a:p>
                      <a:endParaRPr lang="en-US" dirty="0"/>
                    </a:p>
                  </a:txBody>
                  <a:tcPr/>
                </a:tc>
                <a:tc>
                  <a:txBody>
                    <a:bodyPr/>
                    <a:lstStyle/>
                    <a:p>
                      <a:r>
                        <a:rPr lang="en-US" dirty="0" smtClean="0"/>
                        <a:t>SAM/BAM</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Uses bowtie, bowtie2,</a:t>
                      </a:r>
                      <a:r>
                        <a:rPr lang="en-US" baseline="0" dirty="0" smtClean="0"/>
                        <a:t> SOAP, RMAP</a:t>
                      </a:r>
                      <a:endParaRPr lang="en-US" dirty="0"/>
                    </a:p>
                  </a:txBody>
                  <a:tcPr/>
                </a:tc>
              </a:tr>
            </a:tbl>
          </a:graphicData>
        </a:graphic>
      </p:graphicFrame>
      <p:sp>
        <p:nvSpPr>
          <p:cNvPr id="6" name="TextBox 5"/>
          <p:cNvSpPr txBox="1"/>
          <p:nvPr/>
        </p:nvSpPr>
        <p:spPr>
          <a:xfrm>
            <a:off x="2660952" y="123735"/>
            <a:ext cx="3509194" cy="461665"/>
          </a:xfrm>
          <a:prstGeom prst="rect">
            <a:avLst/>
          </a:prstGeom>
          <a:noFill/>
        </p:spPr>
        <p:txBody>
          <a:bodyPr wrap="none" rtlCol="0">
            <a:spAutoFit/>
          </a:bodyPr>
          <a:lstStyle/>
          <a:p>
            <a:r>
              <a:rPr lang="en-US" sz="2400" b="1" dirty="0" smtClean="0"/>
              <a:t>Aligner options (short list)</a:t>
            </a:r>
            <a:endParaRPr lang="en-US" sz="24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8" name="Group 7"/>
          <p:cNvGrpSpPr/>
          <p:nvPr/>
        </p:nvGrpSpPr>
        <p:grpSpPr>
          <a:xfrm>
            <a:off x="4514867" y="1308099"/>
            <a:ext cx="3710241" cy="3145972"/>
            <a:chOff x="4943955" y="1875047"/>
            <a:chExt cx="3374571" cy="2102758"/>
          </a:xfrm>
        </p:grpSpPr>
        <p:pic>
          <p:nvPicPr>
            <p:cNvPr id="6" name="Picture 5"/>
            <p:cNvPicPr>
              <a:picLocks noChangeAspect="1"/>
            </p:cNvPicPr>
            <p:nvPr/>
          </p:nvPicPr>
          <p:blipFill rotWithShape="1">
            <a:blip r:embed="rId2"/>
            <a:srcRect b="94916"/>
            <a:stretch/>
          </p:blipFill>
          <p:spPr>
            <a:xfrm>
              <a:off x="4943955" y="1875047"/>
              <a:ext cx="3365500" cy="333829"/>
            </a:xfrm>
            <a:prstGeom prst="rect">
              <a:avLst/>
            </a:prstGeom>
          </p:spPr>
        </p:pic>
        <p:pic>
          <p:nvPicPr>
            <p:cNvPr id="7" name="Picture 6"/>
            <p:cNvPicPr>
              <a:picLocks noChangeAspect="1"/>
            </p:cNvPicPr>
            <p:nvPr/>
          </p:nvPicPr>
          <p:blipFill rotWithShape="1">
            <a:blip r:embed="rId2"/>
            <a:srcRect t="73059"/>
            <a:stretch/>
          </p:blipFill>
          <p:spPr>
            <a:xfrm>
              <a:off x="4953026" y="2208876"/>
              <a:ext cx="3365500" cy="1768929"/>
            </a:xfrm>
            <a:prstGeom prst="rect">
              <a:avLst/>
            </a:prstGeom>
          </p:spPr>
        </p:pic>
      </p:grpSp>
      <p:grpSp>
        <p:nvGrpSpPr>
          <p:cNvPr id="10" name="Group 9"/>
          <p:cNvGrpSpPr/>
          <p:nvPr/>
        </p:nvGrpSpPr>
        <p:grpSpPr>
          <a:xfrm>
            <a:off x="290279" y="1308099"/>
            <a:ext cx="4027714" cy="3536043"/>
            <a:chOff x="424543" y="1108528"/>
            <a:chExt cx="3365500" cy="2374901"/>
          </a:xfrm>
        </p:grpSpPr>
        <p:pic>
          <p:nvPicPr>
            <p:cNvPr id="2" name="Picture 1"/>
            <p:cNvPicPr>
              <a:picLocks noChangeAspect="1"/>
            </p:cNvPicPr>
            <p:nvPr/>
          </p:nvPicPr>
          <p:blipFill rotWithShape="1">
            <a:blip r:embed="rId2"/>
            <a:srcRect t="18873" b="50041"/>
            <a:stretch/>
          </p:blipFill>
          <p:spPr>
            <a:xfrm>
              <a:off x="424543" y="1442357"/>
              <a:ext cx="3365500" cy="2041072"/>
            </a:xfrm>
            <a:prstGeom prst="rect">
              <a:avLst/>
            </a:prstGeom>
          </p:spPr>
        </p:pic>
        <p:pic>
          <p:nvPicPr>
            <p:cNvPr id="9" name="Picture 8"/>
            <p:cNvPicPr>
              <a:picLocks noChangeAspect="1"/>
            </p:cNvPicPr>
            <p:nvPr/>
          </p:nvPicPr>
          <p:blipFill rotWithShape="1">
            <a:blip r:embed="rId2"/>
            <a:srcRect b="94916"/>
            <a:stretch/>
          </p:blipFill>
          <p:spPr>
            <a:xfrm>
              <a:off x="424543" y="1108528"/>
              <a:ext cx="3365500" cy="333829"/>
            </a:xfrm>
            <a:prstGeom prst="rect">
              <a:avLst/>
            </a:prstGeom>
          </p:spPr>
        </p:pic>
      </p:grpSp>
      <p:sp>
        <p:nvSpPr>
          <p:cNvPr id="11" name="TextBox 10"/>
          <p:cNvSpPr txBox="1"/>
          <p:nvPr/>
        </p:nvSpPr>
        <p:spPr>
          <a:xfrm>
            <a:off x="571501" y="5211987"/>
            <a:ext cx="7910285" cy="1569660"/>
          </a:xfrm>
          <a:prstGeom prst="rect">
            <a:avLst/>
          </a:prstGeom>
          <a:solidFill>
            <a:schemeClr val="tx2"/>
          </a:solidFill>
        </p:spPr>
        <p:txBody>
          <a:bodyPr wrap="square" rtlCol="0">
            <a:spAutoFit/>
          </a:bodyPr>
          <a:lstStyle/>
          <a:p>
            <a:r>
              <a:rPr lang="en-US" sz="2400" b="1" u="sng" dirty="0">
                <a:solidFill>
                  <a:schemeClr val="bg1"/>
                </a:solidFill>
              </a:rPr>
              <a:t>Benchmarking of different </a:t>
            </a:r>
            <a:r>
              <a:rPr lang="en-US" sz="2400" b="1" u="sng" dirty="0" smtClean="0">
                <a:solidFill>
                  <a:schemeClr val="bg1"/>
                </a:solidFill>
              </a:rPr>
              <a:t>aligners:</a:t>
            </a:r>
          </a:p>
          <a:p>
            <a:r>
              <a:rPr lang="en-US" sz="2400" b="1" dirty="0" smtClean="0">
                <a:solidFill>
                  <a:schemeClr val="bg1"/>
                </a:solidFill>
              </a:rPr>
              <a:t>1 million high quality reads</a:t>
            </a:r>
          </a:p>
          <a:p>
            <a:r>
              <a:rPr lang="en-US" sz="2400" b="1" dirty="0" smtClean="0">
                <a:solidFill>
                  <a:schemeClr val="bg1"/>
                </a:solidFill>
              </a:rPr>
              <a:t>ref = human genome</a:t>
            </a:r>
          </a:p>
          <a:p>
            <a:r>
              <a:rPr lang="en-US" sz="2400" b="1" dirty="0" smtClean="0">
                <a:solidFill>
                  <a:schemeClr val="bg1"/>
                </a:solidFill>
              </a:rPr>
              <a:t>default parameters</a:t>
            </a:r>
          </a:p>
        </p:txBody>
      </p:sp>
      <p:sp>
        <p:nvSpPr>
          <p:cNvPr id="12" name="Rectangle 11"/>
          <p:cNvSpPr/>
          <p:nvPr/>
        </p:nvSpPr>
        <p:spPr>
          <a:xfrm>
            <a:off x="5132653" y="4699000"/>
            <a:ext cx="3102428" cy="523220"/>
          </a:xfrm>
          <a:prstGeom prst="rect">
            <a:avLst/>
          </a:prstGeom>
        </p:spPr>
        <p:txBody>
          <a:bodyPr wrap="square">
            <a:spAutoFit/>
          </a:bodyPr>
          <a:lstStyle/>
          <a:p>
            <a:r>
              <a:rPr lang="en-GB" sz="1400" b="1" dirty="0">
                <a:latin typeface="Arial" charset="0"/>
              </a:rPr>
              <a:t>Fonseca N A et al. Bioinformatics 2012;28:3169-3177</a:t>
            </a:r>
          </a:p>
        </p:txBody>
      </p:sp>
      <p:sp>
        <p:nvSpPr>
          <p:cNvPr id="15" name="Title 1"/>
          <p:cNvSpPr txBox="1">
            <a:spLocks/>
          </p:cNvSpPr>
          <p:nvPr/>
        </p:nvSpPr>
        <p:spPr>
          <a:xfrm>
            <a:off x="0" y="15438"/>
            <a:ext cx="8458226" cy="819133"/>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3200" b="1" u="sng" dirty="0" smtClean="0"/>
              <a:t>Speed, </a:t>
            </a:r>
            <a:r>
              <a:rPr lang="en-US" sz="3200" b="1" u="sng" dirty="0" err="1" smtClean="0"/>
              <a:t>Mappabaility</a:t>
            </a:r>
            <a:r>
              <a:rPr lang="en-US" sz="3200" b="1" u="sng" dirty="0" smtClean="0"/>
              <a:t> and Memory required</a:t>
            </a:r>
            <a:endParaRPr lang="en-US" sz="3200" b="1" u="sng"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5919345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17293</TotalTime>
  <Words>3723</Words>
  <Application>Microsoft Macintosh PowerPoint</Application>
  <PresentationFormat>On-screen Show (4:3)</PresentationFormat>
  <Paragraphs>527</Paragraphs>
  <Slides>42</Slides>
  <Notes>21</Notes>
  <HiddenSlides>0</HiddenSlides>
  <MMClips>0</MMClips>
  <ScaleCrop>false</ScaleCrop>
  <HeadingPairs>
    <vt:vector size="4" baseType="variant">
      <vt:variant>
        <vt:lpstr>Design Template</vt:lpstr>
      </vt:variant>
      <vt:variant>
        <vt:i4>1</vt:i4>
      </vt:variant>
      <vt:variant>
        <vt:lpstr>Slide Titles</vt:lpstr>
      </vt:variant>
      <vt:variant>
        <vt:i4>42</vt:i4>
      </vt:variant>
    </vt:vector>
  </HeadingPairs>
  <TitlesOfParts>
    <vt:vector size="43" baseType="lpstr">
      <vt:lpstr>Office Theme</vt:lpstr>
      <vt:lpstr>Institute for Quantitative &amp; Computational Biosciences Workshop4:   NGS- study design and short read mapping</vt:lpstr>
      <vt:lpstr>Day 2</vt:lpstr>
      <vt:lpstr>General basis of all types of NGS analysis</vt:lpstr>
      <vt:lpstr>Slide 4</vt:lpstr>
      <vt:lpstr>Slide 5</vt:lpstr>
      <vt:lpstr>Aligners</vt:lpstr>
      <vt:lpstr>Slide 7</vt:lpstr>
      <vt:lpstr>Slide 8</vt:lpstr>
      <vt:lpstr>Slide 9</vt:lpstr>
      <vt:lpstr>Sensitivity and Accuracy Simulated data with no errors</vt:lpstr>
      <vt:lpstr>Sensitivity and Accuracy  Human data with errors</vt:lpstr>
      <vt:lpstr>Reference genome  aka Template, Index</vt:lpstr>
      <vt:lpstr>Slide 13</vt:lpstr>
      <vt:lpstr>Slide 14</vt:lpstr>
      <vt:lpstr>Slide 15</vt:lpstr>
      <vt:lpstr>Alignment examples</vt:lpstr>
      <vt:lpstr>Let’s do a sample alignment together  Try the other aligners on your own as practice    </vt:lpstr>
      <vt:lpstr>Mapping on Hoffman: Log-in</vt:lpstr>
      <vt:lpstr>module load</vt:lpstr>
      <vt:lpstr>module load: modify your .bashrc file</vt:lpstr>
      <vt:lpstr>Mapping on Hoffman: download a genome</vt:lpstr>
      <vt:lpstr>Slide 22</vt:lpstr>
      <vt:lpstr>Slide 23</vt:lpstr>
      <vt:lpstr>Slide 24</vt:lpstr>
      <vt:lpstr>Slide 25</vt:lpstr>
      <vt:lpstr>Slide 26</vt:lpstr>
      <vt:lpstr>Slide 27</vt:lpstr>
      <vt:lpstr> Try the other aligners on your own   The code on the slides works, and I gave you sample input/output files for each aligner: bwa, bowtie/bowtie2, tophat, STAR  Look at the manuals, modify parameters on your own and see how it affects your alignment    </vt:lpstr>
      <vt:lpstr>Slide 29</vt:lpstr>
      <vt:lpstr>Slide 30</vt:lpstr>
      <vt:lpstr>Slide 31</vt:lpstr>
      <vt:lpstr>Slide 32</vt:lpstr>
      <vt:lpstr>Slide 33</vt:lpstr>
      <vt:lpstr>Slide 34</vt:lpstr>
      <vt:lpstr>Slide 35</vt:lpstr>
      <vt:lpstr>Slide 36</vt:lpstr>
      <vt:lpstr>Align sequencing files by submitting jobs in parallel to the cluster</vt:lpstr>
      <vt:lpstr>Slide 38</vt:lpstr>
      <vt:lpstr>Slide 39</vt:lpstr>
      <vt:lpstr>Slide 40</vt:lpstr>
      <vt:lpstr>Slide 41</vt:lpstr>
      <vt:lpstr>Slide 42</vt:lpstr>
    </vt:vector>
  </TitlesOfParts>
  <Company>UCLA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Biosciences Institute Workshop2:  Study design &amp; analysis of  next generation sequencing applications</dc:title>
  <dc:creator>Yehudit Hasin</dc:creator>
  <cp:lastModifiedBy>Luz</cp:lastModifiedBy>
  <cp:revision>699</cp:revision>
  <dcterms:created xsi:type="dcterms:W3CDTF">2015-07-01T16:30:57Z</dcterms:created>
  <dcterms:modified xsi:type="dcterms:W3CDTF">2015-07-01T17:00:06Z</dcterms:modified>
</cp:coreProperties>
</file>