
<file path=[Content_Types].xml><?xml version="1.0" encoding="utf-8"?>
<Types xmlns="http://schemas.openxmlformats.org/package/2006/content-types">
  <Override PartName="/ppt/slides/slide14.xml" ContentType="application/vnd.openxmlformats-officedocument.presentationml.slide+xml"/>
  <Override PartName="/ppt/slideMasters/slideMaster2.xml" ContentType="application/vnd.openxmlformats-officedocument.presentationml.slideMaster+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Layouts/slideLayout15.xml" ContentType="application/vnd.openxmlformats-officedocument.presentationml.slideLayout+xml"/>
  <Override PartName="/ppt/slides/slide27.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slideLayouts/slideLayout14.xml" ContentType="application/vnd.openxmlformats-officedocument.presentationml.slideLayout+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Layouts/slideLayout13.xml" ContentType="application/vnd.openxmlformats-officedocument.presentationml.slideLayout+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Layouts/slideLayout22.xml" ContentType="application/vnd.openxmlformats-officedocument.presentationml.slideLayout+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slideLayouts/slideLayout19.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slideLayouts/slideLayout17.xml" ContentType="application/vnd.openxmlformats-officedocument.presentationml.slideLayout+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s/slide6.xml" ContentType="application/vnd.openxmlformats-officedocument.presentationml.slide+xml"/>
  <Default Extension="bin" ContentType="application/vnd.openxmlformats-officedocument.presentationml.printerSettings"/>
  <Override PartName="/ppt/slideLayouts/slideLayout6.xml" ContentType="application/vnd.openxmlformats-officedocument.presentationml.slideLayout+xml"/>
  <Override PartName="/ppt/slides/slide3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r:id="rId1"/>
    <p:sldMasterId r:id="rId2"/>
  </p:sldMasterIdLst>
  <p:notesMasterIdLst>
    <p:notesMasterId r:id="rId40"/>
  </p:notesMasterIdLst>
  <p:sldIdLst>
    <p:sldId id="256" r:id="rId3"/>
    <p:sldId id="500" r:id="rId4"/>
    <p:sldId id="529" r:id="rId5"/>
    <p:sldId id="504" r:id="rId6"/>
    <p:sldId id="505" r:id="rId7"/>
    <p:sldId id="506" r:id="rId8"/>
    <p:sldId id="507" r:id="rId9"/>
    <p:sldId id="508" r:id="rId10"/>
    <p:sldId id="509" r:id="rId11"/>
    <p:sldId id="417" r:id="rId12"/>
    <p:sldId id="406" r:id="rId13"/>
    <p:sldId id="380" r:id="rId14"/>
    <p:sldId id="530" r:id="rId15"/>
    <p:sldId id="333" r:id="rId16"/>
    <p:sldId id="374" r:id="rId17"/>
    <p:sldId id="375" r:id="rId18"/>
    <p:sldId id="407" r:id="rId19"/>
    <p:sldId id="536" r:id="rId20"/>
    <p:sldId id="511" r:id="rId21"/>
    <p:sldId id="512" r:id="rId22"/>
    <p:sldId id="381" r:id="rId23"/>
    <p:sldId id="534" r:id="rId24"/>
    <p:sldId id="535" r:id="rId25"/>
    <p:sldId id="531" r:id="rId26"/>
    <p:sldId id="424" r:id="rId27"/>
    <p:sldId id="422" r:id="rId28"/>
    <p:sldId id="423" r:id="rId29"/>
    <p:sldId id="537" r:id="rId30"/>
    <p:sldId id="425" r:id="rId31"/>
    <p:sldId id="478" r:id="rId32"/>
    <p:sldId id="528" r:id="rId33"/>
    <p:sldId id="418" r:id="rId34"/>
    <p:sldId id="419" r:id="rId35"/>
    <p:sldId id="523" r:id="rId36"/>
    <p:sldId id="521" r:id="rId37"/>
    <p:sldId id="522" r:id="rId38"/>
    <p:sldId id="47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00FF"/>
    <a:srgbClr val="993300"/>
    <a:srgbClr val="6666FF"/>
    <a:srgbClr val="800000"/>
    <a:srgbClr val="9966FF"/>
    <a:srgbClr val="FF0080"/>
    <a:srgbClr val="8000FF"/>
    <a:srgbClr val="FFF000"/>
    <a:srgbClr val="E61F25"/>
    <a:srgbClr val="029FF1"/>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6142" autoAdjust="0"/>
    <p:restoredTop sz="94660"/>
  </p:normalViewPr>
  <p:slideViewPr>
    <p:cSldViewPr snapToGrid="0" snapToObjects="1">
      <p:cViewPr varScale="1">
        <p:scale>
          <a:sx n="117" d="100"/>
          <a:sy n="117" d="100"/>
        </p:scale>
        <p:origin x="-43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240"/>
    </p:cViewPr>
  </p:sorter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28C6C-384F-5F4F-8AC7-205467378225}" type="datetimeFigureOut">
              <a:rPr lang="en-US" smtClean="0"/>
              <a:pPr/>
              <a:t>7/1/15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4632BB-8912-C84A-8F28-CAEB28B0E389}"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574064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1</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78998808"/>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24</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78998808"/>
      </p:ext>
    </p:extLst>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26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a:t>
            </a:r>
            <a:r>
              <a:rPr lang="en-US" baseline="0" dirty="0" smtClean="0"/>
              <a:t> example</a:t>
            </a:r>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28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a:t>
            </a:r>
            <a:r>
              <a:rPr lang="en-US" baseline="0" dirty="0" smtClean="0"/>
              <a:t> example</a:t>
            </a:r>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29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30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31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32</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8954630"/>
      </p:ext>
    </p:extLst>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Mpileup</a:t>
            </a:r>
            <a:r>
              <a:rPr lang="en-US" dirty="0" smtClean="0"/>
              <a:t> is part of SAM tools for calling SNPs and short INDELS</a:t>
            </a:r>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33</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8954630"/>
      </p:ext>
    </p:extLst>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34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36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3</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78998808"/>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0" kern="1200" dirty="0" smtClean="0">
                <a:solidFill>
                  <a:schemeClr val="tx1"/>
                </a:solidFill>
                <a:latin typeface="+mn-lt"/>
                <a:ea typeface="+mn-ea"/>
                <a:cs typeface="+mn-cs"/>
              </a:rPr>
              <a:t>This depends on what you want to do. If you are using paired-end reads, the 0x2 flag means that both ends of the read were mapped and they were mapped within a reasonable distance given the expected distance (and probably standard deviation) that you gave the alignment software</a:t>
            </a:r>
          </a:p>
          <a:p>
            <a:endParaRPr lang="en-US" sz="1200" i="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That is not always the whole story..."proper pair" can also mean that the reads are correctly oriented with respect to one another, i.e. that one of the mate pairs maps to the forward strand and the other maps to the reverse strand. If the mates don't map in a proper pair, that may mean that both reads map to the forward or reverse strand.</a:t>
            </a:r>
            <a:endParaRPr lang="en-US" sz="1200" i="0" kern="1200" dirty="0" smtClean="0">
              <a:solidFill>
                <a:schemeClr val="tx1"/>
              </a:solidFill>
              <a:latin typeface="+mn-lt"/>
              <a:ea typeface="+mn-ea"/>
              <a:cs typeface="+mn-cs"/>
            </a:endParaRPr>
          </a:p>
          <a:p>
            <a:endParaRPr lang="en-US" sz="1200" i="0" kern="1200" dirty="0" smtClean="0">
              <a:solidFill>
                <a:schemeClr val="tx1"/>
              </a:solidFill>
              <a:latin typeface="+mn-lt"/>
              <a:ea typeface="+mn-ea"/>
              <a:cs typeface="+mn-cs"/>
            </a:endParaRPr>
          </a:p>
          <a:p>
            <a:endParaRPr lang="en-US" i="0"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sequence being aligned to a reference may have additional bases that are not in the reference or may be missing bases that are in the reference.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CIGAR string is a sequence of of base lengths and the associated operation.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They are used to indicate things like which bases align (either a match/mismatch) with the reference, are deleted from the reference, and are insertions that are not in the reference.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POS indicates that the read aligns starting at position 5 on the reference. The CIGAR says that the first 3 bases in the read sequence align with the reference. The next base in the read does not exist in the reference. Then 3 bases align with the reference. The next reference base does not exist in the read sequence, then 5 more bases align with the reference. Note that at position 14, the base in the read is different than the reference, but it still counts as an M since it aligns to that position.</a:t>
            </a:r>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10</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8954630"/>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12</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8954630"/>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13</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78998808"/>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18</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78998808"/>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properly aligned mean?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A4632BB-8912-C84A-8F28-CAEB28B0E389}" type="slidenum">
              <a:rPr lang="en-US" smtClean="0"/>
              <a:pPr/>
              <a:t>21</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8954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7/1/15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1F42B-FD29-9D45-A033-74702BD17E5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0292D-1797-49A5-8D2D-8D50C72EF3CC}" type="datetimeFigureOut">
              <a:rPr lang="en-US" smtClean="0"/>
              <a:pPr/>
              <a:t>7/1/15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0292D-1797-49A5-8D2D-8D50C72EF3CC}" type="datetimeFigureOut">
              <a:rPr lang="en-US" smtClean="0"/>
              <a:pPr/>
              <a:t>7/1/15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0292D-1797-49A5-8D2D-8D50C72EF3CC}" type="datetimeFigureOut">
              <a:rPr lang="en-US" smtClean="0"/>
              <a:pPr/>
              <a:t>7/1/15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7/1/15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F0292D-1797-49A5-8D2D-8D50C72EF3CC}" type="datetimeFigureOut">
              <a:rPr lang="en-US" smtClean="0"/>
              <a:pPr/>
              <a:t>7/1/15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F0292D-1797-49A5-8D2D-8D50C72EF3CC}" type="datetimeFigureOut">
              <a:rPr lang="en-US" smtClean="0"/>
              <a:pPr/>
              <a:t>7/1/15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CC888B-D9F9-4E54-B722-F151A9F45E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F0292D-1797-49A5-8D2D-8D50C72EF3CC}" type="datetimeFigureOut">
              <a:rPr lang="en-US" smtClean="0"/>
              <a:pPr/>
              <a:t>7/1/15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CC888B-D9F9-4E54-B722-F151A9F45E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0292D-1797-49A5-8D2D-8D50C72EF3CC}" type="datetimeFigureOut">
              <a:rPr lang="en-US" smtClean="0"/>
              <a:pPr/>
              <a:t>7/1/15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CC888B-D9F9-4E54-B722-F151A9F45E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pPr/>
              <a:t>7/1/15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1F42B-FD29-9D45-A033-74702BD17E58}"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2F0292D-1797-49A5-8D2D-8D50C72EF3CC}" type="datetimeFigureOut">
              <a:rPr lang="en-US" smtClean="0"/>
              <a:pPr/>
              <a:t>7/1/15</a:t>
            </a:fld>
            <a:endParaRPr lang="en-US"/>
          </a:p>
        </p:txBody>
      </p:sp>
      <p:sp>
        <p:nvSpPr>
          <p:cNvPr id="9" name="Slide Number Placeholder 8"/>
          <p:cNvSpPr>
            <a:spLocks noGrp="1"/>
          </p:cNvSpPr>
          <p:nvPr>
            <p:ph type="sldNum" sz="quarter" idx="11"/>
          </p:nvPr>
        </p:nvSpPr>
        <p:spPr/>
        <p:txBody>
          <a:bodyPr/>
          <a:lstStyle/>
          <a:p>
            <a:fld id="{D6CC888B-D9F9-4E54-B722-F151A9F45E95}"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6CC888B-D9F9-4E54-B722-F151A9F45E95}"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2F0292D-1797-49A5-8D2D-8D50C72EF3CC}" type="datetimeFigureOut">
              <a:rPr lang="en-US" smtClean="0"/>
              <a:pPr/>
              <a:t>7/1/15</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5.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582113" y="1236516"/>
            <a:ext cx="7055896" cy="3037310"/>
          </a:xfrm>
        </p:spPr>
        <p:txBody>
          <a:bodyPr anchor="t">
            <a:noAutofit/>
          </a:bodyPr>
          <a:lstStyle/>
          <a:p>
            <a:r>
              <a:rPr lang="en-US" sz="3200" b="1" dirty="0"/>
              <a:t>Institute for Quantitative &amp; Computational Biosciences Workshop4: </a:t>
            </a:r>
            <a:br>
              <a:rPr lang="en-US" sz="3200" b="1" dirty="0"/>
            </a:br>
            <a:r>
              <a:rPr lang="en-US" sz="3200" b="1" dirty="0"/>
              <a:t/>
            </a:r>
            <a:br>
              <a:rPr lang="en-US" sz="3200" b="1" dirty="0"/>
            </a:br>
            <a:r>
              <a:rPr lang="en-US" sz="3200" b="1" dirty="0"/>
              <a:t>NGS- study design and short read mapping</a:t>
            </a:r>
            <a:endParaRPr lang="en-US" sz="3200"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32114403"/>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mc:Choice>
    <mc:Fallback>
      <mp:transition xmlns:mp="http://schemas.microsoft.com/office/mac/powerpoint/2008/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rot="8354254">
            <a:off x="5598426" y="4667308"/>
            <a:ext cx="1160719" cy="1160719"/>
          </a:xfrm>
          <a:prstGeom prst="rect">
            <a:avLst/>
          </a:prstGeom>
        </p:spPr>
      </p:pic>
      <p:sp>
        <p:nvSpPr>
          <p:cNvPr id="4" name="Title 3"/>
          <p:cNvSpPr>
            <a:spLocks noGrp="1"/>
          </p:cNvSpPr>
          <p:nvPr>
            <p:ph type="title"/>
          </p:nvPr>
        </p:nvSpPr>
        <p:spPr>
          <a:xfrm>
            <a:off x="1" y="1"/>
            <a:ext cx="8479176" cy="618488"/>
          </a:xfrm>
        </p:spPr>
        <p:txBody>
          <a:bodyPr/>
          <a:lstStyle/>
          <a:p>
            <a:pPr algn="ctr"/>
            <a:r>
              <a:rPr lang="en-US" sz="3200" b="1" u="sng" dirty="0" smtClean="0"/>
              <a:t>Adjusting alignment is an iterative process</a:t>
            </a:r>
            <a:endParaRPr lang="en-US" sz="3200" b="1" u="sng" dirty="0"/>
          </a:p>
        </p:txBody>
      </p:sp>
      <p:sp>
        <p:nvSpPr>
          <p:cNvPr id="104" name="TextBox 103"/>
          <p:cNvSpPr txBox="1"/>
          <p:nvPr/>
        </p:nvSpPr>
        <p:spPr>
          <a:xfrm>
            <a:off x="2563164" y="4696144"/>
            <a:ext cx="3352851" cy="523220"/>
          </a:xfrm>
          <a:prstGeom prst="rect">
            <a:avLst/>
          </a:prstGeom>
          <a:solidFill>
            <a:schemeClr val="accent1"/>
          </a:solidFill>
        </p:spPr>
        <p:txBody>
          <a:bodyPr wrap="none" rtlCol="0">
            <a:spAutoFit/>
          </a:bodyPr>
          <a:lstStyle/>
          <a:p>
            <a:r>
              <a:rPr lang="en-US" sz="2800" b="1" dirty="0" smtClean="0">
                <a:solidFill>
                  <a:srgbClr val="FFFFFF"/>
                </a:solidFill>
              </a:rPr>
              <a:t>Mapping to template</a:t>
            </a:r>
            <a:endParaRPr lang="en-US" sz="2800" b="1" dirty="0">
              <a:solidFill>
                <a:srgbClr val="FFFFFF"/>
              </a:solidFill>
            </a:endParaRPr>
          </a:p>
        </p:txBody>
      </p:sp>
      <p:sp>
        <p:nvSpPr>
          <p:cNvPr id="128" name="TextBox 127"/>
          <p:cNvSpPr txBox="1"/>
          <p:nvPr/>
        </p:nvSpPr>
        <p:spPr>
          <a:xfrm>
            <a:off x="1895951" y="3341025"/>
            <a:ext cx="5282165" cy="523220"/>
          </a:xfrm>
          <a:prstGeom prst="rect">
            <a:avLst/>
          </a:prstGeom>
          <a:solidFill>
            <a:schemeClr val="accent1"/>
          </a:solidFill>
        </p:spPr>
        <p:txBody>
          <a:bodyPr wrap="none" rtlCol="0">
            <a:spAutoFit/>
          </a:bodyPr>
          <a:lstStyle/>
          <a:p>
            <a:r>
              <a:rPr lang="en-US" sz="2800" b="1" dirty="0" smtClean="0">
                <a:solidFill>
                  <a:srgbClr val="FFFFFF"/>
                </a:solidFill>
              </a:rPr>
              <a:t>Read processing (QC, trim, filter…)</a:t>
            </a:r>
            <a:endParaRPr lang="en-US" sz="2800" b="1" dirty="0">
              <a:solidFill>
                <a:srgbClr val="FFFFFF"/>
              </a:solidFill>
            </a:endParaRPr>
          </a:p>
        </p:txBody>
      </p:sp>
      <p:grpSp>
        <p:nvGrpSpPr>
          <p:cNvPr id="42" name="Group 41"/>
          <p:cNvGrpSpPr/>
          <p:nvPr/>
        </p:nvGrpSpPr>
        <p:grpSpPr>
          <a:xfrm>
            <a:off x="3749256" y="3969676"/>
            <a:ext cx="980666" cy="621037"/>
            <a:chOff x="3186447" y="2585345"/>
            <a:chExt cx="980666" cy="1100667"/>
          </a:xfrm>
        </p:grpSpPr>
        <p:sp>
          <p:nvSpPr>
            <p:cNvPr id="5" name="Curved Left Arrow 4"/>
            <p:cNvSpPr/>
            <p:nvPr/>
          </p:nvSpPr>
          <p:spPr>
            <a:xfrm>
              <a:off x="3743046" y="2585345"/>
              <a:ext cx="424067" cy="1100667"/>
            </a:xfrm>
            <a:prstGeom prst="curvedLeftArrow">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0" name="Curved Left Arrow 99"/>
            <p:cNvSpPr/>
            <p:nvPr/>
          </p:nvSpPr>
          <p:spPr>
            <a:xfrm flipH="1" flipV="1">
              <a:off x="3186447" y="2585345"/>
              <a:ext cx="410822" cy="1100667"/>
            </a:xfrm>
            <a:prstGeom prst="curvedLeftArrow">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38" name="TextBox 37"/>
          <p:cNvSpPr txBox="1"/>
          <p:nvPr/>
        </p:nvSpPr>
        <p:spPr>
          <a:xfrm>
            <a:off x="6661921" y="4175214"/>
            <a:ext cx="2471522" cy="830997"/>
          </a:xfrm>
          <a:prstGeom prst="rect">
            <a:avLst/>
          </a:prstGeom>
          <a:noFill/>
        </p:spPr>
        <p:txBody>
          <a:bodyPr wrap="square" rtlCol="0">
            <a:spAutoFit/>
          </a:bodyPr>
          <a:lstStyle/>
          <a:p>
            <a:r>
              <a:rPr lang="en-US" sz="2400" b="1" dirty="0" smtClean="0">
                <a:ln w="19050">
                  <a:solidFill>
                    <a:schemeClr val="accent3"/>
                  </a:solidFill>
                  <a:prstDash val="solid"/>
                </a:ln>
                <a:solidFill>
                  <a:srgbClr val="263B86"/>
                </a:solidFill>
              </a:rPr>
              <a:t>Adjusting parameters</a:t>
            </a:r>
            <a:endParaRPr lang="en-US" sz="2400" b="1" dirty="0">
              <a:ln w="19050">
                <a:solidFill>
                  <a:schemeClr val="accent3"/>
                </a:solidFill>
                <a:prstDash val="solid"/>
              </a:ln>
              <a:solidFill>
                <a:srgbClr val="263B86"/>
              </a:solidFill>
            </a:endParaRPr>
          </a:p>
        </p:txBody>
      </p:sp>
      <p:sp>
        <p:nvSpPr>
          <p:cNvPr id="40" name="TextBox 39"/>
          <p:cNvSpPr txBox="1"/>
          <p:nvPr/>
        </p:nvSpPr>
        <p:spPr>
          <a:xfrm>
            <a:off x="1015890" y="2256706"/>
            <a:ext cx="6447398" cy="523220"/>
          </a:xfrm>
          <a:prstGeom prst="rect">
            <a:avLst/>
          </a:prstGeom>
          <a:solidFill>
            <a:srgbClr val="FBC01E"/>
          </a:solidFill>
        </p:spPr>
        <p:txBody>
          <a:bodyPr wrap="none" rtlCol="0">
            <a:spAutoFit/>
          </a:bodyPr>
          <a:lstStyle/>
          <a:p>
            <a:r>
              <a:rPr lang="en-US" sz="2800" b="1" dirty="0" smtClean="0">
                <a:solidFill>
                  <a:schemeClr val="tx2"/>
                </a:solidFill>
              </a:rPr>
              <a:t>Select 1M reads (or pairs) for each sample</a:t>
            </a:r>
            <a:endParaRPr lang="en-US" sz="2800" b="1" dirty="0">
              <a:solidFill>
                <a:schemeClr val="tx2"/>
              </a:solidFill>
            </a:endParaRPr>
          </a:p>
        </p:txBody>
      </p:sp>
      <p:sp>
        <p:nvSpPr>
          <p:cNvPr id="119" name="TextBox 118"/>
          <p:cNvSpPr txBox="1"/>
          <p:nvPr/>
        </p:nvSpPr>
        <p:spPr>
          <a:xfrm>
            <a:off x="1015890" y="5963860"/>
            <a:ext cx="6679533" cy="523220"/>
          </a:xfrm>
          <a:prstGeom prst="rect">
            <a:avLst/>
          </a:prstGeom>
          <a:solidFill>
            <a:srgbClr val="FBC01E"/>
          </a:solidFill>
        </p:spPr>
        <p:txBody>
          <a:bodyPr wrap="none" rtlCol="0">
            <a:spAutoFit/>
          </a:bodyPr>
          <a:lstStyle/>
          <a:p>
            <a:r>
              <a:rPr lang="en-US" sz="2800" b="1" dirty="0" smtClean="0">
                <a:solidFill>
                  <a:schemeClr val="tx2"/>
                </a:solidFill>
              </a:rPr>
              <a:t>Repeat calibrated process for entire sample</a:t>
            </a:r>
            <a:endParaRPr lang="en-US" sz="2800" b="1" dirty="0">
              <a:solidFill>
                <a:schemeClr val="tx2"/>
              </a:solidFill>
            </a:endParaRPr>
          </a:p>
        </p:txBody>
      </p:sp>
      <p:sp>
        <p:nvSpPr>
          <p:cNvPr id="41" name="Down Arrow 40"/>
          <p:cNvSpPr/>
          <p:nvPr/>
        </p:nvSpPr>
        <p:spPr>
          <a:xfrm>
            <a:off x="4082030" y="2885357"/>
            <a:ext cx="315119" cy="350237"/>
          </a:xfrm>
          <a:prstGeom prst="downArrow">
            <a:avLst>
              <a:gd name="adj1" fmla="val 25758"/>
              <a:gd name="adj2" fmla="val 50000"/>
            </a:avLst>
          </a:prstGeom>
          <a:ln w="381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Down Arrow 119"/>
          <p:cNvSpPr/>
          <p:nvPr/>
        </p:nvSpPr>
        <p:spPr>
          <a:xfrm>
            <a:off x="4082030" y="5324795"/>
            <a:ext cx="315119" cy="533631"/>
          </a:xfrm>
          <a:prstGeom prst="downArrow">
            <a:avLst>
              <a:gd name="adj1" fmla="val 25758"/>
              <a:gd name="adj2" fmla="val 50000"/>
            </a:avLst>
          </a:prstGeom>
          <a:ln w="381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TextBox 123"/>
          <p:cNvSpPr txBox="1"/>
          <p:nvPr/>
        </p:nvSpPr>
        <p:spPr>
          <a:xfrm>
            <a:off x="620437" y="952906"/>
            <a:ext cx="7238304" cy="523220"/>
          </a:xfrm>
          <a:prstGeom prst="rect">
            <a:avLst/>
          </a:prstGeom>
          <a:solidFill>
            <a:schemeClr val="accent1"/>
          </a:solidFill>
        </p:spPr>
        <p:txBody>
          <a:bodyPr wrap="none" rtlCol="0">
            <a:spAutoFit/>
          </a:bodyPr>
          <a:lstStyle/>
          <a:p>
            <a:r>
              <a:rPr lang="en-US" sz="2800" b="1" dirty="0" smtClean="0">
                <a:solidFill>
                  <a:schemeClr val="bg1"/>
                </a:solidFill>
              </a:rPr>
              <a:t>Read formatting (</a:t>
            </a:r>
            <a:r>
              <a:rPr lang="en-US" sz="2800" b="1" dirty="0" err="1" smtClean="0">
                <a:solidFill>
                  <a:schemeClr val="bg1"/>
                </a:solidFill>
              </a:rPr>
              <a:t>demultiplex</a:t>
            </a:r>
            <a:r>
              <a:rPr lang="en-US" sz="2800" b="1" dirty="0" smtClean="0">
                <a:solidFill>
                  <a:schemeClr val="bg1"/>
                </a:solidFill>
              </a:rPr>
              <a:t>, convert to </a:t>
            </a:r>
            <a:r>
              <a:rPr lang="en-US" sz="2800" b="1" dirty="0" err="1" smtClean="0">
                <a:solidFill>
                  <a:schemeClr val="bg1"/>
                </a:solidFill>
              </a:rPr>
              <a:t>fastq</a:t>
            </a:r>
            <a:r>
              <a:rPr lang="en-US" sz="2800" b="1" dirty="0" smtClean="0">
                <a:solidFill>
                  <a:schemeClr val="bg1"/>
                </a:solidFill>
              </a:rPr>
              <a:t>)</a:t>
            </a:r>
            <a:endParaRPr lang="en-US" sz="2800" b="1" dirty="0">
              <a:solidFill>
                <a:schemeClr val="bg1"/>
              </a:solidFill>
            </a:endParaRPr>
          </a:p>
        </p:txBody>
      </p:sp>
      <p:sp>
        <p:nvSpPr>
          <p:cNvPr id="125" name="Down Arrow 124"/>
          <p:cNvSpPr/>
          <p:nvPr/>
        </p:nvSpPr>
        <p:spPr>
          <a:xfrm>
            <a:off x="4082030" y="1581557"/>
            <a:ext cx="315119" cy="569718"/>
          </a:xfrm>
          <a:prstGeom prst="downArrow">
            <a:avLst>
              <a:gd name="adj1" fmla="val 25758"/>
              <a:gd name="adj2" fmla="val 50000"/>
            </a:avLst>
          </a:prstGeom>
          <a:ln w="381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39943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txBox="1">
            <a:spLocks/>
          </p:cNvSpPr>
          <p:nvPr/>
        </p:nvSpPr>
        <p:spPr>
          <a:xfrm>
            <a:off x="0" y="15438"/>
            <a:ext cx="8458226" cy="61579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Manipulating alignment files on Hoffman</a:t>
            </a:r>
          </a:p>
        </p:txBody>
      </p:sp>
      <p:sp>
        <p:nvSpPr>
          <p:cNvPr id="3" name="Rectangle 2"/>
          <p:cNvSpPr/>
          <p:nvPr/>
        </p:nvSpPr>
        <p:spPr>
          <a:xfrm>
            <a:off x="343750" y="1434898"/>
            <a:ext cx="7692311" cy="461665"/>
          </a:xfrm>
          <a:prstGeom prst="rect">
            <a:avLst/>
          </a:prstGeom>
          <a:solidFill>
            <a:srgbClr val="FBC01E"/>
          </a:solidFill>
        </p:spPr>
        <p:txBody>
          <a:bodyPr wrap="square">
            <a:spAutoFit/>
          </a:bodyPr>
          <a:lstStyle/>
          <a:p>
            <a:r>
              <a:rPr lang="en-US" sz="2400" b="1" dirty="0"/>
              <a:t>http://</a:t>
            </a:r>
            <a:r>
              <a:rPr lang="en-US" sz="2400" b="1" dirty="0" err="1"/>
              <a:t>samtools.sourceforge.net</a:t>
            </a:r>
            <a:r>
              <a:rPr lang="en-US" sz="2400" b="1" dirty="0"/>
              <a:t>/</a:t>
            </a:r>
            <a:r>
              <a:rPr lang="en-US" sz="2400" b="1" dirty="0" err="1"/>
              <a:t>samtools.shtml</a:t>
            </a:r>
            <a:endParaRPr lang="en-US" sz="2400" b="1" dirty="0"/>
          </a:p>
        </p:txBody>
      </p:sp>
      <p:sp>
        <p:nvSpPr>
          <p:cNvPr id="4" name="Rectangle 3"/>
          <p:cNvSpPr/>
          <p:nvPr/>
        </p:nvSpPr>
        <p:spPr>
          <a:xfrm>
            <a:off x="343750" y="2466105"/>
            <a:ext cx="7295146" cy="461665"/>
          </a:xfrm>
          <a:prstGeom prst="rect">
            <a:avLst/>
          </a:prstGeom>
          <a:solidFill>
            <a:srgbClr val="FBC01E"/>
          </a:solidFill>
        </p:spPr>
        <p:txBody>
          <a:bodyPr wrap="square">
            <a:spAutoFit/>
          </a:bodyPr>
          <a:lstStyle/>
          <a:p>
            <a:r>
              <a:rPr lang="en-US" sz="2400" b="1" dirty="0"/>
              <a:t>http://</a:t>
            </a:r>
            <a:r>
              <a:rPr lang="en-US" sz="2400" b="1" dirty="0" err="1"/>
              <a:t>picard.sourceforge.net</a:t>
            </a:r>
            <a:r>
              <a:rPr lang="en-US" sz="2400" b="1" dirty="0"/>
              <a:t>/explain-</a:t>
            </a:r>
            <a:r>
              <a:rPr lang="en-US" sz="2400" b="1" dirty="0" err="1"/>
              <a:t>flags.html</a:t>
            </a:r>
            <a:endParaRPr lang="en-US" sz="2400" b="1" dirty="0"/>
          </a:p>
        </p:txBody>
      </p:sp>
      <p:sp>
        <p:nvSpPr>
          <p:cNvPr id="5" name="TextBox 4"/>
          <p:cNvSpPr txBox="1"/>
          <p:nvPr/>
        </p:nvSpPr>
        <p:spPr>
          <a:xfrm>
            <a:off x="343750" y="3477021"/>
            <a:ext cx="7963551" cy="830997"/>
          </a:xfrm>
          <a:prstGeom prst="rect">
            <a:avLst/>
          </a:prstGeom>
          <a:solidFill>
            <a:srgbClr val="FBC01E"/>
          </a:solidFill>
        </p:spPr>
        <p:txBody>
          <a:bodyPr wrap="square" rtlCol="0">
            <a:spAutoFit/>
          </a:bodyPr>
          <a:lstStyle/>
          <a:p>
            <a:r>
              <a:rPr lang="en-US" sz="2400" b="1" dirty="0" smtClean="0"/>
              <a:t>Useful link with common </a:t>
            </a:r>
            <a:r>
              <a:rPr lang="en-US" sz="2400" b="1" dirty="0" err="1" smtClean="0"/>
              <a:t>samtools</a:t>
            </a:r>
            <a:r>
              <a:rPr lang="en-US" sz="2400" b="1" dirty="0" smtClean="0"/>
              <a:t> commands:</a:t>
            </a:r>
          </a:p>
          <a:p>
            <a:r>
              <a:rPr lang="en-US" sz="2400" b="1" dirty="0"/>
              <a:t>http://</a:t>
            </a:r>
            <a:r>
              <a:rPr lang="en-US" sz="2400" b="1" dirty="0" err="1"/>
              <a:t>davetang.org</a:t>
            </a:r>
            <a:r>
              <a:rPr lang="en-US" sz="2400" b="1" dirty="0"/>
              <a:t>/wiki/</a:t>
            </a:r>
            <a:r>
              <a:rPr lang="en-US" sz="2400" b="1" dirty="0" err="1"/>
              <a:t>tiki-index.php?page</a:t>
            </a:r>
            <a:r>
              <a:rPr lang="en-US" sz="2400" b="1" dirty="0"/>
              <a:t>=</a:t>
            </a:r>
            <a:r>
              <a:rPr lang="en-US" sz="2400" b="1" dirty="0" err="1"/>
              <a:t>SAMTools</a:t>
            </a:r>
            <a:r>
              <a:rPr lang="en-US" sz="2400" b="1" dirty="0"/>
              <a:t> </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24403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 name="TextBox 99"/>
          <p:cNvSpPr txBox="1"/>
          <p:nvPr/>
        </p:nvSpPr>
        <p:spPr>
          <a:xfrm>
            <a:off x="4640383" y="1416994"/>
            <a:ext cx="3692770" cy="4893647"/>
          </a:xfrm>
          <a:prstGeom prst="rect">
            <a:avLst/>
          </a:prstGeom>
          <a:noFill/>
        </p:spPr>
        <p:txBody>
          <a:bodyPr wrap="square" rtlCol="0">
            <a:spAutoFit/>
          </a:bodyPr>
          <a:lstStyle/>
          <a:p>
            <a:pPr marL="342900" indent="-342900">
              <a:buFont typeface="Arial"/>
              <a:buChar char="•"/>
            </a:pPr>
            <a:r>
              <a:rPr lang="en-US" sz="2400" dirty="0"/>
              <a:t>U</a:t>
            </a:r>
            <a:r>
              <a:rPr lang="en-US" sz="2400" dirty="0" smtClean="0"/>
              <a:t>niquely aligned reads or reads with multiple alignments? </a:t>
            </a:r>
          </a:p>
          <a:p>
            <a:pPr marL="342900" indent="-342900">
              <a:buFont typeface="Arial"/>
              <a:buChar char="•"/>
            </a:pPr>
            <a:endParaRPr lang="en-US" sz="2400" dirty="0" smtClean="0"/>
          </a:p>
          <a:p>
            <a:pPr marL="342900" indent="-342900">
              <a:buFont typeface="Arial"/>
              <a:buChar char="•"/>
            </a:pPr>
            <a:r>
              <a:rPr lang="en-US" sz="2400" dirty="0" smtClean="0"/>
              <a:t>Alignment quality? </a:t>
            </a:r>
          </a:p>
          <a:p>
            <a:pPr marL="342900" indent="-342900">
              <a:buFont typeface="Arial"/>
              <a:buChar char="•"/>
            </a:pPr>
            <a:endParaRPr lang="en-US" sz="2400" dirty="0" smtClean="0"/>
          </a:p>
          <a:p>
            <a:pPr marL="342900" indent="-342900">
              <a:buFont typeface="Arial"/>
              <a:buChar char="•"/>
            </a:pPr>
            <a:r>
              <a:rPr lang="en-US" sz="2400" dirty="0" smtClean="0"/>
              <a:t>Number of mismatches? </a:t>
            </a:r>
          </a:p>
          <a:p>
            <a:pPr marL="342900" indent="-342900">
              <a:buFont typeface="Arial"/>
              <a:buChar char="•"/>
            </a:pPr>
            <a:endParaRPr lang="en-US" sz="2400" dirty="0" smtClean="0"/>
          </a:p>
          <a:p>
            <a:pPr marL="342900" indent="-342900">
              <a:buFont typeface="Arial"/>
              <a:buChar char="•"/>
            </a:pPr>
            <a:r>
              <a:rPr lang="en-US" sz="2400" dirty="0" err="1" smtClean="0"/>
              <a:t>Indels</a:t>
            </a:r>
            <a:r>
              <a:rPr lang="en-US" sz="2400" dirty="0" smtClean="0"/>
              <a:t>?......</a:t>
            </a:r>
          </a:p>
          <a:p>
            <a:pPr marL="342900" indent="-342900">
              <a:buFont typeface="Arial"/>
              <a:buChar char="•"/>
            </a:pPr>
            <a:endParaRPr lang="en-US" sz="2400" dirty="0"/>
          </a:p>
          <a:p>
            <a:r>
              <a:rPr lang="en-US" sz="2400" dirty="0" smtClean="0"/>
              <a:t>SAM file with the alignments you think are relevant.</a:t>
            </a:r>
            <a:endParaRPr lang="en-US" sz="2400" dirty="0"/>
          </a:p>
        </p:txBody>
      </p:sp>
      <p:sp>
        <p:nvSpPr>
          <p:cNvPr id="5" name="TextBox 4"/>
          <p:cNvSpPr txBox="1"/>
          <p:nvPr/>
        </p:nvSpPr>
        <p:spPr>
          <a:xfrm>
            <a:off x="234461" y="156308"/>
            <a:ext cx="5917155" cy="646331"/>
          </a:xfrm>
          <a:prstGeom prst="rect">
            <a:avLst/>
          </a:prstGeom>
          <a:noFill/>
        </p:spPr>
        <p:txBody>
          <a:bodyPr wrap="none" rtlCol="0">
            <a:spAutoFit/>
          </a:bodyPr>
          <a:lstStyle/>
          <a:p>
            <a:r>
              <a:rPr lang="en-US" sz="3600" b="1" u="sng" dirty="0">
                <a:solidFill>
                  <a:schemeClr val="tx2"/>
                </a:solidFill>
              </a:rPr>
              <a:t>Filter alignments in SAM file – </a:t>
            </a:r>
          </a:p>
        </p:txBody>
      </p:sp>
      <p:sp>
        <p:nvSpPr>
          <p:cNvPr id="6" name="Trapezoid 5"/>
          <p:cNvSpPr/>
          <p:nvPr/>
        </p:nvSpPr>
        <p:spPr>
          <a:xfrm flipV="1">
            <a:off x="478693" y="1573302"/>
            <a:ext cx="3849077" cy="4376616"/>
          </a:xfrm>
          <a:prstGeom prst="trapezoid">
            <a:avLst>
              <a:gd name="adj" fmla="val 24492"/>
            </a:avLst>
          </a:prstGeom>
          <a:gradFill flip="none" rotWithShape="1">
            <a:gsLst>
              <a:gs pos="100000">
                <a:schemeClr val="tx2">
                  <a:lumMod val="50000"/>
                </a:schemeClr>
              </a:gs>
              <a:gs pos="0">
                <a:schemeClr val="accent1"/>
              </a:gs>
              <a:gs pos="50000">
                <a:schemeClr val="tx2">
                  <a:lumMod val="20000"/>
                  <a:lumOff val="80000"/>
                </a:schemeClr>
              </a:gs>
            </a:gsLst>
            <a:lin ang="16200000" scaled="0"/>
            <a:tileRec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625230" y="1647801"/>
            <a:ext cx="3567954" cy="461665"/>
          </a:xfrm>
          <a:prstGeom prst="rect">
            <a:avLst/>
          </a:prstGeom>
          <a:noFill/>
        </p:spPr>
        <p:txBody>
          <a:bodyPr wrap="none" rtlCol="0">
            <a:spAutoFit/>
          </a:bodyPr>
          <a:lstStyle/>
          <a:p>
            <a:r>
              <a:rPr lang="en-US" sz="2400" b="1" dirty="0" err="1" smtClean="0">
                <a:solidFill>
                  <a:srgbClr val="FFFFFF"/>
                </a:solidFill>
              </a:rPr>
              <a:t>my_favorite</a:t>
            </a:r>
            <a:r>
              <a:rPr lang="en-US" sz="2400" b="1" dirty="0" err="1">
                <a:solidFill>
                  <a:srgbClr val="FFFFFF"/>
                </a:solidFill>
              </a:rPr>
              <a:t>_</a:t>
            </a:r>
            <a:r>
              <a:rPr lang="en-US" sz="2400" b="1" dirty="0" err="1" smtClean="0">
                <a:solidFill>
                  <a:srgbClr val="FFFFFF"/>
                </a:solidFill>
              </a:rPr>
              <a:t>sample</a:t>
            </a:r>
            <a:r>
              <a:rPr lang="en-US" sz="2400" b="1" dirty="0" smtClean="0">
                <a:solidFill>
                  <a:srgbClr val="FFFFFF"/>
                </a:solidFill>
              </a:rPr>
              <a:t>. SAM</a:t>
            </a:r>
            <a:endParaRPr lang="en-US" sz="2400" b="1" dirty="0">
              <a:solidFill>
                <a:srgbClr val="FFFFFF"/>
              </a:solidFill>
            </a:endParaRPr>
          </a:p>
        </p:txBody>
      </p:sp>
      <p:sp>
        <p:nvSpPr>
          <p:cNvPr id="105" name="TextBox 104"/>
          <p:cNvSpPr txBox="1"/>
          <p:nvPr/>
        </p:nvSpPr>
        <p:spPr>
          <a:xfrm>
            <a:off x="1363784" y="4703423"/>
            <a:ext cx="1957754" cy="1200328"/>
          </a:xfrm>
          <a:prstGeom prst="rect">
            <a:avLst/>
          </a:prstGeom>
          <a:noFill/>
        </p:spPr>
        <p:txBody>
          <a:bodyPr wrap="square" rtlCol="0">
            <a:spAutoFit/>
          </a:bodyPr>
          <a:lstStyle/>
          <a:p>
            <a:pPr algn="ctr"/>
            <a:r>
              <a:rPr lang="en-US" sz="2400" b="1" dirty="0" err="1" smtClean="0">
                <a:solidFill>
                  <a:schemeClr val="bg1"/>
                </a:solidFill>
              </a:rPr>
              <a:t>my_favorite_sample_clean</a:t>
            </a:r>
            <a:r>
              <a:rPr lang="en-US" sz="2400" b="1" dirty="0" smtClean="0">
                <a:solidFill>
                  <a:schemeClr val="bg1"/>
                </a:solidFill>
              </a:rPr>
              <a:t>. SAM</a:t>
            </a:r>
            <a:endParaRPr lang="en-US" sz="2400" b="1" dirty="0">
              <a:solidFill>
                <a:schemeClr val="bg1"/>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89612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7413" y="1409060"/>
            <a:ext cx="7055896" cy="1074884"/>
          </a:xfrm>
        </p:spPr>
        <p:txBody>
          <a:bodyPr anchor="t">
            <a:noAutofit/>
          </a:bodyPr>
          <a:lstStyle/>
          <a:p>
            <a:r>
              <a:rPr lang="en-US" sz="3200" b="1" dirty="0" smtClean="0"/>
              <a:t>SAM tools</a:t>
            </a:r>
            <a:br>
              <a:rPr lang="en-US" sz="3200" b="1" dirty="0" smtClean="0"/>
            </a:br>
            <a:r>
              <a:rPr lang="en-US" sz="3200" b="1" dirty="0" smtClean="0"/>
              <a:t>&amp;</a:t>
            </a:r>
            <a:br>
              <a:rPr lang="en-US" sz="3200" b="1" dirty="0" smtClean="0"/>
            </a:br>
            <a:r>
              <a:rPr lang="en-US" sz="3200" b="1" dirty="0" smtClean="0"/>
              <a:t>Picard tools</a:t>
            </a:r>
            <a:endParaRPr lang="en-US" sz="3200" dirty="0"/>
          </a:p>
        </p:txBody>
      </p:sp>
      <p:pic>
        <p:nvPicPr>
          <p:cNvPr id="45059" name="Picture 3"/>
          <p:cNvPicPr>
            <a:picLocks noChangeAspect="1" noChangeArrowheads="1"/>
          </p:cNvPicPr>
          <p:nvPr/>
        </p:nvPicPr>
        <p:blipFill>
          <a:blip r:embed="rId3"/>
          <a:srcRect/>
          <a:stretch>
            <a:fillRect/>
          </a:stretch>
        </p:blipFill>
        <p:spPr bwMode="auto">
          <a:xfrm>
            <a:off x="4601245" y="3474943"/>
            <a:ext cx="4475909" cy="3197924"/>
          </a:xfrm>
          <a:prstGeom prst="rect">
            <a:avLst/>
          </a:prstGeom>
          <a:noFill/>
          <a:ln w="9525">
            <a:noFill/>
            <a:miter lim="800000"/>
            <a:headEnd/>
            <a:tailEnd/>
          </a:ln>
          <a:effec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32114403"/>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mc:Choice>
    <mc:Fallback>
      <mp:transition xmlns:mp="http://schemas.microsoft.com/office/mac/powerpoint/2008/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Key criteria for evaluation of strand-specific RNA-seq libraries."/>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92044" y="1008653"/>
            <a:ext cx="8297959" cy="453659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4" name="Title 1"/>
          <p:cNvSpPr txBox="1">
            <a:spLocks/>
          </p:cNvSpPr>
          <p:nvPr/>
        </p:nvSpPr>
        <p:spPr>
          <a:xfrm>
            <a:off x="0" y="0"/>
            <a:ext cx="7491997" cy="656082"/>
          </a:xfrm>
          <a:prstGeom prst="rect">
            <a:avLst/>
          </a:prstGeom>
        </p:spPr>
        <p:txBody>
          <a:bodyPr>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RNA-</a:t>
            </a:r>
            <a:r>
              <a:rPr lang="en-US" sz="3200" b="1" u="sng" dirty="0" err="1" smtClean="0"/>
              <a:t>SeQC</a:t>
            </a:r>
            <a:r>
              <a:rPr lang="en-US" sz="3200" b="1" u="sng" dirty="0" smtClean="0"/>
              <a:t>  metrics</a:t>
            </a:r>
            <a:endParaRPr lang="en-US" sz="3200" b="1" u="sng" dirty="0"/>
          </a:p>
        </p:txBody>
      </p:sp>
      <p:sp>
        <p:nvSpPr>
          <p:cNvPr id="5" name="Rectangle 4"/>
          <p:cNvSpPr/>
          <p:nvPr/>
        </p:nvSpPr>
        <p:spPr>
          <a:xfrm>
            <a:off x="289007" y="5817664"/>
            <a:ext cx="7786214" cy="646331"/>
          </a:xfrm>
          <a:prstGeom prst="rect">
            <a:avLst/>
          </a:prstGeom>
        </p:spPr>
        <p:txBody>
          <a:bodyPr wrap="square">
            <a:spAutoFit/>
          </a:bodyPr>
          <a:lstStyle/>
          <a:p>
            <a:r>
              <a:rPr lang="en-US" b="1" dirty="0"/>
              <a:t>https://</a:t>
            </a:r>
            <a:r>
              <a:rPr lang="en-US" b="1" dirty="0" err="1"/>
              <a:t>confluence.broadinstitute.org</a:t>
            </a:r>
            <a:r>
              <a:rPr lang="en-US" b="1" dirty="0"/>
              <a:t>/display/</a:t>
            </a:r>
            <a:r>
              <a:rPr lang="en-US" b="1" dirty="0" err="1"/>
              <a:t>CGATools</a:t>
            </a:r>
            <a:r>
              <a:rPr lang="en-US" b="1" dirty="0"/>
              <a:t>/</a:t>
            </a:r>
            <a:r>
              <a:rPr lang="en-US" b="1" dirty="0" err="1"/>
              <a:t>RNA-SeQC#RNA-SeQC-ExampleRNA-seqData</a:t>
            </a:r>
            <a:endParaRPr lang="en-US" b="1" dirty="0"/>
          </a:p>
        </p:txBody>
      </p:sp>
      <p:sp>
        <p:nvSpPr>
          <p:cNvPr id="6" name="TextBox 5"/>
          <p:cNvSpPr txBox="1"/>
          <p:nvPr/>
        </p:nvSpPr>
        <p:spPr>
          <a:xfrm>
            <a:off x="5931199" y="6511851"/>
            <a:ext cx="2514600" cy="276999"/>
          </a:xfrm>
          <a:prstGeom prst="rect">
            <a:avLst/>
          </a:prstGeom>
          <a:noFill/>
        </p:spPr>
        <p:txBody>
          <a:bodyPr wrap="square" rtlCol="0">
            <a:spAutoFit/>
          </a:bodyPr>
          <a:lstStyle/>
          <a:p>
            <a:r>
              <a:rPr lang="en-US" sz="1200" dirty="0" smtClean="0"/>
              <a:t>Levin 2010, Nature </a:t>
            </a:r>
            <a:r>
              <a:rPr lang="en-US" sz="1200" dirty="0"/>
              <a:t>Methods</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582529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1"/>
          <p:cNvSpPr txBox="1">
            <a:spLocks/>
          </p:cNvSpPr>
          <p:nvPr/>
        </p:nvSpPr>
        <p:spPr>
          <a:xfrm>
            <a:off x="0" y="15438"/>
            <a:ext cx="8458226" cy="61579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Alignment files – SAM format - QC</a:t>
            </a:r>
            <a:endParaRPr lang="en-US" sz="3200" b="1" u="sng" dirty="0"/>
          </a:p>
        </p:txBody>
      </p:sp>
      <p:sp>
        <p:nvSpPr>
          <p:cNvPr id="9" name="TextBox 8"/>
          <p:cNvSpPr txBox="1"/>
          <p:nvPr/>
        </p:nvSpPr>
        <p:spPr>
          <a:xfrm>
            <a:off x="99277" y="722539"/>
            <a:ext cx="6172569" cy="3416320"/>
          </a:xfrm>
          <a:prstGeom prst="rect">
            <a:avLst/>
          </a:prstGeom>
          <a:noFill/>
        </p:spPr>
        <p:txBody>
          <a:bodyPr wrap="square" rtlCol="0">
            <a:spAutoFit/>
          </a:bodyPr>
          <a:lstStyle/>
          <a:p>
            <a:r>
              <a:rPr lang="en-US" sz="2400" b="1" dirty="0" smtClean="0"/>
              <a:t>Potential artifacts</a:t>
            </a:r>
          </a:p>
          <a:p>
            <a:endParaRPr lang="en-US" sz="2400" b="1" dirty="0"/>
          </a:p>
          <a:p>
            <a:r>
              <a:rPr lang="en-US" sz="2400" dirty="0" smtClean="0"/>
              <a:t>GC bias – often sample or library specific</a:t>
            </a:r>
          </a:p>
          <a:p>
            <a:r>
              <a:rPr lang="en-US" sz="2400" dirty="0" smtClean="0"/>
              <a:t>very influenced by gel elution step.</a:t>
            </a:r>
          </a:p>
          <a:p>
            <a:endParaRPr lang="en-US" sz="2400" dirty="0" smtClean="0"/>
          </a:p>
          <a:p>
            <a:r>
              <a:rPr lang="en-US" sz="2400" dirty="0" smtClean="0"/>
              <a:t>Library complexity – how many different starting points for fragments relative to how many you could have.</a:t>
            </a:r>
          </a:p>
          <a:p>
            <a:endParaRPr lang="en-US" sz="2400" dirty="0"/>
          </a:p>
          <a:p>
            <a:endParaRPr lang="en-US" sz="2400" dirty="0"/>
          </a:p>
        </p:txBody>
      </p:sp>
      <p:pic>
        <p:nvPicPr>
          <p:cNvPr id="10" name="Picture 9" descr="Key criteria for evaluation of strand-specific RNA-seq libraries."/>
          <p:cNvPicPr>
            <a:picLocks noChangeAspect="1" noChangeArrowheads="1"/>
          </p:cNvPicPr>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r="51633" b="48994"/>
          <a:stretch/>
        </p:blipFill>
        <p:spPr bwMode="auto">
          <a:xfrm>
            <a:off x="1226046" y="4151728"/>
            <a:ext cx="4230250" cy="2438937"/>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35562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1"/>
          <p:cNvSpPr txBox="1">
            <a:spLocks/>
          </p:cNvSpPr>
          <p:nvPr/>
        </p:nvSpPr>
        <p:spPr>
          <a:xfrm>
            <a:off x="0" y="15438"/>
            <a:ext cx="8458226" cy="61579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Alignment files – SAM format - QC</a:t>
            </a:r>
            <a:endParaRPr lang="en-US" sz="3200" b="1" u="sng" dirty="0"/>
          </a:p>
        </p:txBody>
      </p:sp>
      <p:sp>
        <p:nvSpPr>
          <p:cNvPr id="9" name="TextBox 8"/>
          <p:cNvSpPr txBox="1"/>
          <p:nvPr/>
        </p:nvSpPr>
        <p:spPr>
          <a:xfrm>
            <a:off x="99277" y="722539"/>
            <a:ext cx="6172569" cy="2308324"/>
          </a:xfrm>
          <a:prstGeom prst="rect">
            <a:avLst/>
          </a:prstGeom>
          <a:noFill/>
        </p:spPr>
        <p:txBody>
          <a:bodyPr wrap="square" rtlCol="0">
            <a:spAutoFit/>
          </a:bodyPr>
          <a:lstStyle/>
          <a:p>
            <a:r>
              <a:rPr lang="en-US" sz="2400" b="1" dirty="0" smtClean="0"/>
              <a:t>Potential artifacts</a:t>
            </a:r>
          </a:p>
          <a:p>
            <a:endParaRPr lang="en-US" sz="2400" b="1" dirty="0"/>
          </a:p>
          <a:p>
            <a:r>
              <a:rPr lang="en-US" sz="2400" dirty="0" smtClean="0"/>
              <a:t>Removing PCR duplicates – </a:t>
            </a:r>
            <a:r>
              <a:rPr lang="en-US" sz="2400" b="1" dirty="0" err="1" smtClean="0">
                <a:solidFill>
                  <a:srgbClr val="FF0000"/>
                </a:solidFill>
              </a:rPr>
              <a:t>rmdup</a:t>
            </a:r>
            <a:r>
              <a:rPr lang="en-US" sz="2400" dirty="0" smtClean="0">
                <a:solidFill>
                  <a:srgbClr val="FF0000"/>
                </a:solidFill>
              </a:rPr>
              <a:t> </a:t>
            </a:r>
            <a:r>
              <a:rPr lang="en-US" sz="2400" dirty="0" smtClean="0"/>
              <a:t>in SAM tools</a:t>
            </a:r>
          </a:p>
          <a:p>
            <a:endParaRPr lang="en-US" sz="2400" dirty="0"/>
          </a:p>
          <a:p>
            <a:r>
              <a:rPr lang="en-US" sz="2400" dirty="0" smtClean="0"/>
              <a:t>Basically it looks for identical fragment that is much more abundant than expected.</a:t>
            </a:r>
          </a:p>
        </p:txBody>
      </p:sp>
      <p:grpSp>
        <p:nvGrpSpPr>
          <p:cNvPr id="2" name="Group 1"/>
          <p:cNvGrpSpPr/>
          <p:nvPr/>
        </p:nvGrpSpPr>
        <p:grpSpPr>
          <a:xfrm>
            <a:off x="202051" y="3569721"/>
            <a:ext cx="5320670" cy="2030217"/>
            <a:chOff x="520491" y="4967799"/>
            <a:chExt cx="4230250" cy="1227755"/>
          </a:xfrm>
        </p:grpSpPr>
        <p:pic>
          <p:nvPicPr>
            <p:cNvPr id="6" name="Picture 5" descr="Key criteria for evaluation of strand-specific RNA-seq libraries."/>
            <p:cNvPicPr>
              <a:picLocks noChangeAspect="1" noChangeArrowheads="1"/>
            </p:cNvPicPr>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t="32201" r="51633" b="48994"/>
            <a:stretch/>
          </p:blipFill>
          <p:spPr bwMode="auto">
            <a:xfrm>
              <a:off x="520491" y="5296370"/>
              <a:ext cx="4230250" cy="899184"/>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8" name="Picture 7" descr="Key criteria for evaluation of strand-specific RNA-seq libraries."/>
            <p:cNvPicPr>
              <a:picLocks noChangeAspect="1" noChangeArrowheads="1"/>
            </p:cNvPicPr>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17585" t="32201" r="80190" b="60817"/>
            <a:stretch/>
          </p:blipFill>
          <p:spPr bwMode="auto">
            <a:xfrm>
              <a:off x="2076047" y="4967799"/>
              <a:ext cx="194625" cy="33386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gr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132172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txBox="1">
            <a:spLocks/>
          </p:cNvSpPr>
          <p:nvPr/>
        </p:nvSpPr>
        <p:spPr>
          <a:xfrm>
            <a:off x="0" y="15438"/>
            <a:ext cx="8458226" cy="61579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Manipulating alignment files on Hoffman</a:t>
            </a:r>
          </a:p>
        </p:txBody>
      </p:sp>
      <p:sp>
        <p:nvSpPr>
          <p:cNvPr id="6" name="TextBox 5"/>
          <p:cNvSpPr txBox="1"/>
          <p:nvPr/>
        </p:nvSpPr>
        <p:spPr>
          <a:xfrm>
            <a:off x="308718" y="824352"/>
            <a:ext cx="8590180" cy="5509199"/>
          </a:xfrm>
          <a:prstGeom prst="rect">
            <a:avLst/>
          </a:prstGeom>
          <a:noFill/>
        </p:spPr>
        <p:txBody>
          <a:bodyPr wrap="square" rtlCol="0">
            <a:spAutoFit/>
          </a:bodyPr>
          <a:lstStyle/>
          <a:p>
            <a:r>
              <a:rPr lang="en-US" sz="2200" dirty="0" smtClean="0"/>
              <a:t>* </a:t>
            </a:r>
            <a:r>
              <a:rPr lang="en-US" sz="2200" u="sng" dirty="0" smtClean="0"/>
              <a:t>Usage of </a:t>
            </a:r>
            <a:r>
              <a:rPr lang="en-US" sz="2200" b="1" u="sng" dirty="0" smtClean="0"/>
              <a:t>view</a:t>
            </a:r>
            <a:r>
              <a:rPr lang="en-US" sz="2200" dirty="0" smtClean="0"/>
              <a:t>:</a:t>
            </a:r>
          </a:p>
          <a:p>
            <a:r>
              <a:rPr lang="en-US" sz="2200" b="1" dirty="0" err="1" smtClean="0">
                <a:latin typeface="Courier"/>
                <a:cs typeface="Courier"/>
              </a:rPr>
              <a:t>samtools</a:t>
            </a:r>
            <a:r>
              <a:rPr lang="en-US" sz="2200" b="1" dirty="0" smtClean="0">
                <a:latin typeface="Courier"/>
                <a:cs typeface="Courier"/>
              </a:rPr>
              <a:t> view [-options] </a:t>
            </a:r>
            <a:r>
              <a:rPr lang="en-US" sz="2200" b="1" dirty="0" err="1" smtClean="0">
                <a:latin typeface="Courier"/>
                <a:cs typeface="Courier"/>
              </a:rPr>
              <a:t>input.bam</a:t>
            </a:r>
            <a:r>
              <a:rPr lang="en-US" sz="2200" b="1" dirty="0" smtClean="0">
                <a:latin typeface="Courier"/>
                <a:cs typeface="Courier"/>
              </a:rPr>
              <a:t> &gt; </a:t>
            </a:r>
            <a:r>
              <a:rPr lang="en-US" sz="2200" b="1" dirty="0" err="1" smtClean="0">
                <a:latin typeface="Courier"/>
                <a:cs typeface="Courier"/>
              </a:rPr>
              <a:t>output.sam</a:t>
            </a:r>
            <a:endParaRPr lang="en-US" sz="2200" b="1" dirty="0">
              <a:latin typeface="Courier"/>
              <a:cs typeface="Courier"/>
            </a:endParaRPr>
          </a:p>
          <a:p>
            <a:r>
              <a:rPr lang="en-US" sz="2200" dirty="0" smtClean="0"/>
              <a:t>view is the command for manipulating bam (or </a:t>
            </a:r>
            <a:r>
              <a:rPr lang="en-US" sz="2200" dirty="0" err="1" smtClean="0"/>
              <a:t>sam</a:t>
            </a:r>
            <a:r>
              <a:rPr lang="en-US" sz="2200" dirty="0" smtClean="0"/>
              <a:t>) files (filtering, converting format…)</a:t>
            </a:r>
          </a:p>
          <a:p>
            <a:endParaRPr lang="en-US" sz="2200" dirty="0" smtClean="0"/>
          </a:p>
          <a:p>
            <a:r>
              <a:rPr lang="en-US" sz="2200" dirty="0" smtClean="0"/>
              <a:t>* </a:t>
            </a:r>
            <a:r>
              <a:rPr lang="en-US" sz="2200" u="sng" dirty="0" smtClean="0"/>
              <a:t>Real example</a:t>
            </a:r>
            <a:r>
              <a:rPr lang="en-US" sz="2200" dirty="0" smtClean="0"/>
              <a:t>:</a:t>
            </a:r>
          </a:p>
          <a:p>
            <a:r>
              <a:rPr lang="en-US" sz="2200" b="1" dirty="0" err="1" smtClean="0">
                <a:latin typeface="Courier"/>
                <a:cs typeface="Courier"/>
              </a:rPr>
              <a:t>samtools</a:t>
            </a:r>
            <a:r>
              <a:rPr lang="en-US" sz="2200" b="1" dirty="0" smtClean="0">
                <a:latin typeface="Courier"/>
                <a:cs typeface="Courier"/>
              </a:rPr>
              <a:t> view </a:t>
            </a:r>
            <a:r>
              <a:rPr lang="en-US" sz="2200" b="1" dirty="0" smtClean="0">
                <a:solidFill>
                  <a:srgbClr val="0000FF"/>
                </a:solidFill>
                <a:latin typeface="Courier"/>
                <a:cs typeface="Courier"/>
              </a:rPr>
              <a:t>-h</a:t>
            </a:r>
            <a:r>
              <a:rPr lang="en-US" sz="2200" b="1" dirty="0" smtClean="0">
                <a:latin typeface="Courier"/>
                <a:cs typeface="Courier"/>
              </a:rPr>
              <a:t> </a:t>
            </a:r>
            <a:r>
              <a:rPr lang="en-US" sz="2200" b="1" dirty="0" smtClean="0">
                <a:solidFill>
                  <a:srgbClr val="FF0000"/>
                </a:solidFill>
                <a:latin typeface="Courier"/>
                <a:cs typeface="Courier"/>
              </a:rPr>
              <a:t>-f 2 </a:t>
            </a:r>
            <a:r>
              <a:rPr lang="en-US" sz="2200" b="1" dirty="0" err="1" smtClean="0">
                <a:latin typeface="Courier"/>
                <a:cs typeface="Courier"/>
              </a:rPr>
              <a:t>input.bam</a:t>
            </a:r>
            <a:r>
              <a:rPr lang="en-US" sz="2200" b="1" dirty="0" smtClean="0">
                <a:latin typeface="Courier"/>
                <a:cs typeface="Courier"/>
              </a:rPr>
              <a:t> &gt; </a:t>
            </a:r>
            <a:r>
              <a:rPr lang="en-US" sz="2200" b="1" dirty="0" err="1" smtClean="0">
                <a:latin typeface="Courier"/>
                <a:cs typeface="Courier"/>
              </a:rPr>
              <a:t>input_PropP.sam</a:t>
            </a:r>
            <a:endParaRPr lang="en-US" sz="2200" b="1" dirty="0" smtClean="0">
              <a:latin typeface="Courier"/>
              <a:cs typeface="Courier"/>
            </a:endParaRPr>
          </a:p>
          <a:p>
            <a:r>
              <a:rPr lang="en-US" sz="2200" dirty="0" smtClean="0">
                <a:solidFill>
                  <a:srgbClr val="0000FF"/>
                </a:solidFill>
              </a:rPr>
              <a:t>keep header (required to convert back to bam)</a:t>
            </a:r>
          </a:p>
          <a:p>
            <a:r>
              <a:rPr lang="en-US" sz="2200" dirty="0" smtClean="0">
                <a:solidFill>
                  <a:srgbClr val="FF0000"/>
                </a:solidFill>
              </a:rPr>
              <a:t>filter alignments with bitwise flag 2 present (properly paired)</a:t>
            </a:r>
          </a:p>
          <a:p>
            <a:endParaRPr lang="en-US" sz="2200" dirty="0" smtClean="0"/>
          </a:p>
          <a:p>
            <a:r>
              <a:rPr lang="en-US" sz="2200" dirty="0" smtClean="0"/>
              <a:t>* </a:t>
            </a:r>
            <a:r>
              <a:rPr lang="en-US" sz="2200" u="sng" dirty="0" smtClean="0"/>
              <a:t>Usage of</a:t>
            </a:r>
            <a:r>
              <a:rPr lang="en-US" sz="2200" b="1" u="sng" dirty="0" smtClean="0"/>
              <a:t> </a:t>
            </a:r>
            <a:r>
              <a:rPr lang="en-US" sz="2200" b="1" u="sng" dirty="0" err="1" smtClean="0"/>
              <a:t>flagstat</a:t>
            </a:r>
            <a:r>
              <a:rPr lang="en-US" sz="2200" dirty="0" smtClean="0"/>
              <a:t>:</a:t>
            </a:r>
          </a:p>
          <a:p>
            <a:r>
              <a:rPr lang="en-US" sz="2200" b="1" dirty="0" err="1" smtClean="0">
                <a:latin typeface="Courier"/>
                <a:cs typeface="Courier"/>
              </a:rPr>
              <a:t>samtools</a:t>
            </a:r>
            <a:r>
              <a:rPr lang="en-US" sz="2200" b="1" dirty="0" smtClean="0">
                <a:latin typeface="Courier"/>
                <a:cs typeface="Courier"/>
              </a:rPr>
              <a:t> </a:t>
            </a:r>
            <a:r>
              <a:rPr lang="en-US" sz="2200" b="1" dirty="0" err="1" smtClean="0">
                <a:latin typeface="Courier"/>
                <a:cs typeface="Courier"/>
              </a:rPr>
              <a:t>flagstat</a:t>
            </a:r>
            <a:r>
              <a:rPr lang="en-US" sz="2200" b="1" dirty="0" smtClean="0">
                <a:latin typeface="Courier"/>
                <a:cs typeface="Courier"/>
              </a:rPr>
              <a:t> </a:t>
            </a:r>
            <a:r>
              <a:rPr lang="en-US" sz="2200" b="1" dirty="0" err="1" smtClean="0">
                <a:latin typeface="Courier"/>
                <a:cs typeface="Courier"/>
              </a:rPr>
              <a:t>input.bam</a:t>
            </a:r>
            <a:endParaRPr lang="en-US" sz="2200" dirty="0" smtClean="0">
              <a:latin typeface="Courier"/>
              <a:cs typeface="Courier"/>
            </a:endParaRPr>
          </a:p>
          <a:p>
            <a:r>
              <a:rPr lang="en-US" sz="2200" dirty="0" err="1" smtClean="0"/>
              <a:t>flagstat</a:t>
            </a:r>
            <a:r>
              <a:rPr lang="en-US" sz="2200" dirty="0" smtClean="0"/>
              <a:t> is </a:t>
            </a:r>
            <a:r>
              <a:rPr lang="en-US" sz="2200" dirty="0"/>
              <a:t>the command for </a:t>
            </a:r>
            <a:r>
              <a:rPr lang="en-US" sz="2200" dirty="0" smtClean="0"/>
              <a:t>summary of alignment file </a:t>
            </a:r>
            <a:r>
              <a:rPr lang="en-US" sz="2200" b="1" i="1" dirty="0" smtClean="0"/>
              <a:t>in bam</a:t>
            </a:r>
            <a:r>
              <a:rPr lang="en-US" sz="2200" dirty="0" smtClean="0"/>
              <a:t> format.</a:t>
            </a:r>
          </a:p>
          <a:p>
            <a:endParaRPr lang="en-US" sz="2200" i="1" dirty="0" smtClean="0"/>
          </a:p>
          <a:p>
            <a:r>
              <a:rPr lang="en-US" sz="2200" dirty="0" smtClean="0"/>
              <a:t>* </a:t>
            </a:r>
            <a:r>
              <a:rPr lang="en-US" sz="2200" u="sng" dirty="0" smtClean="0"/>
              <a:t>Example using </a:t>
            </a:r>
            <a:r>
              <a:rPr lang="en-US" sz="2200" u="sng" dirty="0" err="1" smtClean="0"/>
              <a:t>flagstat</a:t>
            </a:r>
            <a:r>
              <a:rPr lang="en-US" sz="2200" dirty="0" smtClean="0"/>
              <a:t>:</a:t>
            </a:r>
          </a:p>
          <a:p>
            <a:r>
              <a:rPr lang="en-US" sz="2200" b="1" dirty="0" err="1" smtClean="0">
                <a:latin typeface="Courier"/>
                <a:cs typeface="Courier"/>
              </a:rPr>
              <a:t>samtools</a:t>
            </a:r>
            <a:r>
              <a:rPr lang="en-US" sz="2200" b="1" dirty="0" smtClean="0">
                <a:latin typeface="Courier"/>
                <a:cs typeface="Courier"/>
              </a:rPr>
              <a:t> </a:t>
            </a:r>
            <a:r>
              <a:rPr lang="en-US" sz="2200" b="1" dirty="0" err="1" smtClean="0">
                <a:latin typeface="Courier"/>
                <a:cs typeface="Courier"/>
              </a:rPr>
              <a:t>flagstat</a:t>
            </a:r>
            <a:r>
              <a:rPr lang="en-US" sz="2200" b="1" dirty="0" smtClean="0">
                <a:latin typeface="Courier"/>
                <a:cs typeface="Courier"/>
              </a:rPr>
              <a:t> </a:t>
            </a:r>
            <a:r>
              <a:rPr lang="en-US" sz="2200" b="1" dirty="0" err="1" smtClean="0">
                <a:latin typeface="Courier"/>
                <a:cs typeface="Courier"/>
              </a:rPr>
              <a:t>accepted_hits.bam</a:t>
            </a:r>
            <a:endParaRPr lang="en-US" sz="2200" b="1" dirty="0">
              <a:latin typeface="Courier"/>
              <a:cs typeface="Courier"/>
            </a:endParaRPr>
          </a:p>
          <a:p>
            <a:endParaRPr lang="en-US" sz="22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72070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7413" y="1409060"/>
            <a:ext cx="7055896" cy="1074884"/>
          </a:xfrm>
        </p:spPr>
        <p:txBody>
          <a:bodyPr anchor="t">
            <a:noAutofit/>
          </a:bodyPr>
          <a:lstStyle/>
          <a:p>
            <a:r>
              <a:rPr lang="en-US" sz="3200" b="1" dirty="0" smtClean="0"/>
              <a:t>Let’s do some examples on the cluster</a:t>
            </a:r>
            <a:endParaRPr lang="en-US" sz="32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32114403"/>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mc:Choice>
    <mc:Fallback>
      <mp:transition xmlns:mp="http://schemas.microsoft.com/office/mac/powerpoint/2008/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0" y="15438"/>
            <a:ext cx="8978900" cy="61579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Mapping on Hoffman –  QC using </a:t>
            </a:r>
            <a:r>
              <a:rPr lang="en-US" sz="3200" b="1" u="sng" dirty="0" err="1" smtClean="0"/>
              <a:t>samtools</a:t>
            </a:r>
            <a:r>
              <a:rPr lang="en-US" sz="3200" b="1" u="sng" dirty="0" smtClean="0"/>
              <a:t> “</a:t>
            </a:r>
            <a:r>
              <a:rPr lang="en-US" sz="3200" b="1" u="sng" dirty="0" err="1" smtClean="0"/>
              <a:t>flagstat</a:t>
            </a:r>
            <a:r>
              <a:rPr lang="en-US" sz="3200" b="1" u="sng" dirty="0" smtClean="0"/>
              <a:t>”</a:t>
            </a:r>
            <a:endParaRPr lang="en-US" sz="3200" b="1" u="sng" dirty="0"/>
          </a:p>
        </p:txBody>
      </p:sp>
      <p:sp>
        <p:nvSpPr>
          <p:cNvPr id="7" name="TextBox 6"/>
          <p:cNvSpPr txBox="1"/>
          <p:nvPr/>
        </p:nvSpPr>
        <p:spPr>
          <a:xfrm>
            <a:off x="280006" y="648974"/>
            <a:ext cx="8698894" cy="6032420"/>
          </a:xfrm>
          <a:prstGeom prst="rect">
            <a:avLst/>
          </a:prstGeom>
          <a:noFill/>
        </p:spPr>
        <p:txBody>
          <a:bodyPr wrap="square" rtlCol="0">
            <a:spAutoFit/>
          </a:bodyPr>
          <a:lstStyle/>
          <a:p>
            <a:pPr marL="514350" indent="-514350"/>
            <a:r>
              <a:rPr lang="en-US" sz="2400" b="1" dirty="0" smtClean="0">
                <a:solidFill>
                  <a:srgbClr val="263B86"/>
                </a:solidFill>
              </a:rPr>
              <a:t>Note: Must use “.bam” file</a:t>
            </a:r>
          </a:p>
          <a:p>
            <a:pPr marL="514350" indent="-514350"/>
            <a:endParaRPr lang="en-US" sz="2400" b="1" dirty="0" smtClean="0">
              <a:solidFill>
                <a:srgbClr val="263B86"/>
              </a:solidFill>
            </a:endParaRPr>
          </a:p>
          <a:p>
            <a:pPr marL="514350" indent="-514350"/>
            <a:r>
              <a:rPr lang="en-US" sz="2400" b="1" dirty="0" smtClean="0">
                <a:solidFill>
                  <a:srgbClr val="263B86"/>
                </a:solidFill>
              </a:rPr>
              <a:t>1. Module load and go to directory</a:t>
            </a:r>
          </a:p>
          <a:p>
            <a:pPr marL="514350" indent="-514350"/>
            <a:r>
              <a:rPr lang="en-US" sz="2400" dirty="0" smtClean="0">
                <a:latin typeface="Courier"/>
                <a:cs typeface="Courier"/>
              </a:rPr>
              <a:t>module load </a:t>
            </a:r>
            <a:r>
              <a:rPr lang="en-US" sz="2400" dirty="0" err="1" smtClean="0">
                <a:latin typeface="Courier"/>
                <a:cs typeface="Courier"/>
              </a:rPr>
              <a:t>samtools</a:t>
            </a:r>
            <a:endParaRPr lang="en-US" sz="2400" dirty="0" smtClean="0">
              <a:latin typeface="Courier"/>
              <a:cs typeface="Courier"/>
            </a:endParaRPr>
          </a:p>
          <a:p>
            <a:pPr marL="514350" indent="-514350"/>
            <a:r>
              <a:rPr lang="en-US" sz="2400" dirty="0" err="1" smtClean="0">
                <a:latin typeface="Courier"/>
                <a:cs typeface="Courier"/>
              </a:rPr>
              <a:t>cd</a:t>
            </a:r>
            <a:r>
              <a:rPr lang="en-US" sz="2400" dirty="0" smtClean="0">
                <a:latin typeface="Courier"/>
                <a:cs typeface="Courier"/>
              </a:rPr>
              <a:t> ~/scratch/Workshop4/samtools/</a:t>
            </a:r>
          </a:p>
          <a:p>
            <a:pPr marL="514350" indent="-514350"/>
            <a:endParaRPr lang="en-US" sz="2400" dirty="0" smtClean="0">
              <a:latin typeface="Courier"/>
              <a:cs typeface="Courier"/>
            </a:endParaRPr>
          </a:p>
          <a:p>
            <a:pPr marL="514350" indent="-514350"/>
            <a:r>
              <a:rPr lang="en-US" sz="2400" b="1" dirty="0" smtClean="0">
                <a:solidFill>
                  <a:srgbClr val="263B86"/>
                </a:solidFill>
              </a:rPr>
              <a:t>2. Convert a “.</a:t>
            </a:r>
            <a:r>
              <a:rPr lang="en-US" sz="2400" b="1" dirty="0" err="1" smtClean="0">
                <a:solidFill>
                  <a:srgbClr val="263B86"/>
                </a:solidFill>
              </a:rPr>
              <a:t>sam</a:t>
            </a:r>
            <a:r>
              <a:rPr lang="en-US" sz="2400" b="1" dirty="0" smtClean="0">
                <a:solidFill>
                  <a:srgbClr val="263B86"/>
                </a:solidFill>
              </a:rPr>
              <a:t>” file to “.bam” format using “view” tool</a:t>
            </a:r>
            <a:endParaRPr lang="en-US" sz="2200" dirty="0" smtClean="0">
              <a:latin typeface="Courier"/>
              <a:cs typeface="Courier"/>
            </a:endParaRPr>
          </a:p>
          <a:p>
            <a:pPr marL="514350" indent="-514350"/>
            <a:r>
              <a:rPr lang="en-US" sz="2200" dirty="0" err="1" smtClean="0">
                <a:latin typeface="Courier"/>
                <a:cs typeface="Courier"/>
              </a:rPr>
              <a:t>samtools</a:t>
            </a:r>
            <a:r>
              <a:rPr lang="en-US" sz="2200" dirty="0" smtClean="0">
                <a:latin typeface="Courier"/>
                <a:cs typeface="Courier"/>
              </a:rPr>
              <a:t> </a:t>
            </a:r>
            <a:r>
              <a:rPr lang="en-US" sz="2200" dirty="0" smtClean="0">
                <a:solidFill>
                  <a:srgbClr val="FF0000"/>
                </a:solidFill>
                <a:latin typeface="Courier"/>
                <a:cs typeface="Courier"/>
              </a:rPr>
              <a:t>view </a:t>
            </a:r>
            <a:r>
              <a:rPr lang="en-US" sz="2200" dirty="0" smtClean="0">
                <a:latin typeface="Courier"/>
                <a:cs typeface="Courier"/>
              </a:rPr>
              <a:t>-</a:t>
            </a:r>
            <a:r>
              <a:rPr lang="en-US" sz="2200" dirty="0" err="1" smtClean="0">
                <a:latin typeface="Courier"/>
                <a:cs typeface="Courier"/>
              </a:rPr>
              <a:t>bS</a:t>
            </a:r>
            <a:r>
              <a:rPr lang="en-US" sz="2200" dirty="0" smtClean="0">
                <a:latin typeface="Courier"/>
                <a:cs typeface="Courier"/>
              </a:rPr>
              <a:t> </a:t>
            </a:r>
            <a:r>
              <a:rPr lang="en-US" sz="2200" dirty="0" smtClean="0">
                <a:solidFill>
                  <a:srgbClr val="0000FF"/>
                </a:solidFill>
                <a:latin typeface="Courier"/>
                <a:cs typeface="Courier"/>
              </a:rPr>
              <a:t>../data/</a:t>
            </a:r>
            <a:r>
              <a:rPr lang="en-US" sz="2200" dirty="0" err="1" smtClean="0">
                <a:solidFill>
                  <a:srgbClr val="0000FF"/>
                </a:solidFill>
                <a:latin typeface="Courier"/>
                <a:cs typeface="Courier"/>
              </a:rPr>
              <a:t>sample.sam</a:t>
            </a:r>
            <a:r>
              <a:rPr lang="en-US" sz="2200" dirty="0" smtClean="0">
                <a:latin typeface="Courier"/>
                <a:cs typeface="Courier"/>
              </a:rPr>
              <a:t> &gt; </a:t>
            </a:r>
            <a:r>
              <a:rPr lang="en-US" sz="2200" dirty="0" err="1" smtClean="0">
                <a:solidFill>
                  <a:srgbClr val="008000"/>
                </a:solidFill>
                <a:latin typeface="Courier"/>
                <a:cs typeface="Courier"/>
              </a:rPr>
              <a:t>sample.bam</a:t>
            </a:r>
            <a:endParaRPr lang="en-US" sz="2200" dirty="0" smtClean="0">
              <a:solidFill>
                <a:srgbClr val="008000"/>
              </a:solidFill>
              <a:latin typeface="Courier"/>
              <a:cs typeface="Courier"/>
            </a:endParaRPr>
          </a:p>
          <a:p>
            <a:pPr marL="514350" indent="-514350"/>
            <a:endParaRPr lang="en-US" sz="2400" dirty="0" smtClean="0">
              <a:latin typeface="Courier"/>
              <a:cs typeface="Courier"/>
            </a:endParaRPr>
          </a:p>
          <a:p>
            <a:pPr marL="514350" indent="-514350"/>
            <a:r>
              <a:rPr lang="en-US" sz="2400" b="1" dirty="0" smtClean="0">
                <a:solidFill>
                  <a:srgbClr val="263B86"/>
                </a:solidFill>
              </a:rPr>
              <a:t>3. Alignment stats using “</a:t>
            </a:r>
            <a:r>
              <a:rPr lang="en-US" sz="2400" b="1" dirty="0" err="1" smtClean="0">
                <a:solidFill>
                  <a:srgbClr val="263B86"/>
                </a:solidFill>
              </a:rPr>
              <a:t>flagstat</a:t>
            </a:r>
            <a:r>
              <a:rPr lang="en-US" sz="2400" b="1" dirty="0" smtClean="0">
                <a:solidFill>
                  <a:srgbClr val="263B86"/>
                </a:solidFill>
              </a:rPr>
              <a:t>” tool</a:t>
            </a:r>
            <a:endParaRPr lang="en-US" sz="2000" dirty="0" smtClean="0">
              <a:latin typeface="Courier"/>
              <a:cs typeface="Courier"/>
            </a:endParaRPr>
          </a:p>
          <a:p>
            <a:pPr marL="514350" indent="-514350"/>
            <a:r>
              <a:rPr lang="en-US" sz="2200" dirty="0" err="1" smtClean="0">
                <a:latin typeface="Courier"/>
                <a:cs typeface="Courier"/>
              </a:rPr>
              <a:t>samtools</a:t>
            </a:r>
            <a:r>
              <a:rPr lang="en-US" sz="2200" dirty="0" smtClean="0">
                <a:latin typeface="Courier"/>
                <a:cs typeface="Courier"/>
              </a:rPr>
              <a:t> </a:t>
            </a:r>
            <a:r>
              <a:rPr lang="en-US" sz="2200" dirty="0" err="1" smtClean="0">
                <a:solidFill>
                  <a:srgbClr val="FF0000"/>
                </a:solidFill>
                <a:latin typeface="Courier"/>
                <a:cs typeface="Courier"/>
              </a:rPr>
              <a:t>flagstat</a:t>
            </a:r>
            <a:r>
              <a:rPr lang="en-US" sz="2200" dirty="0" smtClean="0">
                <a:solidFill>
                  <a:srgbClr val="FF0000"/>
                </a:solidFill>
                <a:latin typeface="Courier"/>
                <a:cs typeface="Courier"/>
              </a:rPr>
              <a:t> </a:t>
            </a:r>
            <a:r>
              <a:rPr lang="en-US" sz="2200" dirty="0" err="1" smtClean="0">
                <a:solidFill>
                  <a:srgbClr val="0000FF"/>
                </a:solidFill>
                <a:latin typeface="Courier"/>
                <a:cs typeface="Courier"/>
              </a:rPr>
              <a:t>sample.bam</a:t>
            </a:r>
            <a:r>
              <a:rPr lang="en-US" sz="2200" dirty="0" smtClean="0">
                <a:solidFill>
                  <a:srgbClr val="0000FF"/>
                </a:solidFill>
                <a:latin typeface="Courier"/>
                <a:cs typeface="Courier"/>
              </a:rPr>
              <a:t> </a:t>
            </a:r>
            <a:r>
              <a:rPr lang="en-US" sz="2200" dirty="0" smtClean="0">
                <a:latin typeface="Courier"/>
                <a:cs typeface="Courier"/>
              </a:rPr>
              <a:t>&gt; </a:t>
            </a:r>
            <a:r>
              <a:rPr lang="en-US" sz="2200" dirty="0" err="1" smtClean="0">
                <a:solidFill>
                  <a:srgbClr val="008000"/>
                </a:solidFill>
                <a:latin typeface="Courier"/>
                <a:cs typeface="Courier"/>
              </a:rPr>
              <a:t>summary_flagstat</a:t>
            </a:r>
            <a:r>
              <a:rPr lang="en-US" sz="2200" dirty="0" smtClean="0">
                <a:solidFill>
                  <a:srgbClr val="008000"/>
                </a:solidFill>
                <a:latin typeface="Courier"/>
                <a:cs typeface="Courier"/>
              </a:rPr>
              <a:t> </a:t>
            </a:r>
          </a:p>
          <a:p>
            <a:pPr marL="514350" indent="-514350"/>
            <a:endParaRPr lang="en-US" sz="2200" dirty="0" smtClean="0">
              <a:solidFill>
                <a:srgbClr val="008000"/>
              </a:solidFill>
              <a:latin typeface="Courier"/>
              <a:cs typeface="Courier"/>
            </a:endParaRPr>
          </a:p>
          <a:p>
            <a:pPr marL="514350" indent="-514350"/>
            <a:endParaRPr lang="en-US" sz="2200" dirty="0" smtClean="0">
              <a:solidFill>
                <a:srgbClr val="008000"/>
              </a:solidFill>
              <a:latin typeface="Courier"/>
              <a:cs typeface="Courier"/>
            </a:endParaRPr>
          </a:p>
          <a:p>
            <a:pPr marL="514350" indent="-514350"/>
            <a:r>
              <a:rPr lang="en-US" sz="2000" b="1" dirty="0" smtClean="0">
                <a:solidFill>
                  <a:srgbClr val="FF0000"/>
                </a:solidFill>
                <a:latin typeface="Courier"/>
                <a:cs typeface="Courier"/>
              </a:rPr>
              <a:t>tool from </a:t>
            </a:r>
            <a:r>
              <a:rPr lang="en-US" sz="2000" b="1" dirty="0" err="1" smtClean="0">
                <a:solidFill>
                  <a:srgbClr val="FF0000"/>
                </a:solidFill>
                <a:latin typeface="Courier"/>
                <a:cs typeface="Courier"/>
              </a:rPr>
              <a:t>samtools</a:t>
            </a:r>
            <a:endParaRPr lang="en-US" sz="2000" b="1" dirty="0" smtClean="0">
              <a:solidFill>
                <a:srgbClr val="FF0000"/>
              </a:solidFill>
              <a:latin typeface="Courier"/>
              <a:cs typeface="Courier"/>
            </a:endParaRPr>
          </a:p>
          <a:p>
            <a:pPr marL="514350" indent="-514350"/>
            <a:r>
              <a:rPr lang="en-US" sz="2000" b="1" dirty="0" smtClean="0">
                <a:solidFill>
                  <a:srgbClr val="0000FF"/>
                </a:solidFill>
                <a:latin typeface="Courier"/>
                <a:cs typeface="Courier"/>
              </a:rPr>
              <a:t>input file</a:t>
            </a:r>
          </a:p>
          <a:p>
            <a:pPr marL="514350" indent="-514350"/>
            <a:r>
              <a:rPr lang="en-US" sz="2000" b="1" dirty="0" smtClean="0">
                <a:solidFill>
                  <a:srgbClr val="008000"/>
                </a:solidFill>
                <a:latin typeface="Courier"/>
                <a:cs typeface="Courier"/>
              </a:rPr>
              <a:t>output file</a:t>
            </a:r>
          </a:p>
          <a:p>
            <a:pPr marL="514350" indent="-514350"/>
            <a:r>
              <a:rPr lang="en-US" sz="2200" dirty="0" smtClean="0">
                <a:latin typeface="Courier"/>
                <a:cs typeface="Courier"/>
              </a:rPr>
              <a:t>-</a:t>
            </a:r>
            <a:r>
              <a:rPr lang="en-US" sz="2200" dirty="0" err="1" smtClean="0">
                <a:latin typeface="Courier"/>
                <a:cs typeface="Courier"/>
              </a:rPr>
              <a:t>bS</a:t>
            </a:r>
            <a:r>
              <a:rPr lang="en-US" sz="2200" dirty="0" smtClean="0">
                <a:latin typeface="Courier"/>
                <a:cs typeface="Courier"/>
              </a:rPr>
              <a:t> = use if header information is available</a:t>
            </a:r>
            <a:endParaRPr lang="en-US" sz="2400" dirty="0" smtClean="0">
              <a:latin typeface="Courier"/>
              <a:cs typeface="Courier"/>
            </a:endParaRPr>
          </a:p>
          <a:p>
            <a:endParaRPr lang="en-US" sz="2400" dirty="0" smtClean="0">
              <a:solidFill>
                <a:srgbClr val="263B86"/>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31707280"/>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466867" cy="707285"/>
          </a:xfrm>
        </p:spPr>
        <p:txBody>
          <a:bodyPr/>
          <a:lstStyle/>
          <a:p>
            <a:r>
              <a:rPr lang="en-US" sz="3200" b="1" u="sng" dirty="0" smtClean="0"/>
              <a:t>Day 3</a:t>
            </a:r>
            <a:endParaRPr lang="en-US" sz="3200" b="1" u="sng" dirty="0"/>
          </a:p>
        </p:txBody>
      </p:sp>
      <p:sp>
        <p:nvSpPr>
          <p:cNvPr id="3" name="Content Placeholder 2"/>
          <p:cNvSpPr>
            <a:spLocks noGrp="1"/>
          </p:cNvSpPr>
          <p:nvPr>
            <p:ph idx="1"/>
          </p:nvPr>
        </p:nvSpPr>
        <p:spPr>
          <a:xfrm>
            <a:off x="-2" y="1090440"/>
            <a:ext cx="8466867" cy="4033080"/>
          </a:xfrm>
        </p:spPr>
        <p:txBody>
          <a:bodyPr>
            <a:normAutofit/>
          </a:bodyPr>
          <a:lstStyle/>
          <a:p>
            <a:r>
              <a:rPr lang="en-US" sz="2400" dirty="0"/>
              <a:t>Analyzing an alignment file </a:t>
            </a:r>
          </a:p>
          <a:p>
            <a:pPr lvl="2"/>
            <a:r>
              <a:rPr lang="en-US" sz="2400" dirty="0"/>
              <a:t>Alignment file formats – SAM and </a:t>
            </a:r>
            <a:r>
              <a:rPr lang="en-US" sz="2400" dirty="0" smtClean="0"/>
              <a:t>BAM</a:t>
            </a:r>
          </a:p>
          <a:p>
            <a:pPr lvl="2"/>
            <a:r>
              <a:rPr lang="en-US" sz="2400" dirty="0" err="1" smtClean="0"/>
              <a:t>SAMtools</a:t>
            </a:r>
            <a:endParaRPr lang="en-US" sz="2400" dirty="0"/>
          </a:p>
          <a:p>
            <a:pPr lvl="2"/>
            <a:r>
              <a:rPr lang="en-US" sz="2400" dirty="0" err="1" smtClean="0"/>
              <a:t>BEDtools</a:t>
            </a:r>
            <a:endParaRPr lang="en-US" sz="2400" dirty="0" smtClean="0"/>
          </a:p>
          <a:p>
            <a:pPr lvl="2"/>
            <a:r>
              <a:rPr lang="en-US" dirty="0" smtClean="0"/>
              <a:t>Picard </a:t>
            </a:r>
            <a:r>
              <a:rPr lang="en-US" dirty="0" smtClean="0"/>
              <a:t>tools</a:t>
            </a:r>
            <a:endParaRPr lang="en-US" sz="2400" dirty="0" smtClean="0"/>
          </a:p>
          <a:p>
            <a:endParaRPr lang="en-US" sz="2400" dirty="0" smtClean="0"/>
          </a:p>
          <a:p>
            <a:pPr lvl="1"/>
            <a:endParaRPr lang="en-US" sz="2400" dirty="0" smtClean="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51974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0" y="15438"/>
            <a:ext cx="8978900" cy="61579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Mapping on Hoffman –  QC using Picard</a:t>
            </a:r>
            <a:endParaRPr lang="en-US" sz="3200" b="1" u="sng" dirty="0"/>
          </a:p>
        </p:txBody>
      </p:sp>
      <p:sp>
        <p:nvSpPr>
          <p:cNvPr id="7" name="TextBox 6"/>
          <p:cNvSpPr txBox="1"/>
          <p:nvPr/>
        </p:nvSpPr>
        <p:spPr>
          <a:xfrm>
            <a:off x="280006" y="648974"/>
            <a:ext cx="8698894" cy="5755421"/>
          </a:xfrm>
          <a:prstGeom prst="rect">
            <a:avLst/>
          </a:prstGeom>
          <a:noFill/>
        </p:spPr>
        <p:txBody>
          <a:bodyPr wrap="square" rtlCol="0">
            <a:spAutoFit/>
          </a:bodyPr>
          <a:lstStyle/>
          <a:p>
            <a:pPr marL="514350" indent="-514350"/>
            <a:r>
              <a:rPr lang="en-US" sz="2400" b="1" dirty="0" smtClean="0">
                <a:solidFill>
                  <a:srgbClr val="263B86"/>
                </a:solidFill>
              </a:rPr>
              <a:t>Picard tools: </a:t>
            </a:r>
            <a:r>
              <a:rPr lang="en-US" sz="2400" b="1" dirty="0" err="1" smtClean="0">
                <a:solidFill>
                  <a:srgbClr val="263B86"/>
                </a:solidFill>
              </a:rPr>
              <a:t>AlignmentSummaryMetrics</a:t>
            </a:r>
            <a:endParaRPr lang="en-US" sz="2400" b="1" dirty="0" smtClean="0">
              <a:solidFill>
                <a:srgbClr val="263B86"/>
              </a:solidFill>
            </a:endParaRPr>
          </a:p>
          <a:p>
            <a:pPr marL="514350" indent="-514350"/>
            <a:r>
              <a:rPr lang="en-US" sz="2400" b="1" dirty="0" smtClean="0">
                <a:solidFill>
                  <a:srgbClr val="263B86"/>
                </a:solidFill>
              </a:rPr>
              <a:t>Can use </a:t>
            </a:r>
            <a:r>
              <a:rPr lang="en-US" sz="2400" b="1" dirty="0" err="1" smtClean="0">
                <a:solidFill>
                  <a:srgbClr val="263B86"/>
                </a:solidFill>
              </a:rPr>
              <a:t>sam</a:t>
            </a:r>
            <a:r>
              <a:rPr lang="en-US" sz="2400" b="1" dirty="0" smtClean="0">
                <a:solidFill>
                  <a:srgbClr val="263B86"/>
                </a:solidFill>
              </a:rPr>
              <a:t> or bam file</a:t>
            </a:r>
          </a:p>
          <a:p>
            <a:pPr marL="514350" indent="-514350"/>
            <a:endParaRPr lang="en-US" sz="2400" b="1" dirty="0" smtClean="0">
              <a:solidFill>
                <a:srgbClr val="263B86"/>
              </a:solidFill>
            </a:endParaRPr>
          </a:p>
          <a:p>
            <a:pPr marL="514350" indent="-514350"/>
            <a:r>
              <a:rPr lang="en-US" sz="2400" b="1" dirty="0" smtClean="0">
                <a:solidFill>
                  <a:srgbClr val="263B86"/>
                </a:solidFill>
              </a:rPr>
              <a:t>1. Go to directory</a:t>
            </a:r>
            <a:endParaRPr lang="en-US" sz="2400" dirty="0" smtClean="0">
              <a:solidFill>
                <a:srgbClr val="263B86"/>
              </a:solidFill>
            </a:endParaRPr>
          </a:p>
          <a:p>
            <a:pPr marL="514350" indent="-514350"/>
            <a:r>
              <a:rPr lang="en-US" sz="2400" dirty="0" err="1" smtClean="0">
                <a:latin typeface="Courier"/>
                <a:cs typeface="Courier"/>
              </a:rPr>
              <a:t>cd</a:t>
            </a:r>
            <a:r>
              <a:rPr lang="en-US" sz="2400" dirty="0" smtClean="0">
                <a:latin typeface="Courier"/>
                <a:cs typeface="Courier"/>
              </a:rPr>
              <a:t> ~/scratch/Workshop4/picardtools/</a:t>
            </a:r>
          </a:p>
          <a:p>
            <a:pPr marL="514350" indent="-514350"/>
            <a:endParaRPr lang="en-US" sz="2400" dirty="0" smtClean="0"/>
          </a:p>
          <a:p>
            <a:pPr marL="514350" indent="-514350"/>
            <a:r>
              <a:rPr lang="en-US" sz="2200" dirty="0" smtClean="0">
                <a:latin typeface="Courier"/>
                <a:cs typeface="Courier"/>
              </a:rPr>
              <a:t>java -jar </a:t>
            </a:r>
            <a:r>
              <a:rPr lang="en-US" sz="2200" dirty="0" smtClean="0">
                <a:solidFill>
                  <a:srgbClr val="FF0000"/>
                </a:solidFill>
                <a:latin typeface="Courier"/>
                <a:cs typeface="Courier"/>
              </a:rPr>
              <a:t>/</a:t>
            </a:r>
            <a:r>
              <a:rPr lang="en-US" sz="2200" dirty="0" err="1" smtClean="0">
                <a:solidFill>
                  <a:srgbClr val="FF0000"/>
                </a:solidFill>
                <a:latin typeface="Courier"/>
                <a:cs typeface="Courier"/>
              </a:rPr>
              <a:t>u/local/apps/picard-tools/current/CollectAlignmentSummaryMetrics.jar</a:t>
            </a:r>
            <a:r>
              <a:rPr lang="en-US" sz="2200" dirty="0" smtClean="0">
                <a:latin typeface="Courier"/>
                <a:cs typeface="Courier"/>
              </a:rPr>
              <a:t> </a:t>
            </a:r>
            <a:r>
              <a:rPr lang="en-US" sz="2200" dirty="0" smtClean="0">
                <a:solidFill>
                  <a:srgbClr val="0000FF"/>
                </a:solidFill>
                <a:latin typeface="Courier"/>
                <a:cs typeface="Courier"/>
              </a:rPr>
              <a:t>INPUT=../data/</a:t>
            </a:r>
            <a:r>
              <a:rPr lang="en-US" sz="2200" dirty="0" err="1" smtClean="0">
                <a:solidFill>
                  <a:srgbClr val="0000FF"/>
                </a:solidFill>
                <a:latin typeface="Courier"/>
                <a:cs typeface="Courier"/>
              </a:rPr>
              <a:t>sample.bam</a:t>
            </a:r>
            <a:r>
              <a:rPr lang="en-US" sz="2200" dirty="0" smtClean="0">
                <a:solidFill>
                  <a:srgbClr val="0000FF"/>
                </a:solidFill>
                <a:latin typeface="Courier"/>
                <a:cs typeface="Courier"/>
              </a:rPr>
              <a:t> </a:t>
            </a:r>
            <a:r>
              <a:rPr lang="en-US" sz="2200" dirty="0" smtClean="0">
                <a:solidFill>
                  <a:srgbClr val="008000"/>
                </a:solidFill>
                <a:latin typeface="Courier"/>
                <a:cs typeface="Courier"/>
              </a:rPr>
              <a:t>OUTPUT=</a:t>
            </a:r>
            <a:r>
              <a:rPr lang="en-US" sz="2200" dirty="0" err="1" smtClean="0">
                <a:solidFill>
                  <a:srgbClr val="008000"/>
                </a:solidFill>
                <a:latin typeface="Courier"/>
                <a:cs typeface="Courier"/>
              </a:rPr>
              <a:t>summary_metrics</a:t>
            </a:r>
            <a:r>
              <a:rPr lang="en-US" sz="2200" dirty="0" smtClean="0">
                <a:latin typeface="Courier"/>
                <a:cs typeface="Courier"/>
              </a:rPr>
              <a:t> </a:t>
            </a:r>
            <a:r>
              <a:rPr lang="en-US" sz="2200" dirty="0" smtClean="0">
                <a:solidFill>
                  <a:srgbClr val="660066"/>
                </a:solidFill>
                <a:latin typeface="Courier"/>
                <a:cs typeface="Courier"/>
              </a:rPr>
              <a:t>REFERENCE_SEQUENCE=../data/</a:t>
            </a:r>
            <a:r>
              <a:rPr lang="en-US" sz="2200" dirty="0" err="1" smtClean="0">
                <a:solidFill>
                  <a:srgbClr val="660066"/>
                </a:solidFill>
                <a:latin typeface="Courier"/>
                <a:cs typeface="Courier"/>
              </a:rPr>
              <a:t>genome.fa</a:t>
            </a:r>
            <a:endParaRPr lang="en-US" sz="2200" dirty="0" smtClean="0">
              <a:solidFill>
                <a:srgbClr val="660066"/>
              </a:solidFill>
              <a:latin typeface="Courier"/>
              <a:cs typeface="Courier"/>
            </a:endParaRPr>
          </a:p>
          <a:p>
            <a:pPr marL="514350" indent="-514350"/>
            <a:endParaRPr lang="en-US" sz="2200" dirty="0" smtClean="0">
              <a:latin typeface="Courier"/>
              <a:cs typeface="Courier"/>
            </a:endParaRPr>
          </a:p>
          <a:p>
            <a:pPr marL="514350" indent="-514350"/>
            <a:r>
              <a:rPr lang="en-US" sz="2200" dirty="0" smtClean="0">
                <a:solidFill>
                  <a:schemeClr val="tx2"/>
                </a:solidFill>
              </a:rPr>
              <a:t>Picard comprises Java-based command-line utilities that manipulate SAM files, and a Java API (HTSJDK) for creating new programs that read and write SAM files. Both SAM text format and SAM binary (BAM) format are supported</a:t>
            </a:r>
            <a:r>
              <a:rPr lang="en-US" sz="2400" dirty="0" smtClean="0">
                <a:solidFill>
                  <a:schemeClr val="tx2"/>
                </a:solidFill>
              </a:rPr>
              <a:t>.</a:t>
            </a:r>
          </a:p>
          <a:p>
            <a:pPr marL="514350" indent="-514350"/>
            <a:r>
              <a:rPr lang="en-US" sz="2400" dirty="0" smtClean="0">
                <a:solidFill>
                  <a:schemeClr val="tx2"/>
                </a:solidFill>
              </a:rPr>
              <a:t>	</a:t>
            </a:r>
            <a:r>
              <a:rPr lang="en-US" sz="2400" b="1" dirty="0" smtClean="0">
                <a:solidFill>
                  <a:schemeClr val="tx2"/>
                </a:solidFill>
              </a:rPr>
              <a:t>http://</a:t>
            </a:r>
            <a:r>
              <a:rPr lang="en-US" sz="2400" b="1" dirty="0" err="1" smtClean="0">
                <a:solidFill>
                  <a:schemeClr val="tx2"/>
                </a:solidFill>
              </a:rPr>
              <a:t>picard.sourceforge.net/index.shtml</a:t>
            </a:r>
            <a:endParaRPr lang="en-US" sz="2400" b="1" dirty="0" smtClean="0">
              <a:solidFill>
                <a:schemeClr val="tx2"/>
              </a:solidFill>
            </a:endParaRPr>
          </a:p>
          <a:p>
            <a:pPr marL="514350" indent="-514350"/>
            <a:endParaRPr lang="en-US" sz="2400" dirty="0" smtClean="0">
              <a:solidFill>
                <a:schemeClr val="tx2"/>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31707280"/>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 name="TextBox 99"/>
          <p:cNvSpPr txBox="1"/>
          <p:nvPr/>
        </p:nvSpPr>
        <p:spPr>
          <a:xfrm>
            <a:off x="234461" y="1182396"/>
            <a:ext cx="3692770" cy="4154983"/>
          </a:xfrm>
          <a:prstGeom prst="rect">
            <a:avLst/>
          </a:prstGeom>
          <a:noFill/>
        </p:spPr>
        <p:txBody>
          <a:bodyPr wrap="square" rtlCol="0">
            <a:spAutoFit/>
          </a:bodyPr>
          <a:lstStyle/>
          <a:p>
            <a:pPr marL="342900" indent="-342900">
              <a:buFont typeface="Arial"/>
              <a:buChar char="•"/>
            </a:pPr>
            <a:r>
              <a:rPr lang="en-US" sz="2400" dirty="0"/>
              <a:t>U</a:t>
            </a:r>
            <a:r>
              <a:rPr lang="en-US" sz="2400" dirty="0" smtClean="0"/>
              <a:t>niquely aligned reads or reads with multiple alignments? </a:t>
            </a:r>
          </a:p>
          <a:p>
            <a:pPr marL="342900" indent="-342900">
              <a:buFont typeface="Arial"/>
              <a:buChar char="•"/>
            </a:pPr>
            <a:endParaRPr lang="en-US" sz="2400" dirty="0"/>
          </a:p>
          <a:p>
            <a:pPr marL="342900" indent="-342900">
              <a:buFont typeface="Arial"/>
              <a:buChar char="•"/>
            </a:pPr>
            <a:r>
              <a:rPr lang="en-US" sz="2400" dirty="0" smtClean="0"/>
              <a:t>Properly aligned reads?</a:t>
            </a:r>
          </a:p>
          <a:p>
            <a:pPr marL="342900" indent="-342900">
              <a:buFont typeface="Arial"/>
              <a:buChar char="•"/>
            </a:pPr>
            <a:endParaRPr lang="en-US" sz="2400" dirty="0" smtClean="0"/>
          </a:p>
          <a:p>
            <a:pPr marL="342900" indent="-342900">
              <a:buFont typeface="Arial"/>
              <a:buChar char="•"/>
            </a:pPr>
            <a:endParaRPr lang="en-US" sz="2400" dirty="0" smtClean="0"/>
          </a:p>
          <a:p>
            <a:pPr marL="342900" indent="-342900">
              <a:buFont typeface="Arial"/>
              <a:buChar char="•"/>
            </a:pPr>
            <a:r>
              <a:rPr lang="en-US" sz="2400" dirty="0" smtClean="0"/>
              <a:t>Mapping quality?</a:t>
            </a:r>
          </a:p>
          <a:p>
            <a:pPr marL="342900" indent="-342900">
              <a:buFont typeface="Arial"/>
              <a:buChar char="•"/>
            </a:pPr>
            <a:endParaRPr lang="en-US" sz="2400" dirty="0" smtClean="0"/>
          </a:p>
          <a:p>
            <a:pPr marL="342900" indent="-342900">
              <a:buFont typeface="Arial"/>
              <a:buChar char="•"/>
            </a:pPr>
            <a:r>
              <a:rPr lang="en-US" sz="2400" dirty="0" smtClean="0"/>
              <a:t>Remove duplicates </a:t>
            </a:r>
          </a:p>
          <a:p>
            <a:endParaRPr lang="en-US" sz="2400" dirty="0" smtClean="0"/>
          </a:p>
        </p:txBody>
      </p:sp>
      <p:sp>
        <p:nvSpPr>
          <p:cNvPr id="5" name="TextBox 4"/>
          <p:cNvSpPr txBox="1"/>
          <p:nvPr/>
        </p:nvSpPr>
        <p:spPr>
          <a:xfrm>
            <a:off x="234461" y="156308"/>
            <a:ext cx="5917155" cy="646331"/>
          </a:xfrm>
          <a:prstGeom prst="rect">
            <a:avLst/>
          </a:prstGeom>
          <a:noFill/>
        </p:spPr>
        <p:txBody>
          <a:bodyPr wrap="none" rtlCol="0">
            <a:spAutoFit/>
          </a:bodyPr>
          <a:lstStyle/>
          <a:p>
            <a:r>
              <a:rPr lang="en-US" sz="3600" b="1" u="sng" dirty="0">
                <a:solidFill>
                  <a:schemeClr val="tx2"/>
                </a:solidFill>
              </a:rPr>
              <a:t>Filter alignments in SAM file – </a:t>
            </a:r>
          </a:p>
        </p:txBody>
      </p:sp>
      <p:sp>
        <p:nvSpPr>
          <p:cNvPr id="8" name="TextBox 7"/>
          <p:cNvSpPr txBox="1"/>
          <p:nvPr/>
        </p:nvSpPr>
        <p:spPr>
          <a:xfrm>
            <a:off x="4093307" y="1162302"/>
            <a:ext cx="4685823" cy="3785652"/>
          </a:xfrm>
          <a:prstGeom prst="rect">
            <a:avLst/>
          </a:prstGeom>
          <a:noFill/>
        </p:spPr>
        <p:txBody>
          <a:bodyPr wrap="square" rtlCol="0">
            <a:spAutoFit/>
          </a:bodyPr>
          <a:lstStyle/>
          <a:p>
            <a:r>
              <a:rPr lang="en-US" sz="2400" dirty="0" smtClean="0">
                <a:solidFill>
                  <a:schemeClr val="accent2"/>
                </a:solidFill>
              </a:rPr>
              <a:t>Application dependent</a:t>
            </a:r>
          </a:p>
          <a:p>
            <a:endParaRPr lang="en-US" sz="2400" dirty="0" smtClean="0">
              <a:solidFill>
                <a:schemeClr val="accent2"/>
              </a:solidFill>
            </a:endParaRPr>
          </a:p>
          <a:p>
            <a:endParaRPr lang="en-US" sz="2400" dirty="0" smtClean="0">
              <a:solidFill>
                <a:schemeClr val="accent2"/>
              </a:solidFill>
            </a:endParaRPr>
          </a:p>
          <a:p>
            <a:endParaRPr lang="en-US" sz="2400" dirty="0" smtClean="0">
              <a:solidFill>
                <a:schemeClr val="accent2"/>
              </a:solidFill>
            </a:endParaRPr>
          </a:p>
          <a:p>
            <a:r>
              <a:rPr lang="en-US" sz="2400" dirty="0" smtClean="0">
                <a:solidFill>
                  <a:schemeClr val="accent2"/>
                </a:solidFill>
              </a:rPr>
              <a:t>PE orientation (depends on application)</a:t>
            </a:r>
          </a:p>
          <a:p>
            <a:r>
              <a:rPr lang="en-US" sz="2400" dirty="0" smtClean="0">
                <a:solidFill>
                  <a:schemeClr val="accent2"/>
                </a:solidFill>
              </a:rPr>
              <a:t> </a:t>
            </a:r>
          </a:p>
          <a:p>
            <a:r>
              <a:rPr lang="en-US" sz="2400" dirty="0" err="1" smtClean="0">
                <a:solidFill>
                  <a:schemeClr val="accent2"/>
                </a:solidFill>
              </a:rPr>
              <a:t>Phred</a:t>
            </a:r>
            <a:r>
              <a:rPr lang="en-US" sz="2400" dirty="0" smtClean="0">
                <a:solidFill>
                  <a:schemeClr val="accent2"/>
                </a:solidFill>
              </a:rPr>
              <a:t> score &gt;20 (99%) or 30 (99.9%)</a:t>
            </a:r>
          </a:p>
          <a:p>
            <a:endParaRPr lang="en-US" sz="2400" dirty="0" smtClean="0">
              <a:solidFill>
                <a:schemeClr val="accent2"/>
              </a:solidFill>
            </a:endParaRPr>
          </a:p>
          <a:p>
            <a:r>
              <a:rPr lang="en-US" sz="2400" b="1" dirty="0" smtClean="0">
                <a:solidFill>
                  <a:schemeClr val="accent2"/>
                </a:solidFill>
              </a:rPr>
              <a:t>“</a:t>
            </a:r>
            <a:r>
              <a:rPr lang="en-US" sz="2400" b="1" dirty="0" err="1" smtClean="0">
                <a:solidFill>
                  <a:schemeClr val="accent2"/>
                </a:solidFill>
              </a:rPr>
              <a:t>rmdup</a:t>
            </a:r>
            <a:r>
              <a:rPr lang="en-US" sz="2400" b="1" dirty="0" smtClean="0">
                <a:solidFill>
                  <a:schemeClr val="accent2"/>
                </a:solidFill>
              </a:rPr>
              <a:t>” </a:t>
            </a:r>
            <a:r>
              <a:rPr lang="en-US" sz="2400" dirty="0" smtClean="0">
                <a:solidFill>
                  <a:schemeClr val="accent2"/>
                </a:solidFill>
              </a:rPr>
              <a:t>to remove PCR duplicates</a:t>
            </a:r>
            <a:endParaRPr lang="en-US" sz="2400" b="1" dirty="0" smtClean="0">
              <a:solidFill>
                <a:schemeClr val="accent2"/>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554245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u="sng" dirty="0" smtClean="0">
                <a:solidFill>
                  <a:schemeClr val="tx2"/>
                </a:solidFill>
              </a:rPr>
              <a:t>SAM tools</a:t>
            </a:r>
            <a:endParaRPr lang="en-US" sz="3200" dirty="0"/>
          </a:p>
        </p:txBody>
      </p:sp>
      <p:graphicFrame>
        <p:nvGraphicFramePr>
          <p:cNvPr id="3" name="Table 2"/>
          <p:cNvGraphicFramePr>
            <a:graphicFrameLocks noGrp="1"/>
          </p:cNvGraphicFramePr>
          <p:nvPr/>
        </p:nvGraphicFramePr>
        <p:xfrm>
          <a:off x="368170" y="1028700"/>
          <a:ext cx="8318629" cy="5644169"/>
        </p:xfrm>
        <a:graphic>
          <a:graphicData uri="http://schemas.openxmlformats.org/drawingml/2006/table">
            <a:tbl>
              <a:tblPr firstRow="1" bandRow="1">
                <a:tableStyleId>{793D81CF-94F2-401A-BA57-92F5A7B2D0C5}</a:tableStyleId>
              </a:tblPr>
              <a:tblGrid>
                <a:gridCol w="2200971"/>
                <a:gridCol w="6117658"/>
              </a:tblGrid>
              <a:tr h="0">
                <a:tc>
                  <a:txBody>
                    <a:bodyPr/>
                    <a:lstStyle/>
                    <a:p>
                      <a:r>
                        <a:rPr lang="en-US" dirty="0" smtClean="0"/>
                        <a:t>Utility</a:t>
                      </a:r>
                      <a:endParaRPr lang="en-US" dirty="0"/>
                    </a:p>
                  </a:txBody>
                  <a:tcPr/>
                </a:tc>
                <a:tc>
                  <a:txBody>
                    <a:bodyPr/>
                    <a:lstStyle/>
                    <a:p>
                      <a:r>
                        <a:rPr lang="en-US" dirty="0" smtClean="0"/>
                        <a:t>Description</a:t>
                      </a:r>
                      <a:endParaRPr lang="en-US" dirty="0"/>
                    </a:p>
                  </a:txBody>
                  <a:tcPr/>
                </a:tc>
              </a:tr>
              <a:tr h="492818">
                <a:tc>
                  <a:txBody>
                    <a:bodyPr/>
                    <a:lstStyle/>
                    <a:p>
                      <a:r>
                        <a:rPr lang="en-US" b="1" dirty="0" smtClean="0"/>
                        <a:t>view</a:t>
                      </a:r>
                      <a:endParaRPr lang="en-US" b="1" dirty="0"/>
                    </a:p>
                  </a:txBody>
                  <a:tcPr/>
                </a:tc>
                <a:tc>
                  <a:txBody>
                    <a:bodyPr/>
                    <a:lstStyle/>
                    <a:p>
                      <a:r>
                        <a:rPr lang="en-US" dirty="0" smtClean="0"/>
                        <a:t>Convert between </a:t>
                      </a:r>
                      <a:r>
                        <a:rPr lang="en-US" dirty="0" err="1" smtClean="0"/>
                        <a:t>sam</a:t>
                      </a:r>
                      <a:r>
                        <a:rPr lang="en-US" dirty="0" smtClean="0"/>
                        <a:t>/bam format, and filter alignment</a:t>
                      </a:r>
                      <a:r>
                        <a:rPr lang="en-US" baseline="0" dirty="0" smtClean="0"/>
                        <a:t> file</a:t>
                      </a:r>
                      <a:endParaRPr lang="en-US" dirty="0"/>
                    </a:p>
                  </a:txBody>
                  <a:tcPr/>
                </a:tc>
              </a:tr>
              <a:tr h="492818">
                <a:tc>
                  <a:txBody>
                    <a:bodyPr/>
                    <a:lstStyle/>
                    <a:p>
                      <a:r>
                        <a:rPr lang="en-US" b="1" dirty="0" smtClean="0"/>
                        <a:t>sort</a:t>
                      </a:r>
                      <a:endParaRPr lang="en-US" b="1" dirty="0"/>
                    </a:p>
                  </a:txBody>
                  <a:tcPr/>
                </a:tc>
                <a:tc>
                  <a:txBody>
                    <a:bodyPr/>
                    <a:lstStyle/>
                    <a:p>
                      <a:r>
                        <a:rPr lang="en-US" dirty="0" smtClean="0"/>
                        <a:t>Sort alignments by genomic position</a:t>
                      </a:r>
                      <a:endParaRPr lang="en-US" dirty="0"/>
                    </a:p>
                  </a:txBody>
                  <a:tcPr/>
                </a:tc>
              </a:tr>
              <a:tr h="492818">
                <a:tc>
                  <a:txBody>
                    <a:bodyPr/>
                    <a:lstStyle/>
                    <a:p>
                      <a:r>
                        <a:rPr lang="en-US" b="1" dirty="0" smtClean="0"/>
                        <a:t>index</a:t>
                      </a:r>
                      <a:endParaRPr lang="en-US" b="1" dirty="0"/>
                    </a:p>
                  </a:txBody>
                  <a:tcPr/>
                </a:tc>
                <a:tc>
                  <a:txBody>
                    <a:bodyPr/>
                    <a:lstStyle/>
                    <a:p>
                      <a:r>
                        <a:rPr lang="en-US" dirty="0" smtClean="0"/>
                        <a:t>Creates a</a:t>
                      </a:r>
                      <a:r>
                        <a:rPr lang="en-US" baseline="0" dirty="0" smtClean="0"/>
                        <a:t> new index file that allows fast look up, generating *.</a:t>
                      </a:r>
                      <a:r>
                        <a:rPr lang="en-US" baseline="0" dirty="0" err="1" smtClean="0"/>
                        <a:t>sam.sai</a:t>
                      </a:r>
                      <a:r>
                        <a:rPr lang="en-US" baseline="0" dirty="0" smtClean="0"/>
                        <a:t> or *.</a:t>
                      </a:r>
                      <a:r>
                        <a:rPr lang="en-US" baseline="0" dirty="0" err="1" smtClean="0"/>
                        <a:t>bam.bai</a:t>
                      </a:r>
                      <a:r>
                        <a:rPr lang="en-US" baseline="0" dirty="0" smtClean="0"/>
                        <a:t> files. These files are required by some genome browsers</a:t>
                      </a:r>
                      <a:endParaRPr lang="en-US" dirty="0"/>
                    </a:p>
                  </a:txBody>
                  <a:tcPr/>
                </a:tc>
              </a:tr>
              <a:tr h="492818">
                <a:tc>
                  <a:txBody>
                    <a:bodyPr/>
                    <a:lstStyle/>
                    <a:p>
                      <a:r>
                        <a:rPr lang="en-US" b="1" dirty="0" err="1" smtClean="0"/>
                        <a:t>mpileup</a:t>
                      </a:r>
                      <a:endParaRPr lang="en-US" b="1" dirty="0"/>
                    </a:p>
                  </a:txBody>
                  <a:tcPr/>
                </a:tc>
                <a:tc>
                  <a:txBody>
                    <a:bodyPr/>
                    <a:lstStyle/>
                    <a:p>
                      <a:r>
                        <a:rPr lang="en-US" dirty="0" smtClean="0"/>
                        <a:t>Creates</a:t>
                      </a:r>
                      <a:r>
                        <a:rPr lang="en-US" baseline="0" dirty="0" smtClean="0"/>
                        <a:t> pileup format, i.e. BCF files, which gives overlapping read bases or </a:t>
                      </a:r>
                      <a:r>
                        <a:rPr lang="en-US" baseline="0" dirty="0" err="1" smtClean="0"/>
                        <a:t>indels</a:t>
                      </a:r>
                      <a:r>
                        <a:rPr lang="en-US" baseline="0" dirty="0" smtClean="0"/>
                        <a:t> for each genomic position. Can be used for variant calling</a:t>
                      </a:r>
                      <a:r>
                        <a:rPr lang="en-US" dirty="0" smtClean="0"/>
                        <a:t> </a:t>
                      </a:r>
                      <a:endParaRPr lang="en-US" dirty="0"/>
                    </a:p>
                  </a:txBody>
                  <a:tcPr/>
                </a:tc>
              </a:tr>
              <a:tr h="492818">
                <a:tc>
                  <a:txBody>
                    <a:bodyPr/>
                    <a:lstStyle/>
                    <a:p>
                      <a:r>
                        <a:rPr lang="en-US" b="1" dirty="0" err="1" smtClean="0"/>
                        <a:t>flagstat</a:t>
                      </a:r>
                      <a:endParaRPr lang="en-US" b="1" dirty="0"/>
                    </a:p>
                  </a:txBody>
                  <a:tcPr/>
                </a:tc>
                <a:tc>
                  <a:txBody>
                    <a:bodyPr/>
                    <a:lstStyle/>
                    <a:p>
                      <a:r>
                        <a:rPr lang="en-US" dirty="0" smtClean="0"/>
                        <a:t>Summary alignment statistics</a:t>
                      </a:r>
                      <a:endParaRPr lang="en-US" dirty="0"/>
                    </a:p>
                  </a:txBody>
                  <a:tcPr/>
                </a:tc>
              </a:tr>
              <a:tr h="492818">
                <a:tc>
                  <a:txBody>
                    <a:bodyPr/>
                    <a:lstStyle/>
                    <a:p>
                      <a:r>
                        <a:rPr lang="en-US" b="1" dirty="0" smtClean="0"/>
                        <a:t>merge</a:t>
                      </a:r>
                      <a:endParaRPr lang="en-US" b="1" dirty="0"/>
                    </a:p>
                  </a:txBody>
                  <a:tcPr/>
                </a:tc>
                <a:tc>
                  <a:txBody>
                    <a:bodyPr/>
                    <a:lstStyle/>
                    <a:p>
                      <a:r>
                        <a:rPr lang="en-US" dirty="0" smtClean="0"/>
                        <a:t>Merge multiple bam files into one bam </a:t>
                      </a:r>
                      <a:r>
                        <a:rPr lang="en-US" dirty="0" err="1" smtClean="0"/>
                        <a:t>aligment</a:t>
                      </a:r>
                      <a:r>
                        <a:rPr lang="en-US" dirty="0" smtClean="0"/>
                        <a:t> file. For example, if you have one</a:t>
                      </a:r>
                      <a:r>
                        <a:rPr lang="en-US" baseline="0" dirty="0" smtClean="0"/>
                        <a:t> bam file for each tile, combine all into one bam file for the sample</a:t>
                      </a:r>
                      <a:endParaRPr lang="en-US" dirty="0"/>
                    </a:p>
                  </a:txBody>
                  <a:tcPr/>
                </a:tc>
              </a:tr>
              <a:tr h="492818">
                <a:tc>
                  <a:txBody>
                    <a:bodyPr/>
                    <a:lstStyle/>
                    <a:p>
                      <a:r>
                        <a:rPr lang="en-US" b="1" dirty="0" err="1" smtClean="0"/>
                        <a:t>rmdup</a:t>
                      </a:r>
                      <a:endParaRPr lang="en-US" b="1" dirty="0"/>
                    </a:p>
                  </a:txBody>
                  <a:tcPr/>
                </a:tc>
                <a:tc>
                  <a:txBody>
                    <a:bodyPr/>
                    <a:lstStyle/>
                    <a:p>
                      <a:r>
                        <a:rPr lang="en-US" dirty="0" smtClean="0"/>
                        <a:t>remove potential PCR duplicates</a:t>
                      </a:r>
                      <a:endParaRPr lang="en-US" dirty="0"/>
                    </a:p>
                  </a:txBody>
                  <a:tcPr/>
                </a:tc>
              </a:tr>
              <a:tr h="492818">
                <a:tc>
                  <a:txBody>
                    <a:bodyPr/>
                    <a:lstStyle/>
                    <a:p>
                      <a:r>
                        <a:rPr lang="en-US" b="1" dirty="0" smtClean="0"/>
                        <a:t>bam2fq</a:t>
                      </a:r>
                      <a:endParaRPr lang="en-US" b="1" dirty="0"/>
                    </a:p>
                  </a:txBody>
                  <a:tcPr/>
                </a:tc>
                <a:tc>
                  <a:txBody>
                    <a:bodyPr/>
                    <a:lstStyle/>
                    <a:p>
                      <a:r>
                        <a:rPr lang="en-US" dirty="0" smtClean="0"/>
                        <a:t>convert bam to FASTQ format</a:t>
                      </a:r>
                      <a:endParaRPr lang="en-US" dirty="0"/>
                    </a:p>
                  </a:txBody>
                  <a:tcPr/>
                </a:tc>
              </a:tr>
            </a:tbl>
          </a:graphicData>
        </a:graphic>
      </p:graphicFrame>
      <p:sp>
        <p:nvSpPr>
          <p:cNvPr id="4" name="Rectangle 3"/>
          <p:cNvSpPr/>
          <p:nvPr/>
        </p:nvSpPr>
        <p:spPr>
          <a:xfrm>
            <a:off x="2730500" y="469900"/>
            <a:ext cx="5371971" cy="369332"/>
          </a:xfrm>
          <a:prstGeom prst="rect">
            <a:avLst/>
          </a:prstGeom>
        </p:spPr>
        <p:txBody>
          <a:bodyPr wrap="none">
            <a:spAutoFit/>
          </a:bodyPr>
          <a:lstStyle/>
          <a:p>
            <a:r>
              <a:rPr lang="en-US" dirty="0" smtClean="0"/>
              <a:t>MANUAL: http://www.htslib.org/doc/samtools-1.1.html</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47638"/>
            <a:ext cx="8229600" cy="1143000"/>
          </a:xfrm>
        </p:spPr>
        <p:txBody>
          <a:bodyPr/>
          <a:lstStyle/>
          <a:p>
            <a:pPr algn="l"/>
            <a:r>
              <a:rPr lang="en-US" sz="3200" b="1" u="sng" dirty="0" smtClean="0">
                <a:solidFill>
                  <a:schemeClr val="tx2"/>
                </a:solidFill>
              </a:rPr>
              <a:t>Picard tools</a:t>
            </a:r>
            <a:endParaRPr lang="en-US" sz="3200" dirty="0"/>
          </a:p>
        </p:txBody>
      </p:sp>
      <p:graphicFrame>
        <p:nvGraphicFramePr>
          <p:cNvPr id="3" name="Table 2"/>
          <p:cNvGraphicFramePr>
            <a:graphicFrameLocks noGrp="1"/>
          </p:cNvGraphicFramePr>
          <p:nvPr/>
        </p:nvGraphicFramePr>
        <p:xfrm>
          <a:off x="164970" y="787400"/>
          <a:ext cx="8775830" cy="6028813"/>
        </p:xfrm>
        <a:graphic>
          <a:graphicData uri="http://schemas.openxmlformats.org/drawingml/2006/table">
            <a:tbl>
              <a:tblPr firstRow="1" bandRow="1">
                <a:tableStyleId>{793D81CF-94F2-401A-BA57-92F5A7B2D0C5}</a:tableStyleId>
              </a:tblPr>
              <a:tblGrid>
                <a:gridCol w="3550609"/>
                <a:gridCol w="5225221"/>
              </a:tblGrid>
              <a:tr h="381000">
                <a:tc>
                  <a:txBody>
                    <a:bodyPr/>
                    <a:lstStyle/>
                    <a:p>
                      <a:r>
                        <a:rPr lang="en-US" smtClean="0"/>
                        <a:t>Utility</a:t>
                      </a:r>
                      <a:endParaRPr lang="en-US" dirty="0"/>
                    </a:p>
                  </a:txBody>
                  <a:tcPr/>
                </a:tc>
                <a:tc>
                  <a:txBody>
                    <a:bodyPr/>
                    <a:lstStyle/>
                    <a:p>
                      <a:r>
                        <a:rPr lang="en-US" dirty="0" smtClean="0"/>
                        <a:t>Description</a:t>
                      </a:r>
                      <a:endParaRPr lang="en-US" dirty="0"/>
                    </a:p>
                  </a:txBody>
                  <a:tcPr/>
                </a:tc>
              </a:tr>
              <a:tr h="474598">
                <a:tc>
                  <a:txBody>
                    <a:bodyPr/>
                    <a:lstStyle/>
                    <a:p>
                      <a:r>
                        <a:rPr lang="en-US" b="1" dirty="0" err="1" smtClean="0"/>
                        <a:t>CollectAlignmentSummaryMetrics</a:t>
                      </a:r>
                      <a:endParaRPr lang="en-US" b="1" dirty="0"/>
                    </a:p>
                  </a:txBody>
                  <a:tcPr/>
                </a:tc>
                <a:tc>
                  <a:txBody>
                    <a:bodyPr/>
                    <a:lstStyle/>
                    <a:p>
                      <a:r>
                        <a:rPr lang="en-US" smtClean="0"/>
                        <a:t>Summary of alignment results from BAM</a:t>
                      </a:r>
                      <a:r>
                        <a:rPr lang="en-US" baseline="0" smtClean="0"/>
                        <a:t> or SAM</a:t>
                      </a:r>
                      <a:endParaRPr lang="en-US" dirty="0"/>
                    </a:p>
                  </a:txBody>
                  <a:tcPr/>
                </a:tc>
              </a:tr>
              <a:tr h="474598">
                <a:tc>
                  <a:txBody>
                    <a:bodyPr/>
                    <a:lstStyle/>
                    <a:p>
                      <a:r>
                        <a:rPr lang="en-US" b="1" smtClean="0"/>
                        <a:t>CollectBaseDistributionByCycle</a:t>
                      </a:r>
                      <a:endParaRPr lang="en-US" b="1" dirty="0"/>
                    </a:p>
                  </a:txBody>
                  <a:tcPr/>
                </a:tc>
                <a:tc>
                  <a:txBody>
                    <a:bodyPr/>
                    <a:lstStyle/>
                    <a:p>
                      <a:r>
                        <a:rPr lang="en-US" smtClean="0"/>
                        <a:t>Chart the nucleotide distribution per cycle in a SAM or BAM file</a:t>
                      </a:r>
                      <a:endParaRPr lang="en-US" dirty="0"/>
                    </a:p>
                  </a:txBody>
                  <a:tcPr/>
                </a:tc>
              </a:tr>
              <a:tr h="474598">
                <a:tc>
                  <a:txBody>
                    <a:bodyPr/>
                    <a:lstStyle/>
                    <a:p>
                      <a:r>
                        <a:rPr lang="en-US" b="1" smtClean="0"/>
                        <a:t>CollectGcBiasMetrics</a:t>
                      </a:r>
                      <a:endParaRPr lang="en-US" b="1" dirty="0"/>
                    </a:p>
                  </a:txBody>
                  <a:tcPr/>
                </a:tc>
                <a:tc>
                  <a:txBody>
                    <a:bodyPr/>
                    <a:lstStyle/>
                    <a:p>
                      <a:r>
                        <a:rPr lang="en-US" smtClean="0"/>
                        <a:t>Tool to collect</a:t>
                      </a:r>
                      <a:r>
                        <a:rPr lang="en-US" baseline="0" smtClean="0"/>
                        <a:t> information about GC bias</a:t>
                      </a:r>
                      <a:endParaRPr lang="en-US" dirty="0"/>
                    </a:p>
                  </a:txBody>
                  <a:tcPr/>
                </a:tc>
              </a:tr>
              <a:tr h="474598">
                <a:tc>
                  <a:txBody>
                    <a:bodyPr/>
                    <a:lstStyle/>
                    <a:p>
                      <a:r>
                        <a:rPr lang="en-US" b="1" smtClean="0"/>
                        <a:t>CollectInsertSizeMetrics</a:t>
                      </a:r>
                      <a:endParaRPr lang="en-US" b="1" dirty="0"/>
                    </a:p>
                  </a:txBody>
                  <a:tcPr/>
                </a:tc>
                <a:tc>
                  <a:txBody>
                    <a:bodyPr/>
                    <a:lstStyle/>
                    <a:p>
                      <a:r>
                        <a:rPr lang="en-US" smtClean="0"/>
                        <a:t>Metrics about the statistical distribution of insert size (excluding duplicates) Histogram plot</a:t>
                      </a:r>
                      <a:endParaRPr lang="en-US" dirty="0"/>
                    </a:p>
                  </a:txBody>
                  <a:tcPr/>
                </a:tc>
              </a:tr>
              <a:tr h="474598">
                <a:tc>
                  <a:txBody>
                    <a:bodyPr/>
                    <a:lstStyle/>
                    <a:p>
                      <a:r>
                        <a:rPr lang="en-US" b="1" dirty="0" err="1" smtClean="0"/>
                        <a:t>CollectRnaSeqMetrics</a:t>
                      </a:r>
                      <a:endParaRPr lang="en-US" b="1" dirty="0"/>
                    </a:p>
                  </a:txBody>
                  <a:tcPr/>
                </a:tc>
                <a:tc>
                  <a:txBody>
                    <a:bodyPr/>
                    <a:lstStyle/>
                    <a:p>
                      <a:r>
                        <a:rPr lang="en-US" dirty="0" smtClean="0"/>
                        <a:t>Metrics about the alignment of RNA to functional classes of loci in the </a:t>
                      </a:r>
                      <a:r>
                        <a:rPr lang="en-US" dirty="0" err="1" smtClean="0"/>
                        <a:t>genome:coding</a:t>
                      </a:r>
                      <a:r>
                        <a:rPr lang="en-US" dirty="0" smtClean="0"/>
                        <a:t>, </a:t>
                      </a:r>
                      <a:r>
                        <a:rPr lang="en-US" dirty="0" err="1" smtClean="0"/>
                        <a:t>intronic</a:t>
                      </a:r>
                      <a:r>
                        <a:rPr lang="en-US" dirty="0" smtClean="0"/>
                        <a:t>, UTR, </a:t>
                      </a:r>
                      <a:r>
                        <a:rPr lang="en-US" dirty="0" err="1" smtClean="0"/>
                        <a:t>intergenic</a:t>
                      </a:r>
                      <a:r>
                        <a:rPr lang="en-US" dirty="0" smtClean="0"/>
                        <a:t>, ribosomal </a:t>
                      </a:r>
                      <a:endParaRPr lang="en-US" dirty="0"/>
                    </a:p>
                  </a:txBody>
                  <a:tcPr/>
                </a:tc>
              </a:tr>
              <a:tr h="474598">
                <a:tc>
                  <a:txBody>
                    <a:bodyPr/>
                    <a:lstStyle/>
                    <a:p>
                      <a:r>
                        <a:rPr lang="en-US" b="1" smtClean="0"/>
                        <a:t>FilterVcf</a:t>
                      </a:r>
                      <a:endParaRPr lang="en-US" b="1" dirty="0"/>
                    </a:p>
                  </a:txBody>
                  <a:tcPr/>
                </a:tc>
                <a:tc>
                  <a:txBody>
                    <a:bodyPr/>
                    <a:lstStyle/>
                    <a:p>
                      <a:r>
                        <a:rPr lang="en-US" smtClean="0"/>
                        <a:t>Applies one or more hard filters to a VCF file to filter out genotypes and variants</a:t>
                      </a:r>
                      <a:endParaRPr lang="en-US" dirty="0"/>
                    </a:p>
                  </a:txBody>
                  <a:tcPr/>
                </a:tc>
              </a:tr>
              <a:tr h="474598">
                <a:tc>
                  <a:txBody>
                    <a:bodyPr/>
                    <a:lstStyle/>
                    <a:p>
                      <a:r>
                        <a:rPr lang="en-US" b="1" smtClean="0"/>
                        <a:t>MeanQualityByCycle</a:t>
                      </a:r>
                      <a:endParaRPr lang="en-US" b="1" dirty="0"/>
                    </a:p>
                  </a:txBody>
                  <a:tcPr/>
                </a:tc>
                <a:tc>
                  <a:txBody>
                    <a:bodyPr/>
                    <a:lstStyle/>
                    <a:p>
                      <a:r>
                        <a:rPr lang="en-US" dirty="0" smtClean="0"/>
                        <a:t>Generates a data table and </a:t>
                      </a:r>
                      <a:r>
                        <a:rPr lang="en-US" dirty="0" err="1" smtClean="0"/>
                        <a:t>pdf</a:t>
                      </a:r>
                      <a:r>
                        <a:rPr lang="en-US" dirty="0" smtClean="0"/>
                        <a:t> chart of mean base quality by cycle </a:t>
                      </a:r>
                      <a:endParaRPr lang="en-US" dirty="0"/>
                    </a:p>
                  </a:txBody>
                  <a:tcPr/>
                </a:tc>
              </a:tr>
              <a:tr h="474598">
                <a:tc>
                  <a:txBody>
                    <a:bodyPr/>
                    <a:lstStyle/>
                    <a:p>
                      <a:r>
                        <a:rPr lang="en-US" b="1" smtClean="0"/>
                        <a:t>MergeSamFiles</a:t>
                      </a:r>
                      <a:endParaRPr lang="en-US" b="1" dirty="0"/>
                    </a:p>
                  </a:txBody>
                  <a:tcPr/>
                </a:tc>
                <a:tc>
                  <a:txBody>
                    <a:bodyPr/>
                    <a:lstStyle/>
                    <a:p>
                      <a:r>
                        <a:rPr lang="en-US" smtClean="0"/>
                        <a:t>Merge multiple SAM files into one</a:t>
                      </a:r>
                      <a:endParaRPr lang="en-US" dirty="0"/>
                    </a:p>
                  </a:txBody>
                  <a:tcPr/>
                </a:tc>
              </a:tr>
              <a:tr h="474598">
                <a:tc>
                  <a:txBody>
                    <a:bodyPr/>
                    <a:lstStyle/>
                    <a:p>
                      <a:r>
                        <a:rPr lang="en-US" b="1" dirty="0" err="1" smtClean="0"/>
                        <a:t>ExtractSequences</a:t>
                      </a:r>
                      <a:endParaRPr lang="en-US" b="1" dirty="0"/>
                    </a:p>
                  </a:txBody>
                  <a:tcPr/>
                </a:tc>
                <a:tc>
                  <a:txBody>
                    <a:bodyPr/>
                    <a:lstStyle/>
                    <a:p>
                      <a:r>
                        <a:rPr lang="en-US" dirty="0" smtClean="0"/>
                        <a:t>Extracts intervals in an </a:t>
                      </a:r>
                      <a:r>
                        <a:rPr lang="en-US" dirty="0" err="1" smtClean="0"/>
                        <a:t>interval_list</a:t>
                      </a:r>
                      <a:r>
                        <a:rPr lang="en-US" dirty="0" smtClean="0"/>
                        <a:t> file from a given reference sequence and writes them in FASTA</a:t>
                      </a:r>
                      <a:endParaRPr lang="en-US" dirty="0"/>
                    </a:p>
                  </a:txBody>
                  <a:tcPr/>
                </a:tc>
              </a:tr>
            </a:tbl>
          </a:graphicData>
        </a:graphic>
      </p:graphicFrame>
      <p:sp>
        <p:nvSpPr>
          <p:cNvPr id="4" name="Rectangle 3"/>
          <p:cNvSpPr/>
          <p:nvPr/>
        </p:nvSpPr>
        <p:spPr>
          <a:xfrm>
            <a:off x="2590800" y="342900"/>
            <a:ext cx="6641887" cy="369332"/>
          </a:xfrm>
          <a:prstGeom prst="rect">
            <a:avLst/>
          </a:prstGeom>
        </p:spPr>
        <p:txBody>
          <a:bodyPr wrap="none">
            <a:spAutoFit/>
          </a:bodyPr>
          <a:lstStyle/>
          <a:p>
            <a:r>
              <a:rPr lang="en-US" dirty="0" err="1" smtClean="0"/>
              <a:t>https://broadinstitute.github.io/picard/command-line-overview.html</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7413" y="2311400"/>
            <a:ext cx="7055896" cy="1074884"/>
          </a:xfrm>
        </p:spPr>
        <p:txBody>
          <a:bodyPr anchor="t">
            <a:noAutofit/>
          </a:bodyPr>
          <a:lstStyle/>
          <a:p>
            <a:r>
              <a:rPr lang="en-US" sz="3200" b="1" dirty="0" smtClean="0"/>
              <a:t>BED tools</a:t>
            </a:r>
            <a:endParaRPr lang="en-US" sz="32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32114403"/>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mc:Choice>
    <mc:Fallback>
      <mp:transition xmlns:mp="http://schemas.microsoft.com/office/mac/powerpoint/2008/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211679" y="0"/>
            <a:ext cx="8447852" cy="584776"/>
          </a:xfrm>
          <a:prstGeom prst="rect">
            <a:avLst/>
          </a:prstGeom>
          <a:noFill/>
        </p:spPr>
        <p:txBody>
          <a:bodyPr wrap="square" rtlCol="0">
            <a:spAutoFit/>
          </a:bodyPr>
          <a:lstStyle/>
          <a:p>
            <a:r>
              <a:rPr lang="en-US" sz="3200" b="1" u="sng" dirty="0" smtClean="0">
                <a:solidFill>
                  <a:srgbClr val="263B86"/>
                </a:solidFill>
              </a:rPr>
              <a:t>BED tools</a:t>
            </a:r>
            <a:endParaRPr lang="en-US" sz="3200" b="1" u="sng" dirty="0">
              <a:solidFill>
                <a:srgbClr val="263B86"/>
              </a:solidFill>
            </a:endParaRPr>
          </a:p>
        </p:txBody>
      </p:sp>
      <p:sp>
        <p:nvSpPr>
          <p:cNvPr id="6" name="Rectangle 5"/>
          <p:cNvSpPr/>
          <p:nvPr/>
        </p:nvSpPr>
        <p:spPr>
          <a:xfrm>
            <a:off x="204400" y="1505594"/>
            <a:ext cx="7978769" cy="4708981"/>
          </a:xfrm>
          <a:prstGeom prst="rect">
            <a:avLst/>
          </a:prstGeom>
        </p:spPr>
        <p:txBody>
          <a:bodyPr wrap="square">
            <a:spAutoFit/>
          </a:bodyPr>
          <a:lstStyle/>
          <a:p>
            <a:pPr marL="285750" indent="-285750">
              <a:buFont typeface="Arial"/>
              <a:buChar char="•"/>
            </a:pPr>
            <a:r>
              <a:rPr lang="en-US" sz="2000" dirty="0" err="1" smtClean="0"/>
              <a:t>BEDtools</a:t>
            </a:r>
            <a:r>
              <a:rPr lang="en-US" sz="2000" dirty="0" smtClean="0"/>
              <a:t> </a:t>
            </a:r>
            <a:r>
              <a:rPr lang="en-US" sz="2000" dirty="0"/>
              <a:t>utilities are a </a:t>
            </a:r>
            <a:r>
              <a:rPr lang="en-US" sz="2000" dirty="0" err="1"/>
              <a:t>swiss</a:t>
            </a:r>
            <a:r>
              <a:rPr lang="en-US" sz="2000" dirty="0"/>
              <a:t>-army knife of tools for a wide-range of genomics analysis </a:t>
            </a:r>
            <a:r>
              <a:rPr lang="en-US" sz="2000" dirty="0" smtClean="0"/>
              <a:t>tasks </a:t>
            </a:r>
          </a:p>
          <a:p>
            <a:pPr marL="285750" indent="-285750">
              <a:buFont typeface="Arial"/>
              <a:buChar char="•"/>
            </a:pPr>
            <a:endParaRPr lang="en-US" sz="2000" dirty="0" smtClean="0"/>
          </a:p>
          <a:p>
            <a:pPr marL="285750" indent="-285750">
              <a:buFont typeface="Arial"/>
              <a:buChar char="•"/>
            </a:pPr>
            <a:r>
              <a:rPr lang="en-US" sz="2000" dirty="0" smtClean="0"/>
              <a:t>There </a:t>
            </a:r>
            <a:r>
              <a:rPr lang="en-US" sz="2000" dirty="0"/>
              <a:t>are 36 scripts – each does something simple in a fast and efficient </a:t>
            </a:r>
            <a:r>
              <a:rPr lang="en-US" sz="2000" dirty="0" smtClean="0"/>
              <a:t>way</a:t>
            </a:r>
          </a:p>
          <a:p>
            <a:pPr marL="285750" indent="-285750">
              <a:buFont typeface="Arial"/>
              <a:buChar char="•"/>
            </a:pPr>
            <a:endParaRPr lang="en-US" sz="2000" dirty="0" smtClean="0"/>
          </a:p>
          <a:p>
            <a:pPr marL="285750" indent="-285750">
              <a:buFont typeface="Arial"/>
              <a:buChar char="•"/>
            </a:pPr>
            <a:r>
              <a:rPr lang="en-US" sz="2000" dirty="0" smtClean="0"/>
              <a:t>For example: intersect</a:t>
            </a:r>
            <a:r>
              <a:rPr lang="en-US" sz="2000" dirty="0"/>
              <a:t>, merge, count, complement, and shuffle genomic intervals from multiple </a:t>
            </a:r>
            <a:r>
              <a:rPr lang="en-US" sz="2000" dirty="0" smtClean="0"/>
              <a:t>files</a:t>
            </a:r>
          </a:p>
          <a:p>
            <a:pPr marL="285750" indent="-285750">
              <a:buFont typeface="Arial"/>
              <a:buChar char="•"/>
            </a:pPr>
            <a:endParaRPr lang="en-US" sz="2000" dirty="0" smtClean="0"/>
          </a:p>
          <a:p>
            <a:pPr marL="285750" indent="-285750">
              <a:buFont typeface="Arial"/>
              <a:buChar char="•"/>
            </a:pPr>
            <a:r>
              <a:rPr lang="en-US" sz="2000" dirty="0" smtClean="0"/>
              <a:t>Work with many widely</a:t>
            </a:r>
            <a:r>
              <a:rPr lang="en-US" sz="2000" dirty="0"/>
              <a:t>-used genomic file formats </a:t>
            </a:r>
            <a:r>
              <a:rPr lang="en-US" sz="2000" dirty="0" smtClean="0"/>
              <a:t>including: </a:t>
            </a:r>
            <a:r>
              <a:rPr lang="en-US" sz="2000" dirty="0"/>
              <a:t>BAM, BED, GFF/GTF, VCF</a:t>
            </a:r>
            <a:r>
              <a:rPr lang="en-US" sz="2000" dirty="0" smtClean="0"/>
              <a:t>.</a:t>
            </a:r>
          </a:p>
          <a:p>
            <a:endParaRPr lang="en-US" sz="2000" dirty="0"/>
          </a:p>
          <a:p>
            <a:r>
              <a:rPr lang="en-US" sz="2000" dirty="0"/>
              <a:t>While each individual tool is designed to do a relatively simple task (e.g., intersect two interval files), quite sophisticated analyses can be conducted by combining multiple</a:t>
            </a:r>
            <a:r>
              <a:rPr lang="en-US" sz="2000" dirty="0" smtClean="0"/>
              <a:t> </a:t>
            </a:r>
            <a:r>
              <a:rPr lang="en-US" sz="2000" dirty="0" err="1" smtClean="0"/>
              <a:t>BEDtools</a:t>
            </a:r>
            <a:r>
              <a:rPr lang="en-US" sz="2000" dirty="0" smtClean="0"/>
              <a:t> </a:t>
            </a:r>
            <a:r>
              <a:rPr lang="en-US" sz="2000" dirty="0"/>
              <a:t>operations on the UNIX command line.</a:t>
            </a:r>
          </a:p>
        </p:txBody>
      </p:sp>
      <p:sp>
        <p:nvSpPr>
          <p:cNvPr id="7" name="Rectangle 6"/>
          <p:cNvSpPr/>
          <p:nvPr/>
        </p:nvSpPr>
        <p:spPr>
          <a:xfrm>
            <a:off x="192796" y="744175"/>
            <a:ext cx="8255055" cy="461665"/>
          </a:xfrm>
          <a:prstGeom prst="rect">
            <a:avLst/>
          </a:prstGeom>
          <a:solidFill>
            <a:srgbClr val="FBC01E"/>
          </a:solidFill>
        </p:spPr>
        <p:txBody>
          <a:bodyPr wrap="square">
            <a:spAutoFit/>
          </a:bodyPr>
          <a:lstStyle/>
          <a:p>
            <a:r>
              <a:rPr lang="en-US" sz="2400" dirty="0" smtClean="0"/>
              <a:t>Documentation:   http://</a:t>
            </a:r>
            <a:r>
              <a:rPr lang="en-US" sz="2400" dirty="0" err="1" smtClean="0"/>
              <a:t>bedtools.readthedocs.org</a:t>
            </a:r>
            <a:r>
              <a:rPr lang="en-US" sz="2400" dirty="0" smtClean="0"/>
              <a:t>/en/latest/</a:t>
            </a:r>
          </a:p>
          <a:p>
            <a:endParaRPr lang="en-US" sz="24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529282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0" y="0"/>
            <a:ext cx="8447852" cy="584776"/>
          </a:xfrm>
          <a:prstGeom prst="rect">
            <a:avLst/>
          </a:prstGeom>
          <a:noFill/>
        </p:spPr>
        <p:txBody>
          <a:bodyPr wrap="square" rtlCol="0">
            <a:spAutoFit/>
          </a:bodyPr>
          <a:lstStyle/>
          <a:p>
            <a:r>
              <a:rPr lang="en-US" sz="3200" b="1" u="sng" dirty="0" smtClean="0">
                <a:solidFill>
                  <a:srgbClr val="263B86"/>
                </a:solidFill>
              </a:rPr>
              <a:t>BED format</a:t>
            </a:r>
            <a:endParaRPr lang="en-US" sz="3200" b="1" u="sng" dirty="0">
              <a:solidFill>
                <a:srgbClr val="263B86"/>
              </a:solidFill>
            </a:endParaRPr>
          </a:p>
        </p:txBody>
      </p:sp>
      <p:sp>
        <p:nvSpPr>
          <p:cNvPr id="3" name="TextBox 2"/>
          <p:cNvSpPr txBox="1"/>
          <p:nvPr/>
        </p:nvSpPr>
        <p:spPr>
          <a:xfrm>
            <a:off x="114583" y="849790"/>
            <a:ext cx="8333269" cy="5570755"/>
          </a:xfrm>
          <a:prstGeom prst="rect">
            <a:avLst/>
          </a:prstGeom>
          <a:noFill/>
        </p:spPr>
        <p:txBody>
          <a:bodyPr wrap="square" rtlCol="0">
            <a:spAutoFit/>
          </a:bodyPr>
          <a:lstStyle/>
          <a:p>
            <a:r>
              <a:rPr lang="en-US" sz="2800" dirty="0" smtClean="0"/>
              <a:t>BED is an interval format:</a:t>
            </a:r>
          </a:p>
          <a:p>
            <a:endParaRPr lang="en-US" sz="2800" dirty="0" smtClean="0"/>
          </a:p>
          <a:p>
            <a:endParaRPr lang="en-US" sz="2800" dirty="0" smtClean="0"/>
          </a:p>
          <a:p>
            <a:r>
              <a:rPr lang="en-US" sz="2800" dirty="0"/>
              <a:t>The first three </a:t>
            </a:r>
            <a:r>
              <a:rPr lang="en-US" sz="2800" b="1" i="1" dirty="0"/>
              <a:t>required</a:t>
            </a:r>
            <a:r>
              <a:rPr lang="en-US" sz="2800" dirty="0"/>
              <a:t> BED fields are:</a:t>
            </a:r>
          </a:p>
          <a:p>
            <a:endParaRPr lang="en-US" sz="2800" dirty="0"/>
          </a:p>
          <a:p>
            <a:r>
              <a:rPr lang="en-US" sz="2000" dirty="0" smtClean="0"/>
              <a:t>1</a:t>
            </a:r>
            <a:r>
              <a:rPr lang="en-US" sz="2400" dirty="0" smtClean="0"/>
              <a:t>. </a:t>
            </a:r>
            <a:r>
              <a:rPr lang="en-US" sz="2400" b="1" dirty="0" err="1" smtClean="0"/>
              <a:t>chrom</a:t>
            </a:r>
            <a:r>
              <a:rPr lang="en-US" sz="2400" b="1" dirty="0" smtClean="0"/>
              <a:t> – e.g. chr19</a:t>
            </a:r>
          </a:p>
          <a:p>
            <a:r>
              <a:rPr lang="en-US" sz="2400" dirty="0" smtClean="0"/>
              <a:t>2. </a:t>
            </a:r>
            <a:r>
              <a:rPr lang="en-US" sz="2400" b="1" dirty="0" err="1" smtClean="0"/>
              <a:t>chromStart</a:t>
            </a:r>
            <a:r>
              <a:rPr lang="en-US" sz="2400" dirty="0" smtClean="0"/>
              <a:t> - The starting position of the feature in the chromosome or scaffold. The first base in a chromosome is numbered 0.</a:t>
            </a:r>
          </a:p>
          <a:p>
            <a:r>
              <a:rPr lang="en-US" sz="2400" dirty="0" smtClean="0"/>
              <a:t>3. </a:t>
            </a:r>
            <a:r>
              <a:rPr lang="en-US" sz="2400" b="1" dirty="0" err="1" smtClean="0"/>
              <a:t>chromEnd</a:t>
            </a:r>
            <a:r>
              <a:rPr lang="en-US" sz="2400" dirty="0" smtClean="0"/>
              <a:t> - The ending position of the feature in the chromosome or scaffold. The </a:t>
            </a:r>
            <a:r>
              <a:rPr lang="en-US" sz="2400" dirty="0" err="1" smtClean="0"/>
              <a:t>chromEnd</a:t>
            </a:r>
            <a:r>
              <a:rPr lang="en-US" sz="2400" dirty="0" smtClean="0"/>
              <a:t> base is not included in the display of the feature. For example, the first 100 bases of a chromosome are defined as </a:t>
            </a:r>
            <a:r>
              <a:rPr lang="en-US" sz="2400" dirty="0" err="1" smtClean="0"/>
              <a:t>chromStart</a:t>
            </a:r>
            <a:r>
              <a:rPr lang="en-US" sz="2400" dirty="0" smtClean="0"/>
              <a:t>=0, </a:t>
            </a:r>
            <a:r>
              <a:rPr lang="en-US" sz="2400" dirty="0" err="1" smtClean="0"/>
              <a:t>chromEnd</a:t>
            </a:r>
            <a:r>
              <a:rPr lang="en-US" sz="2400" dirty="0" smtClean="0"/>
              <a:t>=100, and span the bases numbered 0-99.</a:t>
            </a:r>
          </a:p>
        </p:txBody>
      </p:sp>
      <p:sp>
        <p:nvSpPr>
          <p:cNvPr id="4" name="Rectangle 3"/>
          <p:cNvSpPr/>
          <p:nvPr/>
        </p:nvSpPr>
        <p:spPr>
          <a:xfrm>
            <a:off x="192797" y="1473200"/>
            <a:ext cx="7277518" cy="461665"/>
          </a:xfrm>
          <a:prstGeom prst="rect">
            <a:avLst/>
          </a:prstGeom>
          <a:solidFill>
            <a:srgbClr val="FBC01E"/>
          </a:solidFill>
        </p:spPr>
        <p:txBody>
          <a:bodyPr wrap="square">
            <a:spAutoFit/>
          </a:bodyPr>
          <a:lstStyle/>
          <a:p>
            <a:r>
              <a:rPr lang="en-US" sz="2400" b="1" dirty="0" smtClean="0"/>
              <a:t>http://genome.ucsc.edu/FAQ/FAQformat.html#format1</a:t>
            </a:r>
          </a:p>
          <a:p>
            <a:endParaRPr lang="en-US" sz="2400" b="1"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389734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0" y="0"/>
            <a:ext cx="8447852" cy="584776"/>
          </a:xfrm>
          <a:prstGeom prst="rect">
            <a:avLst/>
          </a:prstGeom>
          <a:noFill/>
        </p:spPr>
        <p:txBody>
          <a:bodyPr wrap="square" rtlCol="0">
            <a:spAutoFit/>
          </a:bodyPr>
          <a:lstStyle/>
          <a:p>
            <a:r>
              <a:rPr lang="en-US" sz="3200" b="1" u="sng" dirty="0" smtClean="0">
                <a:solidFill>
                  <a:srgbClr val="263B86"/>
                </a:solidFill>
              </a:rPr>
              <a:t>BED format</a:t>
            </a:r>
            <a:endParaRPr lang="en-US" sz="3200" b="1" u="sng" dirty="0">
              <a:solidFill>
                <a:srgbClr val="263B86"/>
              </a:solidFill>
            </a:endParaRPr>
          </a:p>
        </p:txBody>
      </p:sp>
      <p:sp>
        <p:nvSpPr>
          <p:cNvPr id="3" name="TextBox 2"/>
          <p:cNvSpPr txBox="1"/>
          <p:nvPr/>
        </p:nvSpPr>
        <p:spPr>
          <a:xfrm>
            <a:off x="66839" y="849790"/>
            <a:ext cx="8333269" cy="5729773"/>
          </a:xfrm>
          <a:prstGeom prst="rect">
            <a:avLst/>
          </a:prstGeom>
          <a:noFill/>
        </p:spPr>
        <p:txBody>
          <a:bodyPr wrap="square" rtlCol="0">
            <a:spAutoFit/>
          </a:bodyPr>
          <a:lstStyle/>
          <a:p>
            <a:r>
              <a:rPr lang="en-US" sz="2800" dirty="0" smtClean="0"/>
              <a:t>Additional </a:t>
            </a:r>
            <a:r>
              <a:rPr lang="en-US" sz="2800" b="1" i="1" dirty="0" smtClean="0"/>
              <a:t>optional</a:t>
            </a:r>
            <a:r>
              <a:rPr lang="en-US" sz="2800" dirty="0" smtClean="0"/>
              <a:t> fields </a:t>
            </a:r>
            <a:r>
              <a:rPr lang="en-US" sz="2800" dirty="0"/>
              <a:t>are:</a:t>
            </a:r>
          </a:p>
          <a:p>
            <a:endParaRPr lang="en-US" sz="2800" dirty="0"/>
          </a:p>
          <a:p>
            <a:pPr>
              <a:lnSpc>
                <a:spcPct val="150000"/>
              </a:lnSpc>
            </a:pPr>
            <a:r>
              <a:rPr lang="en-US" sz="2000" b="1" dirty="0" smtClean="0"/>
              <a:t>4. name</a:t>
            </a:r>
            <a:r>
              <a:rPr lang="en-US" sz="2000" dirty="0" smtClean="0"/>
              <a:t> </a:t>
            </a:r>
            <a:r>
              <a:rPr lang="en-US" sz="2000" dirty="0"/>
              <a:t>- Defines the name of the BED line. </a:t>
            </a:r>
            <a:endParaRPr lang="en-US" sz="2000" dirty="0" smtClean="0"/>
          </a:p>
          <a:p>
            <a:pPr>
              <a:lnSpc>
                <a:spcPct val="150000"/>
              </a:lnSpc>
            </a:pPr>
            <a:r>
              <a:rPr lang="en-US" sz="2000" b="1" dirty="0" smtClean="0"/>
              <a:t>5. score </a:t>
            </a:r>
            <a:r>
              <a:rPr lang="en-US" sz="2000" dirty="0"/>
              <a:t>- A score between 0 and </a:t>
            </a:r>
            <a:r>
              <a:rPr lang="en-US" sz="2000" dirty="0" smtClean="0"/>
              <a:t>1000.  For annotation purposes,                                      ex: 7.31E-05 (</a:t>
            </a:r>
            <a:r>
              <a:rPr lang="en-US" sz="2000" dirty="0" err="1" smtClean="0"/>
              <a:t>p</a:t>
            </a:r>
            <a:r>
              <a:rPr lang="en-US" sz="2000" dirty="0" smtClean="0"/>
              <a:t>-value), 0.33456 </a:t>
            </a:r>
            <a:r>
              <a:rPr lang="en-US" sz="2800" dirty="0" smtClean="0"/>
              <a:t> </a:t>
            </a:r>
            <a:r>
              <a:rPr lang="en-US" sz="2800" dirty="0"/>
              <a:t>	 	 	 	 </a:t>
            </a:r>
          </a:p>
          <a:p>
            <a:pPr>
              <a:lnSpc>
                <a:spcPct val="150000"/>
              </a:lnSpc>
            </a:pPr>
            <a:r>
              <a:rPr lang="en-US" sz="2000" b="1" dirty="0" smtClean="0"/>
              <a:t>6. strand</a:t>
            </a:r>
            <a:r>
              <a:rPr lang="en-US" sz="2000" dirty="0" smtClean="0"/>
              <a:t> </a:t>
            </a:r>
            <a:r>
              <a:rPr lang="en-US" sz="2000" dirty="0"/>
              <a:t>- Defines the strand - either '+' or '</a:t>
            </a:r>
            <a:r>
              <a:rPr lang="en-US" sz="2000" dirty="0" smtClean="0"/>
              <a:t>-’.</a:t>
            </a:r>
          </a:p>
          <a:p>
            <a:pPr>
              <a:lnSpc>
                <a:spcPct val="150000"/>
              </a:lnSpc>
            </a:pPr>
            <a:r>
              <a:rPr lang="en-US" sz="2000" b="1" dirty="0" smtClean="0"/>
              <a:t>7. </a:t>
            </a:r>
            <a:r>
              <a:rPr lang="en-US" sz="2000" b="1" dirty="0" err="1" smtClean="0"/>
              <a:t>thickStart</a:t>
            </a:r>
            <a:r>
              <a:rPr lang="en-US" sz="2000" b="1" dirty="0" smtClean="0"/>
              <a:t> </a:t>
            </a:r>
            <a:endParaRPr lang="en-US" sz="2000" b="1" dirty="0"/>
          </a:p>
          <a:p>
            <a:pPr>
              <a:lnSpc>
                <a:spcPct val="150000"/>
              </a:lnSpc>
            </a:pPr>
            <a:r>
              <a:rPr lang="en-US" sz="2000" b="1" dirty="0" smtClean="0"/>
              <a:t>8. </a:t>
            </a:r>
            <a:r>
              <a:rPr lang="en-US" sz="2000" b="1" dirty="0" err="1" smtClean="0"/>
              <a:t>thickEnd</a:t>
            </a:r>
            <a:r>
              <a:rPr lang="en-US" sz="2000" b="1" dirty="0" smtClean="0"/>
              <a:t> </a:t>
            </a:r>
          </a:p>
          <a:p>
            <a:pPr>
              <a:lnSpc>
                <a:spcPct val="150000"/>
              </a:lnSpc>
            </a:pPr>
            <a:r>
              <a:rPr lang="en-US" sz="2000" b="1" dirty="0" smtClean="0"/>
              <a:t>9. </a:t>
            </a:r>
            <a:r>
              <a:rPr lang="en-US" sz="2000" b="1" dirty="0" err="1" smtClean="0"/>
              <a:t>itemRgb</a:t>
            </a:r>
            <a:endParaRPr lang="en-US" sz="2000" b="1" dirty="0"/>
          </a:p>
          <a:p>
            <a:pPr>
              <a:lnSpc>
                <a:spcPct val="150000"/>
              </a:lnSpc>
            </a:pPr>
            <a:r>
              <a:rPr lang="en-US" sz="2000" b="1" dirty="0" smtClean="0"/>
              <a:t>10. </a:t>
            </a:r>
            <a:r>
              <a:rPr lang="en-US" sz="2000" b="1" dirty="0" err="1" smtClean="0"/>
              <a:t>blockCount</a:t>
            </a:r>
            <a:endParaRPr lang="en-US" sz="2000" b="1" dirty="0"/>
          </a:p>
          <a:p>
            <a:pPr>
              <a:lnSpc>
                <a:spcPct val="150000"/>
              </a:lnSpc>
            </a:pPr>
            <a:r>
              <a:rPr lang="en-US" sz="2000" b="1" dirty="0" smtClean="0"/>
              <a:t>11. </a:t>
            </a:r>
            <a:r>
              <a:rPr lang="en-US" sz="2000" b="1" dirty="0" err="1" smtClean="0"/>
              <a:t>blockSizes</a:t>
            </a:r>
            <a:r>
              <a:rPr lang="en-US" sz="2000" b="1" dirty="0" smtClean="0"/>
              <a:t> </a:t>
            </a:r>
          </a:p>
          <a:p>
            <a:pPr>
              <a:lnSpc>
                <a:spcPct val="150000"/>
              </a:lnSpc>
            </a:pPr>
            <a:r>
              <a:rPr lang="en-US" sz="2000" b="1" dirty="0" smtClean="0"/>
              <a:t>12. </a:t>
            </a:r>
            <a:r>
              <a:rPr lang="en-US" sz="2000" b="1" dirty="0" err="1" smtClean="0"/>
              <a:t>blockStarts</a:t>
            </a:r>
            <a:r>
              <a:rPr lang="en-US" sz="2000" b="1" dirty="0" smtClean="0"/>
              <a:t> </a:t>
            </a:r>
          </a:p>
        </p:txBody>
      </p:sp>
      <p:sp>
        <p:nvSpPr>
          <p:cNvPr id="4" name="TextBox 3"/>
          <p:cNvSpPr txBox="1"/>
          <p:nvPr/>
        </p:nvSpPr>
        <p:spPr>
          <a:xfrm>
            <a:off x="3380213" y="4038892"/>
            <a:ext cx="3466150" cy="1384995"/>
          </a:xfrm>
          <a:prstGeom prst="rect">
            <a:avLst/>
          </a:prstGeom>
          <a:solidFill>
            <a:srgbClr val="FBC01E"/>
          </a:solidFill>
        </p:spPr>
        <p:txBody>
          <a:bodyPr wrap="square" rtlCol="0">
            <a:spAutoFit/>
          </a:bodyPr>
          <a:lstStyle/>
          <a:p>
            <a:r>
              <a:rPr lang="en-US" sz="2800" b="1" dirty="0" smtClean="0"/>
              <a:t>Have to do with display in UCSC genome browser</a:t>
            </a:r>
            <a:endParaRPr lang="en-US" sz="2800" b="1" dirty="0"/>
          </a:p>
        </p:txBody>
      </p:sp>
      <p:sp>
        <p:nvSpPr>
          <p:cNvPr id="5" name="Right Brace 4"/>
          <p:cNvSpPr/>
          <p:nvPr/>
        </p:nvSpPr>
        <p:spPr>
          <a:xfrm>
            <a:off x="2024308" y="3883238"/>
            <a:ext cx="467883" cy="259711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439368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0" y="0"/>
            <a:ext cx="8447852" cy="584776"/>
          </a:xfrm>
          <a:prstGeom prst="rect">
            <a:avLst/>
          </a:prstGeom>
          <a:noFill/>
        </p:spPr>
        <p:txBody>
          <a:bodyPr wrap="square" rtlCol="0">
            <a:spAutoFit/>
          </a:bodyPr>
          <a:lstStyle/>
          <a:p>
            <a:r>
              <a:rPr lang="en-US" sz="3200" b="1" u="sng" dirty="0" err="1" smtClean="0">
                <a:solidFill>
                  <a:srgbClr val="263B86"/>
                </a:solidFill>
              </a:rPr>
              <a:t>BEDtools</a:t>
            </a:r>
            <a:r>
              <a:rPr lang="en-US" sz="3200" b="1" u="sng" dirty="0" smtClean="0">
                <a:solidFill>
                  <a:srgbClr val="263B86"/>
                </a:solidFill>
              </a:rPr>
              <a:t> example</a:t>
            </a:r>
            <a:endParaRPr lang="en-US" sz="3200" b="1" u="sng" dirty="0">
              <a:solidFill>
                <a:srgbClr val="263B86"/>
              </a:solidFill>
            </a:endParaRPr>
          </a:p>
        </p:txBody>
      </p:sp>
      <p:sp>
        <p:nvSpPr>
          <p:cNvPr id="6" name="Rectangle 5"/>
          <p:cNvSpPr/>
          <p:nvPr/>
        </p:nvSpPr>
        <p:spPr>
          <a:xfrm>
            <a:off x="192797" y="690136"/>
            <a:ext cx="7277518" cy="461665"/>
          </a:xfrm>
          <a:prstGeom prst="rect">
            <a:avLst/>
          </a:prstGeom>
          <a:solidFill>
            <a:srgbClr val="FBC01E"/>
          </a:solidFill>
        </p:spPr>
        <p:txBody>
          <a:bodyPr wrap="square">
            <a:spAutoFit/>
          </a:bodyPr>
          <a:lstStyle/>
          <a:p>
            <a:r>
              <a:rPr lang="en-US" sz="2400" b="1" dirty="0"/>
              <a:t>http://</a:t>
            </a:r>
            <a:r>
              <a:rPr lang="en-US" sz="2400" b="1" dirty="0" err="1"/>
              <a:t>bedtools.readthedocs.org</a:t>
            </a:r>
            <a:r>
              <a:rPr lang="en-US" sz="2400" b="1" dirty="0"/>
              <a:t>/en/latest/</a:t>
            </a:r>
            <a:r>
              <a:rPr lang="en-US" sz="2400" b="1" dirty="0" err="1"/>
              <a:t>index.html</a:t>
            </a:r>
            <a:endParaRPr lang="en-US" sz="2400" b="1" dirty="0"/>
          </a:p>
        </p:txBody>
      </p:sp>
      <p:sp>
        <p:nvSpPr>
          <p:cNvPr id="2" name="Rectangle 1"/>
          <p:cNvSpPr/>
          <p:nvPr/>
        </p:nvSpPr>
        <p:spPr>
          <a:xfrm>
            <a:off x="192797" y="1341020"/>
            <a:ext cx="8775732" cy="1754327"/>
          </a:xfrm>
          <a:prstGeom prst="rect">
            <a:avLst/>
          </a:prstGeom>
        </p:spPr>
        <p:txBody>
          <a:bodyPr wrap="square">
            <a:spAutoFit/>
          </a:bodyPr>
          <a:lstStyle/>
          <a:p>
            <a:r>
              <a:rPr lang="en-US" b="1" dirty="0" err="1" smtClean="0"/>
              <a:t>coverageBed</a:t>
            </a:r>
            <a:r>
              <a:rPr lang="en-US" dirty="0" smtClean="0"/>
              <a:t> computes both the depth and breadth of coverage of features in file A across the features in file B. For example, </a:t>
            </a:r>
            <a:r>
              <a:rPr lang="en-US" dirty="0" err="1" smtClean="0"/>
              <a:t>coverageBed</a:t>
            </a:r>
            <a:r>
              <a:rPr lang="en-US" dirty="0" smtClean="0"/>
              <a:t> can compute the coverage of sequence alignments (file A) across 1 </a:t>
            </a:r>
            <a:r>
              <a:rPr lang="en-US" dirty="0" err="1" smtClean="0"/>
              <a:t>kilobase</a:t>
            </a:r>
            <a:r>
              <a:rPr lang="en-US" dirty="0" smtClean="0"/>
              <a:t> (arbitrary) windows (file B) tiling a genome of interest. It counts the number of features that overlap an interval in file B, computes the fraction of bases in B interval that were overlapped by one or more features. </a:t>
            </a:r>
          </a:p>
          <a:p>
            <a:endParaRPr lang="en-US" dirty="0" smtClean="0"/>
          </a:p>
          <a:p>
            <a:endParaRPr lang="en-US" sz="22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758860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0" y="0"/>
            <a:ext cx="8447852" cy="584776"/>
          </a:xfrm>
          <a:prstGeom prst="rect">
            <a:avLst/>
          </a:prstGeom>
          <a:noFill/>
        </p:spPr>
        <p:txBody>
          <a:bodyPr wrap="square" rtlCol="0">
            <a:spAutoFit/>
          </a:bodyPr>
          <a:lstStyle/>
          <a:p>
            <a:r>
              <a:rPr lang="en-US" sz="3200" b="1" u="sng" dirty="0" err="1" smtClean="0">
                <a:solidFill>
                  <a:srgbClr val="263B86"/>
                </a:solidFill>
              </a:rPr>
              <a:t>BEDtools</a:t>
            </a:r>
            <a:r>
              <a:rPr lang="en-US" sz="3200" b="1" u="sng" dirty="0" smtClean="0">
                <a:solidFill>
                  <a:srgbClr val="263B86"/>
                </a:solidFill>
              </a:rPr>
              <a:t> example</a:t>
            </a:r>
            <a:endParaRPr lang="en-US" sz="3200" b="1" u="sng" dirty="0">
              <a:solidFill>
                <a:srgbClr val="263B86"/>
              </a:solidFill>
            </a:endParaRPr>
          </a:p>
        </p:txBody>
      </p:sp>
      <p:sp>
        <p:nvSpPr>
          <p:cNvPr id="2" name="Rectangle 1"/>
          <p:cNvSpPr/>
          <p:nvPr/>
        </p:nvSpPr>
        <p:spPr>
          <a:xfrm>
            <a:off x="192797" y="717180"/>
            <a:ext cx="8775732" cy="5970864"/>
          </a:xfrm>
          <a:prstGeom prst="rect">
            <a:avLst/>
          </a:prstGeom>
        </p:spPr>
        <p:txBody>
          <a:bodyPr wrap="square">
            <a:spAutoFit/>
          </a:bodyPr>
          <a:lstStyle/>
          <a:p>
            <a:r>
              <a:rPr lang="en-US" sz="2200" b="1" dirty="0" smtClean="0">
                <a:solidFill>
                  <a:srgbClr val="1F497D"/>
                </a:solidFill>
              </a:rPr>
              <a:t>Usage:</a:t>
            </a:r>
            <a:endParaRPr lang="en-US" sz="2200" dirty="0" smtClean="0"/>
          </a:p>
          <a:p>
            <a:r>
              <a:rPr lang="en-US" sz="2200" dirty="0" err="1" smtClean="0">
                <a:solidFill>
                  <a:srgbClr val="FF0000"/>
                </a:solidFill>
                <a:latin typeface="Courier"/>
                <a:cs typeface="Courier"/>
              </a:rPr>
              <a:t>coverageBed</a:t>
            </a:r>
            <a:r>
              <a:rPr lang="en-US" sz="2200" dirty="0" smtClean="0">
                <a:latin typeface="Courier"/>
                <a:cs typeface="Courier"/>
              </a:rPr>
              <a:t> </a:t>
            </a:r>
            <a:r>
              <a:rPr lang="en-US" sz="2200" dirty="0" smtClean="0">
                <a:solidFill>
                  <a:srgbClr val="0000FF"/>
                </a:solidFill>
                <a:latin typeface="Courier"/>
                <a:cs typeface="Courier"/>
              </a:rPr>
              <a:t>-</a:t>
            </a:r>
            <a:r>
              <a:rPr lang="en-US" sz="2200" dirty="0" err="1" smtClean="0">
                <a:solidFill>
                  <a:srgbClr val="0000FF"/>
                </a:solidFill>
                <a:latin typeface="Courier"/>
                <a:cs typeface="Courier"/>
              </a:rPr>
              <a:t>abam</a:t>
            </a:r>
            <a:r>
              <a:rPr lang="en-US" sz="2200" dirty="0" smtClean="0">
                <a:solidFill>
                  <a:srgbClr val="0000FF"/>
                </a:solidFill>
                <a:latin typeface="Courier"/>
                <a:cs typeface="Courier"/>
              </a:rPr>
              <a:t> </a:t>
            </a:r>
            <a:r>
              <a:rPr lang="en-US" sz="2200" dirty="0" err="1" smtClean="0">
                <a:solidFill>
                  <a:srgbClr val="0000FF"/>
                </a:solidFill>
                <a:latin typeface="Courier"/>
                <a:cs typeface="Courier"/>
              </a:rPr>
              <a:t>sample.bam</a:t>
            </a:r>
            <a:r>
              <a:rPr lang="en-US" sz="2200" dirty="0" smtClean="0">
                <a:latin typeface="Courier"/>
                <a:cs typeface="Courier"/>
              </a:rPr>
              <a:t> </a:t>
            </a:r>
            <a:r>
              <a:rPr lang="en-US" sz="2200" dirty="0">
                <a:solidFill>
                  <a:srgbClr val="FF00FF"/>
                </a:solidFill>
                <a:latin typeface="Courier"/>
                <a:cs typeface="Courier"/>
              </a:rPr>
              <a:t>-b </a:t>
            </a:r>
            <a:r>
              <a:rPr lang="en-US" sz="2200" dirty="0" err="1" smtClean="0">
                <a:solidFill>
                  <a:srgbClr val="FF00FF"/>
                </a:solidFill>
                <a:latin typeface="Courier"/>
                <a:cs typeface="Courier"/>
              </a:rPr>
              <a:t>myfavoritefeatures.bed</a:t>
            </a:r>
            <a:r>
              <a:rPr lang="en-US" sz="2200" dirty="0" smtClean="0">
                <a:solidFill>
                  <a:srgbClr val="FF0080"/>
                </a:solidFill>
                <a:latin typeface="Courier"/>
                <a:cs typeface="Courier"/>
              </a:rPr>
              <a:t> </a:t>
            </a:r>
            <a:r>
              <a:rPr lang="en-US" sz="2200" dirty="0" smtClean="0">
                <a:solidFill>
                  <a:srgbClr val="008000"/>
                </a:solidFill>
                <a:latin typeface="Courier"/>
                <a:cs typeface="Courier"/>
              </a:rPr>
              <a:t>&gt; </a:t>
            </a:r>
            <a:r>
              <a:rPr lang="en-US" sz="2200" dirty="0" err="1" smtClean="0">
                <a:solidFill>
                  <a:srgbClr val="008000"/>
                </a:solidFill>
                <a:latin typeface="Courier"/>
                <a:cs typeface="Courier"/>
              </a:rPr>
              <a:t>result.out</a:t>
            </a:r>
            <a:endParaRPr lang="en-US" sz="2200" dirty="0" smtClean="0">
              <a:solidFill>
                <a:srgbClr val="008000"/>
              </a:solidFill>
              <a:latin typeface="Courier"/>
              <a:cs typeface="Courier"/>
            </a:endParaRPr>
          </a:p>
          <a:p>
            <a:endParaRPr lang="en-US" sz="2200" dirty="0" smtClean="0"/>
          </a:p>
          <a:p>
            <a:r>
              <a:rPr lang="en-US" sz="2200" b="1" dirty="0" smtClean="0">
                <a:solidFill>
                  <a:srgbClr val="1F497D"/>
                </a:solidFill>
              </a:rPr>
              <a:t>Example:</a:t>
            </a:r>
          </a:p>
          <a:p>
            <a:r>
              <a:rPr lang="en-US" sz="2200" b="1" dirty="0" smtClean="0">
                <a:solidFill>
                  <a:srgbClr val="1F497D"/>
                </a:solidFill>
              </a:rPr>
              <a:t>1. Module load and go to directory</a:t>
            </a:r>
            <a:endParaRPr lang="en-US" sz="2200" dirty="0" smtClean="0"/>
          </a:p>
          <a:p>
            <a:r>
              <a:rPr lang="en-US" sz="2200" dirty="0" smtClean="0">
                <a:latin typeface="Courier"/>
                <a:cs typeface="Courier"/>
              </a:rPr>
              <a:t>module load </a:t>
            </a:r>
            <a:r>
              <a:rPr lang="en-US" sz="2200" dirty="0" err="1" smtClean="0">
                <a:latin typeface="Courier"/>
                <a:cs typeface="Courier"/>
              </a:rPr>
              <a:t>bedtools</a:t>
            </a:r>
            <a:endParaRPr lang="en-US" sz="2200" dirty="0" smtClean="0">
              <a:latin typeface="Courier"/>
              <a:cs typeface="Courier"/>
            </a:endParaRPr>
          </a:p>
          <a:p>
            <a:r>
              <a:rPr lang="en-US" sz="2200" dirty="0" err="1" smtClean="0">
                <a:latin typeface="Courier"/>
                <a:cs typeface="Courier"/>
              </a:rPr>
              <a:t>cd</a:t>
            </a:r>
            <a:r>
              <a:rPr lang="en-US" sz="2200" dirty="0" smtClean="0">
                <a:latin typeface="Courier"/>
                <a:cs typeface="Courier"/>
              </a:rPr>
              <a:t> ~/scratch/Workshop4/BED_example/</a:t>
            </a:r>
          </a:p>
          <a:p>
            <a:endParaRPr lang="en-US" sz="2200" dirty="0" smtClean="0">
              <a:latin typeface="Courier"/>
              <a:cs typeface="Courier"/>
            </a:endParaRPr>
          </a:p>
          <a:p>
            <a:r>
              <a:rPr lang="en-US" sz="2200" b="1" dirty="0" smtClean="0">
                <a:solidFill>
                  <a:srgbClr val="1F497D"/>
                </a:solidFill>
              </a:rPr>
              <a:t>2. Compute coverage</a:t>
            </a:r>
            <a:endParaRPr lang="en-US" sz="2200" dirty="0" smtClean="0">
              <a:latin typeface="Courier"/>
              <a:cs typeface="Courier"/>
            </a:endParaRPr>
          </a:p>
          <a:p>
            <a:r>
              <a:rPr lang="en-US" sz="2200" dirty="0" err="1" smtClean="0">
                <a:solidFill>
                  <a:srgbClr val="FF0000"/>
                </a:solidFill>
                <a:latin typeface="Courier"/>
                <a:cs typeface="Courier"/>
              </a:rPr>
              <a:t>coverageBed</a:t>
            </a:r>
            <a:r>
              <a:rPr lang="en-US" sz="2200" dirty="0" smtClean="0">
                <a:latin typeface="Courier"/>
                <a:cs typeface="Courier"/>
              </a:rPr>
              <a:t> </a:t>
            </a:r>
            <a:r>
              <a:rPr lang="en-US" sz="2200" dirty="0" smtClean="0">
                <a:solidFill>
                  <a:srgbClr val="0000FF"/>
                </a:solidFill>
                <a:latin typeface="Courier"/>
                <a:cs typeface="Courier"/>
              </a:rPr>
              <a:t>-</a:t>
            </a:r>
            <a:r>
              <a:rPr lang="en-US" sz="2200" dirty="0" err="1" smtClean="0">
                <a:solidFill>
                  <a:srgbClr val="0000FF"/>
                </a:solidFill>
                <a:latin typeface="Courier"/>
                <a:cs typeface="Courier"/>
              </a:rPr>
              <a:t>abam</a:t>
            </a:r>
            <a:r>
              <a:rPr lang="en-US" sz="2200" dirty="0" smtClean="0">
                <a:solidFill>
                  <a:srgbClr val="0000FF"/>
                </a:solidFill>
                <a:latin typeface="Courier"/>
                <a:cs typeface="Courier"/>
              </a:rPr>
              <a:t> ../data/</a:t>
            </a:r>
            <a:r>
              <a:rPr lang="en-US" sz="2200" dirty="0" err="1" smtClean="0">
                <a:solidFill>
                  <a:srgbClr val="0000FF"/>
                </a:solidFill>
                <a:latin typeface="Courier"/>
                <a:cs typeface="Courier"/>
              </a:rPr>
              <a:t>sample.bam</a:t>
            </a:r>
            <a:r>
              <a:rPr lang="en-US" sz="2200" dirty="0" smtClean="0">
                <a:latin typeface="Courier"/>
                <a:cs typeface="Courier"/>
              </a:rPr>
              <a:t> </a:t>
            </a:r>
            <a:r>
              <a:rPr lang="en-US" sz="2200" dirty="0" smtClean="0">
                <a:solidFill>
                  <a:srgbClr val="FF00FF"/>
                </a:solidFill>
                <a:latin typeface="Courier"/>
                <a:cs typeface="Courier"/>
              </a:rPr>
              <a:t>-</a:t>
            </a:r>
            <a:r>
              <a:rPr lang="en-US" sz="2200" dirty="0" err="1" smtClean="0">
                <a:solidFill>
                  <a:srgbClr val="FF00FF"/>
                </a:solidFill>
                <a:latin typeface="Courier"/>
                <a:cs typeface="Courier"/>
              </a:rPr>
              <a:t>b</a:t>
            </a:r>
            <a:r>
              <a:rPr lang="en-US" sz="2200" dirty="0" smtClean="0">
                <a:solidFill>
                  <a:srgbClr val="FF00FF"/>
                </a:solidFill>
                <a:latin typeface="Courier"/>
                <a:cs typeface="Courier"/>
              </a:rPr>
              <a:t> RefSeq_4c.bed</a:t>
            </a:r>
            <a:r>
              <a:rPr lang="en-US" sz="2200" dirty="0" smtClean="0">
                <a:solidFill>
                  <a:srgbClr val="8000FF"/>
                </a:solidFill>
                <a:latin typeface="Courier"/>
                <a:cs typeface="Courier"/>
              </a:rPr>
              <a:t> </a:t>
            </a:r>
            <a:r>
              <a:rPr lang="en-US" sz="2200" dirty="0" smtClean="0">
                <a:latin typeface="Courier"/>
                <a:cs typeface="Courier"/>
              </a:rPr>
              <a:t>&gt; </a:t>
            </a:r>
            <a:r>
              <a:rPr lang="en-US" sz="2200" dirty="0" err="1" smtClean="0">
                <a:solidFill>
                  <a:srgbClr val="008000"/>
                </a:solidFill>
                <a:latin typeface="Courier"/>
                <a:cs typeface="Courier"/>
              </a:rPr>
              <a:t>Coverage_result.out</a:t>
            </a:r>
            <a:endParaRPr lang="en-US" sz="2200" dirty="0" smtClean="0">
              <a:solidFill>
                <a:srgbClr val="008000"/>
              </a:solidFill>
              <a:latin typeface="Courier"/>
              <a:cs typeface="Courier"/>
            </a:endParaRPr>
          </a:p>
          <a:p>
            <a:endParaRPr lang="en-US" sz="2200" dirty="0" smtClean="0">
              <a:solidFill>
                <a:srgbClr val="008000"/>
              </a:solidFill>
              <a:latin typeface="Courier"/>
              <a:cs typeface="Courier"/>
            </a:endParaRPr>
          </a:p>
          <a:p>
            <a:pPr marL="514350" indent="-514350"/>
            <a:r>
              <a:rPr lang="en-US" sz="2400" b="1" dirty="0" smtClean="0">
                <a:solidFill>
                  <a:srgbClr val="FF0000"/>
                </a:solidFill>
                <a:latin typeface="Courier"/>
                <a:cs typeface="Courier"/>
              </a:rPr>
              <a:t>tool from </a:t>
            </a:r>
            <a:r>
              <a:rPr lang="en-US" sz="2400" b="1" dirty="0" err="1" smtClean="0">
                <a:solidFill>
                  <a:srgbClr val="FF0000"/>
                </a:solidFill>
                <a:latin typeface="Courier"/>
                <a:cs typeface="Courier"/>
              </a:rPr>
              <a:t>bedtools</a:t>
            </a:r>
            <a:endParaRPr lang="en-US" sz="2400" b="1" dirty="0" smtClean="0">
              <a:solidFill>
                <a:srgbClr val="FF0000"/>
              </a:solidFill>
              <a:latin typeface="Courier"/>
              <a:cs typeface="Courier"/>
            </a:endParaRPr>
          </a:p>
          <a:p>
            <a:pPr marL="514350" indent="-514350"/>
            <a:r>
              <a:rPr lang="en-US" sz="2400" b="1" dirty="0" smtClean="0">
                <a:solidFill>
                  <a:srgbClr val="0000FF"/>
                </a:solidFill>
                <a:latin typeface="Courier"/>
                <a:cs typeface="Courier"/>
              </a:rPr>
              <a:t>input bam alignment file</a:t>
            </a:r>
          </a:p>
          <a:p>
            <a:pPr marL="514350" indent="-514350"/>
            <a:r>
              <a:rPr lang="en-US" sz="2400" b="1" dirty="0" smtClean="0">
                <a:solidFill>
                  <a:srgbClr val="FF00FF"/>
                </a:solidFill>
                <a:latin typeface="Courier"/>
                <a:cs typeface="Courier"/>
              </a:rPr>
              <a:t>input file with features of interest</a:t>
            </a:r>
          </a:p>
          <a:p>
            <a:pPr marL="514350" indent="-514350"/>
            <a:r>
              <a:rPr lang="en-US" sz="2400" b="1" dirty="0" smtClean="0">
                <a:solidFill>
                  <a:srgbClr val="008000"/>
                </a:solidFill>
                <a:latin typeface="Courier"/>
                <a:cs typeface="Courier"/>
              </a:rPr>
              <a:t>output file</a:t>
            </a:r>
            <a:endParaRPr lang="en-US" sz="2200" dirty="0" smtClean="0">
              <a:solidFill>
                <a:srgbClr val="008000"/>
              </a:solidFill>
              <a:latin typeface="Courier"/>
              <a:cs typeface="Courier"/>
            </a:endParaRPr>
          </a:p>
          <a:p>
            <a:endParaRPr lang="en-US" sz="22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75886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7413" y="2311400"/>
            <a:ext cx="7055896" cy="1074884"/>
          </a:xfrm>
        </p:spPr>
        <p:txBody>
          <a:bodyPr anchor="t">
            <a:noAutofit/>
          </a:bodyPr>
          <a:lstStyle/>
          <a:p>
            <a:r>
              <a:rPr lang="en-US" sz="3200" b="1" dirty="0" smtClean="0"/>
              <a:t>SAM format</a:t>
            </a:r>
            <a:endParaRPr lang="en-US" sz="32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32114403"/>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mc:Choice>
    <mc:Fallback>
      <mp:transition xmlns:mp="http://schemas.microsoft.com/office/mac/powerpoint/2008/mai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Screen Shot 2014-06-12 at 11.07.28 AM.png"/>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79022" y="9601"/>
            <a:ext cx="5650035" cy="4474177"/>
          </a:xfrm>
          <a:prstGeom prst="rect">
            <a:avLst/>
          </a:prstGeom>
        </p:spPr>
      </p:pic>
      <p:cxnSp>
        <p:nvCxnSpPr>
          <p:cNvPr id="5" name="Straight Arrow Connector 4"/>
          <p:cNvCxnSpPr>
            <a:endCxn id="6" idx="1"/>
          </p:cNvCxnSpPr>
          <p:nvPr/>
        </p:nvCxnSpPr>
        <p:spPr>
          <a:xfrm>
            <a:off x="3646535" y="1683996"/>
            <a:ext cx="2349873" cy="0"/>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996408" y="945332"/>
            <a:ext cx="2258810" cy="1477328"/>
          </a:xfrm>
          <a:prstGeom prst="rect">
            <a:avLst/>
          </a:prstGeom>
          <a:noFill/>
        </p:spPr>
        <p:txBody>
          <a:bodyPr wrap="square" rtlCol="0">
            <a:spAutoFit/>
          </a:bodyPr>
          <a:lstStyle/>
          <a:p>
            <a:r>
              <a:rPr lang="en-US" dirty="0" err="1" smtClean="0"/>
              <a:t>Annotation.bed</a:t>
            </a:r>
            <a:r>
              <a:rPr lang="en-US" dirty="0" smtClean="0"/>
              <a:t> file</a:t>
            </a:r>
            <a:endParaRPr lang="en-US" dirty="0"/>
          </a:p>
          <a:p>
            <a:r>
              <a:rPr lang="en-US" dirty="0" smtClean="0"/>
              <a:t>!! make sure chromosome names are the same as in bam header</a:t>
            </a:r>
            <a:endParaRPr lang="en-US" dirty="0"/>
          </a:p>
        </p:txBody>
      </p:sp>
      <p:cxnSp>
        <p:nvCxnSpPr>
          <p:cNvPr id="8" name="Straight Arrow Connector 7"/>
          <p:cNvCxnSpPr/>
          <p:nvPr/>
        </p:nvCxnSpPr>
        <p:spPr>
          <a:xfrm flipV="1">
            <a:off x="4068336" y="327123"/>
            <a:ext cx="2445396" cy="144144"/>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513732" y="142457"/>
            <a:ext cx="2258810" cy="369332"/>
          </a:xfrm>
          <a:prstGeom prst="rect">
            <a:avLst/>
          </a:prstGeom>
          <a:noFill/>
        </p:spPr>
        <p:txBody>
          <a:bodyPr wrap="square" rtlCol="0">
            <a:spAutoFit/>
          </a:bodyPr>
          <a:lstStyle/>
          <a:p>
            <a:r>
              <a:rPr lang="en-US" dirty="0" smtClean="0"/>
              <a:t>Alignment BAM file</a:t>
            </a:r>
            <a:endParaRPr lang="en-US" dirty="0"/>
          </a:p>
        </p:txBody>
      </p:sp>
      <p:cxnSp>
        <p:nvCxnSpPr>
          <p:cNvPr id="13" name="Straight Arrow Connector 12"/>
          <p:cNvCxnSpPr/>
          <p:nvPr/>
        </p:nvCxnSpPr>
        <p:spPr>
          <a:xfrm>
            <a:off x="4163859" y="662525"/>
            <a:ext cx="1832549" cy="953931"/>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0800000" flipV="1">
            <a:off x="1529813" y="4163341"/>
            <a:ext cx="2116722" cy="589849"/>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48607" y="4651433"/>
            <a:ext cx="7300458" cy="2031325"/>
          </a:xfrm>
          <a:prstGeom prst="rect">
            <a:avLst/>
          </a:prstGeom>
          <a:noFill/>
        </p:spPr>
        <p:txBody>
          <a:bodyPr wrap="square" rtlCol="0">
            <a:spAutoFit/>
          </a:bodyPr>
          <a:lstStyle/>
          <a:p>
            <a:r>
              <a:rPr lang="en-US" b="1" dirty="0" smtClean="0"/>
              <a:t>Result file.            </a:t>
            </a:r>
            <a:r>
              <a:rPr lang="en-US" dirty="0" smtClean="0"/>
              <a:t>Added columns:</a:t>
            </a:r>
          </a:p>
          <a:p>
            <a:pPr marL="342900" indent="-342900">
              <a:buAutoNum type="arabicPeriod"/>
            </a:pPr>
            <a:r>
              <a:rPr lang="en-US" dirty="0" smtClean="0"/>
              <a:t>The number of features in A (bam) that overlapped (by at least one base pair) the B interval (favorite intervals in bed).</a:t>
            </a:r>
          </a:p>
          <a:p>
            <a:pPr marL="342900" indent="-342900">
              <a:buAutoNum type="arabicPeriod"/>
            </a:pPr>
            <a:r>
              <a:rPr lang="en-US" dirty="0" smtClean="0"/>
              <a:t>The number of bases in B that had non-zero coverage from features in A. </a:t>
            </a:r>
          </a:p>
          <a:p>
            <a:pPr marL="342900" indent="-342900">
              <a:buAutoNum type="arabicPeriod"/>
            </a:pPr>
            <a:r>
              <a:rPr lang="en-US" dirty="0" smtClean="0"/>
              <a:t>Feature length (Stop-start) in B</a:t>
            </a:r>
          </a:p>
          <a:p>
            <a:pPr marL="342900" indent="-342900">
              <a:buAutoNum type="arabicPeriod"/>
            </a:pPr>
            <a:r>
              <a:rPr lang="en-US" dirty="0" smtClean="0"/>
              <a:t>The fraction of bases in B that had non-zero coverage from features in A.(=added column2/added column3)</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782238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0545" y="1197243"/>
            <a:ext cx="9073455" cy="5295791"/>
          </a:xfrm>
          <a:prstGeom prst="rect">
            <a:avLst/>
          </a:prstGeom>
        </p:spPr>
      </p:pic>
      <p:sp>
        <p:nvSpPr>
          <p:cNvPr id="3" name="TextBox 2"/>
          <p:cNvSpPr txBox="1"/>
          <p:nvPr/>
        </p:nvSpPr>
        <p:spPr>
          <a:xfrm>
            <a:off x="100269" y="0"/>
            <a:ext cx="8447852" cy="584776"/>
          </a:xfrm>
          <a:prstGeom prst="rect">
            <a:avLst/>
          </a:prstGeom>
          <a:noFill/>
        </p:spPr>
        <p:txBody>
          <a:bodyPr wrap="square" rtlCol="0">
            <a:spAutoFit/>
          </a:bodyPr>
          <a:lstStyle/>
          <a:p>
            <a:r>
              <a:rPr lang="en-US" sz="3200" b="1" u="sng" dirty="0" smtClean="0">
                <a:solidFill>
                  <a:srgbClr val="263B86"/>
                </a:solidFill>
              </a:rPr>
              <a:t>BED tools</a:t>
            </a:r>
            <a:endParaRPr lang="en-US" sz="3200" b="1" u="sng" dirty="0">
              <a:solidFill>
                <a:srgbClr val="263B86"/>
              </a:solidFill>
            </a:endParaRPr>
          </a:p>
        </p:txBody>
      </p:sp>
      <p:sp>
        <p:nvSpPr>
          <p:cNvPr id="4" name="Rectangle 3"/>
          <p:cNvSpPr/>
          <p:nvPr/>
        </p:nvSpPr>
        <p:spPr>
          <a:xfrm>
            <a:off x="100269" y="690136"/>
            <a:ext cx="8951204" cy="461665"/>
          </a:xfrm>
          <a:prstGeom prst="rect">
            <a:avLst/>
          </a:prstGeom>
          <a:solidFill>
            <a:srgbClr val="FBC01E"/>
          </a:solidFill>
        </p:spPr>
        <p:txBody>
          <a:bodyPr wrap="square">
            <a:spAutoFit/>
          </a:bodyPr>
          <a:lstStyle/>
          <a:p>
            <a:r>
              <a:rPr lang="en-US" sz="2400" b="1" dirty="0" err="1" smtClean="0"/>
              <a:t>http://bedtools.googlecode.com/files/BEDTools-User-Manual.pdf</a:t>
            </a:r>
            <a:endParaRPr 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18214" y="1"/>
            <a:ext cx="8451843" cy="618488"/>
          </a:xfrm>
        </p:spPr>
        <p:txBody>
          <a:bodyPr/>
          <a:lstStyle/>
          <a:p>
            <a:r>
              <a:rPr lang="en-US" sz="3200" b="1" u="sng" dirty="0" smtClean="0"/>
              <a:t>General basis of all types of NGS analysis</a:t>
            </a:r>
            <a:endParaRPr lang="en-US" sz="3200" b="1" u="sng" dirty="0"/>
          </a:p>
        </p:txBody>
      </p:sp>
      <p:grpSp>
        <p:nvGrpSpPr>
          <p:cNvPr id="2" name="Group 1"/>
          <p:cNvGrpSpPr/>
          <p:nvPr/>
        </p:nvGrpSpPr>
        <p:grpSpPr>
          <a:xfrm>
            <a:off x="4236240" y="1236866"/>
            <a:ext cx="3029749" cy="739295"/>
            <a:chOff x="130456" y="1261640"/>
            <a:chExt cx="3029749" cy="739295"/>
          </a:xfrm>
        </p:grpSpPr>
        <p:cxnSp>
          <p:nvCxnSpPr>
            <p:cNvPr id="19" name="Straight Connector 18"/>
            <p:cNvCxnSpPr/>
            <p:nvPr/>
          </p:nvCxnSpPr>
          <p:spPr>
            <a:xfrm>
              <a:off x="2091625" y="1405994"/>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189923" y="1502230"/>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336801" y="1454112"/>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263362" y="1261640"/>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410240" y="1357876"/>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151836" y="1606514"/>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275523" y="1502230"/>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422401" y="1454112"/>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348962" y="1261640"/>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495840" y="1357876"/>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95470" y="1405994"/>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268909" y="1502230"/>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15787" y="1454112"/>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42348" y="1261640"/>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489226" y="1357876"/>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30456" y="1617557"/>
              <a:ext cx="1044427" cy="369332"/>
            </a:xfrm>
            <a:prstGeom prst="rect">
              <a:avLst/>
            </a:prstGeom>
            <a:noFill/>
          </p:spPr>
          <p:txBody>
            <a:bodyPr wrap="none" rtlCol="0">
              <a:spAutoFit/>
            </a:bodyPr>
            <a:lstStyle/>
            <a:p>
              <a:r>
                <a:rPr lang="en-US" b="1" dirty="0" smtClean="0">
                  <a:solidFill>
                    <a:srgbClr val="660066"/>
                  </a:solidFill>
                </a:rPr>
                <a:t>sample 1</a:t>
              </a:r>
              <a:endParaRPr lang="en-US" b="1" dirty="0">
                <a:solidFill>
                  <a:srgbClr val="660066"/>
                </a:solidFill>
              </a:endParaRPr>
            </a:p>
          </p:txBody>
        </p:sp>
        <p:sp>
          <p:nvSpPr>
            <p:cNvPr id="36" name="TextBox 35"/>
            <p:cNvSpPr txBox="1"/>
            <p:nvPr/>
          </p:nvSpPr>
          <p:spPr>
            <a:xfrm>
              <a:off x="1076737" y="1631603"/>
              <a:ext cx="1044427" cy="369332"/>
            </a:xfrm>
            <a:prstGeom prst="rect">
              <a:avLst/>
            </a:prstGeom>
            <a:noFill/>
          </p:spPr>
          <p:txBody>
            <a:bodyPr wrap="none" rtlCol="0">
              <a:spAutoFit/>
            </a:bodyPr>
            <a:lstStyle/>
            <a:p>
              <a:r>
                <a:rPr lang="en-US" b="1" dirty="0" smtClean="0">
                  <a:solidFill>
                    <a:srgbClr val="008000"/>
                  </a:solidFill>
                </a:rPr>
                <a:t>sample 2</a:t>
              </a:r>
              <a:endParaRPr lang="en-US" b="1" dirty="0">
                <a:solidFill>
                  <a:srgbClr val="008000"/>
                </a:solidFill>
              </a:endParaRPr>
            </a:p>
          </p:txBody>
        </p:sp>
        <p:sp>
          <p:nvSpPr>
            <p:cNvPr id="37" name="TextBox 36"/>
            <p:cNvSpPr txBox="1"/>
            <p:nvPr/>
          </p:nvSpPr>
          <p:spPr>
            <a:xfrm>
              <a:off x="2115778" y="1618351"/>
              <a:ext cx="1044427" cy="369332"/>
            </a:xfrm>
            <a:prstGeom prst="rect">
              <a:avLst/>
            </a:prstGeom>
            <a:noFill/>
          </p:spPr>
          <p:txBody>
            <a:bodyPr wrap="none" rtlCol="0">
              <a:spAutoFit/>
            </a:bodyPr>
            <a:lstStyle/>
            <a:p>
              <a:r>
                <a:rPr lang="en-US" b="1" dirty="0" smtClean="0">
                  <a:solidFill>
                    <a:srgbClr val="0000FF"/>
                  </a:solidFill>
                </a:rPr>
                <a:t>sample 3</a:t>
              </a:r>
              <a:endParaRPr lang="en-US" b="1" dirty="0">
                <a:solidFill>
                  <a:srgbClr val="0000FF"/>
                </a:solidFill>
              </a:endParaRPr>
            </a:p>
          </p:txBody>
        </p:sp>
      </p:grpSp>
      <p:grpSp>
        <p:nvGrpSpPr>
          <p:cNvPr id="103" name="Group 102"/>
          <p:cNvGrpSpPr/>
          <p:nvPr/>
        </p:nvGrpSpPr>
        <p:grpSpPr>
          <a:xfrm>
            <a:off x="260081" y="2815845"/>
            <a:ext cx="2067892" cy="837098"/>
            <a:chOff x="342348" y="3193772"/>
            <a:chExt cx="2067892" cy="837098"/>
          </a:xfrm>
        </p:grpSpPr>
        <p:cxnSp>
          <p:nvCxnSpPr>
            <p:cNvPr id="11" name="Straight Connector 10"/>
            <p:cNvCxnSpPr/>
            <p:nvPr/>
          </p:nvCxnSpPr>
          <p:spPr>
            <a:xfrm>
              <a:off x="342348" y="3372677"/>
              <a:ext cx="2067892" cy="0"/>
            </a:xfrm>
            <a:prstGeom prst="line">
              <a:avLst/>
            </a:prstGeom>
            <a:ln>
              <a:solidFill>
                <a:srgbClr val="BE0204"/>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174883" y="3304204"/>
              <a:ext cx="457200" cy="0"/>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2662" y="3324088"/>
              <a:ext cx="457200" cy="0"/>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24453" y="3271075"/>
              <a:ext cx="457200" cy="0"/>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422401" y="3193772"/>
              <a:ext cx="457200" cy="0"/>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83484" y="3193772"/>
              <a:ext cx="457200" cy="0"/>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710926" y="3440044"/>
              <a:ext cx="1220581" cy="590826"/>
            </a:xfrm>
            <a:prstGeom prst="rect">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Template feature</a:t>
              </a:r>
              <a:endParaRPr lang="en-US" dirty="0"/>
            </a:p>
          </p:txBody>
        </p:sp>
        <p:cxnSp>
          <p:nvCxnSpPr>
            <p:cNvPr id="39" name="Straight Connector 38"/>
            <p:cNvCxnSpPr/>
            <p:nvPr/>
          </p:nvCxnSpPr>
          <p:spPr>
            <a:xfrm>
              <a:off x="1574801" y="3207816"/>
              <a:ext cx="457200" cy="0"/>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grpSp>
      <p:grpSp>
        <p:nvGrpSpPr>
          <p:cNvPr id="102" name="Group 101"/>
          <p:cNvGrpSpPr/>
          <p:nvPr/>
        </p:nvGrpSpPr>
        <p:grpSpPr>
          <a:xfrm>
            <a:off x="2711734" y="2747847"/>
            <a:ext cx="2067892" cy="905096"/>
            <a:chOff x="2794001" y="3229585"/>
            <a:chExt cx="2067892" cy="905096"/>
          </a:xfrm>
        </p:grpSpPr>
        <p:cxnSp>
          <p:nvCxnSpPr>
            <p:cNvPr id="60" name="Straight Connector 59"/>
            <p:cNvCxnSpPr/>
            <p:nvPr/>
          </p:nvCxnSpPr>
          <p:spPr>
            <a:xfrm>
              <a:off x="2794001" y="3476488"/>
              <a:ext cx="2067892" cy="0"/>
            </a:xfrm>
            <a:prstGeom prst="line">
              <a:avLst/>
            </a:prstGeom>
            <a:ln>
              <a:solidFill>
                <a:srgbClr val="BE0204"/>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3626536" y="3408015"/>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924315" y="3427899"/>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3176106" y="3374886"/>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874054" y="3297583"/>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335137" y="3297583"/>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3162579" y="3543855"/>
              <a:ext cx="1220581" cy="590826"/>
            </a:xfrm>
            <a:prstGeom prst="rect">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Template </a:t>
              </a:r>
              <a:r>
                <a:rPr lang="en-US" dirty="0" smtClean="0"/>
                <a:t>feature</a:t>
              </a:r>
              <a:endParaRPr lang="en-US" dirty="0"/>
            </a:p>
          </p:txBody>
        </p:sp>
        <p:cxnSp>
          <p:nvCxnSpPr>
            <p:cNvPr id="67" name="Straight Connector 66"/>
            <p:cNvCxnSpPr/>
            <p:nvPr/>
          </p:nvCxnSpPr>
          <p:spPr>
            <a:xfrm>
              <a:off x="3879576" y="3359745"/>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4026454" y="3311627"/>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533381" y="3229585"/>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194334" y="3237948"/>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5359960" y="2237638"/>
            <a:ext cx="2067892" cy="1415305"/>
            <a:chOff x="5442227" y="2767965"/>
            <a:chExt cx="2067892" cy="1415305"/>
          </a:xfrm>
        </p:grpSpPr>
        <p:cxnSp>
          <p:nvCxnSpPr>
            <p:cNvPr id="71" name="Straight Connector 70"/>
            <p:cNvCxnSpPr/>
            <p:nvPr/>
          </p:nvCxnSpPr>
          <p:spPr>
            <a:xfrm>
              <a:off x="5442227" y="3525077"/>
              <a:ext cx="2067892" cy="0"/>
            </a:xfrm>
            <a:prstGeom prst="line">
              <a:avLst/>
            </a:prstGeom>
            <a:ln>
              <a:solidFill>
                <a:srgbClr val="BE0204"/>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6274762" y="3456604"/>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5572541" y="3476488"/>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5824332" y="3423475"/>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6522280" y="3346172"/>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5983363" y="3346172"/>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77" name="Rectangle 76"/>
            <p:cNvSpPr/>
            <p:nvPr/>
          </p:nvSpPr>
          <p:spPr>
            <a:xfrm>
              <a:off x="5810805" y="3592444"/>
              <a:ext cx="1220581" cy="590826"/>
            </a:xfrm>
            <a:prstGeom prst="rect">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Template </a:t>
              </a:r>
              <a:r>
                <a:rPr lang="en-US" dirty="0" smtClean="0"/>
                <a:t>feature</a:t>
              </a:r>
              <a:endParaRPr lang="en-US" dirty="0"/>
            </a:p>
          </p:txBody>
        </p:sp>
        <p:cxnSp>
          <p:nvCxnSpPr>
            <p:cNvPr id="78" name="Straight Connector 77"/>
            <p:cNvCxnSpPr/>
            <p:nvPr/>
          </p:nvCxnSpPr>
          <p:spPr>
            <a:xfrm>
              <a:off x="6527802" y="3408334"/>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674680" y="3360216"/>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181607" y="3278174"/>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842560" y="3286537"/>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6503362" y="3200395"/>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5801141" y="3220279"/>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6052932" y="3167266"/>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6750880" y="3089963"/>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211963" y="3089963"/>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6756402" y="3152125"/>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6903280" y="3104007"/>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6410207" y="3021965"/>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6071160" y="3030328"/>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6508884" y="2946395"/>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5806663" y="2966279"/>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058454" y="2913266"/>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6756402" y="2835963"/>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217485" y="2835963"/>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6761924" y="2898125"/>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6908802" y="2850007"/>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6415729" y="2767965"/>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076682" y="2776328"/>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grpSp>
      <p:sp>
        <p:nvSpPr>
          <p:cNvPr id="104" name="TextBox 103"/>
          <p:cNvSpPr txBox="1"/>
          <p:nvPr/>
        </p:nvSpPr>
        <p:spPr>
          <a:xfrm>
            <a:off x="136939" y="2119133"/>
            <a:ext cx="2454518" cy="369332"/>
          </a:xfrm>
          <a:prstGeom prst="rect">
            <a:avLst/>
          </a:prstGeom>
          <a:solidFill>
            <a:schemeClr val="accent1"/>
          </a:solidFill>
        </p:spPr>
        <p:txBody>
          <a:bodyPr wrap="none" rtlCol="0">
            <a:spAutoFit/>
          </a:bodyPr>
          <a:lstStyle/>
          <a:p>
            <a:r>
              <a:rPr lang="en-US" b="1" dirty="0"/>
              <a:t>2</a:t>
            </a:r>
            <a:r>
              <a:rPr lang="en-US" b="1" dirty="0" smtClean="0"/>
              <a:t>. Mapping to template</a:t>
            </a:r>
            <a:endParaRPr lang="en-US" b="1" dirty="0"/>
          </a:p>
        </p:txBody>
      </p:sp>
      <p:sp>
        <p:nvSpPr>
          <p:cNvPr id="105" name="TextBox 104"/>
          <p:cNvSpPr txBox="1"/>
          <p:nvPr/>
        </p:nvSpPr>
        <p:spPr>
          <a:xfrm>
            <a:off x="109850" y="3939098"/>
            <a:ext cx="989536" cy="369332"/>
          </a:xfrm>
          <a:prstGeom prst="rect">
            <a:avLst/>
          </a:prstGeom>
          <a:solidFill>
            <a:schemeClr val="accent1"/>
          </a:solidFill>
        </p:spPr>
        <p:txBody>
          <a:bodyPr wrap="none" rtlCol="0">
            <a:spAutoFit/>
          </a:bodyPr>
          <a:lstStyle/>
          <a:p>
            <a:r>
              <a:rPr lang="en-US" b="1" dirty="0"/>
              <a:t>3</a:t>
            </a:r>
            <a:r>
              <a:rPr lang="en-US" b="1" dirty="0" smtClean="0"/>
              <a:t>. Count</a:t>
            </a:r>
            <a:endParaRPr lang="en-US" b="1" dirty="0"/>
          </a:p>
        </p:txBody>
      </p:sp>
      <p:graphicFrame>
        <p:nvGraphicFramePr>
          <p:cNvPr id="117" name="Table 116"/>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92253935"/>
              </p:ext>
            </p:extLst>
          </p:nvPr>
        </p:nvGraphicFramePr>
        <p:xfrm>
          <a:off x="149790" y="4489174"/>
          <a:ext cx="2696382" cy="1808480"/>
        </p:xfrm>
        <a:graphic>
          <a:graphicData uri="http://schemas.openxmlformats.org/drawingml/2006/table">
            <a:tbl>
              <a:tblPr firstRow="1" bandRow="1">
                <a:tableStyleId>{5DA37D80-6434-44D0-A028-1B22A696006F}</a:tableStyleId>
              </a:tblPr>
              <a:tblGrid>
                <a:gridCol w="1104978"/>
                <a:gridCol w="530468"/>
                <a:gridCol w="530468"/>
                <a:gridCol w="530468"/>
              </a:tblGrid>
              <a:tr h="370840">
                <a:tc>
                  <a:txBody>
                    <a:bodyPr/>
                    <a:lstStyle/>
                    <a:p>
                      <a:r>
                        <a:rPr lang="en-US" dirty="0" smtClean="0"/>
                        <a:t>region/sample</a:t>
                      </a:r>
                      <a:endParaRPr lang="en-US" dirty="0"/>
                    </a:p>
                  </a:txBody>
                  <a:tcPr/>
                </a:tc>
                <a:tc>
                  <a:txBody>
                    <a:bodyPr/>
                    <a:lstStyle/>
                    <a:p>
                      <a:r>
                        <a:rPr lang="en-US" dirty="0" smtClean="0"/>
                        <a:t>s1</a:t>
                      </a:r>
                      <a:endParaRPr lang="en-US" dirty="0"/>
                    </a:p>
                  </a:txBody>
                  <a:tcPr/>
                </a:tc>
                <a:tc>
                  <a:txBody>
                    <a:bodyPr/>
                    <a:lstStyle/>
                    <a:p>
                      <a:r>
                        <a:rPr lang="en-US" dirty="0" smtClean="0"/>
                        <a:t>s2</a:t>
                      </a:r>
                      <a:endParaRPr lang="en-US" dirty="0"/>
                    </a:p>
                  </a:txBody>
                  <a:tcPr/>
                </a:tc>
                <a:tc>
                  <a:txBody>
                    <a:bodyPr/>
                    <a:lstStyle/>
                    <a:p>
                      <a:r>
                        <a:rPr lang="en-US" dirty="0" smtClean="0"/>
                        <a:t>s3</a:t>
                      </a:r>
                      <a:endParaRPr lang="en-US" dirty="0"/>
                    </a:p>
                  </a:txBody>
                  <a:tcPr/>
                </a:tc>
              </a:tr>
              <a:tr h="370840">
                <a:tc>
                  <a:txBody>
                    <a:bodyPr/>
                    <a:lstStyle/>
                    <a:p>
                      <a:r>
                        <a:rPr lang="en-US" dirty="0" smtClean="0"/>
                        <a:t>region1</a:t>
                      </a:r>
                      <a:endParaRPr lang="en-US" dirty="0"/>
                    </a:p>
                  </a:txBody>
                  <a:tcPr/>
                </a:tc>
                <a:tc>
                  <a:txBody>
                    <a:bodyPr/>
                    <a:lstStyle/>
                    <a:p>
                      <a:r>
                        <a:rPr lang="en-US" dirty="0" smtClean="0"/>
                        <a:t>6</a:t>
                      </a:r>
                      <a:endParaRPr lang="en-US" dirty="0"/>
                    </a:p>
                  </a:txBody>
                  <a:tcPr/>
                </a:tc>
                <a:tc>
                  <a:txBody>
                    <a:bodyPr/>
                    <a:lstStyle/>
                    <a:p>
                      <a:r>
                        <a:rPr lang="en-US" dirty="0" smtClean="0"/>
                        <a:t>10</a:t>
                      </a:r>
                      <a:endParaRPr lang="en-US" dirty="0"/>
                    </a:p>
                  </a:txBody>
                  <a:tcPr/>
                </a:tc>
                <a:tc>
                  <a:txBody>
                    <a:bodyPr/>
                    <a:lstStyle/>
                    <a:p>
                      <a:r>
                        <a:rPr lang="en-US" dirty="0" smtClean="0"/>
                        <a:t>20</a:t>
                      </a:r>
                      <a:endParaRPr lang="en-US" dirty="0"/>
                    </a:p>
                  </a:txBody>
                  <a:tcPr/>
                </a:tc>
              </a:tr>
              <a:tr h="370840">
                <a:tc>
                  <a:txBody>
                    <a:bodyPr/>
                    <a:lstStyle/>
                    <a:p>
                      <a:r>
                        <a:rPr lang="en-US" dirty="0" smtClean="0"/>
                        <a:t>region2</a:t>
                      </a:r>
                      <a:endParaRPr lang="en-US" dirty="0"/>
                    </a:p>
                  </a:txBody>
                  <a:tcPr/>
                </a:tc>
                <a:tc>
                  <a:txBody>
                    <a:bodyPr/>
                    <a:lstStyle/>
                    <a:p>
                      <a:r>
                        <a:rPr lang="en-US" dirty="0" smtClean="0"/>
                        <a:t>150</a:t>
                      </a:r>
                      <a:endParaRPr lang="en-US" dirty="0"/>
                    </a:p>
                  </a:txBody>
                  <a:tcPr/>
                </a:tc>
                <a:tc>
                  <a:txBody>
                    <a:bodyPr/>
                    <a:lstStyle/>
                    <a:p>
                      <a:r>
                        <a:rPr lang="en-US" dirty="0" smtClean="0"/>
                        <a:t>100</a:t>
                      </a:r>
                      <a:endParaRPr lang="en-US" dirty="0"/>
                    </a:p>
                  </a:txBody>
                  <a:tcPr/>
                </a:tc>
                <a:tc>
                  <a:txBody>
                    <a:bodyPr/>
                    <a:lstStyle/>
                    <a:p>
                      <a:r>
                        <a:rPr lang="en-US" dirty="0" smtClean="0"/>
                        <a:t>255</a:t>
                      </a:r>
                      <a:endParaRPr lang="en-US" dirty="0"/>
                    </a:p>
                  </a:txBody>
                  <a:tcPr/>
                </a:tc>
              </a:tr>
              <a:tr h="370840">
                <a:tc>
                  <a:txBody>
                    <a:bodyPr/>
                    <a:lstStyle/>
                    <a:p>
                      <a:r>
                        <a:rPr lang="en-US" dirty="0" smtClean="0"/>
                        <a:t>……</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119" name="TextBox 118"/>
          <p:cNvSpPr txBox="1"/>
          <p:nvPr/>
        </p:nvSpPr>
        <p:spPr>
          <a:xfrm>
            <a:off x="4374693" y="3782507"/>
            <a:ext cx="2853340" cy="1384995"/>
          </a:xfrm>
          <a:prstGeom prst="rect">
            <a:avLst/>
          </a:prstGeom>
          <a:noFill/>
        </p:spPr>
        <p:txBody>
          <a:bodyPr wrap="none" rtlCol="0">
            <a:spAutoFit/>
          </a:bodyPr>
          <a:lstStyle/>
          <a:p>
            <a:r>
              <a:rPr lang="en-US" sz="2800" b="1" u="sng" dirty="0" smtClean="0">
                <a:solidFill>
                  <a:schemeClr val="tx2"/>
                </a:solidFill>
              </a:rPr>
              <a:t>Discovery</a:t>
            </a:r>
          </a:p>
          <a:p>
            <a:r>
              <a:rPr lang="en-US" sz="2800" dirty="0" smtClean="0">
                <a:solidFill>
                  <a:schemeClr val="tx2"/>
                </a:solidFill>
              </a:rPr>
              <a:t>DNA variants, </a:t>
            </a:r>
          </a:p>
          <a:p>
            <a:r>
              <a:rPr lang="en-US" sz="2800" dirty="0" smtClean="0">
                <a:solidFill>
                  <a:schemeClr val="tx2"/>
                </a:solidFill>
              </a:rPr>
              <a:t>splicing variants….</a:t>
            </a:r>
            <a:endParaRPr lang="en-US" sz="2800" dirty="0">
              <a:solidFill>
                <a:schemeClr val="tx2"/>
              </a:solidFill>
            </a:endParaRPr>
          </a:p>
        </p:txBody>
      </p:sp>
      <p:sp>
        <p:nvSpPr>
          <p:cNvPr id="120" name="TextBox 119"/>
          <p:cNvSpPr txBox="1"/>
          <p:nvPr/>
        </p:nvSpPr>
        <p:spPr>
          <a:xfrm>
            <a:off x="4346821" y="5193509"/>
            <a:ext cx="3897772" cy="1384995"/>
          </a:xfrm>
          <a:prstGeom prst="rect">
            <a:avLst/>
          </a:prstGeom>
          <a:noFill/>
        </p:spPr>
        <p:txBody>
          <a:bodyPr wrap="none" rtlCol="0">
            <a:spAutoFit/>
          </a:bodyPr>
          <a:lstStyle/>
          <a:p>
            <a:r>
              <a:rPr lang="en-US" sz="2800" b="1" u="sng" dirty="0" smtClean="0">
                <a:solidFill>
                  <a:schemeClr val="tx2"/>
                </a:solidFill>
              </a:rPr>
              <a:t>Quantitative comparison</a:t>
            </a:r>
          </a:p>
          <a:p>
            <a:r>
              <a:rPr lang="en-US" sz="2800" dirty="0" smtClean="0">
                <a:solidFill>
                  <a:schemeClr val="tx2"/>
                </a:solidFill>
              </a:rPr>
              <a:t>Expression</a:t>
            </a:r>
          </a:p>
          <a:p>
            <a:r>
              <a:rPr lang="en-US" sz="2800" dirty="0" smtClean="0">
                <a:solidFill>
                  <a:schemeClr val="tx2"/>
                </a:solidFill>
              </a:rPr>
              <a:t>Binding</a:t>
            </a:r>
            <a:endParaRPr lang="en-US" sz="2800" dirty="0">
              <a:solidFill>
                <a:schemeClr val="tx2"/>
              </a:solidFill>
            </a:endParaRPr>
          </a:p>
        </p:txBody>
      </p:sp>
      <p:sp>
        <p:nvSpPr>
          <p:cNvPr id="124" name="Right Arrow 123"/>
          <p:cNvSpPr/>
          <p:nvPr/>
        </p:nvSpPr>
        <p:spPr>
          <a:xfrm>
            <a:off x="3235200" y="5039764"/>
            <a:ext cx="949740" cy="358128"/>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1074040" y="1477202"/>
            <a:ext cx="148066" cy="334088"/>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517814" y="1789254"/>
            <a:ext cx="4572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64692" y="1596782"/>
            <a:ext cx="530639" cy="334088"/>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591253" y="1452428"/>
            <a:ext cx="457200" cy="96236"/>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553839" y="1548664"/>
            <a:ext cx="293756" cy="340765"/>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493747" y="1491117"/>
            <a:ext cx="344004" cy="42719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17434" y="1814028"/>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flipV="1">
            <a:off x="617434" y="1425145"/>
            <a:ext cx="146878" cy="34076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690873" y="1573438"/>
            <a:ext cx="4572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837751" y="1425145"/>
            <a:ext cx="310322" cy="24453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44375" y="1596782"/>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517814" y="1693018"/>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664692" y="1644900"/>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591253" y="1452428"/>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738131" y="1548664"/>
            <a:ext cx="457200" cy="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128" name="TextBox 127"/>
          <p:cNvSpPr txBox="1"/>
          <p:nvPr/>
        </p:nvSpPr>
        <p:spPr>
          <a:xfrm>
            <a:off x="107905" y="708272"/>
            <a:ext cx="4638785" cy="369332"/>
          </a:xfrm>
          <a:prstGeom prst="rect">
            <a:avLst/>
          </a:prstGeom>
          <a:solidFill>
            <a:schemeClr val="accent1"/>
          </a:solidFill>
        </p:spPr>
        <p:txBody>
          <a:bodyPr wrap="none" rtlCol="0">
            <a:spAutoFit/>
          </a:bodyPr>
          <a:lstStyle/>
          <a:p>
            <a:r>
              <a:rPr lang="en-US" b="1" dirty="0" smtClean="0"/>
              <a:t>1. Read processing (de-multiplex, trim, filter…)</a:t>
            </a:r>
            <a:endParaRPr lang="en-US" b="1" dirty="0"/>
          </a:p>
        </p:txBody>
      </p:sp>
      <p:cxnSp>
        <p:nvCxnSpPr>
          <p:cNvPr id="142" name="Straight Arrow Connector 141"/>
          <p:cNvCxnSpPr/>
          <p:nvPr/>
        </p:nvCxnSpPr>
        <p:spPr>
          <a:xfrm>
            <a:off x="1949734" y="1548664"/>
            <a:ext cx="2124346" cy="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64256" y="607413"/>
            <a:ext cx="8244593" cy="3320609"/>
          </a:xfrm>
          <a:prstGeom prst="rect">
            <a:avLst/>
          </a:prstGeom>
          <a:solidFill>
            <a:schemeClr val="bg1">
              <a:lumMod val="95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330036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18214" y="1"/>
            <a:ext cx="8451843" cy="618488"/>
          </a:xfrm>
        </p:spPr>
        <p:txBody>
          <a:bodyPr/>
          <a:lstStyle/>
          <a:p>
            <a:r>
              <a:rPr lang="en-US" sz="3200" b="1" u="sng" dirty="0" smtClean="0"/>
              <a:t>General basis of all types of NGS analysis</a:t>
            </a:r>
            <a:endParaRPr lang="en-US" sz="3200" b="1" u="sng" dirty="0"/>
          </a:p>
        </p:txBody>
      </p:sp>
      <p:graphicFrame>
        <p:nvGraphicFramePr>
          <p:cNvPr id="117" name="Table 116"/>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77925960"/>
              </p:ext>
            </p:extLst>
          </p:nvPr>
        </p:nvGraphicFramePr>
        <p:xfrm>
          <a:off x="5018932" y="4555371"/>
          <a:ext cx="2696382" cy="1808480"/>
        </p:xfrm>
        <a:graphic>
          <a:graphicData uri="http://schemas.openxmlformats.org/drawingml/2006/table">
            <a:tbl>
              <a:tblPr firstRow="1" bandRow="1">
                <a:tableStyleId>{5DA37D80-6434-44D0-A028-1B22A696006F}</a:tableStyleId>
              </a:tblPr>
              <a:tblGrid>
                <a:gridCol w="1104978"/>
                <a:gridCol w="530468"/>
                <a:gridCol w="530468"/>
                <a:gridCol w="530468"/>
              </a:tblGrid>
              <a:tr h="370840">
                <a:tc>
                  <a:txBody>
                    <a:bodyPr/>
                    <a:lstStyle/>
                    <a:p>
                      <a:r>
                        <a:rPr lang="en-US" dirty="0" smtClean="0"/>
                        <a:t>region/sample</a:t>
                      </a:r>
                      <a:endParaRPr lang="en-US" dirty="0"/>
                    </a:p>
                  </a:txBody>
                  <a:tcPr/>
                </a:tc>
                <a:tc>
                  <a:txBody>
                    <a:bodyPr/>
                    <a:lstStyle/>
                    <a:p>
                      <a:r>
                        <a:rPr lang="en-US" dirty="0" smtClean="0"/>
                        <a:t>s1</a:t>
                      </a:r>
                      <a:endParaRPr lang="en-US" dirty="0"/>
                    </a:p>
                  </a:txBody>
                  <a:tcPr/>
                </a:tc>
                <a:tc>
                  <a:txBody>
                    <a:bodyPr/>
                    <a:lstStyle/>
                    <a:p>
                      <a:r>
                        <a:rPr lang="en-US" dirty="0" smtClean="0"/>
                        <a:t>s2</a:t>
                      </a:r>
                      <a:endParaRPr lang="en-US" dirty="0"/>
                    </a:p>
                  </a:txBody>
                  <a:tcPr/>
                </a:tc>
                <a:tc>
                  <a:txBody>
                    <a:bodyPr/>
                    <a:lstStyle/>
                    <a:p>
                      <a:r>
                        <a:rPr lang="en-US" dirty="0" smtClean="0"/>
                        <a:t>s3</a:t>
                      </a:r>
                      <a:endParaRPr lang="en-US" dirty="0"/>
                    </a:p>
                  </a:txBody>
                  <a:tcPr/>
                </a:tc>
              </a:tr>
              <a:tr h="370840">
                <a:tc>
                  <a:txBody>
                    <a:bodyPr/>
                    <a:lstStyle/>
                    <a:p>
                      <a:r>
                        <a:rPr lang="en-US" dirty="0" smtClean="0"/>
                        <a:t>region1</a:t>
                      </a:r>
                      <a:endParaRPr lang="en-US" dirty="0"/>
                    </a:p>
                  </a:txBody>
                  <a:tcPr/>
                </a:tc>
                <a:tc>
                  <a:txBody>
                    <a:bodyPr/>
                    <a:lstStyle/>
                    <a:p>
                      <a:r>
                        <a:rPr lang="en-US" dirty="0" smtClean="0"/>
                        <a:t>6</a:t>
                      </a:r>
                      <a:endParaRPr lang="en-US" dirty="0"/>
                    </a:p>
                  </a:txBody>
                  <a:tcPr/>
                </a:tc>
                <a:tc>
                  <a:txBody>
                    <a:bodyPr/>
                    <a:lstStyle/>
                    <a:p>
                      <a:r>
                        <a:rPr lang="en-US" dirty="0" smtClean="0"/>
                        <a:t>10</a:t>
                      </a:r>
                      <a:endParaRPr lang="en-US" dirty="0"/>
                    </a:p>
                  </a:txBody>
                  <a:tcPr/>
                </a:tc>
                <a:tc>
                  <a:txBody>
                    <a:bodyPr/>
                    <a:lstStyle/>
                    <a:p>
                      <a:r>
                        <a:rPr lang="en-US" dirty="0" smtClean="0"/>
                        <a:t>20</a:t>
                      </a:r>
                      <a:endParaRPr lang="en-US" dirty="0"/>
                    </a:p>
                  </a:txBody>
                  <a:tcPr/>
                </a:tc>
              </a:tr>
              <a:tr h="370840">
                <a:tc>
                  <a:txBody>
                    <a:bodyPr/>
                    <a:lstStyle/>
                    <a:p>
                      <a:r>
                        <a:rPr lang="en-US" dirty="0" smtClean="0"/>
                        <a:t>region2</a:t>
                      </a:r>
                      <a:endParaRPr lang="en-US" dirty="0"/>
                    </a:p>
                  </a:txBody>
                  <a:tcPr/>
                </a:tc>
                <a:tc>
                  <a:txBody>
                    <a:bodyPr/>
                    <a:lstStyle/>
                    <a:p>
                      <a:r>
                        <a:rPr lang="en-US" dirty="0" smtClean="0"/>
                        <a:t>150</a:t>
                      </a:r>
                      <a:endParaRPr lang="en-US" dirty="0"/>
                    </a:p>
                  </a:txBody>
                  <a:tcPr/>
                </a:tc>
                <a:tc>
                  <a:txBody>
                    <a:bodyPr/>
                    <a:lstStyle/>
                    <a:p>
                      <a:r>
                        <a:rPr lang="en-US" dirty="0" smtClean="0"/>
                        <a:t>100</a:t>
                      </a:r>
                      <a:endParaRPr lang="en-US" dirty="0"/>
                    </a:p>
                  </a:txBody>
                  <a:tcPr/>
                </a:tc>
                <a:tc>
                  <a:txBody>
                    <a:bodyPr/>
                    <a:lstStyle/>
                    <a:p>
                      <a:r>
                        <a:rPr lang="en-US" dirty="0" smtClean="0"/>
                        <a:t>255</a:t>
                      </a:r>
                      <a:endParaRPr lang="en-US" dirty="0"/>
                    </a:p>
                  </a:txBody>
                  <a:tcPr/>
                </a:tc>
              </a:tr>
              <a:tr h="370840">
                <a:tc>
                  <a:txBody>
                    <a:bodyPr/>
                    <a:lstStyle/>
                    <a:p>
                      <a:r>
                        <a:rPr lang="en-US" dirty="0" smtClean="0"/>
                        <a:t>……</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119" name="TextBox 118"/>
          <p:cNvSpPr txBox="1"/>
          <p:nvPr/>
        </p:nvSpPr>
        <p:spPr>
          <a:xfrm>
            <a:off x="144489" y="1993629"/>
            <a:ext cx="2506190" cy="1384995"/>
          </a:xfrm>
          <a:prstGeom prst="rect">
            <a:avLst/>
          </a:prstGeom>
          <a:noFill/>
        </p:spPr>
        <p:txBody>
          <a:bodyPr wrap="none" rtlCol="0">
            <a:spAutoFit/>
          </a:bodyPr>
          <a:lstStyle/>
          <a:p>
            <a:r>
              <a:rPr lang="en-US" sz="2800" b="1" u="sng" dirty="0" smtClean="0">
                <a:solidFill>
                  <a:schemeClr val="tx2"/>
                </a:solidFill>
              </a:rPr>
              <a:t>Discovery </a:t>
            </a:r>
            <a:endParaRPr lang="en-US" sz="2800" b="1" dirty="0" smtClean="0">
              <a:solidFill>
                <a:schemeClr val="tx2"/>
              </a:solidFill>
            </a:endParaRPr>
          </a:p>
          <a:p>
            <a:r>
              <a:rPr lang="en-US" sz="2800" dirty="0" smtClean="0">
                <a:solidFill>
                  <a:schemeClr val="tx2"/>
                </a:solidFill>
              </a:rPr>
              <a:t>DNA variants, </a:t>
            </a:r>
          </a:p>
          <a:p>
            <a:r>
              <a:rPr lang="en-US" sz="2800" dirty="0" smtClean="0">
                <a:solidFill>
                  <a:schemeClr val="tx2"/>
                </a:solidFill>
              </a:rPr>
              <a:t>splicing variants</a:t>
            </a:r>
            <a:endParaRPr lang="en-US" sz="2800" dirty="0">
              <a:solidFill>
                <a:schemeClr val="tx2"/>
              </a:solidFill>
            </a:endParaRPr>
          </a:p>
        </p:txBody>
      </p:sp>
      <p:sp>
        <p:nvSpPr>
          <p:cNvPr id="120" name="TextBox 119"/>
          <p:cNvSpPr txBox="1"/>
          <p:nvPr/>
        </p:nvSpPr>
        <p:spPr>
          <a:xfrm>
            <a:off x="4828669" y="1993629"/>
            <a:ext cx="3889181" cy="2246769"/>
          </a:xfrm>
          <a:prstGeom prst="rect">
            <a:avLst/>
          </a:prstGeom>
          <a:noFill/>
        </p:spPr>
        <p:txBody>
          <a:bodyPr wrap="none" rtlCol="0">
            <a:spAutoFit/>
          </a:bodyPr>
          <a:lstStyle/>
          <a:p>
            <a:r>
              <a:rPr lang="en-US" sz="2800" b="1" u="sng" dirty="0" smtClean="0">
                <a:solidFill>
                  <a:schemeClr val="tx2"/>
                </a:solidFill>
              </a:rPr>
              <a:t>Quantitative comparison</a:t>
            </a:r>
          </a:p>
          <a:p>
            <a:r>
              <a:rPr lang="en-US" sz="2800" dirty="0" smtClean="0">
                <a:solidFill>
                  <a:schemeClr val="tx2"/>
                </a:solidFill>
              </a:rPr>
              <a:t>Expression   </a:t>
            </a:r>
            <a:r>
              <a:rPr lang="en-US" sz="2800" b="1" dirty="0" smtClean="0">
                <a:solidFill>
                  <a:srgbClr val="FF0000"/>
                </a:solidFill>
              </a:rPr>
              <a:t>W3 and W5</a:t>
            </a:r>
          </a:p>
          <a:p>
            <a:r>
              <a:rPr lang="en-US" sz="2800" b="1" dirty="0" smtClean="0">
                <a:solidFill>
                  <a:srgbClr val="FF0000"/>
                </a:solidFill>
              </a:rPr>
              <a:t> 		RNA-</a:t>
            </a:r>
            <a:r>
              <a:rPr lang="en-US" sz="2800" b="1" dirty="0" err="1" smtClean="0">
                <a:solidFill>
                  <a:srgbClr val="FF0000"/>
                </a:solidFill>
              </a:rPr>
              <a:t>seq</a:t>
            </a:r>
            <a:r>
              <a:rPr lang="en-US" sz="2800" b="1" dirty="0" smtClean="0">
                <a:solidFill>
                  <a:srgbClr val="FF0000"/>
                </a:solidFill>
              </a:rPr>
              <a:t>	</a:t>
            </a:r>
            <a:endParaRPr lang="en-US" sz="2800" dirty="0" smtClean="0">
              <a:solidFill>
                <a:schemeClr val="tx2"/>
              </a:solidFill>
            </a:endParaRPr>
          </a:p>
          <a:p>
            <a:r>
              <a:rPr lang="en-US" sz="2800" dirty="0" smtClean="0">
                <a:solidFill>
                  <a:schemeClr val="tx2"/>
                </a:solidFill>
              </a:rPr>
              <a:t>Binding         </a:t>
            </a:r>
            <a:r>
              <a:rPr lang="en-US" sz="2800" b="1" dirty="0" smtClean="0">
                <a:solidFill>
                  <a:srgbClr val="FF0000"/>
                </a:solidFill>
              </a:rPr>
              <a:t>W7 </a:t>
            </a:r>
            <a:r>
              <a:rPr lang="en-US" sz="2800" b="1" dirty="0" err="1" smtClean="0">
                <a:solidFill>
                  <a:srgbClr val="FF0000"/>
                </a:solidFill>
              </a:rPr>
              <a:t>chIP-seq</a:t>
            </a:r>
            <a:endParaRPr lang="en-US" sz="2800" dirty="0" smtClean="0">
              <a:solidFill>
                <a:schemeClr val="tx2"/>
              </a:solidFill>
            </a:endParaRPr>
          </a:p>
          <a:p>
            <a:r>
              <a:rPr lang="en-US" sz="2800" dirty="0" smtClean="0">
                <a:solidFill>
                  <a:schemeClr val="tx2"/>
                </a:solidFill>
              </a:rPr>
              <a:t>Methylation </a:t>
            </a:r>
            <a:r>
              <a:rPr lang="en-US" sz="2800" b="1" dirty="0" smtClean="0">
                <a:solidFill>
                  <a:srgbClr val="FF0000"/>
                </a:solidFill>
              </a:rPr>
              <a:t>W6 BS-</a:t>
            </a:r>
            <a:r>
              <a:rPr lang="en-US" sz="2800" b="1" dirty="0" err="1" smtClean="0">
                <a:solidFill>
                  <a:srgbClr val="FF0000"/>
                </a:solidFill>
              </a:rPr>
              <a:t>seq</a:t>
            </a:r>
            <a:endParaRPr lang="en-US" sz="2800" dirty="0">
              <a:solidFill>
                <a:schemeClr val="tx2"/>
              </a:solidFill>
            </a:endParaRPr>
          </a:p>
        </p:txBody>
      </p:sp>
      <p:sp>
        <p:nvSpPr>
          <p:cNvPr id="124" name="Right Arrow 123"/>
          <p:cNvSpPr/>
          <p:nvPr/>
        </p:nvSpPr>
        <p:spPr>
          <a:xfrm rot="7931821">
            <a:off x="2733612" y="1377337"/>
            <a:ext cx="949740" cy="358128"/>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TextBox 99"/>
          <p:cNvSpPr txBox="1"/>
          <p:nvPr/>
        </p:nvSpPr>
        <p:spPr>
          <a:xfrm>
            <a:off x="1297327" y="595591"/>
            <a:ext cx="5113216" cy="461665"/>
          </a:xfrm>
          <a:prstGeom prst="rect">
            <a:avLst/>
          </a:prstGeom>
          <a:noFill/>
        </p:spPr>
        <p:txBody>
          <a:bodyPr wrap="square" rtlCol="0">
            <a:spAutoFit/>
          </a:bodyPr>
          <a:lstStyle/>
          <a:p>
            <a:pPr algn="ctr"/>
            <a:r>
              <a:rPr lang="en-US" sz="2400" b="1" dirty="0" err="1" smtClean="0">
                <a:solidFill>
                  <a:srgbClr val="BE0204"/>
                </a:solidFill>
              </a:rPr>
              <a:t>my_sample_clean</a:t>
            </a:r>
            <a:r>
              <a:rPr lang="en-US" sz="2400" b="1" dirty="0" smtClean="0">
                <a:solidFill>
                  <a:srgbClr val="BE0204"/>
                </a:solidFill>
              </a:rPr>
              <a:t>. SAM</a:t>
            </a:r>
            <a:endParaRPr lang="en-US" sz="2400" b="1" dirty="0">
              <a:solidFill>
                <a:srgbClr val="BE0204"/>
              </a:solidFill>
            </a:endParaRPr>
          </a:p>
        </p:txBody>
      </p:sp>
      <p:sp>
        <p:nvSpPr>
          <p:cNvPr id="125" name="Right Arrow 124"/>
          <p:cNvSpPr/>
          <p:nvPr/>
        </p:nvSpPr>
        <p:spPr>
          <a:xfrm rot="3071223">
            <a:off x="3622398" y="1387511"/>
            <a:ext cx="949740" cy="358128"/>
          </a:xfrm>
          <a:prstGeom prst="righ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TextBox 125"/>
          <p:cNvSpPr txBox="1"/>
          <p:nvPr/>
        </p:nvSpPr>
        <p:spPr>
          <a:xfrm>
            <a:off x="134756" y="4052045"/>
            <a:ext cx="4118598" cy="1384995"/>
          </a:xfrm>
          <a:prstGeom prst="rect">
            <a:avLst/>
          </a:prstGeom>
          <a:noFill/>
        </p:spPr>
        <p:txBody>
          <a:bodyPr wrap="none" rtlCol="0">
            <a:spAutoFit/>
          </a:bodyPr>
          <a:lstStyle/>
          <a:p>
            <a:r>
              <a:rPr lang="en-US" sz="2800" b="1" i="1" u="sng" dirty="0" smtClean="0"/>
              <a:t>Tools</a:t>
            </a:r>
          </a:p>
          <a:p>
            <a:r>
              <a:rPr lang="en-US" sz="2800" i="1" dirty="0" smtClean="0"/>
              <a:t>GATK (NGS:GATK tools)</a:t>
            </a:r>
            <a:endParaRPr lang="en-US" sz="2800" i="1" dirty="0"/>
          </a:p>
          <a:p>
            <a:r>
              <a:rPr lang="en-US" sz="2800" i="1" dirty="0" err="1" smtClean="0"/>
              <a:t>Mpileup</a:t>
            </a:r>
            <a:r>
              <a:rPr lang="en-US" sz="2800" i="1" dirty="0" smtClean="0"/>
              <a:t>  (NGS: SAM tools)</a:t>
            </a:r>
            <a:endParaRPr lang="en-US" sz="2800" i="1" dirty="0"/>
          </a:p>
        </p:txBody>
      </p:sp>
      <p:sp>
        <p:nvSpPr>
          <p:cNvPr id="10" name="TextBox 9"/>
          <p:cNvSpPr txBox="1"/>
          <p:nvPr/>
        </p:nvSpPr>
        <p:spPr>
          <a:xfrm>
            <a:off x="155344" y="5631451"/>
            <a:ext cx="3263988" cy="523220"/>
          </a:xfrm>
          <a:prstGeom prst="rect">
            <a:avLst/>
          </a:prstGeom>
          <a:noFill/>
        </p:spPr>
        <p:txBody>
          <a:bodyPr wrap="square" rtlCol="0">
            <a:spAutoFit/>
          </a:bodyPr>
          <a:lstStyle/>
          <a:p>
            <a:r>
              <a:rPr lang="en-US" sz="2800" b="1" dirty="0" smtClean="0">
                <a:solidFill>
                  <a:srgbClr val="FF0000"/>
                </a:solidFill>
              </a:rPr>
              <a:t>W8 using GATK</a:t>
            </a:r>
            <a:endParaRPr lang="en-US" sz="2800" b="1" dirty="0">
              <a:solidFill>
                <a:srgbClr val="FF0000"/>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89972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203200" y="114300"/>
            <a:ext cx="8801100" cy="553998"/>
          </a:xfrm>
          <a:prstGeom prst="rect">
            <a:avLst/>
          </a:prstGeom>
          <a:noFill/>
        </p:spPr>
        <p:txBody>
          <a:bodyPr wrap="square" rtlCol="0">
            <a:spAutoFit/>
          </a:bodyPr>
          <a:lstStyle/>
          <a:p>
            <a:r>
              <a:rPr lang="en-US" sz="3000" b="1" u="sng" dirty="0" smtClean="0">
                <a:solidFill>
                  <a:srgbClr val="263B86"/>
                </a:solidFill>
              </a:rPr>
              <a:t>Quantification and Differential expression with counts</a:t>
            </a:r>
            <a:endParaRPr lang="en-US" sz="3000" b="1" u="sng" dirty="0">
              <a:solidFill>
                <a:srgbClr val="263B86"/>
              </a:solidFill>
            </a:endParaRPr>
          </a:p>
        </p:txBody>
      </p:sp>
      <p:sp>
        <p:nvSpPr>
          <p:cNvPr id="3" name="TextBox 2"/>
          <p:cNvSpPr txBox="1"/>
          <p:nvPr/>
        </p:nvSpPr>
        <p:spPr>
          <a:xfrm>
            <a:off x="129136" y="718453"/>
            <a:ext cx="7596900" cy="830997"/>
          </a:xfrm>
          <a:prstGeom prst="rect">
            <a:avLst/>
          </a:prstGeom>
          <a:noFill/>
        </p:spPr>
        <p:txBody>
          <a:bodyPr wrap="square" rtlCol="0">
            <a:spAutoFit/>
          </a:bodyPr>
          <a:lstStyle/>
          <a:p>
            <a:r>
              <a:rPr lang="en-US" sz="2400" dirty="0" smtClean="0"/>
              <a:t>There are a number of statistical  packages for comparing counts that originate from sequencing data:</a:t>
            </a:r>
          </a:p>
        </p:txBody>
      </p:sp>
      <p:graphicFrame>
        <p:nvGraphicFramePr>
          <p:cNvPr id="7" name="Table 6"/>
          <p:cNvGraphicFramePr>
            <a:graphicFrameLocks noGrp="1"/>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20717701"/>
              </p:ext>
            </p:extLst>
          </p:nvPr>
        </p:nvGraphicFramePr>
        <p:xfrm>
          <a:off x="391989" y="1767732"/>
          <a:ext cx="4976648" cy="1842749"/>
        </p:xfrm>
        <a:graphic>
          <a:graphicData uri="http://schemas.openxmlformats.org/drawingml/2006/table">
            <a:tbl>
              <a:tblPr firstRow="1" bandRow="1">
                <a:tableStyleId>{5DA37D80-6434-44D0-A028-1B22A696006F}</a:tableStyleId>
              </a:tblPr>
              <a:tblGrid>
                <a:gridCol w="723536"/>
                <a:gridCol w="500261"/>
                <a:gridCol w="500261"/>
                <a:gridCol w="500630"/>
                <a:gridCol w="500630"/>
                <a:gridCol w="500630"/>
                <a:gridCol w="500261"/>
                <a:gridCol w="655958"/>
                <a:gridCol w="594481"/>
              </a:tblGrid>
              <a:tr h="555469">
                <a:tc>
                  <a:txBody>
                    <a:bodyPr/>
                    <a:lstStyle/>
                    <a:p>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t>s1</a:t>
                      </a:r>
                      <a:endParaRPr lang="en-US"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a:r>
                        <a:rPr lang="en-US" sz="1400" dirty="0" smtClean="0"/>
                        <a:t>s2</a:t>
                      </a:r>
                      <a:endParaRPr lang="en-US"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a:r>
                        <a:rPr lang="en-US" sz="1400" dirty="0" smtClean="0"/>
                        <a:t>s3</a:t>
                      </a:r>
                      <a:endParaRPr lang="en-US"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a:r>
                        <a:rPr lang="en-US" sz="1400" dirty="0" smtClean="0"/>
                        <a:t>s4</a:t>
                      </a:r>
                      <a:endParaRPr lang="en-US"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C702"/>
                    </a:solidFill>
                  </a:tcPr>
                </a:tc>
                <a:tc>
                  <a:txBody>
                    <a:bodyPr/>
                    <a:lstStyle/>
                    <a:p>
                      <a:pPr algn="ctr"/>
                      <a:r>
                        <a:rPr lang="en-US" sz="1400" dirty="0" smtClean="0"/>
                        <a:t>s5</a:t>
                      </a:r>
                      <a:endParaRPr lang="en-US"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C702"/>
                    </a:solidFill>
                  </a:tcPr>
                </a:tc>
                <a:tc>
                  <a:txBody>
                    <a:bodyPr/>
                    <a:lstStyle/>
                    <a:p>
                      <a:pPr algn="ctr"/>
                      <a:r>
                        <a:rPr lang="en-US" sz="1400" dirty="0" smtClean="0"/>
                        <a:t>s6</a:t>
                      </a:r>
                      <a:endParaRPr lang="en-US"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C702"/>
                    </a:solidFill>
                  </a:tcPr>
                </a:tc>
                <a:tc>
                  <a:txBody>
                    <a:bodyPr/>
                    <a:lstStyle/>
                    <a:p>
                      <a:pPr algn="ctr"/>
                      <a:r>
                        <a:rPr lang="en-US" sz="1400" dirty="0" smtClean="0"/>
                        <a:t>p </a:t>
                      </a:r>
                      <a:r>
                        <a:rPr lang="en-US" sz="1400" dirty="0" err="1" smtClean="0"/>
                        <a:t>val</a:t>
                      </a:r>
                      <a:endParaRPr lang="en-US"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400" dirty="0" smtClean="0"/>
                        <a:t>q </a:t>
                      </a:r>
                      <a:r>
                        <a:rPr lang="en-US" sz="1400" dirty="0" err="1" smtClean="0"/>
                        <a:t>val</a:t>
                      </a:r>
                      <a:endParaRPr lang="en-US"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21820">
                <a:tc>
                  <a:txBody>
                    <a:bodyPr/>
                    <a:lstStyle/>
                    <a:p>
                      <a:r>
                        <a:rPr lang="en-US" sz="1400" b="1" dirty="0" smtClean="0"/>
                        <a:t>Gene1</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5BABB"/>
                    </a:solidFill>
                  </a:tcPr>
                </a:tc>
                <a:tc>
                  <a:txBody>
                    <a:bodyPr/>
                    <a:lstStyle/>
                    <a:p>
                      <a:r>
                        <a:rPr lang="en-US" sz="1400" dirty="0" smtClean="0"/>
                        <a:t>6</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r>
                        <a:rPr lang="en-US" sz="1400" dirty="0" smtClean="0"/>
                        <a:t>10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r>
                        <a:rPr lang="en-US" sz="1400" dirty="0" smtClean="0"/>
                        <a:t>20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r>
                        <a:rPr lang="en-US" sz="1400" dirty="0" smtClean="0"/>
                        <a:t>15</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r>
                        <a:rPr lang="en-US" sz="1400" dirty="0" smtClean="0"/>
                        <a:t>18</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r>
                        <a:rPr lang="en-US" sz="1400" dirty="0" smtClean="0"/>
                        <a:t>360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r>
                        <a:rPr lang="en-US" sz="1400" dirty="0" smtClean="0"/>
                        <a:t>1e-6</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sz="1400" dirty="0" smtClean="0"/>
                        <a:t>0.03</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21820">
                <a:tc>
                  <a:txBody>
                    <a:bodyPr/>
                    <a:lstStyle/>
                    <a:p>
                      <a:r>
                        <a:rPr lang="en-US" sz="1400" dirty="0" smtClean="0"/>
                        <a:t>Gene2</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95000"/>
                      </a:schemeClr>
                    </a:solidFill>
                  </a:tcPr>
                </a:tc>
                <a:tc>
                  <a:txBody>
                    <a:bodyPr/>
                    <a:lstStyle/>
                    <a:p>
                      <a:r>
                        <a:rPr lang="en-US" sz="1400" dirty="0" smtClean="0"/>
                        <a:t>150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r>
                        <a:rPr lang="en-US" sz="1400" dirty="0" smtClean="0"/>
                        <a:t>100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r>
                        <a:rPr lang="en-US" sz="1400" dirty="0" smtClean="0"/>
                        <a:t>255</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r>
                        <a:rPr lang="en-US" sz="1400" dirty="0" smtClean="0"/>
                        <a:t>400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r>
                        <a:rPr lang="en-US" sz="1400" dirty="0" smtClean="0"/>
                        <a:t>150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r>
                        <a:rPr lang="en-US" sz="1400" dirty="0" smtClean="0"/>
                        <a:t>541</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r>
                        <a:rPr lang="en-US" sz="1400" dirty="0" smtClean="0"/>
                        <a:t>0.007</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sz="1400" dirty="0" smtClean="0"/>
                        <a:t>1</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21820">
                <a:tc>
                  <a:txBody>
                    <a:bodyPr/>
                    <a:lstStyle/>
                    <a:p>
                      <a:r>
                        <a:rPr lang="en-US" sz="1400" b="1" dirty="0" smtClean="0"/>
                        <a:t>Gene3</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r>
                        <a:rPr lang="en-US" sz="1400" dirty="0" smtClean="0"/>
                        <a:t>6</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r>
                        <a:rPr lang="en-US" sz="1400" dirty="0" smtClean="0"/>
                        <a:t>10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r>
                        <a:rPr lang="en-US" sz="1400" dirty="0" smtClean="0"/>
                        <a:t>20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r>
                        <a:rPr lang="en-US" sz="1400" dirty="0" smtClean="0"/>
                        <a:t>45</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r>
                        <a:rPr lang="en-US" sz="1400" dirty="0" smtClean="0"/>
                        <a:t>80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r>
                        <a:rPr lang="en-US" sz="1400" dirty="0" smtClean="0"/>
                        <a:t>350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r>
                        <a:rPr lang="en-US" sz="1400" dirty="0" smtClean="0"/>
                        <a:t>1e-20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sz="1400" dirty="0" smtClean="0"/>
                        <a:t>1e-10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21820">
                <a:tc>
                  <a:txBody>
                    <a:bodyPr/>
                    <a:lstStyle/>
                    <a:p>
                      <a:r>
                        <a:rPr lang="en-US" sz="1400" dirty="0" smtClean="0"/>
                        <a:t>Gene4</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2F2F2"/>
                    </a:solidFill>
                  </a:tcPr>
                </a:tc>
                <a:tc>
                  <a:txBody>
                    <a:bodyPr/>
                    <a:lstStyle/>
                    <a:p>
                      <a:r>
                        <a:rPr lang="en-US" sz="1400" dirty="0" smtClean="0"/>
                        <a:t>150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r>
                        <a:rPr lang="en-US" sz="1400" dirty="0" smtClean="0"/>
                        <a:t>100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r>
                        <a:rPr lang="en-US" sz="1400" dirty="0" smtClean="0"/>
                        <a:t>255</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r>
                        <a:rPr lang="en-US" sz="1400" dirty="0" smtClean="0"/>
                        <a:t>30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r>
                        <a:rPr lang="en-US" sz="1400" dirty="0" smtClean="0"/>
                        <a:t>150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r>
                        <a:rPr lang="en-US" sz="1400" dirty="0" smtClean="0"/>
                        <a:t>100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r>
                        <a:rPr lang="en-US" sz="1400" dirty="0" smtClean="0"/>
                        <a:t>0.154</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sz="1400" dirty="0" smtClean="0"/>
                        <a:t>1</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4" name="Down Arrow 3"/>
          <p:cNvSpPr/>
          <p:nvPr/>
        </p:nvSpPr>
        <p:spPr>
          <a:xfrm>
            <a:off x="2597728" y="3960091"/>
            <a:ext cx="496454" cy="87745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5992091" y="1767732"/>
            <a:ext cx="1910366" cy="2246769"/>
          </a:xfrm>
          <a:prstGeom prst="rect">
            <a:avLst/>
          </a:prstGeom>
        </p:spPr>
        <p:txBody>
          <a:bodyPr wrap="square">
            <a:spAutoFit/>
          </a:bodyPr>
          <a:lstStyle/>
          <a:p>
            <a:r>
              <a:rPr lang="en-US" sz="2800" b="1" dirty="0" err="1">
                <a:solidFill>
                  <a:srgbClr val="FF0000"/>
                </a:solidFill>
              </a:rPr>
              <a:t>DEseq</a:t>
            </a:r>
            <a:endParaRPr lang="en-US" sz="2800" b="1" dirty="0">
              <a:solidFill>
                <a:srgbClr val="FF0000"/>
              </a:solidFill>
            </a:endParaRPr>
          </a:p>
          <a:p>
            <a:r>
              <a:rPr lang="en-US" sz="2800" b="1" dirty="0" err="1"/>
              <a:t>EdgeR</a:t>
            </a:r>
            <a:endParaRPr lang="en-US" sz="2800" b="1" dirty="0"/>
          </a:p>
          <a:p>
            <a:r>
              <a:rPr lang="en-US" sz="2800" b="1" dirty="0" err="1"/>
              <a:t>baySeq</a:t>
            </a:r>
            <a:r>
              <a:rPr lang="en-US" sz="2800" b="1" dirty="0"/>
              <a:t> </a:t>
            </a:r>
          </a:p>
          <a:p>
            <a:r>
              <a:rPr lang="en-US" sz="2800" b="1" dirty="0" err="1" smtClean="0"/>
              <a:t>NOISeq</a:t>
            </a:r>
            <a:endParaRPr lang="en-US" sz="2800" b="1" dirty="0" smtClean="0"/>
          </a:p>
          <a:p>
            <a:r>
              <a:rPr lang="en-US" sz="2800" b="1" dirty="0" smtClean="0">
                <a:solidFill>
                  <a:srgbClr val="0000FF"/>
                </a:solidFill>
              </a:rPr>
              <a:t>Cufflinks</a:t>
            </a:r>
            <a:endParaRPr lang="en-US" sz="2800" b="1" dirty="0">
              <a:solidFill>
                <a:srgbClr val="0000FF"/>
              </a:solidFill>
            </a:endParaRPr>
          </a:p>
        </p:txBody>
      </p:sp>
      <p:graphicFrame>
        <p:nvGraphicFramePr>
          <p:cNvPr id="9" name="Table 8"/>
          <p:cNvGraphicFramePr>
            <a:graphicFrameLocks noGrp="1"/>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898335705"/>
              </p:ext>
            </p:extLst>
          </p:nvPr>
        </p:nvGraphicFramePr>
        <p:xfrm>
          <a:off x="484353" y="5026494"/>
          <a:ext cx="4976648" cy="1520929"/>
        </p:xfrm>
        <a:graphic>
          <a:graphicData uri="http://schemas.openxmlformats.org/drawingml/2006/table">
            <a:tbl>
              <a:tblPr firstRow="1" bandRow="1">
                <a:tableStyleId>{5DA37D80-6434-44D0-A028-1B22A696006F}</a:tableStyleId>
              </a:tblPr>
              <a:tblGrid>
                <a:gridCol w="723536"/>
                <a:gridCol w="500261"/>
                <a:gridCol w="500261"/>
                <a:gridCol w="500630"/>
                <a:gridCol w="500630"/>
                <a:gridCol w="500630"/>
                <a:gridCol w="500261"/>
                <a:gridCol w="655958"/>
                <a:gridCol w="594481"/>
              </a:tblGrid>
              <a:tr h="555469">
                <a:tc>
                  <a:txBody>
                    <a:bodyPr/>
                    <a:lstStyle/>
                    <a:p>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t>s1</a:t>
                      </a:r>
                      <a:endParaRPr lang="en-US"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a:r>
                        <a:rPr lang="en-US" sz="1400" dirty="0" smtClean="0"/>
                        <a:t>s2</a:t>
                      </a:r>
                      <a:endParaRPr lang="en-US"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a:r>
                        <a:rPr lang="en-US" sz="1400" dirty="0" smtClean="0"/>
                        <a:t>s3</a:t>
                      </a:r>
                      <a:endParaRPr lang="en-US"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pPr algn="ctr"/>
                      <a:r>
                        <a:rPr lang="en-US" sz="1400" dirty="0" smtClean="0"/>
                        <a:t>s4</a:t>
                      </a:r>
                      <a:endParaRPr lang="en-US"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C702"/>
                    </a:solidFill>
                  </a:tcPr>
                </a:tc>
                <a:tc>
                  <a:txBody>
                    <a:bodyPr/>
                    <a:lstStyle/>
                    <a:p>
                      <a:pPr algn="ctr"/>
                      <a:r>
                        <a:rPr lang="en-US" sz="1400" dirty="0" smtClean="0"/>
                        <a:t>s5</a:t>
                      </a:r>
                      <a:endParaRPr lang="en-US"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C702"/>
                    </a:solidFill>
                  </a:tcPr>
                </a:tc>
                <a:tc>
                  <a:txBody>
                    <a:bodyPr/>
                    <a:lstStyle/>
                    <a:p>
                      <a:pPr algn="ctr"/>
                      <a:r>
                        <a:rPr lang="en-US" sz="1400" dirty="0" smtClean="0"/>
                        <a:t>s6</a:t>
                      </a:r>
                      <a:endParaRPr lang="en-US"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C702"/>
                    </a:solidFill>
                  </a:tcPr>
                </a:tc>
                <a:tc>
                  <a:txBody>
                    <a:bodyPr/>
                    <a:lstStyle/>
                    <a:p>
                      <a:pPr algn="ctr"/>
                      <a:r>
                        <a:rPr lang="en-US" sz="1400" dirty="0" smtClean="0"/>
                        <a:t>p </a:t>
                      </a:r>
                      <a:r>
                        <a:rPr lang="en-US" sz="1400" dirty="0" err="1" smtClean="0"/>
                        <a:t>val</a:t>
                      </a:r>
                      <a:endParaRPr lang="en-US"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400" dirty="0" smtClean="0"/>
                        <a:t>q </a:t>
                      </a:r>
                      <a:r>
                        <a:rPr lang="en-US" sz="1400" dirty="0" err="1" smtClean="0"/>
                        <a:t>val</a:t>
                      </a:r>
                      <a:endParaRPr lang="en-US"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21820">
                <a:tc>
                  <a:txBody>
                    <a:bodyPr/>
                    <a:lstStyle/>
                    <a:p>
                      <a:r>
                        <a:rPr lang="en-US" sz="1400" b="1" dirty="0" smtClean="0"/>
                        <a:t>Gene1</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r>
                        <a:rPr lang="en-US" sz="1400" dirty="0" smtClean="0"/>
                        <a:t>6</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r>
                        <a:rPr lang="en-US" sz="1400" dirty="0" smtClean="0"/>
                        <a:t>10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r>
                        <a:rPr lang="en-US" sz="1400" dirty="0" smtClean="0"/>
                        <a:t>20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r>
                        <a:rPr lang="en-US" sz="1400" dirty="0" smtClean="0"/>
                        <a:t>15</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r>
                        <a:rPr lang="en-US" sz="1400" dirty="0" smtClean="0"/>
                        <a:t>18</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r>
                        <a:rPr lang="en-US" sz="1400" dirty="0" smtClean="0"/>
                        <a:t>360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r>
                        <a:rPr lang="en-US" sz="1400" dirty="0" smtClean="0"/>
                        <a:t>1e-6</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sz="1400" b="1" dirty="0" smtClean="0"/>
                        <a:t>0.03</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21820">
                <a:tc>
                  <a:txBody>
                    <a:bodyPr/>
                    <a:lstStyle/>
                    <a:p>
                      <a:r>
                        <a:rPr lang="en-US" sz="1400" b="1" dirty="0" smtClean="0"/>
                        <a:t>Gene3</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r>
                        <a:rPr lang="en-US" sz="1400" dirty="0" smtClean="0"/>
                        <a:t>6</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r>
                        <a:rPr lang="en-US" sz="1400" dirty="0" smtClean="0"/>
                        <a:t>10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r>
                        <a:rPr lang="en-US" sz="1400" dirty="0" smtClean="0"/>
                        <a:t>20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r>
                        <a:rPr lang="en-US" sz="1400" dirty="0" smtClean="0"/>
                        <a:t>45</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r>
                        <a:rPr lang="en-US" sz="1400" dirty="0" smtClean="0"/>
                        <a:t>80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r>
                        <a:rPr lang="en-US" sz="1400" dirty="0" smtClean="0"/>
                        <a:t>350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r>
                        <a:rPr lang="en-US" sz="1400" dirty="0" smtClean="0"/>
                        <a:t>1e-20</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sz="1400" b="1" dirty="0" smtClean="0"/>
                        <a:t>1e-10</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21820">
                <a:tc>
                  <a:txBody>
                    <a:bodyPr/>
                    <a:lstStyle/>
                    <a:p>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20000"/>
                        <a:lumOff val="80000"/>
                      </a:schemeClr>
                    </a:solidFill>
                  </a:tcPr>
                </a:tc>
                <a:tc>
                  <a:txBody>
                    <a:bodyPr/>
                    <a:lstStyle/>
                    <a:p>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10" name="Rectangle 9"/>
          <p:cNvSpPr/>
          <p:nvPr/>
        </p:nvSpPr>
        <p:spPr>
          <a:xfrm>
            <a:off x="3200399" y="4090677"/>
            <a:ext cx="3172691" cy="523220"/>
          </a:xfrm>
          <a:prstGeom prst="rect">
            <a:avLst/>
          </a:prstGeom>
        </p:spPr>
        <p:txBody>
          <a:bodyPr wrap="square">
            <a:spAutoFit/>
          </a:bodyPr>
          <a:lstStyle/>
          <a:p>
            <a:r>
              <a:rPr lang="en-US" sz="2800" b="1" dirty="0" smtClean="0"/>
              <a:t>p value cutoff</a:t>
            </a:r>
            <a:endParaRPr lang="en-US" sz="2800" b="1" dirty="0"/>
          </a:p>
        </p:txBody>
      </p:sp>
      <p:sp>
        <p:nvSpPr>
          <p:cNvPr id="11" name="Rectangle 10"/>
          <p:cNvSpPr/>
          <p:nvPr/>
        </p:nvSpPr>
        <p:spPr>
          <a:xfrm>
            <a:off x="5622903" y="5226125"/>
            <a:ext cx="2692046" cy="830997"/>
          </a:xfrm>
          <a:prstGeom prst="rect">
            <a:avLst/>
          </a:prstGeom>
        </p:spPr>
        <p:txBody>
          <a:bodyPr wrap="square">
            <a:spAutoFit/>
          </a:bodyPr>
          <a:lstStyle/>
          <a:p>
            <a:r>
              <a:rPr lang="en-US" sz="2400" b="1" dirty="0" smtClean="0">
                <a:solidFill>
                  <a:srgbClr val="FF0000"/>
                </a:solidFill>
              </a:rPr>
              <a:t>Workshop 3 and 5 </a:t>
            </a:r>
          </a:p>
          <a:p>
            <a:r>
              <a:rPr lang="en-US" sz="2400" b="1" dirty="0" smtClean="0">
                <a:solidFill>
                  <a:srgbClr val="0000FF"/>
                </a:solidFill>
              </a:rPr>
              <a:t>Workshop 5</a:t>
            </a:r>
            <a:endParaRPr lang="en-US" sz="2400"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601077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1836922" y="2137976"/>
            <a:ext cx="5385917" cy="1200329"/>
          </a:xfrm>
          <a:prstGeom prst="rect">
            <a:avLst/>
          </a:prstGeom>
          <a:noFill/>
          <a:ln>
            <a:noFill/>
          </a:ln>
        </p:spPr>
        <p:txBody>
          <a:bodyPr wrap="square" rtlCol="0">
            <a:spAutoFit/>
          </a:bodyPr>
          <a:lstStyle/>
          <a:p>
            <a:pPr algn="ctr"/>
            <a:r>
              <a:rPr lang="en-US" sz="7200" b="1" dirty="0" smtClean="0">
                <a:ln w="19050">
                  <a:solidFill>
                    <a:schemeClr val="tx2"/>
                  </a:solidFill>
                  <a:prstDash val="solid"/>
                </a:ln>
                <a:solidFill>
                  <a:schemeClr val="tx2"/>
                </a:solidFill>
              </a:rPr>
              <a:t>Homework</a:t>
            </a:r>
            <a:endParaRPr lang="en-US" sz="7200" b="1" dirty="0">
              <a:ln w="19050">
                <a:solidFill>
                  <a:schemeClr val="tx2"/>
                </a:solidFill>
                <a:prstDash val="solid"/>
              </a:ln>
              <a:solidFill>
                <a:schemeClr val="tx2"/>
              </a:solidFill>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1349582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ctrTitle"/>
          </p:nvPr>
        </p:nvSpPr>
        <p:spPr>
          <a:xfrm>
            <a:off x="689920" y="1101725"/>
            <a:ext cx="7772400" cy="2568575"/>
          </a:xfrm>
        </p:spPr>
        <p:txBody>
          <a:bodyPr/>
          <a:lstStyle/>
          <a:p>
            <a:pPr algn="ctr"/>
            <a:r>
              <a:rPr lang="en-US" sz="4800" dirty="0" smtClean="0"/>
              <a:t/>
            </a:r>
            <a:br>
              <a:rPr lang="en-US" sz="4800" dirty="0" smtClean="0"/>
            </a:br>
            <a:r>
              <a:rPr lang="en-US" sz="4800" dirty="0" smtClean="0"/>
              <a:t>Try other </a:t>
            </a:r>
            <a:r>
              <a:rPr lang="en-US" sz="4800" b="1" dirty="0" err="1" smtClean="0"/>
              <a:t>samtools</a:t>
            </a:r>
            <a:r>
              <a:rPr lang="en-US" sz="4800" dirty="0" smtClean="0"/>
              <a:t>, </a:t>
            </a:r>
            <a:r>
              <a:rPr lang="en-US" sz="4800" b="1" dirty="0" err="1" smtClean="0"/>
              <a:t>bedtools</a:t>
            </a:r>
            <a:r>
              <a:rPr lang="en-US" sz="4800" dirty="0" smtClean="0"/>
              <a:t>,</a:t>
            </a:r>
            <a:r>
              <a:rPr lang="en-US" sz="4800" b="1" dirty="0" smtClean="0"/>
              <a:t> </a:t>
            </a:r>
            <a:r>
              <a:rPr lang="en-US" sz="4800" dirty="0" smtClean="0"/>
              <a:t>and</a:t>
            </a:r>
            <a:r>
              <a:rPr lang="en-US" sz="4800" b="1" dirty="0" smtClean="0"/>
              <a:t> </a:t>
            </a:r>
            <a:r>
              <a:rPr lang="en-US" sz="4800" b="1" dirty="0" err="1" smtClean="0"/>
              <a:t>picardtools</a:t>
            </a:r>
            <a:r>
              <a:rPr lang="en-US" sz="4800" b="1" dirty="0" smtClean="0"/>
              <a:t> </a:t>
            </a:r>
            <a:r>
              <a:rPr lang="en-US" sz="4800" dirty="0" smtClean="0"/>
              <a:t>on your own</a:t>
            </a:r>
            <a:br>
              <a:rPr lang="en-US" sz="4800" dirty="0" smtClean="0"/>
            </a:br>
            <a:r>
              <a:rPr lang="en-US" sz="4800" dirty="0"/>
              <a:t/>
            </a:r>
            <a:br>
              <a:rPr lang="en-US" sz="4800" dirty="0"/>
            </a:br>
            <a:endParaRPr lang="en-US" sz="4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2044672" y="2137976"/>
            <a:ext cx="5385917" cy="1200329"/>
          </a:xfrm>
          <a:prstGeom prst="rect">
            <a:avLst/>
          </a:prstGeom>
          <a:noFill/>
        </p:spPr>
        <p:txBody>
          <a:bodyPr wrap="square" rtlCol="0">
            <a:spAutoFit/>
          </a:bodyPr>
          <a:lstStyle/>
          <a:p>
            <a:r>
              <a:rPr lang="en-US" sz="7200" b="1" dirty="0" smtClean="0">
                <a:ln w="19050">
                  <a:solidFill>
                    <a:schemeClr val="tx2"/>
                  </a:solidFill>
                  <a:prstDash val="solid"/>
                </a:ln>
                <a:solidFill>
                  <a:schemeClr val="accent3"/>
                </a:solidFill>
                <a:effectLst>
                  <a:outerShdw blurRad="50000" dist="50800" dir="7500000" algn="tl">
                    <a:srgbClr val="000000">
                      <a:shade val="5000"/>
                      <a:alpha val="35000"/>
                    </a:srgbClr>
                  </a:outerShdw>
                </a:effectLst>
              </a:rPr>
              <a:t>THANK  YOU</a:t>
            </a:r>
            <a:endParaRPr lang="en-US" sz="7200" b="1" dirty="0">
              <a:ln w="19050">
                <a:solidFill>
                  <a:schemeClr val="tx2"/>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5123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p:nvPr/>
        </p:nvSpPr>
        <p:spPr>
          <a:xfrm>
            <a:off x="0" y="859985"/>
            <a:ext cx="7955821" cy="830997"/>
          </a:xfrm>
          <a:prstGeom prst="rect">
            <a:avLst/>
          </a:prstGeom>
        </p:spPr>
        <p:txBody>
          <a:bodyPr wrap="square">
            <a:spAutoFit/>
          </a:bodyPr>
          <a:lstStyle/>
          <a:p>
            <a:r>
              <a:rPr lang="en-US" sz="2400" dirty="0" smtClean="0"/>
              <a:t>SAM format specification </a:t>
            </a:r>
          </a:p>
          <a:p>
            <a:r>
              <a:rPr lang="en-US" sz="2400" dirty="0" smtClean="0"/>
              <a:t>http</a:t>
            </a:r>
            <a:r>
              <a:rPr lang="en-US" sz="2400" dirty="0"/>
              <a:t>://</a:t>
            </a:r>
            <a:r>
              <a:rPr lang="en-US" sz="2400" dirty="0" err="1"/>
              <a:t>samtools.sourceforge.net</a:t>
            </a:r>
            <a:r>
              <a:rPr lang="en-US" sz="2400" dirty="0"/>
              <a:t>/SAM1.</a:t>
            </a:r>
            <a:r>
              <a:rPr lang="en-US" sz="2400" dirty="0" smtClean="0"/>
              <a:t>pdf</a:t>
            </a:r>
          </a:p>
        </p:txBody>
      </p:sp>
      <p:sp>
        <p:nvSpPr>
          <p:cNvPr id="3" name="Title 1"/>
          <p:cNvSpPr txBox="1">
            <a:spLocks/>
          </p:cNvSpPr>
          <p:nvPr/>
        </p:nvSpPr>
        <p:spPr>
          <a:xfrm>
            <a:off x="0" y="15438"/>
            <a:ext cx="8458226" cy="61579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Alignment files – SAM format</a:t>
            </a:r>
            <a:endParaRPr lang="en-US" sz="3200" b="1" u="sng" dirty="0"/>
          </a:p>
        </p:txBody>
      </p:sp>
      <p:pic>
        <p:nvPicPr>
          <p:cNvPr id="4" name="Picture 3" descr="Screen Shot 2012-09-19 at 10.16.04 PM.png"/>
          <p:cNvPicPr>
            <a:picLocks noChangeAspect="1"/>
          </p:cNvPicPr>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t="33208"/>
          <a:stretch/>
        </p:blipFill>
        <p:spPr>
          <a:xfrm>
            <a:off x="-1" y="1833193"/>
            <a:ext cx="8434085" cy="3886082"/>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27072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Screen Shot 2012-09-19 at 10.29.50 PM.pn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8980" y="878472"/>
            <a:ext cx="9144000" cy="1377717"/>
          </a:xfrm>
          <a:prstGeom prst="rect">
            <a:avLst/>
          </a:prstGeom>
        </p:spPr>
      </p:pic>
      <p:pic>
        <p:nvPicPr>
          <p:cNvPr id="6" name="Picture 5" descr="Screen Shot 2012-09-19 at 10.34.35 PM.png"/>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06451" y="3612027"/>
            <a:ext cx="8174288" cy="2662713"/>
          </a:xfrm>
          <a:prstGeom prst="rect">
            <a:avLst/>
          </a:prstGeom>
        </p:spPr>
      </p:pic>
      <p:sp>
        <p:nvSpPr>
          <p:cNvPr id="7" name="TextBox 6"/>
          <p:cNvSpPr txBox="1"/>
          <p:nvPr/>
        </p:nvSpPr>
        <p:spPr>
          <a:xfrm>
            <a:off x="614019" y="2983866"/>
            <a:ext cx="2373817" cy="461665"/>
          </a:xfrm>
          <a:prstGeom prst="rect">
            <a:avLst/>
          </a:prstGeom>
          <a:noFill/>
        </p:spPr>
        <p:txBody>
          <a:bodyPr wrap="none" rtlCol="0">
            <a:spAutoFit/>
          </a:bodyPr>
          <a:lstStyle/>
          <a:p>
            <a:r>
              <a:rPr lang="en-US" sz="2400" b="1" dirty="0" smtClean="0">
                <a:solidFill>
                  <a:srgbClr val="FF0000"/>
                </a:solidFill>
              </a:rPr>
              <a:t>Mandatory fields</a:t>
            </a:r>
            <a:endParaRPr lang="en-US" sz="2400" b="1" dirty="0">
              <a:solidFill>
                <a:srgbClr val="FF0000"/>
              </a:solidFill>
            </a:endParaRPr>
          </a:p>
        </p:txBody>
      </p:sp>
      <p:sp>
        <p:nvSpPr>
          <p:cNvPr id="8" name="Left Brace 7"/>
          <p:cNvSpPr/>
          <p:nvPr/>
        </p:nvSpPr>
        <p:spPr>
          <a:xfrm rot="16200000">
            <a:off x="2040157" y="880382"/>
            <a:ext cx="213279" cy="4293596"/>
          </a:xfrm>
          <a:prstGeom prst="leftBrace">
            <a:avLst/>
          </a:prstGeom>
          <a:ln>
            <a:solidFill>
              <a:srgbClr val="BE02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itle 1"/>
          <p:cNvSpPr txBox="1">
            <a:spLocks/>
          </p:cNvSpPr>
          <p:nvPr/>
        </p:nvSpPr>
        <p:spPr>
          <a:xfrm>
            <a:off x="0" y="15438"/>
            <a:ext cx="8458226" cy="61579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b="1" u="sng" dirty="0" smtClean="0"/>
              <a:t>Alignment files – SAM format</a:t>
            </a:r>
            <a:endParaRPr lang="en-US" sz="3200" b="1" u="sng" dirty="0"/>
          </a:p>
        </p:txBody>
      </p:sp>
      <p:pic>
        <p:nvPicPr>
          <p:cNvPr id="10" name="Picture 9" descr="Screen Shot 2012-09-19 at 10.29.50 PM.png"/>
          <p:cNvPicPr>
            <a:picLocks noChangeAspect="1"/>
          </p:cNvPicPr>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t="30163" r="52411"/>
          <a:stretch/>
        </p:blipFill>
        <p:spPr>
          <a:xfrm>
            <a:off x="25855" y="770351"/>
            <a:ext cx="9117125" cy="2015877"/>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6003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Screen Shot 2012-09-19 at 10.40.53 PM.pn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62830" y="2380050"/>
            <a:ext cx="7745693" cy="3418788"/>
          </a:xfrm>
          <a:prstGeom prst="rect">
            <a:avLst/>
          </a:prstGeom>
        </p:spPr>
      </p:pic>
      <p:sp>
        <p:nvSpPr>
          <p:cNvPr id="3" name="Rectangle 2"/>
          <p:cNvSpPr/>
          <p:nvPr/>
        </p:nvSpPr>
        <p:spPr>
          <a:xfrm>
            <a:off x="362830" y="5798838"/>
            <a:ext cx="7745693" cy="461665"/>
          </a:xfrm>
          <a:prstGeom prst="rect">
            <a:avLst/>
          </a:prstGeom>
        </p:spPr>
        <p:txBody>
          <a:bodyPr wrap="square">
            <a:spAutoFit/>
          </a:bodyPr>
          <a:lstStyle/>
          <a:p>
            <a:r>
              <a:rPr lang="en-US" sz="2400" b="1" dirty="0" err="1" smtClean="0"/>
              <a:t>http://broadinstitute.github.io/picard/explain-flags.html</a:t>
            </a:r>
            <a:endParaRPr lang="en-US" sz="2400" b="1" dirty="0"/>
          </a:p>
        </p:txBody>
      </p:sp>
      <p:pic>
        <p:nvPicPr>
          <p:cNvPr id="5" name="Picture 4" descr="Screen Shot 2012-09-19 at 10.16.04 PM.png"/>
          <p:cNvPicPr>
            <a:picLocks noChangeAspect="1"/>
          </p:cNvPicPr>
          <p:nvPr/>
        </p:nvPicPr>
        <p:blipFill rotWithShape="1">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t="72102"/>
          <a:stretch/>
        </p:blipFill>
        <p:spPr>
          <a:xfrm>
            <a:off x="0" y="174265"/>
            <a:ext cx="8434085" cy="1623161"/>
          </a:xfrm>
          <a:prstGeom prst="rect">
            <a:avLst/>
          </a:prstGeom>
        </p:spPr>
      </p:pic>
      <p:cxnSp>
        <p:nvCxnSpPr>
          <p:cNvPr id="6" name="Straight Arrow Connector 5"/>
          <p:cNvCxnSpPr/>
          <p:nvPr/>
        </p:nvCxnSpPr>
        <p:spPr>
          <a:xfrm flipH="1" flipV="1">
            <a:off x="1144309" y="1797427"/>
            <a:ext cx="348874" cy="46356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40578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09446639"/>
              </p:ext>
            </p:extLst>
          </p:nvPr>
        </p:nvGraphicFramePr>
        <p:xfrm>
          <a:off x="251188" y="192355"/>
          <a:ext cx="8024113" cy="4488180"/>
        </p:xfrm>
        <a:graphic>
          <a:graphicData uri="http://schemas.openxmlformats.org/drawingml/2006/table">
            <a:tbl>
              <a:tblPr firstRow="1" bandRow="1">
                <a:tableStyleId>{5C22544A-7EE6-4342-B048-85BDC9FD1C3A}</a:tableStyleId>
              </a:tblPr>
              <a:tblGrid>
                <a:gridCol w="6098448"/>
                <a:gridCol w="1925665"/>
              </a:tblGrid>
              <a:tr h="370840">
                <a:tc>
                  <a:txBody>
                    <a:bodyPr/>
                    <a:lstStyle/>
                    <a:p>
                      <a:r>
                        <a:rPr lang="en-US" sz="2000" b="1" dirty="0" smtClean="0">
                          <a:solidFill>
                            <a:schemeClr val="bg1"/>
                          </a:solidFill>
                        </a:rPr>
                        <a:t>FLAG meaning in English</a:t>
                      </a:r>
                      <a:endParaRPr lang="en-US" sz="2000" b="1" dirty="0">
                        <a:solidFill>
                          <a:schemeClr val="bg1"/>
                        </a:solidFill>
                      </a:endParaRPr>
                    </a:p>
                  </a:txBody>
                  <a:tcPr/>
                </a:tc>
                <a:tc>
                  <a:txBody>
                    <a:bodyPr/>
                    <a:lstStyle/>
                    <a:p>
                      <a:r>
                        <a:rPr lang="en-US" sz="2000" dirty="0" smtClean="0">
                          <a:solidFill>
                            <a:schemeClr val="bg1"/>
                          </a:solidFill>
                        </a:rPr>
                        <a:t>FLAG</a:t>
                      </a:r>
                      <a:endParaRPr lang="en-US" sz="2000" dirty="0">
                        <a:solidFill>
                          <a:schemeClr val="bg1"/>
                        </a:solidFill>
                      </a:endParaRPr>
                    </a:p>
                  </a:txBody>
                  <a:tcPr/>
                </a:tc>
              </a:tr>
              <a:tr h="370840">
                <a:tc>
                  <a:txBody>
                    <a:bodyPr/>
                    <a:lstStyle/>
                    <a:p>
                      <a:pPr algn="l" fontAlgn="b"/>
                      <a:r>
                        <a:rPr lang="en-US" sz="2000" b="0" i="0" u="none" strike="noStrike" dirty="0">
                          <a:solidFill>
                            <a:srgbClr val="000000"/>
                          </a:solidFill>
                          <a:effectLst/>
                          <a:latin typeface="Calibri"/>
                        </a:rPr>
                        <a:t>read paired</a:t>
                      </a:r>
                    </a:p>
                  </a:txBody>
                  <a:tcPr marL="12700" marR="12700" marT="12700" marB="0" anchor="b"/>
                </a:tc>
                <a:tc>
                  <a:txBody>
                    <a:bodyPr/>
                    <a:lstStyle/>
                    <a:p>
                      <a:pPr algn="r" fontAlgn="b"/>
                      <a:r>
                        <a:rPr lang="en-US" sz="2000" b="0" i="0" u="none" strike="noStrike">
                          <a:solidFill>
                            <a:srgbClr val="000000"/>
                          </a:solidFill>
                          <a:effectLst/>
                          <a:latin typeface="Calibri"/>
                        </a:rPr>
                        <a:t>1</a:t>
                      </a:r>
                    </a:p>
                  </a:txBody>
                  <a:tcPr marL="12700" marR="12700" marT="12700" marB="0" anchor="b"/>
                </a:tc>
              </a:tr>
              <a:tr h="370840">
                <a:tc>
                  <a:txBody>
                    <a:bodyPr/>
                    <a:lstStyle/>
                    <a:p>
                      <a:pPr algn="l" fontAlgn="b"/>
                      <a:r>
                        <a:rPr lang="en-US" sz="2000" b="0" i="0" u="none" strike="noStrike" dirty="0">
                          <a:solidFill>
                            <a:srgbClr val="000000"/>
                          </a:solidFill>
                          <a:effectLst/>
                          <a:latin typeface="Calibri"/>
                        </a:rPr>
                        <a:t>read mapped in proper pair</a:t>
                      </a:r>
                    </a:p>
                  </a:txBody>
                  <a:tcPr marL="12700" marR="12700" marT="12700" marB="0" anchor="b"/>
                </a:tc>
                <a:tc>
                  <a:txBody>
                    <a:bodyPr/>
                    <a:lstStyle/>
                    <a:p>
                      <a:pPr algn="r" fontAlgn="b"/>
                      <a:r>
                        <a:rPr lang="en-US" sz="2000" b="0" i="0" u="none" strike="noStrike">
                          <a:solidFill>
                            <a:srgbClr val="000000"/>
                          </a:solidFill>
                          <a:effectLst/>
                          <a:latin typeface="Calibri"/>
                        </a:rPr>
                        <a:t>2</a:t>
                      </a:r>
                    </a:p>
                  </a:txBody>
                  <a:tcPr marL="12700" marR="12700" marT="12700" marB="0" anchor="b"/>
                </a:tc>
              </a:tr>
              <a:tr h="370840">
                <a:tc>
                  <a:txBody>
                    <a:bodyPr/>
                    <a:lstStyle/>
                    <a:p>
                      <a:pPr algn="l" fontAlgn="b"/>
                      <a:r>
                        <a:rPr lang="en-US" sz="2000" b="0" i="0" u="none" strike="noStrike">
                          <a:solidFill>
                            <a:srgbClr val="000000"/>
                          </a:solidFill>
                          <a:effectLst/>
                          <a:latin typeface="Calibri"/>
                        </a:rPr>
                        <a:t>read unmapped</a:t>
                      </a:r>
                    </a:p>
                  </a:txBody>
                  <a:tcPr marL="12700" marR="12700" marT="12700" marB="0" anchor="b"/>
                </a:tc>
                <a:tc>
                  <a:txBody>
                    <a:bodyPr/>
                    <a:lstStyle/>
                    <a:p>
                      <a:pPr algn="r" fontAlgn="b"/>
                      <a:r>
                        <a:rPr lang="en-US" sz="2000" b="0" i="0" u="none" strike="noStrike">
                          <a:solidFill>
                            <a:srgbClr val="000000"/>
                          </a:solidFill>
                          <a:effectLst/>
                          <a:latin typeface="Calibri"/>
                        </a:rPr>
                        <a:t>4</a:t>
                      </a:r>
                    </a:p>
                  </a:txBody>
                  <a:tcPr marL="12700" marR="12700" marT="12700" marB="0" anchor="b"/>
                </a:tc>
              </a:tr>
              <a:tr h="370840">
                <a:tc>
                  <a:txBody>
                    <a:bodyPr/>
                    <a:lstStyle/>
                    <a:p>
                      <a:pPr algn="l" fontAlgn="b"/>
                      <a:r>
                        <a:rPr lang="en-US" sz="2000" b="0" i="0" u="none" strike="noStrike">
                          <a:solidFill>
                            <a:srgbClr val="000000"/>
                          </a:solidFill>
                          <a:effectLst/>
                          <a:latin typeface="Calibri"/>
                        </a:rPr>
                        <a:t>mate unmapped</a:t>
                      </a:r>
                    </a:p>
                  </a:txBody>
                  <a:tcPr marL="12700" marR="12700" marT="12700" marB="0" anchor="b"/>
                </a:tc>
                <a:tc>
                  <a:txBody>
                    <a:bodyPr/>
                    <a:lstStyle/>
                    <a:p>
                      <a:pPr algn="r" fontAlgn="b"/>
                      <a:r>
                        <a:rPr lang="en-US" sz="2000" b="0" i="0" u="none" strike="noStrike">
                          <a:solidFill>
                            <a:srgbClr val="000000"/>
                          </a:solidFill>
                          <a:effectLst/>
                          <a:latin typeface="Calibri"/>
                        </a:rPr>
                        <a:t>8</a:t>
                      </a:r>
                    </a:p>
                  </a:txBody>
                  <a:tcPr marL="12700" marR="12700" marT="12700" marB="0" anchor="b"/>
                </a:tc>
              </a:tr>
              <a:tr h="370840">
                <a:tc>
                  <a:txBody>
                    <a:bodyPr/>
                    <a:lstStyle/>
                    <a:p>
                      <a:pPr algn="l" fontAlgn="b"/>
                      <a:r>
                        <a:rPr lang="en-US" sz="2000" b="0" i="0" u="none" strike="noStrike">
                          <a:solidFill>
                            <a:srgbClr val="000000"/>
                          </a:solidFill>
                          <a:effectLst/>
                          <a:latin typeface="Calibri"/>
                        </a:rPr>
                        <a:t>read reverse strand</a:t>
                      </a:r>
                    </a:p>
                  </a:txBody>
                  <a:tcPr marL="12700" marR="12700" marT="12700" marB="0" anchor="b"/>
                </a:tc>
                <a:tc>
                  <a:txBody>
                    <a:bodyPr/>
                    <a:lstStyle/>
                    <a:p>
                      <a:pPr algn="r" fontAlgn="b"/>
                      <a:r>
                        <a:rPr lang="en-US" sz="2000" b="0" i="0" u="none" strike="noStrike">
                          <a:solidFill>
                            <a:srgbClr val="000000"/>
                          </a:solidFill>
                          <a:effectLst/>
                          <a:latin typeface="Calibri"/>
                        </a:rPr>
                        <a:t>16</a:t>
                      </a:r>
                    </a:p>
                  </a:txBody>
                  <a:tcPr marL="12700" marR="12700" marT="12700" marB="0" anchor="b"/>
                </a:tc>
              </a:tr>
              <a:tr h="370840">
                <a:tc>
                  <a:txBody>
                    <a:bodyPr/>
                    <a:lstStyle/>
                    <a:p>
                      <a:pPr algn="l" fontAlgn="b"/>
                      <a:r>
                        <a:rPr lang="en-US" sz="2000" b="0" i="0" u="none" strike="noStrike">
                          <a:solidFill>
                            <a:srgbClr val="000000"/>
                          </a:solidFill>
                          <a:effectLst/>
                          <a:latin typeface="Calibri"/>
                        </a:rPr>
                        <a:t>mate reverse strand</a:t>
                      </a:r>
                    </a:p>
                  </a:txBody>
                  <a:tcPr marL="12700" marR="12700" marT="12700" marB="0" anchor="b"/>
                </a:tc>
                <a:tc>
                  <a:txBody>
                    <a:bodyPr/>
                    <a:lstStyle/>
                    <a:p>
                      <a:pPr algn="r" fontAlgn="b"/>
                      <a:r>
                        <a:rPr lang="en-US" sz="2000" b="0" i="0" u="none" strike="noStrike">
                          <a:solidFill>
                            <a:srgbClr val="000000"/>
                          </a:solidFill>
                          <a:effectLst/>
                          <a:latin typeface="Calibri"/>
                        </a:rPr>
                        <a:t>32</a:t>
                      </a:r>
                    </a:p>
                  </a:txBody>
                  <a:tcPr marL="12700" marR="12700" marT="12700" marB="0" anchor="b"/>
                </a:tc>
              </a:tr>
              <a:tr h="370840">
                <a:tc>
                  <a:txBody>
                    <a:bodyPr/>
                    <a:lstStyle/>
                    <a:p>
                      <a:pPr algn="l" fontAlgn="b"/>
                      <a:r>
                        <a:rPr lang="en-US" sz="2000" b="0" i="0" u="none" strike="noStrike">
                          <a:solidFill>
                            <a:srgbClr val="000000"/>
                          </a:solidFill>
                          <a:effectLst/>
                          <a:latin typeface="Calibri"/>
                        </a:rPr>
                        <a:t>first in pair</a:t>
                      </a:r>
                    </a:p>
                  </a:txBody>
                  <a:tcPr marL="12700" marR="12700" marT="12700" marB="0" anchor="b"/>
                </a:tc>
                <a:tc>
                  <a:txBody>
                    <a:bodyPr/>
                    <a:lstStyle/>
                    <a:p>
                      <a:pPr algn="r" fontAlgn="b"/>
                      <a:r>
                        <a:rPr lang="en-US" sz="2000" b="0" i="0" u="none" strike="noStrike">
                          <a:solidFill>
                            <a:srgbClr val="000000"/>
                          </a:solidFill>
                          <a:effectLst/>
                          <a:latin typeface="Calibri"/>
                        </a:rPr>
                        <a:t>64</a:t>
                      </a:r>
                    </a:p>
                  </a:txBody>
                  <a:tcPr marL="12700" marR="12700" marT="12700" marB="0" anchor="b"/>
                </a:tc>
              </a:tr>
              <a:tr h="370840">
                <a:tc>
                  <a:txBody>
                    <a:bodyPr/>
                    <a:lstStyle/>
                    <a:p>
                      <a:pPr algn="l" fontAlgn="b"/>
                      <a:r>
                        <a:rPr lang="en-US" sz="2000" b="0" i="0" u="none" strike="noStrike">
                          <a:solidFill>
                            <a:srgbClr val="000000"/>
                          </a:solidFill>
                          <a:effectLst/>
                          <a:latin typeface="Calibri"/>
                        </a:rPr>
                        <a:t>second in pair</a:t>
                      </a:r>
                    </a:p>
                  </a:txBody>
                  <a:tcPr marL="12700" marR="12700" marT="12700" marB="0" anchor="b"/>
                </a:tc>
                <a:tc>
                  <a:txBody>
                    <a:bodyPr/>
                    <a:lstStyle/>
                    <a:p>
                      <a:pPr algn="r" fontAlgn="b"/>
                      <a:r>
                        <a:rPr lang="en-US" sz="2000" b="0" i="0" u="none" strike="noStrike">
                          <a:solidFill>
                            <a:srgbClr val="000000"/>
                          </a:solidFill>
                          <a:effectLst/>
                          <a:latin typeface="Calibri"/>
                        </a:rPr>
                        <a:t>128</a:t>
                      </a:r>
                    </a:p>
                  </a:txBody>
                  <a:tcPr marL="12700" marR="12700" marT="12700" marB="0" anchor="b"/>
                </a:tc>
              </a:tr>
              <a:tr h="370840">
                <a:tc>
                  <a:txBody>
                    <a:bodyPr/>
                    <a:lstStyle/>
                    <a:p>
                      <a:pPr algn="l" fontAlgn="b"/>
                      <a:r>
                        <a:rPr lang="en-US" sz="2000" b="0" i="0" u="none" strike="noStrike">
                          <a:solidFill>
                            <a:srgbClr val="000000"/>
                          </a:solidFill>
                          <a:effectLst/>
                          <a:latin typeface="Calibri"/>
                        </a:rPr>
                        <a:t>not primary alignment</a:t>
                      </a:r>
                    </a:p>
                  </a:txBody>
                  <a:tcPr marL="12700" marR="12700" marT="12700" marB="0" anchor="b"/>
                </a:tc>
                <a:tc>
                  <a:txBody>
                    <a:bodyPr/>
                    <a:lstStyle/>
                    <a:p>
                      <a:pPr algn="r" fontAlgn="b"/>
                      <a:r>
                        <a:rPr lang="en-US" sz="2000" b="0" i="0" u="none" strike="noStrike">
                          <a:solidFill>
                            <a:srgbClr val="000000"/>
                          </a:solidFill>
                          <a:effectLst/>
                          <a:latin typeface="Calibri"/>
                        </a:rPr>
                        <a:t>256</a:t>
                      </a:r>
                    </a:p>
                  </a:txBody>
                  <a:tcPr marL="12700" marR="12700" marT="12700" marB="0" anchor="b"/>
                </a:tc>
              </a:tr>
              <a:tr h="370840">
                <a:tc>
                  <a:txBody>
                    <a:bodyPr/>
                    <a:lstStyle/>
                    <a:p>
                      <a:pPr algn="l" fontAlgn="b"/>
                      <a:r>
                        <a:rPr lang="en-US" sz="2000" b="0" i="0" u="none" strike="noStrike">
                          <a:solidFill>
                            <a:srgbClr val="000000"/>
                          </a:solidFill>
                          <a:effectLst/>
                          <a:latin typeface="Calibri"/>
                        </a:rPr>
                        <a:t>read fails platform/vendor quality checks</a:t>
                      </a:r>
                    </a:p>
                  </a:txBody>
                  <a:tcPr marL="12700" marR="12700" marT="12700" marB="0" anchor="b"/>
                </a:tc>
                <a:tc>
                  <a:txBody>
                    <a:bodyPr/>
                    <a:lstStyle/>
                    <a:p>
                      <a:pPr algn="r" fontAlgn="b"/>
                      <a:r>
                        <a:rPr lang="en-US" sz="2000" b="0" i="0" u="none" strike="noStrike">
                          <a:solidFill>
                            <a:srgbClr val="000000"/>
                          </a:solidFill>
                          <a:effectLst/>
                          <a:latin typeface="Calibri"/>
                        </a:rPr>
                        <a:t>512</a:t>
                      </a:r>
                    </a:p>
                  </a:txBody>
                  <a:tcPr marL="12700" marR="12700" marT="12700" marB="0" anchor="b"/>
                </a:tc>
              </a:tr>
              <a:tr h="370840">
                <a:tc>
                  <a:txBody>
                    <a:bodyPr/>
                    <a:lstStyle/>
                    <a:p>
                      <a:pPr algn="l" fontAlgn="b"/>
                      <a:r>
                        <a:rPr lang="en-US" sz="2000" b="0" i="0" u="none" strike="noStrike" dirty="0">
                          <a:solidFill>
                            <a:srgbClr val="000000"/>
                          </a:solidFill>
                          <a:effectLst/>
                          <a:latin typeface="Calibri"/>
                        </a:rPr>
                        <a:t>read is PCR or optical duplicate</a:t>
                      </a:r>
                    </a:p>
                  </a:txBody>
                  <a:tcPr marL="12700" marR="12700" marT="12700" marB="0" anchor="b"/>
                </a:tc>
                <a:tc>
                  <a:txBody>
                    <a:bodyPr/>
                    <a:lstStyle/>
                    <a:p>
                      <a:pPr algn="r" fontAlgn="b"/>
                      <a:r>
                        <a:rPr lang="en-US" sz="2000" b="0" i="0" u="none" strike="noStrike" dirty="0">
                          <a:solidFill>
                            <a:srgbClr val="000000"/>
                          </a:solidFill>
                          <a:effectLst/>
                          <a:latin typeface="Calibri"/>
                        </a:rPr>
                        <a:t>1024</a:t>
                      </a:r>
                    </a:p>
                  </a:txBody>
                  <a:tcPr marL="12700" marR="12700" marT="12700" marB="0" anchor="b"/>
                </a:tc>
              </a:tr>
            </a:tbl>
          </a:graphicData>
        </a:graphic>
      </p:graphicFrame>
      <p:sp>
        <p:nvSpPr>
          <p:cNvPr id="6" name="Rectangle 5"/>
          <p:cNvSpPr/>
          <p:nvPr/>
        </p:nvSpPr>
        <p:spPr>
          <a:xfrm>
            <a:off x="251188" y="5059130"/>
            <a:ext cx="7208619" cy="830997"/>
          </a:xfrm>
          <a:prstGeom prst="rect">
            <a:avLst/>
          </a:prstGeom>
        </p:spPr>
        <p:txBody>
          <a:bodyPr wrap="square">
            <a:spAutoFit/>
          </a:bodyPr>
          <a:lstStyle/>
          <a:p>
            <a:r>
              <a:rPr lang="en-US" sz="2400" b="1" dirty="0" smtClean="0"/>
              <a:t>Most common flags: </a:t>
            </a:r>
          </a:p>
          <a:p>
            <a:r>
              <a:rPr lang="en-US" sz="2400" b="1" dirty="0" smtClean="0"/>
              <a:t>0 (mapped, not paired, forward strand), 4 and 16.</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56424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Screen Shot 2012-09-19 at 10.16.04 PM.png"/>
          <p:cNvPicPr>
            <a:picLocks noChangeAspect="1"/>
          </p:cNvPicPr>
          <p:nvPr/>
        </p:nvPicPr>
        <p:blipFill rotWithShape="1">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t="72102"/>
          <a:stretch/>
        </p:blipFill>
        <p:spPr>
          <a:xfrm>
            <a:off x="0" y="56420"/>
            <a:ext cx="8434085" cy="1623161"/>
          </a:xfrm>
          <a:prstGeom prst="rect">
            <a:avLst/>
          </a:prstGeom>
        </p:spPr>
      </p:pic>
      <p:cxnSp>
        <p:nvCxnSpPr>
          <p:cNvPr id="3" name="Straight Arrow Connector 2"/>
          <p:cNvCxnSpPr/>
          <p:nvPr/>
        </p:nvCxnSpPr>
        <p:spPr>
          <a:xfrm flipH="1" flipV="1">
            <a:off x="2571473" y="1625302"/>
            <a:ext cx="348874" cy="232147"/>
          </a:xfrm>
          <a:prstGeom prst="straightConnector1">
            <a:avLst/>
          </a:prstGeom>
          <a:ln w="3810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133274" y="1716165"/>
            <a:ext cx="3611396" cy="830997"/>
          </a:xfrm>
          <a:prstGeom prst="rect">
            <a:avLst/>
          </a:prstGeom>
          <a:noFill/>
        </p:spPr>
        <p:txBody>
          <a:bodyPr wrap="square" rtlCol="0">
            <a:spAutoFit/>
          </a:bodyPr>
          <a:lstStyle/>
          <a:p>
            <a:r>
              <a:rPr lang="en-US" sz="2400" b="1" dirty="0" smtClean="0"/>
              <a:t>CIGAR string summarizes the alignment to reference</a:t>
            </a:r>
            <a:endParaRPr lang="en-US" sz="2400" b="1" dirty="0"/>
          </a:p>
        </p:txBody>
      </p:sp>
      <p:pic>
        <p:nvPicPr>
          <p:cNvPr id="6" name="Picture 5" descr="Screen Shot 2012-09-20 at 12.07.52 AM.png"/>
          <p:cNvPicPr>
            <a:picLocks noChangeAspect="1"/>
          </p:cNvPicPr>
          <p:nvPr/>
        </p:nvPicPr>
        <p:blipFill rotWithShape="1">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14040" t="17874" r="14614"/>
          <a:stretch/>
        </p:blipFill>
        <p:spPr>
          <a:xfrm>
            <a:off x="3845683" y="1716165"/>
            <a:ext cx="4588402" cy="2252174"/>
          </a:xfrm>
          <a:prstGeom prst="rect">
            <a:avLst/>
          </a:prstGeom>
        </p:spPr>
      </p:pic>
      <p:pic>
        <p:nvPicPr>
          <p:cNvPr id="7" name="Picture 6" descr="Screen Shot 2012-09-20 at 12.12.27 AM.png"/>
          <p:cNvPicPr>
            <a:picLocks noChangeAspect="1"/>
          </p:cNvPicPr>
          <p:nvPr/>
        </p:nvPicPr>
        <p:blipFill>
          <a:blip r:embed="rId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33274" y="2190176"/>
            <a:ext cx="7486527" cy="4370099"/>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35035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Screen Shot 2012-09-20 at 12.38.59 AM.pn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0" y="776234"/>
            <a:ext cx="9144000" cy="1792941"/>
          </a:xfrm>
          <a:prstGeom prst="rect">
            <a:avLst/>
          </a:prstGeom>
        </p:spPr>
      </p:pic>
      <p:sp>
        <p:nvSpPr>
          <p:cNvPr id="3" name="TextBox 2"/>
          <p:cNvSpPr txBox="1"/>
          <p:nvPr/>
        </p:nvSpPr>
        <p:spPr>
          <a:xfrm>
            <a:off x="2016382" y="2665203"/>
            <a:ext cx="5062692" cy="369332"/>
          </a:xfrm>
          <a:prstGeom prst="rect">
            <a:avLst/>
          </a:prstGeom>
          <a:noFill/>
        </p:spPr>
        <p:txBody>
          <a:bodyPr wrap="none" rtlCol="0">
            <a:spAutoFit/>
          </a:bodyPr>
          <a:lstStyle/>
          <a:p>
            <a:r>
              <a:rPr lang="en-US" b="1" dirty="0" smtClean="0">
                <a:solidFill>
                  <a:srgbClr val="0000FF"/>
                </a:solidFill>
              </a:rPr>
              <a:t>Last, but very important, SAM field is the TAG field</a:t>
            </a:r>
            <a:endParaRPr lang="en-US" b="1" dirty="0">
              <a:solidFill>
                <a:srgbClr val="0000FF"/>
              </a:solidFill>
            </a:endParaRPr>
          </a:p>
        </p:txBody>
      </p:sp>
      <p:cxnSp>
        <p:nvCxnSpPr>
          <p:cNvPr id="4" name="Straight Arrow Connector 3"/>
          <p:cNvCxnSpPr/>
          <p:nvPr/>
        </p:nvCxnSpPr>
        <p:spPr>
          <a:xfrm flipH="1" flipV="1">
            <a:off x="6938151" y="2549129"/>
            <a:ext cx="348874" cy="232147"/>
          </a:xfrm>
          <a:prstGeom prst="straightConnector1">
            <a:avLst/>
          </a:prstGeom>
          <a:ln w="3810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193883" y="3034535"/>
            <a:ext cx="8317574" cy="3416320"/>
          </a:xfrm>
          <a:prstGeom prst="rect">
            <a:avLst/>
          </a:prstGeom>
          <a:noFill/>
        </p:spPr>
        <p:txBody>
          <a:bodyPr wrap="square" rtlCol="0">
            <a:spAutoFit/>
          </a:bodyPr>
          <a:lstStyle/>
          <a:p>
            <a:r>
              <a:rPr lang="en-US" dirty="0" smtClean="0"/>
              <a:t>Each TAG has a meaning and summarizes some aspect of the alignment. </a:t>
            </a:r>
          </a:p>
          <a:p>
            <a:endParaRPr lang="en-US" dirty="0" smtClean="0"/>
          </a:p>
          <a:p>
            <a:r>
              <a:rPr lang="en-US" dirty="0" smtClean="0"/>
              <a:t>Some tags (e.g. NM) have a predefined meaning in the format, NM is the number of mismatches between the read and the template</a:t>
            </a:r>
          </a:p>
          <a:p>
            <a:endParaRPr lang="en-US" dirty="0" smtClean="0"/>
          </a:p>
          <a:p>
            <a:r>
              <a:rPr lang="en-US" dirty="0" smtClean="0"/>
              <a:t>Other tags (</a:t>
            </a:r>
            <a:r>
              <a:rPr lang="en-US" dirty="0" err="1" smtClean="0"/>
              <a:t>e.g</a:t>
            </a:r>
            <a:r>
              <a:rPr lang="en-US" dirty="0" smtClean="0"/>
              <a:t> XT) are program specific – XT:A:U/R </a:t>
            </a:r>
            <a:r>
              <a:rPr lang="en-US" u="sng" dirty="0" smtClean="0"/>
              <a:t>in BWA </a:t>
            </a:r>
            <a:r>
              <a:rPr lang="en-US" dirty="0" smtClean="0"/>
              <a:t>tells whether there is one or many “best alignments” for the read.</a:t>
            </a:r>
          </a:p>
          <a:p>
            <a:endParaRPr lang="en-US" dirty="0"/>
          </a:p>
          <a:p>
            <a:r>
              <a:rPr lang="en-US" dirty="0" smtClean="0"/>
              <a:t>There are numerous predefined, or program specific tags that convey much useful information about each alignment, and alternative mappings for the reads. These tags are used when you filter alignments based on number of mismatches, or unique versus repeat, etc.</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556616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11885</TotalTime>
  <Words>2460</Words>
  <Application>Microsoft Macintosh PowerPoint</Application>
  <PresentationFormat>On-screen Show (4:3)</PresentationFormat>
  <Paragraphs>432</Paragraphs>
  <Slides>37</Slides>
  <Notes>19</Notes>
  <HiddenSlides>0</HiddenSlides>
  <MMClips>0</MMClips>
  <ScaleCrop>false</ScaleCrop>
  <HeadingPairs>
    <vt:vector size="4" baseType="variant">
      <vt:variant>
        <vt:lpstr>Design Template</vt:lpstr>
      </vt:variant>
      <vt:variant>
        <vt:i4>2</vt:i4>
      </vt:variant>
      <vt:variant>
        <vt:lpstr>Slide Titles</vt:lpstr>
      </vt:variant>
      <vt:variant>
        <vt:i4>37</vt:i4>
      </vt:variant>
    </vt:vector>
  </HeadingPairs>
  <TitlesOfParts>
    <vt:vector size="39" baseType="lpstr">
      <vt:lpstr>Adjacency</vt:lpstr>
      <vt:lpstr>Office Theme</vt:lpstr>
      <vt:lpstr>Institute for Quantitative &amp; Computational Biosciences Workshop4:   NGS- study design and short read mapping</vt:lpstr>
      <vt:lpstr>Day 3</vt:lpstr>
      <vt:lpstr>SAM format</vt:lpstr>
      <vt:lpstr>Slide 4</vt:lpstr>
      <vt:lpstr>Slide 5</vt:lpstr>
      <vt:lpstr>Slide 6</vt:lpstr>
      <vt:lpstr>Slide 7</vt:lpstr>
      <vt:lpstr>Slide 8</vt:lpstr>
      <vt:lpstr>Slide 9</vt:lpstr>
      <vt:lpstr>Adjusting alignment is an iterative process</vt:lpstr>
      <vt:lpstr>Slide 11</vt:lpstr>
      <vt:lpstr>Slide 12</vt:lpstr>
      <vt:lpstr>SAM tools &amp; Picard tools</vt:lpstr>
      <vt:lpstr>Slide 14</vt:lpstr>
      <vt:lpstr>Slide 15</vt:lpstr>
      <vt:lpstr>Slide 16</vt:lpstr>
      <vt:lpstr>Slide 17</vt:lpstr>
      <vt:lpstr>Let’s do some examples on the cluster</vt:lpstr>
      <vt:lpstr>Slide 19</vt:lpstr>
      <vt:lpstr>Slide 20</vt:lpstr>
      <vt:lpstr>Slide 21</vt:lpstr>
      <vt:lpstr>SAM tools</vt:lpstr>
      <vt:lpstr>Picard tools</vt:lpstr>
      <vt:lpstr>BED tools</vt:lpstr>
      <vt:lpstr>Slide 25</vt:lpstr>
      <vt:lpstr>Slide 26</vt:lpstr>
      <vt:lpstr>Slide 27</vt:lpstr>
      <vt:lpstr>Slide 28</vt:lpstr>
      <vt:lpstr>Slide 29</vt:lpstr>
      <vt:lpstr>Slide 30</vt:lpstr>
      <vt:lpstr>Slide 31</vt:lpstr>
      <vt:lpstr>General basis of all types of NGS analysis</vt:lpstr>
      <vt:lpstr>General basis of all types of NGS analysis</vt:lpstr>
      <vt:lpstr>Slide 34</vt:lpstr>
      <vt:lpstr>Slide 35</vt:lpstr>
      <vt:lpstr> Try other samtools, bedtools, and picardtools on your own  </vt:lpstr>
      <vt:lpstr>Slide 37</vt:lpstr>
    </vt:vector>
  </TitlesOfParts>
  <Company>UCLA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Biosciences Institute Workshop2:  Study design &amp; analysis of  next generation sequencing applications</dc:title>
  <dc:creator>Yehudit Hasin</dc:creator>
  <cp:lastModifiedBy>Luz</cp:lastModifiedBy>
  <cp:revision>471</cp:revision>
  <dcterms:created xsi:type="dcterms:W3CDTF">2015-07-01T23:51:26Z</dcterms:created>
  <dcterms:modified xsi:type="dcterms:W3CDTF">2015-07-02T17:38:38Z</dcterms:modified>
</cp:coreProperties>
</file>