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D4BE6-B952-4A8D-97AD-1F86220C3D19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F51C-7F75-4E72-BF1C-7954CF827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7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Heatmaps</a:t>
            </a:r>
            <a:r>
              <a:rPr lang="en-US" dirty="0" smtClean="0"/>
              <a:t>: Proteomic Analysis of Foxp2+/- </a:t>
            </a:r>
            <a:r>
              <a:rPr lang="en-US" dirty="0" err="1" smtClean="0"/>
              <a:t>MeA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ACBFA-9957-0D42-BD43-5E6BFEB93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Heatmaps</a:t>
            </a:r>
            <a:r>
              <a:rPr lang="en-US" dirty="0" smtClean="0"/>
              <a:t>: Proteomic Analysis of Foxp2+/- </a:t>
            </a:r>
            <a:r>
              <a:rPr lang="en-US" dirty="0" err="1" smtClean="0"/>
              <a:t>MeA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ACBFA-9957-0D42-BD43-5E6BFEB93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0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6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4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12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2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4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4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07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67EB-6BEA-45CB-8E90-2F6072E6E555}" type="datetimeFigureOut">
              <a:rPr lang="es-ES" smtClean="0"/>
              <a:t>03/04/2021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7FF6-EF74-4661-9D34-370F650AF6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5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9779" y="413435"/>
            <a:ext cx="12060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mtM</a:t>
            </a:r>
            <a:r>
              <a:rPr lang="es-ES" b="1" dirty="0" smtClean="0"/>
              <a:t>/</a:t>
            </a:r>
            <a:r>
              <a:rPr lang="es-ES" b="1" dirty="0" err="1"/>
              <a:t>c</a:t>
            </a:r>
            <a:r>
              <a:rPr lang="es-ES" b="1" dirty="0" err="1" smtClean="0"/>
              <a:t>trM</a:t>
            </a:r>
            <a:endParaRPr lang="es-E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86682F-888D-9445-AFDA-8F41D7191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97" r="6196" b="4140"/>
          <a:stretch/>
        </p:blipFill>
        <p:spPr>
          <a:xfrm>
            <a:off x="4045846" y="745580"/>
            <a:ext cx="3950004" cy="5823935"/>
          </a:xfrm>
          <a:prstGeom prst="rect">
            <a:avLst/>
          </a:prstGeom>
        </p:spPr>
      </p:pic>
      <p:grpSp>
        <p:nvGrpSpPr>
          <p:cNvPr id="28" name="Grupo 27"/>
          <p:cNvGrpSpPr/>
          <p:nvPr/>
        </p:nvGrpSpPr>
        <p:grpSpPr>
          <a:xfrm>
            <a:off x="3962509" y="822400"/>
            <a:ext cx="1197722" cy="1122989"/>
            <a:chOff x="3962509" y="822400"/>
            <a:chExt cx="1197722" cy="1122989"/>
          </a:xfrm>
        </p:grpSpPr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7C86682F-888D-9445-AFDA-8F41D7191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64050" b="81360"/>
            <a:stretch/>
          </p:blipFill>
          <p:spPr>
            <a:xfrm>
              <a:off x="3962509" y="829389"/>
              <a:ext cx="1093400" cy="1116000"/>
            </a:xfrm>
            <a:prstGeom prst="rect">
              <a:avLst/>
            </a:prstGeom>
          </p:spPr>
        </p:pic>
        <p:sp>
          <p:nvSpPr>
            <p:cNvPr id="24" name="Rectángulo 23"/>
            <p:cNvSpPr/>
            <p:nvPr/>
          </p:nvSpPr>
          <p:spPr>
            <a:xfrm>
              <a:off x="4282568" y="1002681"/>
              <a:ext cx="144870" cy="6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080D245B-B2A6-E043-ABE5-519424F3E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042" r="62954" b="96135"/>
            <a:stretch/>
          </p:blipFill>
          <p:spPr>
            <a:xfrm>
              <a:off x="4317377" y="822400"/>
              <a:ext cx="842854" cy="2370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2563E8-DCB0-7346-8808-E7B4E9077BF5}"/>
              </a:ext>
            </a:extLst>
          </p:cNvPr>
          <p:cNvSpPr txBox="1"/>
          <p:nvPr/>
        </p:nvSpPr>
        <p:spPr>
          <a:xfrm>
            <a:off x="234671" y="6299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8  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19077" y="407183"/>
            <a:ext cx="1007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mtF</a:t>
            </a:r>
            <a:r>
              <a:rPr lang="es-ES" b="1" dirty="0" smtClean="0"/>
              <a:t>/</a:t>
            </a:r>
            <a:r>
              <a:rPr lang="es-ES" b="1" dirty="0" err="1" smtClean="0"/>
              <a:t>ctrF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724513" y="410733"/>
            <a:ext cx="1523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/>
              <a:t>   </a:t>
            </a:r>
            <a:r>
              <a:rPr lang="es-ES" b="1" dirty="0" err="1" smtClean="0"/>
              <a:t>mtF</a:t>
            </a:r>
            <a:r>
              <a:rPr lang="es-ES" b="1" dirty="0" smtClean="0"/>
              <a:t>/</a:t>
            </a:r>
            <a:r>
              <a:rPr lang="es-ES" b="1" dirty="0" err="1" smtClean="0"/>
              <a:t>mtM</a:t>
            </a:r>
            <a:endParaRPr lang="es-ES" b="1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-70129" y="434560"/>
            <a:ext cx="1376856" cy="294343"/>
          </a:xfrm>
          <a:ln>
            <a:noFill/>
          </a:ln>
        </p:spPr>
        <p:txBody>
          <a:bodyPr>
            <a:noAutofit/>
          </a:bodyPr>
          <a:lstStyle/>
          <a:p>
            <a:r>
              <a:rPr lang="es-ES" sz="1900" dirty="0" smtClean="0"/>
              <a:t>(A</a:t>
            </a:r>
            <a:r>
              <a:rPr lang="es-ES" sz="1900" dirty="0"/>
              <a:t>)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915242" y="432025"/>
            <a:ext cx="1376856" cy="294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 smtClean="0"/>
              <a:t>(B)</a:t>
            </a:r>
            <a:endParaRPr lang="es-ES" sz="19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8041516" y="434559"/>
            <a:ext cx="1376856" cy="294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 smtClean="0"/>
              <a:t>(C)</a:t>
            </a:r>
            <a:endParaRPr lang="es-E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D245B-B2A6-E043-ABE5-519424F3E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99" r="5375" b="3792"/>
          <a:stretch/>
        </p:blipFill>
        <p:spPr>
          <a:xfrm>
            <a:off x="124899" y="732992"/>
            <a:ext cx="3824470" cy="58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D793D-75B5-2940-BB42-F656B69B7DE0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21897" r="7246" b="4314"/>
          <a:stretch/>
        </p:blipFill>
        <p:spPr>
          <a:xfrm>
            <a:off x="8098968" y="744776"/>
            <a:ext cx="3816000" cy="580557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616530" y="6487589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mtF1/ctrF1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483884" y="6491452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mtF2/ctrF2</a:t>
            </a:r>
            <a:endParaRPr lang="es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518970" y="6487589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mtM1/ctrM1</a:t>
            </a:r>
            <a:endParaRPr lang="es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367074" y="6491452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mtM2/ctrM2</a:t>
            </a:r>
            <a:endParaRPr lang="es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611253" y="648758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mtF1/mtM1</a:t>
            </a:r>
            <a:endParaRPr lang="es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502052" y="6491452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mtF2/mtM2</a:t>
            </a:r>
            <a:endParaRPr lang="es-ES" sz="1100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080D245B-B2A6-E043-ABE5-519424F3E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" r="62954" b="82991"/>
          <a:stretch/>
        </p:blipFill>
        <p:spPr>
          <a:xfrm>
            <a:off x="111759" y="826051"/>
            <a:ext cx="1076961" cy="1043390"/>
          </a:xfrm>
          <a:prstGeom prst="rect">
            <a:avLst/>
          </a:prstGeom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AA2D793D-75B5-2940-BB42-F656B69B7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4" r="64704" b="81065"/>
          <a:stretch/>
        </p:blipFill>
        <p:spPr>
          <a:xfrm>
            <a:off x="8304196" y="826052"/>
            <a:ext cx="998621" cy="116156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704634" y="745580"/>
            <a:ext cx="397866" cy="601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" dirty="0" smtClean="0"/>
              <a:t>MOG </a:t>
            </a:r>
          </a:p>
          <a:p>
            <a:r>
              <a:rPr lang="es-ES" sz="360" dirty="0" smtClean="0"/>
              <a:t>APOA1</a:t>
            </a:r>
          </a:p>
          <a:p>
            <a:r>
              <a:rPr lang="es-ES" sz="360" dirty="0" err="1" smtClean="0"/>
              <a:t>BCASt</a:t>
            </a:r>
            <a:endParaRPr lang="es-ES" sz="360" dirty="0" smtClean="0"/>
          </a:p>
          <a:p>
            <a:r>
              <a:rPr lang="es-ES" sz="360" dirty="0" smtClean="0"/>
              <a:t>ATP?AP2</a:t>
            </a:r>
          </a:p>
          <a:p>
            <a:r>
              <a:rPr lang="es-ES" sz="360" dirty="0" smtClean="0"/>
              <a:t>ELO5</a:t>
            </a:r>
          </a:p>
          <a:p>
            <a:r>
              <a:rPr lang="es-ES" sz="360" dirty="0" smtClean="0"/>
              <a:t>ATP182¿</a:t>
            </a:r>
          </a:p>
          <a:p>
            <a:r>
              <a:rPr lang="es-ES" sz="360" dirty="0" smtClean="0"/>
              <a:t>CD81</a:t>
            </a:r>
          </a:p>
          <a:p>
            <a:r>
              <a:rPr lang="es-ES" sz="360" dirty="0" smtClean="0"/>
              <a:t>CD82</a:t>
            </a:r>
          </a:p>
          <a:p>
            <a:r>
              <a:rPr lang="es-ES" sz="360" dirty="0" smtClean="0"/>
              <a:t>UCHL3</a:t>
            </a:r>
          </a:p>
          <a:p>
            <a:r>
              <a:rPr lang="es-ES" sz="360" dirty="0" smtClean="0"/>
              <a:t>BANKT</a:t>
            </a:r>
          </a:p>
          <a:p>
            <a:r>
              <a:rPr lang="es-ES" sz="360" dirty="0" smtClean="0"/>
              <a:t>CAW2</a:t>
            </a:r>
          </a:p>
          <a:p>
            <a:r>
              <a:rPr lang="es-ES" sz="360" dirty="0" smtClean="0"/>
              <a:t>MOBP</a:t>
            </a:r>
          </a:p>
          <a:p>
            <a:r>
              <a:rPr lang="es-ES" sz="360" dirty="0" smtClean="0"/>
              <a:t>CD9</a:t>
            </a:r>
          </a:p>
          <a:p>
            <a:r>
              <a:rPr lang="es-ES" sz="360" dirty="0" smtClean="0"/>
              <a:t>MICOSTO</a:t>
            </a:r>
          </a:p>
          <a:p>
            <a:r>
              <a:rPr lang="es-ES" sz="360" dirty="0" smtClean="0"/>
              <a:t>MYOD1</a:t>
            </a:r>
          </a:p>
          <a:p>
            <a:r>
              <a:rPr lang="es-ES" sz="360" dirty="0" smtClean="0"/>
              <a:t>CLDN11</a:t>
            </a:r>
          </a:p>
          <a:p>
            <a:r>
              <a:rPr lang="es-ES" sz="360" dirty="0" smtClean="0"/>
              <a:t>CALB1</a:t>
            </a:r>
          </a:p>
          <a:p>
            <a:r>
              <a:rPr lang="es-ES" sz="360" dirty="0" smtClean="0"/>
              <a:t>ANXA</a:t>
            </a:r>
          </a:p>
          <a:p>
            <a:r>
              <a:rPr lang="es-ES" sz="360" dirty="0" smtClean="0"/>
              <a:t>TMEM25A</a:t>
            </a:r>
          </a:p>
          <a:p>
            <a:r>
              <a:rPr lang="es-ES" sz="360" dirty="0" smtClean="0"/>
              <a:t>SLC22A23</a:t>
            </a:r>
          </a:p>
          <a:p>
            <a:r>
              <a:rPr lang="es-ES" sz="360" dirty="0" smtClean="0"/>
              <a:t>MT-CTTB</a:t>
            </a:r>
          </a:p>
          <a:p>
            <a:r>
              <a:rPr lang="es-ES" sz="360" dirty="0" smtClean="0"/>
              <a:t>SERPINB1A</a:t>
            </a:r>
          </a:p>
          <a:p>
            <a:r>
              <a:rPr lang="es-ES" sz="360" dirty="0" smtClean="0"/>
              <a:t>NEFL</a:t>
            </a:r>
          </a:p>
          <a:p>
            <a:r>
              <a:rPr lang="es-ES" sz="360" dirty="0" smtClean="0"/>
              <a:t>INA</a:t>
            </a:r>
          </a:p>
          <a:p>
            <a:r>
              <a:rPr lang="es-ES" sz="360" dirty="0" smtClean="0"/>
              <a:t>MT1</a:t>
            </a:r>
          </a:p>
          <a:p>
            <a:r>
              <a:rPr lang="es-ES" sz="360" dirty="0" smtClean="0"/>
              <a:t>NPTX2</a:t>
            </a:r>
          </a:p>
          <a:p>
            <a:r>
              <a:rPr lang="es-ES" sz="360" dirty="0" smtClean="0"/>
              <a:t>VAT1L</a:t>
            </a:r>
          </a:p>
          <a:p>
            <a:r>
              <a:rPr lang="es-ES" sz="360" dirty="0" smtClean="0"/>
              <a:t>MAG</a:t>
            </a:r>
          </a:p>
          <a:p>
            <a:r>
              <a:rPr lang="es-ES" sz="360" dirty="0" smtClean="0"/>
              <a:t>WP51</a:t>
            </a:r>
          </a:p>
          <a:p>
            <a:r>
              <a:rPr lang="es-ES" sz="360" dirty="0" smtClean="0"/>
              <a:t>TIMM5</a:t>
            </a:r>
          </a:p>
          <a:p>
            <a:r>
              <a:rPr lang="es-ES" sz="360" dirty="0" smtClean="0"/>
              <a:t>GNG13</a:t>
            </a:r>
          </a:p>
          <a:p>
            <a:r>
              <a:rPr lang="es-ES" sz="360" dirty="0" smtClean="0"/>
              <a:t>CNP</a:t>
            </a:r>
          </a:p>
          <a:p>
            <a:r>
              <a:rPr lang="es-ES" sz="360" dirty="0" smtClean="0"/>
              <a:t>SIRT2</a:t>
            </a:r>
          </a:p>
          <a:p>
            <a:r>
              <a:rPr lang="es-ES" sz="360" dirty="0" smtClean="0"/>
              <a:t>CRYAB</a:t>
            </a:r>
          </a:p>
          <a:p>
            <a:r>
              <a:rPr lang="es-ES" sz="360" dirty="0" smtClean="0"/>
              <a:t>LYSM</a:t>
            </a:r>
          </a:p>
          <a:p>
            <a:r>
              <a:rPr lang="es-ES" sz="360" dirty="0" smtClean="0"/>
              <a:t>PLP1</a:t>
            </a:r>
          </a:p>
          <a:p>
            <a:r>
              <a:rPr lang="es-ES" sz="360" dirty="0" smtClean="0"/>
              <a:t>AOPM</a:t>
            </a:r>
          </a:p>
          <a:p>
            <a:r>
              <a:rPr lang="es-ES" sz="360" dirty="0" smtClean="0"/>
              <a:t>TINO</a:t>
            </a:r>
          </a:p>
          <a:p>
            <a:r>
              <a:rPr lang="es-ES" sz="360" dirty="0" smtClean="0"/>
              <a:t>SPRP</a:t>
            </a:r>
          </a:p>
          <a:p>
            <a:r>
              <a:rPr lang="es-ES" sz="360" dirty="0" smtClean="0"/>
              <a:t>VIM</a:t>
            </a:r>
          </a:p>
          <a:p>
            <a:r>
              <a:rPr lang="es-ES" sz="360" dirty="0" smtClean="0"/>
              <a:t>FLNA</a:t>
            </a:r>
          </a:p>
          <a:p>
            <a:r>
              <a:rPr lang="es-ES" sz="360" dirty="0" smtClean="0"/>
              <a:t>AJINAL</a:t>
            </a:r>
          </a:p>
          <a:p>
            <a:r>
              <a:rPr lang="es-ES" sz="360" dirty="0" smtClean="0"/>
              <a:t>SIOD6</a:t>
            </a:r>
          </a:p>
          <a:p>
            <a:r>
              <a:rPr lang="es-ES" sz="360" dirty="0" smtClean="0"/>
              <a:t>GFAP</a:t>
            </a:r>
          </a:p>
          <a:p>
            <a:r>
              <a:rPr lang="es-ES" sz="360" dirty="0" smtClean="0"/>
              <a:t>ANXA2</a:t>
            </a:r>
          </a:p>
          <a:p>
            <a:r>
              <a:rPr lang="es-ES" sz="360" dirty="0" smtClean="0"/>
              <a:t>GLO1</a:t>
            </a:r>
          </a:p>
          <a:p>
            <a:r>
              <a:rPr lang="es-ES" sz="360" dirty="0" smtClean="0"/>
              <a:t>NTPN</a:t>
            </a:r>
          </a:p>
          <a:p>
            <a:r>
              <a:rPr lang="es-ES" sz="360" dirty="0" smtClean="0"/>
              <a:t>ALDH1A1</a:t>
            </a:r>
          </a:p>
          <a:p>
            <a:r>
              <a:rPr lang="es-ES" sz="360" dirty="0" smtClean="0"/>
              <a:t>CAV1</a:t>
            </a:r>
          </a:p>
          <a:p>
            <a:r>
              <a:rPr lang="es-ES" sz="360" dirty="0" smtClean="0"/>
              <a:t>ANPEP</a:t>
            </a:r>
          </a:p>
          <a:p>
            <a:r>
              <a:rPr lang="es-ES" sz="360" dirty="0" smtClean="0"/>
              <a:t>CHP1</a:t>
            </a:r>
          </a:p>
          <a:p>
            <a:r>
              <a:rPr lang="es-ES" sz="360" dirty="0" smtClean="0"/>
              <a:t>TABLN</a:t>
            </a:r>
          </a:p>
          <a:p>
            <a:r>
              <a:rPr lang="es-ES" sz="360" dirty="0" smtClean="0"/>
              <a:t>COOKPAZ2</a:t>
            </a:r>
          </a:p>
          <a:p>
            <a:r>
              <a:rPr lang="es-ES" sz="360" dirty="0" smtClean="0"/>
              <a:t>NNA</a:t>
            </a:r>
          </a:p>
          <a:p>
            <a:r>
              <a:rPr lang="es-ES" sz="360" dirty="0" smtClean="0"/>
              <a:t>H1F0</a:t>
            </a:r>
          </a:p>
          <a:p>
            <a:r>
              <a:rPr lang="es-ES" sz="360" dirty="0" smtClean="0"/>
              <a:t>H1F4</a:t>
            </a:r>
            <a:endParaRPr lang="es-ES" sz="360" dirty="0"/>
          </a:p>
          <a:p>
            <a:r>
              <a:rPr lang="es-ES" sz="360" dirty="0" smtClean="0"/>
              <a:t>H1F1</a:t>
            </a:r>
            <a:endParaRPr lang="es-ES" sz="360" dirty="0"/>
          </a:p>
          <a:p>
            <a:r>
              <a:rPr lang="es-ES" sz="360" dirty="0" smtClean="0"/>
              <a:t>H1F5</a:t>
            </a:r>
          </a:p>
          <a:p>
            <a:r>
              <a:rPr lang="es-ES" sz="360" dirty="0" smtClean="0"/>
              <a:t>H1F2</a:t>
            </a:r>
          </a:p>
          <a:p>
            <a:r>
              <a:rPr lang="es-ES" sz="360" dirty="0" smtClean="0"/>
              <a:t>RPL14</a:t>
            </a:r>
            <a:endParaRPr lang="es-ES" sz="360" dirty="0"/>
          </a:p>
          <a:p>
            <a:r>
              <a:rPr lang="es-ES" sz="360" dirty="0" smtClean="0"/>
              <a:t>RPL34</a:t>
            </a:r>
            <a:endParaRPr lang="es-ES" sz="360" dirty="0"/>
          </a:p>
          <a:p>
            <a:r>
              <a:rPr lang="es-ES" sz="360" dirty="0" smtClean="0"/>
              <a:t>RPL5</a:t>
            </a:r>
          </a:p>
          <a:p>
            <a:r>
              <a:rPr lang="es-ES" sz="360" dirty="0" smtClean="0"/>
              <a:t>RPL24</a:t>
            </a:r>
          </a:p>
          <a:p>
            <a:r>
              <a:rPr lang="es-ES" sz="360" cap="all" dirty="0" smtClean="0"/>
              <a:t>Cok6</a:t>
            </a:r>
          </a:p>
          <a:p>
            <a:r>
              <a:rPr lang="es-ES" sz="360" cap="all" dirty="0" smtClean="0"/>
              <a:t>Tankc1</a:t>
            </a:r>
          </a:p>
          <a:p>
            <a:r>
              <a:rPr lang="es-ES" sz="360" cap="all" dirty="0" smtClean="0"/>
              <a:t>Ccn3</a:t>
            </a:r>
          </a:p>
          <a:p>
            <a:r>
              <a:rPr lang="es-ES" sz="360" cap="all" dirty="0" smtClean="0"/>
              <a:t>Pbd3</a:t>
            </a:r>
          </a:p>
          <a:p>
            <a:r>
              <a:rPr lang="es-ES" sz="360" cap="all" dirty="0" err="1" smtClean="0"/>
              <a:t>Hpca</a:t>
            </a:r>
            <a:endParaRPr lang="es-ES" sz="360" cap="all" dirty="0" smtClean="0"/>
          </a:p>
          <a:p>
            <a:r>
              <a:rPr lang="es-ES" sz="360" cap="all" dirty="0" err="1" smtClean="0"/>
              <a:t>Cpinet</a:t>
            </a:r>
            <a:endParaRPr lang="es-ES" sz="360" cap="all" dirty="0" smtClean="0"/>
          </a:p>
          <a:p>
            <a:r>
              <a:rPr lang="es-ES" sz="360" cap="all" dirty="0" smtClean="0"/>
              <a:t>Pde11a</a:t>
            </a:r>
          </a:p>
          <a:p>
            <a:r>
              <a:rPr lang="es-ES" sz="360" cap="all" dirty="0" err="1" smtClean="0"/>
              <a:t>Crym</a:t>
            </a:r>
            <a:endParaRPr lang="es-ES" sz="360" cap="all" dirty="0" smtClean="0"/>
          </a:p>
          <a:p>
            <a:r>
              <a:rPr lang="es-ES" sz="360" cap="all" dirty="0" smtClean="0"/>
              <a:t>Rftn1</a:t>
            </a:r>
          </a:p>
          <a:p>
            <a:r>
              <a:rPr lang="es-ES" sz="360" cap="all" dirty="0" err="1" smtClean="0"/>
              <a:t>Speb</a:t>
            </a:r>
            <a:endParaRPr lang="es-ES" sz="360" cap="all" dirty="0" smtClean="0"/>
          </a:p>
          <a:p>
            <a:r>
              <a:rPr lang="es-ES" sz="360" cap="all" dirty="0" err="1" smtClean="0"/>
              <a:t>Alad</a:t>
            </a:r>
            <a:endParaRPr lang="es-ES" sz="360" cap="all" dirty="0" smtClean="0"/>
          </a:p>
          <a:p>
            <a:r>
              <a:rPr lang="es-ES" sz="360" cap="all" dirty="0" err="1" smtClean="0"/>
              <a:t>Mpst</a:t>
            </a:r>
            <a:endParaRPr lang="es-ES" sz="360" cap="all" dirty="0" smtClean="0"/>
          </a:p>
          <a:p>
            <a:r>
              <a:rPr lang="es-ES" sz="360" cap="all" dirty="0" smtClean="0"/>
              <a:t>Ceuf2</a:t>
            </a:r>
          </a:p>
          <a:p>
            <a:r>
              <a:rPr lang="es-ES" sz="360" dirty="0" smtClean="0"/>
              <a:t>FLYADH</a:t>
            </a:r>
          </a:p>
          <a:p>
            <a:r>
              <a:rPr lang="es-ES" sz="360" dirty="0" smtClean="0"/>
              <a:t>RPL18</a:t>
            </a:r>
          </a:p>
          <a:p>
            <a:r>
              <a:rPr lang="es-ES" sz="360" dirty="0" smtClean="0"/>
              <a:t>FPP1H</a:t>
            </a:r>
          </a:p>
          <a:p>
            <a:r>
              <a:rPr lang="es-ES" sz="360" dirty="0" smtClean="0"/>
              <a:t>FGA</a:t>
            </a:r>
          </a:p>
          <a:p>
            <a:r>
              <a:rPr lang="es-ES" sz="360" dirty="0" smtClean="0"/>
              <a:t>WXRS2</a:t>
            </a:r>
          </a:p>
          <a:p>
            <a:r>
              <a:rPr lang="es-ES" sz="360" dirty="0" smtClean="0"/>
              <a:t>RARWA</a:t>
            </a:r>
          </a:p>
          <a:p>
            <a:r>
              <a:rPr lang="es-ES" sz="360" dirty="0" smtClean="0"/>
              <a:t>FGG</a:t>
            </a:r>
          </a:p>
          <a:p>
            <a:r>
              <a:rPr lang="es-ES" sz="360" dirty="0" smtClean="0"/>
              <a:t>SH2GP1</a:t>
            </a:r>
          </a:p>
          <a:p>
            <a:r>
              <a:rPr lang="es-ES" sz="360" dirty="0" smtClean="0"/>
              <a:t>RPL19</a:t>
            </a:r>
          </a:p>
          <a:p>
            <a:r>
              <a:rPr lang="es-ES" sz="360" dirty="0" smtClean="0"/>
              <a:t>NTRK3</a:t>
            </a:r>
          </a:p>
          <a:p>
            <a:r>
              <a:rPr lang="es-ES" sz="360" dirty="0" smtClean="0"/>
              <a:t>NCS1</a:t>
            </a:r>
          </a:p>
          <a:p>
            <a:r>
              <a:rPr lang="es-ES" sz="360" dirty="0" smtClean="0"/>
              <a:t>AN2</a:t>
            </a:r>
          </a:p>
          <a:p>
            <a:r>
              <a:rPr lang="es-ES" sz="360" dirty="0" smtClean="0"/>
              <a:t>NAVF</a:t>
            </a:r>
          </a:p>
          <a:p>
            <a:r>
              <a:rPr lang="es-ES" sz="360" dirty="0" smtClean="0"/>
              <a:t>RPL35</a:t>
            </a:r>
          </a:p>
          <a:p>
            <a:r>
              <a:rPr lang="es-ES" sz="360" dirty="0" smtClean="0"/>
              <a:t>RPL4</a:t>
            </a:r>
          </a:p>
          <a:p>
            <a:r>
              <a:rPr lang="es-ES" sz="360" dirty="0" smtClean="0"/>
              <a:t>SIPA1L3</a:t>
            </a:r>
          </a:p>
          <a:p>
            <a:r>
              <a:rPr lang="es-ES" sz="360" dirty="0" smtClean="0"/>
              <a:t>LRRTM1</a:t>
            </a:r>
          </a:p>
          <a:p>
            <a:r>
              <a:rPr lang="es-ES" sz="360" dirty="0" smtClean="0"/>
              <a:t>CD38</a:t>
            </a:r>
          </a:p>
          <a:p>
            <a:r>
              <a:rPr lang="es-ES" sz="360" dirty="0" smtClean="0"/>
              <a:t>H1F10</a:t>
            </a:r>
          </a:p>
          <a:p>
            <a:r>
              <a:rPr lang="es-ES" sz="360" dirty="0" smtClean="0"/>
              <a:t>HPGP3</a:t>
            </a:r>
          </a:p>
          <a:p>
            <a:r>
              <a:rPr lang="es-ES" sz="360" dirty="0" smtClean="0"/>
              <a:t>RPL8</a:t>
            </a:r>
          </a:p>
          <a:p>
            <a:r>
              <a:rPr lang="es-ES" sz="360" dirty="0" smtClean="0"/>
              <a:t>SYNPR</a:t>
            </a:r>
          </a:p>
          <a:p>
            <a:r>
              <a:rPr lang="es-ES" sz="360" dirty="0" smtClean="0"/>
              <a:t>HDF2C</a:t>
            </a:r>
          </a:p>
          <a:p>
            <a:r>
              <a:rPr lang="es-ES" sz="360" dirty="0" smtClean="0"/>
              <a:t>NCK2</a:t>
            </a:r>
          </a:p>
          <a:p>
            <a:r>
              <a:rPr lang="es-ES" sz="360" dirty="0" smtClean="0"/>
              <a:t>RPL13</a:t>
            </a:r>
          </a:p>
          <a:p>
            <a:r>
              <a:rPr lang="es-ES" sz="360" dirty="0" smtClean="0"/>
              <a:t>RPLPA</a:t>
            </a:r>
          </a:p>
          <a:p>
            <a:r>
              <a:rPr lang="es-ES" sz="360" dirty="0" smtClean="0"/>
              <a:t>IQGAP2</a:t>
            </a:r>
          </a:p>
          <a:p>
            <a:r>
              <a:rPr lang="es-ES" sz="360" dirty="0" smtClean="0"/>
              <a:t>H15T1H4A</a:t>
            </a:r>
            <a:endParaRPr lang="es-ES" sz="360" dirty="0"/>
          </a:p>
        </p:txBody>
      </p:sp>
    </p:spTree>
    <p:extLst>
      <p:ext uri="{BB962C8B-B14F-4D97-AF65-F5344CB8AC3E}">
        <p14:creationId xmlns:p14="http://schemas.microsoft.com/office/powerpoint/2010/main" val="41769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9779" y="413435"/>
            <a:ext cx="12060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mtM</a:t>
            </a:r>
            <a:r>
              <a:rPr lang="es-ES" b="1" dirty="0" smtClean="0"/>
              <a:t>/</a:t>
            </a:r>
            <a:r>
              <a:rPr lang="es-ES" b="1" dirty="0" err="1"/>
              <a:t>c</a:t>
            </a:r>
            <a:r>
              <a:rPr lang="es-ES" b="1" dirty="0" err="1" smtClean="0"/>
              <a:t>trM</a:t>
            </a:r>
            <a:endParaRPr lang="es-E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86682F-888D-9445-AFDA-8F41D7191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97" r="6196" b="4140"/>
          <a:stretch/>
        </p:blipFill>
        <p:spPr>
          <a:xfrm>
            <a:off x="4045846" y="745580"/>
            <a:ext cx="3950004" cy="5823935"/>
          </a:xfrm>
          <a:prstGeom prst="rect">
            <a:avLst/>
          </a:prstGeom>
        </p:spPr>
      </p:pic>
      <p:grpSp>
        <p:nvGrpSpPr>
          <p:cNvPr id="28" name="Grupo 27"/>
          <p:cNvGrpSpPr/>
          <p:nvPr/>
        </p:nvGrpSpPr>
        <p:grpSpPr>
          <a:xfrm>
            <a:off x="3962509" y="822400"/>
            <a:ext cx="1197722" cy="1122989"/>
            <a:chOff x="3962509" y="822400"/>
            <a:chExt cx="1197722" cy="1122989"/>
          </a:xfrm>
        </p:grpSpPr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7C86682F-888D-9445-AFDA-8F41D7191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64050" b="81360"/>
            <a:stretch/>
          </p:blipFill>
          <p:spPr>
            <a:xfrm>
              <a:off x="3962509" y="829389"/>
              <a:ext cx="1093400" cy="1116000"/>
            </a:xfrm>
            <a:prstGeom prst="rect">
              <a:avLst/>
            </a:prstGeom>
          </p:spPr>
        </p:pic>
        <p:sp>
          <p:nvSpPr>
            <p:cNvPr id="24" name="Rectángulo 23"/>
            <p:cNvSpPr/>
            <p:nvPr/>
          </p:nvSpPr>
          <p:spPr>
            <a:xfrm>
              <a:off x="4282568" y="1002681"/>
              <a:ext cx="144870" cy="6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12">
              <a:extLst>
                <a:ext uri="{FF2B5EF4-FFF2-40B4-BE49-F238E27FC236}">
                  <a16:creationId xmlns:a16="http://schemas.microsoft.com/office/drawing/2014/main" id="{080D245B-B2A6-E043-ABE5-519424F3E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042" r="62954" b="96135"/>
            <a:stretch/>
          </p:blipFill>
          <p:spPr>
            <a:xfrm>
              <a:off x="4317377" y="822400"/>
              <a:ext cx="842854" cy="2370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2563E8-DCB0-7346-8808-E7B4E9077BF5}"/>
              </a:ext>
            </a:extLst>
          </p:cNvPr>
          <p:cNvSpPr txBox="1"/>
          <p:nvPr/>
        </p:nvSpPr>
        <p:spPr>
          <a:xfrm>
            <a:off x="234671" y="6299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8  </a:t>
            </a:r>
            <a:endParaRPr lang="en-U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19077" y="407183"/>
            <a:ext cx="10074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mtF</a:t>
            </a:r>
            <a:r>
              <a:rPr lang="es-ES" b="1" dirty="0" smtClean="0"/>
              <a:t>/</a:t>
            </a:r>
            <a:r>
              <a:rPr lang="es-ES" b="1" dirty="0" err="1" smtClean="0"/>
              <a:t>ctrF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724513" y="410733"/>
            <a:ext cx="1523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/>
              <a:t>   </a:t>
            </a:r>
            <a:r>
              <a:rPr lang="es-ES" b="1" dirty="0" err="1" smtClean="0"/>
              <a:t>mtF</a:t>
            </a:r>
            <a:r>
              <a:rPr lang="es-ES" b="1" dirty="0" smtClean="0"/>
              <a:t>/</a:t>
            </a:r>
            <a:r>
              <a:rPr lang="es-ES" b="1" dirty="0" err="1" smtClean="0"/>
              <a:t>mtM</a:t>
            </a:r>
            <a:endParaRPr lang="es-ES" b="1" dirty="0"/>
          </a:p>
        </p:txBody>
      </p:sp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-70129" y="434560"/>
            <a:ext cx="1376856" cy="294343"/>
          </a:xfrm>
          <a:ln>
            <a:noFill/>
          </a:ln>
        </p:spPr>
        <p:txBody>
          <a:bodyPr>
            <a:noAutofit/>
          </a:bodyPr>
          <a:lstStyle/>
          <a:p>
            <a:r>
              <a:rPr lang="es-ES" sz="1900" dirty="0" smtClean="0"/>
              <a:t>(A</a:t>
            </a:r>
            <a:r>
              <a:rPr lang="es-ES" sz="1900" dirty="0"/>
              <a:t>)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915242" y="432025"/>
            <a:ext cx="1376856" cy="294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 smtClean="0"/>
              <a:t>(B)</a:t>
            </a:r>
            <a:endParaRPr lang="es-ES" sz="1900" dirty="0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8041516" y="434559"/>
            <a:ext cx="1376856" cy="294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900" dirty="0" smtClean="0"/>
              <a:t>(C)</a:t>
            </a:r>
            <a:endParaRPr lang="es-E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D245B-B2A6-E043-ABE5-519424F3E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99" r="5375" b="3792"/>
          <a:stretch/>
        </p:blipFill>
        <p:spPr>
          <a:xfrm>
            <a:off x="124899" y="732992"/>
            <a:ext cx="3824470" cy="586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D793D-75B5-2940-BB42-F656B69B7DE0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t="21897" r="7246" b="4314"/>
          <a:stretch/>
        </p:blipFill>
        <p:spPr>
          <a:xfrm>
            <a:off x="8098968" y="744776"/>
            <a:ext cx="3816000" cy="580557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616530" y="6487589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mtF1/ctrF1</a:t>
            </a:r>
            <a:endParaRPr lang="es-ES" sz="11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483884" y="6491452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mtF2/ctrF2</a:t>
            </a:r>
            <a:endParaRPr lang="es-ES" sz="11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518970" y="6487589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mtM1/ctrM1</a:t>
            </a:r>
            <a:endParaRPr lang="es-ES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367074" y="6491452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mtM2/ctrM2</a:t>
            </a:r>
            <a:endParaRPr lang="es-ES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611253" y="6487589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mtF1/mtM1</a:t>
            </a:r>
            <a:endParaRPr lang="es-ES" sz="1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502052" y="6491452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mtF2/mtM2</a:t>
            </a:r>
            <a:endParaRPr lang="es-ES" sz="1100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080D245B-B2A6-E043-ABE5-519424F3E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" r="62954" b="82991"/>
          <a:stretch/>
        </p:blipFill>
        <p:spPr>
          <a:xfrm>
            <a:off x="111759" y="826051"/>
            <a:ext cx="1076961" cy="1043390"/>
          </a:xfrm>
          <a:prstGeom prst="rect">
            <a:avLst/>
          </a:prstGeom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AA2D793D-75B5-2940-BB42-F656B69B7D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4" r="64704" b="81065"/>
          <a:stretch/>
        </p:blipFill>
        <p:spPr>
          <a:xfrm>
            <a:off x="8304196" y="826052"/>
            <a:ext cx="998621" cy="11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Panorámica</PresentationFormat>
  <Paragraphs>134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2021-04-03T14:49:12Z</dcterms:created>
  <dcterms:modified xsi:type="dcterms:W3CDTF">2021-04-03T14:49:20Z</dcterms:modified>
</cp:coreProperties>
</file>