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7" r:id="rId3"/>
    <p:sldId id="318" r:id="rId4"/>
    <p:sldId id="258" r:id="rId5"/>
    <p:sldId id="259" r:id="rId6"/>
    <p:sldId id="296" r:id="rId7"/>
    <p:sldId id="261" r:id="rId8"/>
    <p:sldId id="263" r:id="rId9"/>
    <p:sldId id="287" r:id="rId10"/>
    <p:sldId id="289" r:id="rId11"/>
    <p:sldId id="273" r:id="rId12"/>
    <p:sldId id="283" r:id="rId13"/>
    <p:sldId id="265" r:id="rId14"/>
    <p:sldId id="319" r:id="rId15"/>
    <p:sldId id="323" r:id="rId16"/>
    <p:sldId id="332" r:id="rId17"/>
    <p:sldId id="324" r:id="rId18"/>
    <p:sldId id="329" r:id="rId19"/>
    <p:sldId id="330" r:id="rId20"/>
    <p:sldId id="333" r:id="rId21"/>
    <p:sldId id="334" r:id="rId22"/>
    <p:sldId id="335" r:id="rId23"/>
    <p:sldId id="326" r:id="rId24"/>
    <p:sldId id="331" r:id="rId25"/>
    <p:sldId id="260" r:id="rId26"/>
    <p:sldId id="288" r:id="rId27"/>
    <p:sldId id="29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3/2/2024</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3172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52416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258462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9178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3/2/2024</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4451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5263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7926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752956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2678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61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8833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3/2/2024</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404459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3/2/2024</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825317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AE65-5348-40B8-8555-08BA3D46A6D9}"/>
              </a:ext>
            </a:extLst>
          </p:cNvPr>
          <p:cNvSpPr>
            <a:spLocks noGrp="1"/>
          </p:cNvSpPr>
          <p:nvPr>
            <p:ph type="ctrTitle"/>
          </p:nvPr>
        </p:nvSpPr>
        <p:spPr>
          <a:xfrm>
            <a:off x="1128403" y="945913"/>
            <a:ext cx="9636579" cy="2143651"/>
          </a:xfrm>
        </p:spPr>
        <p:txBody>
          <a:bodyPr>
            <a:normAutofit/>
          </a:bodyPr>
          <a:lstStyle/>
          <a:p>
            <a:pPr algn="ctr">
              <a:lnSpc>
                <a:spcPct val="100000"/>
              </a:lnSpc>
            </a:pP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Credit Card Fraud Detection Based on Machine Learning and Deep Learning</a:t>
            </a:r>
            <a:endParaRPr lang="en-IN" sz="4400" dirty="0"/>
          </a:p>
        </p:txBody>
      </p:sp>
    </p:spTree>
    <p:extLst>
      <p:ext uri="{BB962C8B-B14F-4D97-AF65-F5344CB8AC3E}">
        <p14:creationId xmlns:p14="http://schemas.microsoft.com/office/powerpoint/2010/main" val="1292381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6A576BC-807E-47D7-A29A-BD311919FCA6}"/>
              </a:ext>
            </a:extLst>
          </p:cNvPr>
          <p:cNvGraphicFramePr>
            <a:graphicFrameLocks noGrp="1"/>
          </p:cNvGraphicFramePr>
          <p:nvPr>
            <p:ph sz="quarter" idx="13"/>
            <p:extLst>
              <p:ext uri="{D42A27DB-BD31-4B8C-83A1-F6EECF244321}">
                <p14:modId xmlns:p14="http://schemas.microsoft.com/office/powerpoint/2010/main" val="515516261"/>
              </p:ext>
            </p:extLst>
          </p:nvPr>
        </p:nvGraphicFramePr>
        <p:xfrm>
          <a:off x="568036" y="1085351"/>
          <a:ext cx="11207197" cy="4175760"/>
        </p:xfrm>
        <a:graphic>
          <a:graphicData uri="http://schemas.openxmlformats.org/drawingml/2006/table">
            <a:tbl>
              <a:tblPr firstRow="1" bandRow="1">
                <a:tableStyleId>{073A0DAA-6AF3-43AB-8588-CEC1D06C72B9}</a:tableStyleId>
              </a:tblPr>
              <a:tblGrid>
                <a:gridCol w="820592">
                  <a:extLst>
                    <a:ext uri="{9D8B030D-6E8A-4147-A177-3AD203B41FA5}">
                      <a16:colId xmlns:a16="http://schemas.microsoft.com/office/drawing/2014/main" val="3085790882"/>
                    </a:ext>
                  </a:extLst>
                </a:gridCol>
                <a:gridCol w="1516749">
                  <a:extLst>
                    <a:ext uri="{9D8B030D-6E8A-4147-A177-3AD203B41FA5}">
                      <a16:colId xmlns:a16="http://schemas.microsoft.com/office/drawing/2014/main" val="2317053139"/>
                    </a:ext>
                  </a:extLst>
                </a:gridCol>
                <a:gridCol w="1330721">
                  <a:extLst>
                    <a:ext uri="{9D8B030D-6E8A-4147-A177-3AD203B41FA5}">
                      <a16:colId xmlns:a16="http://schemas.microsoft.com/office/drawing/2014/main" val="2175913601"/>
                    </a:ext>
                  </a:extLst>
                </a:gridCol>
                <a:gridCol w="2304661">
                  <a:extLst>
                    <a:ext uri="{9D8B030D-6E8A-4147-A177-3AD203B41FA5}">
                      <a16:colId xmlns:a16="http://schemas.microsoft.com/office/drawing/2014/main" val="4263153888"/>
                    </a:ext>
                  </a:extLst>
                </a:gridCol>
                <a:gridCol w="1259633">
                  <a:extLst>
                    <a:ext uri="{9D8B030D-6E8A-4147-A177-3AD203B41FA5}">
                      <a16:colId xmlns:a16="http://schemas.microsoft.com/office/drawing/2014/main" val="48622086"/>
                    </a:ext>
                  </a:extLst>
                </a:gridCol>
                <a:gridCol w="2043404">
                  <a:extLst>
                    <a:ext uri="{9D8B030D-6E8A-4147-A177-3AD203B41FA5}">
                      <a16:colId xmlns:a16="http://schemas.microsoft.com/office/drawing/2014/main" val="4132294569"/>
                    </a:ext>
                  </a:extLst>
                </a:gridCol>
                <a:gridCol w="1931437">
                  <a:extLst>
                    <a:ext uri="{9D8B030D-6E8A-4147-A177-3AD203B41FA5}">
                      <a16:colId xmlns:a16="http://schemas.microsoft.com/office/drawing/2014/main" val="98104092"/>
                    </a:ext>
                  </a:extLst>
                </a:gridCol>
              </a:tblGrid>
              <a:tr h="0">
                <a:tc>
                  <a:txBody>
                    <a:bodyPr/>
                    <a:lstStyle/>
                    <a:p>
                      <a:pPr algn="ctr"/>
                      <a:r>
                        <a:rPr lang="en-US" sz="1600" b="1" dirty="0" err="1">
                          <a:latin typeface="Times New Roman" panose="02020603050405020304" pitchFamily="18" charset="0"/>
                          <a:cs typeface="Times New Roman" panose="02020603050405020304" pitchFamily="18" charset="0"/>
                        </a:rPr>
                        <a:t>Sl.No</a:t>
                      </a:r>
                      <a:endParaRPr lang="en-IN" sz="1600" b="1" i="0" dirty="0">
                        <a:latin typeface="Times New Roman" panose="02020603050405020304" pitchFamily="18" charset="0"/>
                        <a:cs typeface="Times New Roman" panose="02020603050405020304" pitchFamily="18" charset="0"/>
                      </a:endParaRPr>
                    </a:p>
                  </a:txBody>
                  <a:tcPr/>
                </a:tc>
                <a:tc>
                  <a:txBody>
                    <a:bodyPr/>
                    <a:lstStyle/>
                    <a:p>
                      <a:pPr algn="ctr"/>
                      <a:r>
                        <a:rPr lang="en-US" sz="1600" b="1">
                          <a:latin typeface="Times New Roman" panose="02020603050405020304" pitchFamily="18" charset="0"/>
                          <a:cs typeface="Times New Roman" panose="02020603050405020304" pitchFamily="18" charset="0"/>
                        </a:rPr>
                        <a:t>Title</a:t>
                      </a:r>
                      <a:endParaRPr lang="en-IN" sz="1600" b="1" i="0"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Author</a:t>
                      </a:r>
                      <a:endParaRPr lang="en-IN" sz="1600" b="1" i="0" dirty="0">
                        <a:latin typeface="Times New Roman" panose="02020603050405020304" pitchFamily="18" charset="0"/>
                        <a:cs typeface="Times New Roman" panose="02020603050405020304" pitchFamily="18" charset="0"/>
                      </a:endParaRPr>
                    </a:p>
                  </a:txBody>
                  <a:tcPr/>
                </a:tc>
                <a:tc>
                  <a:txBody>
                    <a:bodyPr/>
                    <a:lstStyle/>
                    <a:p>
                      <a:pPr algn="ctr"/>
                      <a:r>
                        <a:rPr lang="en-IN" sz="1600" b="1" i="0" dirty="0">
                          <a:latin typeface="Times New Roman" panose="02020603050405020304" pitchFamily="18" charset="0"/>
                          <a:cs typeface="Times New Roman" panose="02020603050405020304" pitchFamily="18" charset="0"/>
                        </a:rPr>
                        <a:t>Content</a:t>
                      </a:r>
                    </a:p>
                  </a:txBody>
                  <a:tcPr/>
                </a:tc>
                <a:tc>
                  <a:txBody>
                    <a:bodyPr/>
                    <a:lstStyle/>
                    <a:p>
                      <a:pPr algn="ctr"/>
                      <a:r>
                        <a:rPr lang="en-US" sz="1600" b="1" i="0" dirty="0">
                          <a:latin typeface="Times New Roman" panose="02020603050405020304" pitchFamily="18" charset="0"/>
                          <a:cs typeface="Times New Roman" panose="02020603050405020304" pitchFamily="18" charset="0"/>
                        </a:rPr>
                        <a:t>Method</a:t>
                      </a:r>
                      <a:endParaRPr lang="en-IN" sz="1600" b="1" i="0" dirty="0">
                        <a:latin typeface="Times New Roman" panose="02020603050405020304" pitchFamily="18" charset="0"/>
                        <a:cs typeface="Times New Roman" panose="02020603050405020304" pitchFamily="18" charset="0"/>
                      </a:endParaRPr>
                    </a:p>
                  </a:txBody>
                  <a:tcPr/>
                </a:tc>
                <a:tc>
                  <a:txBody>
                    <a:bodyPr/>
                    <a:lstStyle/>
                    <a:p>
                      <a:pPr algn="ctr"/>
                      <a:r>
                        <a:rPr lang="en-US" sz="1600" b="1">
                          <a:latin typeface="Times New Roman" panose="02020603050405020304" pitchFamily="18" charset="0"/>
                          <a:cs typeface="Times New Roman" panose="02020603050405020304" pitchFamily="18" charset="0"/>
                        </a:rPr>
                        <a:t>Advantages</a:t>
                      </a:r>
                      <a:endParaRPr lang="en-IN" sz="1600" b="1" i="0"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Disadvantages </a:t>
                      </a:r>
                      <a:endParaRPr lang="en-IN" sz="16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8790239"/>
                  </a:ext>
                </a:extLst>
              </a:tr>
              <a:tr h="0">
                <a:tc>
                  <a:txBody>
                    <a:bodyPr/>
                    <a:lstStyle/>
                    <a:p>
                      <a:pPr algn="ctr"/>
                      <a:r>
                        <a:rPr lang="en-US" sz="1600" b="1" i="0" dirty="0">
                          <a:latin typeface="Times New Roman" panose="02020603050405020304" pitchFamily="18" charset="0"/>
                          <a:cs typeface="Times New Roman" panose="02020603050405020304" pitchFamily="18" charset="0"/>
                        </a:rPr>
                        <a:t>9</a:t>
                      </a:r>
                      <a:endParaRPr lang="en-IN" sz="1600" b="1"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rPr>
                        <a:t>FFD: a federated learning based method for credit card fraud detection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rPr>
                        <a:t>Yang, </a:t>
                      </a:r>
                      <a:r>
                        <a:rPr lang="en-US" sz="1600" b="0" i="0" u="none" strike="noStrike" kern="1200" cap="none" baseline="0" dirty="0" err="1">
                          <a:solidFill>
                            <a:schemeClr val="dk1"/>
                          </a:solidFill>
                          <a:latin typeface="Times New Roman" panose="02020603050405020304" pitchFamily="18" charset="0"/>
                          <a:ea typeface="+mn-ea"/>
                          <a:cs typeface="Times New Roman" panose="02020603050405020304" pitchFamily="18" charset="0"/>
                        </a:rPr>
                        <a:t>Wensi</a:t>
                      </a:r>
                      <a:r>
                        <a:rPr lang="en-US"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rPr>
                        <a:t> &amp; Zhang, </a:t>
                      </a:r>
                      <a:r>
                        <a:rPr lang="en-US" sz="1600" b="0" i="0" u="none" strike="noStrike" kern="1200" cap="none" baseline="0" dirty="0" err="1">
                          <a:solidFill>
                            <a:schemeClr val="dk1"/>
                          </a:solidFill>
                          <a:latin typeface="Times New Roman" panose="02020603050405020304" pitchFamily="18" charset="0"/>
                          <a:ea typeface="+mn-ea"/>
                          <a:cs typeface="Times New Roman" panose="02020603050405020304" pitchFamily="18" charset="0"/>
                        </a:rPr>
                        <a:t>Yuhang</a:t>
                      </a:r>
                      <a:r>
                        <a:rPr lang="en-US"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rPr>
                        <a:t> &amp; Ye, </a:t>
                      </a:r>
                      <a:r>
                        <a:rPr lang="en-US" sz="1600" b="0" i="0" u="none" strike="noStrike" kern="1200" cap="none" baseline="0" dirty="0" err="1">
                          <a:solidFill>
                            <a:schemeClr val="dk1"/>
                          </a:solidFill>
                          <a:latin typeface="Times New Roman" panose="02020603050405020304" pitchFamily="18" charset="0"/>
                          <a:ea typeface="+mn-ea"/>
                          <a:cs typeface="Times New Roman" panose="02020603050405020304" pitchFamily="18" charset="0"/>
                        </a:rPr>
                        <a:t>Kejiang</a:t>
                      </a:r>
                      <a:r>
                        <a:rPr lang="en-US"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rPr>
                        <a:t> &amp; Li, Li &amp; Xu, Cheng-Zhong, 2019</a:t>
                      </a:r>
                      <a:endParaRPr lang="en-IN"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rPr>
                        <a:t>proposed a framework to train a fraud detection model using behavior features with federated learning, we term this detection framework FFD (federated learning for fraud detection)</a:t>
                      </a:r>
                      <a:endParaRPr lang="en-IN"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rPr>
                        <a:t>Federated learning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rPr>
                        <a:t>FFD enables </a:t>
                      </a:r>
                      <a:r>
                        <a:rPr lang="en-US"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rPr>
                        <a:t>banks to learn fraud detection model with the training data distributed on </a:t>
                      </a:r>
                      <a:r>
                        <a:rPr lang="en-IN"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rPr>
                        <a:t>their own local database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rPr>
                        <a:t>Due to the data security and privacy, different banks are usually not allowed to share their transaction datasets</a:t>
                      </a:r>
                      <a:endParaRPr lang="en-IN"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62689535"/>
                  </a:ext>
                </a:extLst>
              </a:tr>
              <a:tr h="0">
                <a:tc>
                  <a:txBody>
                    <a:bodyPr/>
                    <a:lstStyle/>
                    <a:p>
                      <a:pPr algn="ctr"/>
                      <a:r>
                        <a:rPr lang="en-US" sz="1600" b="1" i="0" dirty="0">
                          <a:latin typeface="Times New Roman" panose="02020603050405020304" pitchFamily="18" charset="0"/>
                          <a:cs typeface="Times New Roman" panose="02020603050405020304" pitchFamily="18" charset="0"/>
                        </a:rPr>
                        <a:t>10</a:t>
                      </a:r>
                      <a:endParaRPr lang="en-IN" sz="1600" b="1" i="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Detecting patterns of crime with series finder</a:t>
                      </a:r>
                    </a:p>
                  </a:txBody>
                  <a:tcPr/>
                </a:tc>
                <a:tc>
                  <a:txBody>
                    <a:bodyPr/>
                    <a:lstStyle/>
                    <a:p>
                      <a:r>
                        <a:rPr lang="en-US" sz="1600" dirty="0">
                          <a:latin typeface="Times New Roman" panose="02020603050405020304" pitchFamily="18" charset="0"/>
                          <a:cs typeface="Times New Roman" panose="02020603050405020304" pitchFamily="18" charset="0"/>
                        </a:rPr>
                        <a:t>Tong Wang, Cynthia Rudin, Daniel Wagner, and Rich </a:t>
                      </a:r>
                      <a:r>
                        <a:rPr lang="en-US" sz="1600" dirty="0" err="1">
                          <a:latin typeface="Times New Roman" panose="02020603050405020304" pitchFamily="18" charset="0"/>
                          <a:cs typeface="Times New Roman" panose="02020603050405020304" pitchFamily="18" charset="0"/>
                        </a:rPr>
                        <a:t>Sevieri</a:t>
                      </a:r>
                      <a:r>
                        <a:rPr lang="en-US" sz="1600" dirty="0">
                          <a:latin typeface="Times New Roman" panose="02020603050405020304" pitchFamily="18" charset="0"/>
                          <a:cs typeface="Times New Roman" panose="02020603050405020304" pitchFamily="18" charset="0"/>
                        </a:rPr>
                        <a:t>, 2013</a:t>
                      </a:r>
                    </a:p>
                  </a:txBody>
                  <a:tcPr/>
                </a:tc>
                <a:tc>
                  <a:txBody>
                    <a:bodyPr/>
                    <a:lstStyle/>
                    <a:p>
                      <a:r>
                        <a:rPr lang="en-US" sz="1600" dirty="0">
                          <a:latin typeface="Times New Roman" panose="02020603050405020304" pitchFamily="18" charset="0"/>
                          <a:cs typeface="Times New Roman" panose="02020603050405020304" pitchFamily="18" charset="0"/>
                        </a:rPr>
                        <a:t>A pattern detection algorithm called Series Finder, that grows a pattern of discovered crimes from within a database, starting from a "seed" of a few crimes</a:t>
                      </a:r>
                    </a:p>
                  </a:txBody>
                  <a:tcPr/>
                </a:tc>
                <a:tc>
                  <a:txBody>
                    <a:bodyPr/>
                    <a:lstStyle/>
                    <a:p>
                      <a:r>
                        <a:rPr lang="en-US" sz="1600" dirty="0">
                          <a:latin typeface="Times New Roman" panose="02020603050405020304" pitchFamily="18" charset="0"/>
                          <a:cs typeface="Times New Roman" panose="02020603050405020304" pitchFamily="18" charset="0"/>
                        </a:rPr>
                        <a:t>Series Finder</a:t>
                      </a:r>
                    </a:p>
                  </a:txBody>
                  <a:tcPr/>
                </a:tc>
                <a:tc>
                  <a:txBody>
                    <a:bodyPr/>
                    <a:lstStyle/>
                    <a:p>
                      <a:r>
                        <a:rPr lang="en-US" sz="1600" dirty="0">
                          <a:latin typeface="Times New Roman" panose="02020603050405020304" pitchFamily="18" charset="0"/>
                          <a:cs typeface="Times New Roman" panose="02020603050405020304" pitchFamily="18" charset="0"/>
                        </a:rPr>
                        <a:t>Promising results on a decade’s worth of crime pattern data from the Cambridge Police Department</a:t>
                      </a:r>
                    </a:p>
                  </a:txBody>
                  <a:tcPr/>
                </a:tc>
                <a:tc>
                  <a:txBody>
                    <a:bodyPr/>
                    <a:lstStyle/>
                    <a:p>
                      <a:r>
                        <a:rPr lang="en-US" sz="1600" dirty="0">
                          <a:latin typeface="Times New Roman" panose="02020603050405020304" pitchFamily="18" charset="0"/>
                          <a:cs typeface="Times New Roman" panose="02020603050405020304" pitchFamily="18" charset="0"/>
                        </a:rPr>
                        <a:t>The clustering process in this paper is a bit complicative with multiple working steps</a:t>
                      </a:r>
                    </a:p>
                  </a:txBody>
                  <a:tcPr/>
                </a:tc>
                <a:extLst>
                  <a:ext uri="{0D108BD9-81ED-4DB2-BD59-A6C34878D82A}">
                    <a16:rowId xmlns:a16="http://schemas.microsoft.com/office/drawing/2014/main" val="1468737020"/>
                  </a:ext>
                </a:extLst>
              </a:tr>
            </a:tbl>
          </a:graphicData>
        </a:graphic>
      </p:graphicFrame>
    </p:spTree>
    <p:extLst>
      <p:ext uri="{BB962C8B-B14F-4D97-AF65-F5344CB8AC3E}">
        <p14:creationId xmlns:p14="http://schemas.microsoft.com/office/powerpoint/2010/main" val="74819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AFE8-EE16-494F-9142-7B1779D521A1}"/>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6735D8AC-8915-475F-990F-7460C4270F98}"/>
              </a:ext>
            </a:extLst>
          </p:cNvPr>
          <p:cNvSpPr>
            <a:spLocks noGrp="1"/>
          </p:cNvSpPr>
          <p:nvPr>
            <p:ph idx="1"/>
          </p:nvPr>
        </p:nvSpPr>
        <p:spPr>
          <a:xfrm>
            <a:off x="1130270" y="1524000"/>
            <a:ext cx="9603275" cy="4502727"/>
          </a:xfrm>
        </p:spPr>
        <p:txBody>
          <a:bodyPr>
            <a:normAutofit fontScale="92500" lnSpcReduction="20000"/>
          </a:bodyPr>
          <a:lstStyle/>
          <a:p>
            <a:pPr algn="just">
              <a:lnSpc>
                <a:spcPct val="160000"/>
              </a:lnSpc>
            </a:pPr>
            <a:r>
              <a:rPr lang="en-US" dirty="0">
                <a:latin typeface="Times New Roman" panose="02020603050405020304" pitchFamily="18" charset="0"/>
                <a:cs typeface="Times New Roman" panose="02020603050405020304" pitchFamily="18" charset="0"/>
              </a:rPr>
              <a:t>In the existing method there are some challenging issues for supervised learning and unsupervised learning in fraud detection.  </a:t>
            </a:r>
          </a:p>
          <a:p>
            <a:pPr algn="just">
              <a:lnSpc>
                <a:spcPct val="160000"/>
              </a:lnSpc>
            </a:pPr>
            <a:r>
              <a:rPr lang="en-US" dirty="0">
                <a:latin typeface="Times New Roman" panose="02020603050405020304" pitchFamily="18" charset="0"/>
                <a:cs typeface="Times New Roman" panose="02020603050405020304" pitchFamily="18" charset="0"/>
              </a:rPr>
              <a:t>On the other hand, machine learning (ML) techniques were employed to predict the suspicious and non-suspicious transactions automatically by using classifiers.</a:t>
            </a:r>
          </a:p>
          <a:p>
            <a:pPr algn="just">
              <a:lnSpc>
                <a:spcPct val="160000"/>
              </a:lnSpc>
            </a:pPr>
            <a:r>
              <a:rPr lang="en-US" dirty="0">
                <a:latin typeface="Times New Roman" panose="02020603050405020304" pitchFamily="18" charset="0"/>
                <a:cs typeface="Times New Roman" panose="02020603050405020304" pitchFamily="18" charset="0"/>
              </a:rPr>
              <a:t>Therefore, the combination of machine learning and data mining techniques were able to identify the genuine and non-genuine transactions by learning the patterns of the data in accurate labeled dataset.</a:t>
            </a:r>
          </a:p>
          <a:p>
            <a:pPr algn="just">
              <a:lnSpc>
                <a:spcPct val="160000"/>
              </a:lnSpc>
            </a:pPr>
            <a:r>
              <a:rPr lang="en-US" dirty="0">
                <a:latin typeface="Times New Roman" panose="02020603050405020304" pitchFamily="18" charset="0"/>
                <a:cs typeface="Times New Roman" panose="02020603050405020304" pitchFamily="18" charset="0"/>
              </a:rPr>
              <a:t>The most commonly techniques used fraud detection methods are naïve bayes (NB), support vector machines (SVM), k-nearest neighbor algorithms (KNN). These techniques can be used alone or in collaboration using ensemble or meta-learning techniques to build classifiers.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977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8715-A17A-4B81-AFEF-B04F0035812E}"/>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03CB7397-0D4B-435E-82A7-0343025C5277}"/>
              </a:ext>
            </a:extLst>
          </p:cNvPr>
          <p:cNvSpPr>
            <a:spLocks noGrp="1"/>
          </p:cNvSpPr>
          <p:nvPr>
            <p:ph idx="1"/>
          </p:nvPr>
        </p:nvSpPr>
        <p:spPr>
          <a:xfrm>
            <a:off x="1130270" y="1607128"/>
            <a:ext cx="9603275" cy="4297548"/>
          </a:xfrm>
        </p:spPr>
        <p:txBody>
          <a:bodyPr>
            <a:normAutofit/>
          </a:bodyPr>
          <a:lstStyle/>
          <a:p>
            <a:pPr algn="just">
              <a:lnSpc>
                <a:spcPct val="150000"/>
              </a:lnSpc>
            </a:pPr>
            <a:r>
              <a:rPr lang="en-SG" dirty="0">
                <a:latin typeface="Times New Roman" panose="02020603050405020304" pitchFamily="18" charset="0"/>
                <a:cs typeface="Times New Roman" panose="02020603050405020304" pitchFamily="18" charset="0"/>
              </a:rPr>
              <a:t>The existing technologies are not suitable for large datasets.</a:t>
            </a:r>
          </a:p>
          <a:p>
            <a:pPr algn="just">
              <a:lnSpc>
                <a:spcPct val="150000"/>
              </a:lnSpc>
            </a:pPr>
            <a:r>
              <a:rPr lang="en-SG" dirty="0">
                <a:latin typeface="Times New Roman" panose="02020603050405020304" pitchFamily="18" charset="0"/>
                <a:cs typeface="Times New Roman" panose="02020603050405020304" pitchFamily="18" charset="0"/>
              </a:rPr>
              <a:t>It does not perform very well when the data set has more noise i.e. target classes are overlapping.</a:t>
            </a:r>
          </a:p>
          <a:p>
            <a:pPr algn="just">
              <a:lnSpc>
                <a:spcPct val="150000"/>
              </a:lnSpc>
            </a:pPr>
            <a:r>
              <a:rPr lang="en-SG" dirty="0">
                <a:latin typeface="Times New Roman" panose="02020603050405020304" pitchFamily="18" charset="0"/>
                <a:cs typeface="Times New Roman" panose="02020603050405020304" pitchFamily="18" charset="0"/>
              </a:rPr>
              <a:t>In cases where the number of features for each data point exceeds the number of training data samples, the SVM will underperform.</a:t>
            </a:r>
          </a:p>
          <a:p>
            <a:pPr algn="just">
              <a:lnSpc>
                <a:spcPct val="150000"/>
              </a:lnSpc>
            </a:pPr>
            <a:r>
              <a:rPr lang="en-SG" dirty="0">
                <a:latin typeface="Times New Roman" panose="02020603050405020304" pitchFamily="18" charset="0"/>
                <a:cs typeface="Times New Roman" panose="02020603050405020304" pitchFamily="18" charset="0"/>
              </a:rPr>
              <a:t>As the support vector classifier works by putting data points, above and below the classifying hyperplane there is no probabilistic explanation for the classification.</a:t>
            </a:r>
          </a:p>
        </p:txBody>
      </p:sp>
    </p:spTree>
    <p:extLst>
      <p:ext uri="{BB962C8B-B14F-4D97-AF65-F5344CB8AC3E}">
        <p14:creationId xmlns:p14="http://schemas.microsoft.com/office/powerpoint/2010/main" val="253942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3735-23E0-478F-8B36-4785441D8BA4}"/>
              </a:ext>
            </a:extLst>
          </p:cNvPr>
          <p:cNvSpPr>
            <a:spLocks noGrp="1"/>
          </p:cNvSpPr>
          <p:nvPr>
            <p:ph type="title"/>
          </p:nvPr>
        </p:nvSpPr>
        <p:spPr>
          <a:xfrm>
            <a:off x="1144125" y="745505"/>
            <a:ext cx="9603275" cy="1049235"/>
          </a:xfrm>
        </p:spPr>
        <p:txBody>
          <a:bodyPr>
            <a:normAutofit/>
          </a:bodyPr>
          <a:lstStyle/>
          <a:p>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AB0B6935-5756-4F5D-9592-17823C62F4E1}"/>
              </a:ext>
            </a:extLst>
          </p:cNvPr>
          <p:cNvSpPr>
            <a:spLocks noGrp="1"/>
          </p:cNvSpPr>
          <p:nvPr>
            <p:ph sz="quarter" idx="13"/>
          </p:nvPr>
        </p:nvSpPr>
        <p:spPr>
          <a:xfrm>
            <a:off x="914087" y="1371594"/>
            <a:ext cx="10363826" cy="4752109"/>
          </a:xfrm>
        </p:spPr>
        <p:txBody>
          <a:bodyPr>
            <a:normAutofit lnSpcReduction="10000"/>
          </a:bodyPr>
          <a:lstStyle/>
          <a:p>
            <a:pPr algn="just">
              <a:lnSpc>
                <a:spcPct val="160000"/>
              </a:lnSpc>
            </a:pPr>
            <a:r>
              <a:rPr lang="en-IN" dirty="0">
                <a:latin typeface="Times New Roman" panose="02020603050405020304" pitchFamily="18" charset="0"/>
                <a:cs typeface="Times New Roman" panose="02020603050405020304" pitchFamily="18" charset="0"/>
              </a:rPr>
              <a:t>This </a:t>
            </a:r>
            <a:r>
              <a:rPr lang="en-SG" dirty="0">
                <a:latin typeface="Times New Roman" panose="02020603050405020304" pitchFamily="18" charset="0"/>
                <a:cs typeface="Times New Roman" panose="02020603050405020304" pitchFamily="18" charset="0"/>
              </a:rPr>
              <a:t>work is to tackle the problem of credit card fraud using machine learning and deep learning models performed on the IEEE-CIS Fraud Detection dataset provided by Kaggle.</a:t>
            </a:r>
          </a:p>
          <a:p>
            <a:pPr algn="just">
              <a:lnSpc>
                <a:spcPct val="160000"/>
              </a:lnSpc>
            </a:pPr>
            <a:r>
              <a:rPr lang="en-SG" dirty="0">
                <a:latin typeface="Times New Roman" panose="02020603050405020304" pitchFamily="18" charset="0"/>
                <a:cs typeface="Times New Roman" panose="02020603050405020304" pitchFamily="18" charset="0"/>
              </a:rPr>
              <a:t>The main contribution of this work is to develop a fraud detection model using </a:t>
            </a:r>
            <a:r>
              <a:rPr lang="en-US" dirty="0">
                <a:latin typeface="Times New Roman" panose="02020603050405020304" pitchFamily="18" charset="0"/>
                <a:cs typeface="Times New Roman" panose="02020603050405020304" pitchFamily="18" charset="0"/>
              </a:rPr>
              <a:t>deep learning modified neural network (DLMNN) classifier.</a:t>
            </a:r>
          </a:p>
          <a:p>
            <a:pPr algn="just">
              <a:lnSpc>
                <a:spcPct val="160000"/>
              </a:lnSpc>
            </a:pPr>
            <a:r>
              <a:rPr lang="en-US" dirty="0">
                <a:latin typeface="Times New Roman" panose="02020603050405020304" pitchFamily="18" charset="0"/>
                <a:cs typeface="Times New Roman" panose="02020603050405020304" pitchFamily="18" charset="0"/>
              </a:rPr>
              <a:t>Finally we evaluate the performance the proposed system with existing methods.</a:t>
            </a:r>
          </a:p>
          <a:p>
            <a:pPr algn="just">
              <a:lnSpc>
                <a:spcPct val="160000"/>
              </a:lnSpc>
            </a:pPr>
            <a:r>
              <a:rPr lang="en-US" dirty="0">
                <a:latin typeface="Times New Roman" panose="02020603050405020304" pitchFamily="18" charset="0"/>
                <a:cs typeface="Times New Roman" panose="02020603050405020304" pitchFamily="18" charset="0"/>
              </a:rPr>
              <a:t>Model Evaluation Metrics</a:t>
            </a:r>
          </a:p>
          <a:p>
            <a:pPr lvl="1" algn="just">
              <a:lnSpc>
                <a:spcPct val="160000"/>
              </a:lnSpc>
            </a:pPr>
            <a:r>
              <a:rPr lang="en-US" dirty="0">
                <a:latin typeface="Times New Roman" panose="02020603050405020304" pitchFamily="18" charset="0"/>
                <a:cs typeface="Times New Roman" panose="02020603050405020304" pitchFamily="18" charset="0"/>
              </a:rPr>
              <a:t>Precision</a:t>
            </a:r>
          </a:p>
          <a:p>
            <a:pPr lvl="1" algn="just">
              <a:lnSpc>
                <a:spcPct val="160000"/>
              </a:lnSpc>
            </a:pPr>
            <a:r>
              <a:rPr lang="en-US" dirty="0">
                <a:latin typeface="Times New Roman" panose="02020603050405020304" pitchFamily="18" charset="0"/>
                <a:cs typeface="Times New Roman" panose="02020603050405020304" pitchFamily="18" charset="0"/>
              </a:rPr>
              <a:t>Recall</a:t>
            </a:r>
          </a:p>
          <a:p>
            <a:pPr lvl="1" algn="just">
              <a:lnSpc>
                <a:spcPct val="160000"/>
              </a:lnSpc>
            </a:pPr>
            <a:r>
              <a:rPr lang="en-US" dirty="0">
                <a:latin typeface="Times New Roman" panose="02020603050405020304" pitchFamily="18" charset="0"/>
                <a:cs typeface="Times New Roman" panose="02020603050405020304" pitchFamily="18" charset="0"/>
              </a:rPr>
              <a:t>F1-Score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682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8715-A17A-4B81-AFEF-B04F0035812E}"/>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03CB7397-0D4B-435E-82A7-0343025C5277}"/>
              </a:ext>
            </a:extLst>
          </p:cNvPr>
          <p:cNvSpPr>
            <a:spLocks noGrp="1"/>
          </p:cNvSpPr>
          <p:nvPr>
            <p:ph idx="1"/>
          </p:nvPr>
        </p:nvSpPr>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proposed method achieves higher accuracy in predicting the fraudulent transaction.</a:t>
            </a:r>
          </a:p>
          <a:p>
            <a:pPr algn="just">
              <a:lnSpc>
                <a:spcPct val="150000"/>
              </a:lnSpc>
            </a:pPr>
            <a:r>
              <a:rPr lang="en-US" dirty="0">
                <a:latin typeface="Times New Roman" panose="02020603050405020304" pitchFamily="18" charset="0"/>
                <a:cs typeface="Times New Roman" panose="02020603050405020304" pitchFamily="18" charset="0"/>
              </a:rPr>
              <a:t>Reduces the computation complexity by normalizing the input features.</a:t>
            </a:r>
          </a:p>
        </p:txBody>
      </p:sp>
    </p:spTree>
    <p:extLst>
      <p:ext uri="{BB962C8B-B14F-4D97-AF65-F5344CB8AC3E}">
        <p14:creationId xmlns:p14="http://schemas.microsoft.com/office/powerpoint/2010/main" val="135831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3735-23E0-478F-8B36-4785441D8BA4}"/>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Block Diagram</a:t>
            </a:r>
          </a:p>
        </p:txBody>
      </p:sp>
      <p:grpSp>
        <p:nvGrpSpPr>
          <p:cNvPr id="3" name="Group 2">
            <a:extLst>
              <a:ext uri="{FF2B5EF4-FFF2-40B4-BE49-F238E27FC236}">
                <a16:creationId xmlns:a16="http://schemas.microsoft.com/office/drawing/2014/main" id="{B165E5CD-A7C8-E1CB-A282-E85B99455B32}"/>
              </a:ext>
            </a:extLst>
          </p:cNvPr>
          <p:cNvGrpSpPr/>
          <p:nvPr/>
        </p:nvGrpSpPr>
        <p:grpSpPr>
          <a:xfrm>
            <a:off x="1622053" y="2002559"/>
            <a:ext cx="8947893" cy="3657600"/>
            <a:chOff x="298383" y="1610000"/>
            <a:chExt cx="11629784" cy="4828308"/>
          </a:xfrm>
        </p:grpSpPr>
        <p:sp>
          <p:nvSpPr>
            <p:cNvPr id="4" name="Rectangle 3">
              <a:extLst>
                <a:ext uri="{FF2B5EF4-FFF2-40B4-BE49-F238E27FC236}">
                  <a16:creationId xmlns:a16="http://schemas.microsoft.com/office/drawing/2014/main" id="{C74CDD29-DE26-710F-CCB2-FFC958F69D87}"/>
                </a:ext>
              </a:extLst>
            </p:cNvPr>
            <p:cNvSpPr/>
            <p:nvPr/>
          </p:nvSpPr>
          <p:spPr>
            <a:xfrm>
              <a:off x="3194594" y="4732056"/>
              <a:ext cx="2597842" cy="1706252"/>
            </a:xfrm>
            <a:prstGeom prst="rect">
              <a:avLst/>
            </a:prstGeom>
            <a:gradFill rotWithShape="1">
              <a:gsLst>
                <a:gs pos="0">
                  <a:srgbClr val="AEBAD5">
                    <a:tint val="35000"/>
                    <a:satMod val="260000"/>
                  </a:srgbClr>
                </a:gs>
                <a:gs pos="30000">
                  <a:srgbClr val="AEBAD5">
                    <a:tint val="38000"/>
                    <a:satMod val="260000"/>
                  </a:srgbClr>
                </a:gs>
                <a:gs pos="75000">
                  <a:srgbClr val="AEBAD5">
                    <a:tint val="55000"/>
                    <a:satMod val="255000"/>
                  </a:srgbClr>
                </a:gs>
                <a:gs pos="100000">
                  <a:srgbClr val="AEBAD5">
                    <a:tint val="70000"/>
                    <a:satMod val="255000"/>
                  </a:srgbClr>
                </a:gs>
              </a:gsLst>
              <a:path path="circle">
                <a:fillToRect l="5000" t="100000" r="120000" b="10000"/>
              </a:path>
            </a:gradFill>
            <a:ln w="12700" cap="flat" cmpd="sng" algn="ctr">
              <a:solidFill>
                <a:srgbClr val="AEBAD5">
                  <a:shade val="70000"/>
                  <a:satMod val="150000"/>
                </a:srgbClr>
              </a:solidFill>
              <a:prstDash val="solid"/>
            </a:ln>
            <a:effectLst>
              <a:outerShdw blurRad="50800" dist="25000" dir="5400000" rotWithShape="0">
                <a:srgbClr val="00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Pre processing</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5614D0B9-F1A6-037C-BC47-EFB5D5E0E5A3}"/>
                </a:ext>
              </a:extLst>
            </p:cNvPr>
            <p:cNvSpPr/>
            <p:nvPr/>
          </p:nvSpPr>
          <p:spPr>
            <a:xfrm>
              <a:off x="1813729" y="1610000"/>
              <a:ext cx="5464291" cy="2187018"/>
            </a:xfrm>
            <a:prstGeom prst="rect">
              <a:avLst/>
            </a:prstGeom>
            <a:gradFill rotWithShape="1">
              <a:gsLst>
                <a:gs pos="0">
                  <a:srgbClr val="AEBAD5">
                    <a:tint val="35000"/>
                    <a:satMod val="260000"/>
                  </a:srgbClr>
                </a:gs>
                <a:gs pos="30000">
                  <a:srgbClr val="AEBAD5">
                    <a:tint val="38000"/>
                    <a:satMod val="260000"/>
                  </a:srgbClr>
                </a:gs>
                <a:gs pos="75000">
                  <a:srgbClr val="AEBAD5">
                    <a:tint val="55000"/>
                    <a:satMod val="255000"/>
                  </a:srgbClr>
                </a:gs>
                <a:gs pos="100000">
                  <a:srgbClr val="AEBAD5">
                    <a:tint val="70000"/>
                    <a:satMod val="255000"/>
                  </a:srgbClr>
                </a:gs>
              </a:gsLst>
              <a:path path="circle">
                <a:fillToRect l="5000" t="100000" r="120000" b="10000"/>
              </a:path>
            </a:gradFill>
            <a:ln w="12700" cap="flat" cmpd="sng" algn="ctr">
              <a:solidFill>
                <a:srgbClr val="AEBAD5">
                  <a:shade val="70000"/>
                  <a:satMod val="150000"/>
                </a:srgbClr>
              </a:solidFill>
              <a:prstDash val="solid"/>
            </a:ln>
            <a:effectLst>
              <a:outerShdw blurRad="50800" dist="25000" dir="5400000" rotWithShape="0">
                <a:srgbClr val="00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Pre processing</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3885574A-9C32-F631-B09F-D5C1EEDBCC48}"/>
                </a:ext>
              </a:extLst>
            </p:cNvPr>
            <p:cNvSpPr/>
            <p:nvPr/>
          </p:nvSpPr>
          <p:spPr>
            <a:xfrm>
              <a:off x="397496" y="2314042"/>
              <a:ext cx="1193194" cy="701336"/>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Data collection</a:t>
              </a:r>
            </a:p>
          </p:txBody>
        </p:sp>
        <p:sp>
          <p:nvSpPr>
            <p:cNvPr id="7" name="Rectangle 6">
              <a:extLst>
                <a:ext uri="{FF2B5EF4-FFF2-40B4-BE49-F238E27FC236}">
                  <a16:creationId xmlns:a16="http://schemas.microsoft.com/office/drawing/2014/main" id="{5A927420-0898-6576-0075-8B8379A84491}"/>
                </a:ext>
              </a:extLst>
            </p:cNvPr>
            <p:cNvSpPr/>
            <p:nvPr/>
          </p:nvSpPr>
          <p:spPr>
            <a:xfrm>
              <a:off x="2002054" y="2157944"/>
              <a:ext cx="1168039" cy="1018096"/>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Data Cleaning</a:t>
              </a:r>
            </a:p>
          </p:txBody>
        </p:sp>
        <p:sp>
          <p:nvSpPr>
            <p:cNvPr id="8" name="Rectangle 7">
              <a:extLst>
                <a:ext uri="{FF2B5EF4-FFF2-40B4-BE49-F238E27FC236}">
                  <a16:creationId xmlns:a16="http://schemas.microsoft.com/office/drawing/2014/main" id="{836C780A-BB22-9320-D066-7539EC0E929A}"/>
                </a:ext>
              </a:extLst>
            </p:cNvPr>
            <p:cNvSpPr/>
            <p:nvPr/>
          </p:nvSpPr>
          <p:spPr>
            <a:xfrm>
              <a:off x="5499449" y="1806174"/>
              <a:ext cx="1667750" cy="1726297"/>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Min-max scalar transformation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Data normalization</a:t>
              </a:r>
            </a:p>
          </p:txBody>
        </p:sp>
        <p:sp>
          <p:nvSpPr>
            <p:cNvPr id="9" name="Rectangle 8">
              <a:extLst>
                <a:ext uri="{FF2B5EF4-FFF2-40B4-BE49-F238E27FC236}">
                  <a16:creationId xmlns:a16="http://schemas.microsoft.com/office/drawing/2014/main" id="{64A156C1-AE07-FD3D-6181-E5AB879AB4DC}"/>
                </a:ext>
              </a:extLst>
            </p:cNvPr>
            <p:cNvSpPr/>
            <p:nvPr/>
          </p:nvSpPr>
          <p:spPr>
            <a:xfrm>
              <a:off x="7584047" y="1939020"/>
              <a:ext cx="1905804" cy="1481596"/>
            </a:xfrm>
            <a:prstGeom prst="rect">
              <a:avLst/>
            </a:prstGeom>
            <a:gradFill rotWithShape="1">
              <a:gsLst>
                <a:gs pos="0">
                  <a:srgbClr val="AEBAD5">
                    <a:tint val="35000"/>
                    <a:satMod val="260000"/>
                  </a:srgbClr>
                </a:gs>
                <a:gs pos="30000">
                  <a:srgbClr val="AEBAD5">
                    <a:tint val="38000"/>
                    <a:satMod val="260000"/>
                  </a:srgbClr>
                </a:gs>
                <a:gs pos="75000">
                  <a:srgbClr val="AEBAD5">
                    <a:tint val="55000"/>
                    <a:satMod val="255000"/>
                  </a:srgbClr>
                </a:gs>
                <a:gs pos="100000">
                  <a:srgbClr val="AEBAD5">
                    <a:tint val="70000"/>
                    <a:satMod val="255000"/>
                  </a:srgbClr>
                </a:gs>
              </a:gsLst>
              <a:path path="circle">
                <a:fillToRect l="5000" t="100000" r="120000" b="10000"/>
              </a:path>
            </a:gradFill>
            <a:ln w="12700" cap="flat" cmpd="sng" algn="ctr">
              <a:solidFill>
                <a:srgbClr val="AEBAD5">
                  <a:shade val="70000"/>
                  <a:satMod val="150000"/>
                </a:srgbClr>
              </a:solidFill>
              <a:prstDash val="solid"/>
            </a:ln>
            <a:effectLst>
              <a:outerShdw blurRad="50800" dist="25000" dir="5400000" rotWithShape="0">
                <a:srgbClr val="00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Feature Selection</a:t>
              </a:r>
            </a:p>
          </p:txBody>
        </p:sp>
        <p:sp>
          <p:nvSpPr>
            <p:cNvPr id="10" name="Rectangle 9">
              <a:extLst>
                <a:ext uri="{FF2B5EF4-FFF2-40B4-BE49-F238E27FC236}">
                  <a16:creationId xmlns:a16="http://schemas.microsoft.com/office/drawing/2014/main" id="{1016DA66-4810-2F3E-9143-FE286AC44AFB}"/>
                </a:ext>
              </a:extLst>
            </p:cNvPr>
            <p:cNvSpPr/>
            <p:nvPr/>
          </p:nvSpPr>
          <p:spPr>
            <a:xfrm>
              <a:off x="8862642" y="3947133"/>
              <a:ext cx="1478755" cy="1084082"/>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DLMNN Based model training</a:t>
              </a:r>
            </a:p>
          </p:txBody>
        </p:sp>
        <p:sp>
          <p:nvSpPr>
            <p:cNvPr id="11" name="Rectangle 10">
              <a:extLst>
                <a:ext uri="{FF2B5EF4-FFF2-40B4-BE49-F238E27FC236}">
                  <a16:creationId xmlns:a16="http://schemas.microsoft.com/office/drawing/2014/main" id="{D26C8A71-AF82-ADB9-8B5A-01723C5BA37E}"/>
                </a:ext>
              </a:extLst>
            </p:cNvPr>
            <p:cNvSpPr/>
            <p:nvPr/>
          </p:nvSpPr>
          <p:spPr>
            <a:xfrm>
              <a:off x="10715759" y="4117136"/>
              <a:ext cx="1212408" cy="744072"/>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Prediction</a:t>
              </a:r>
            </a:p>
          </p:txBody>
        </p:sp>
        <p:sp>
          <p:nvSpPr>
            <p:cNvPr id="12" name="Rectangle 11">
              <a:extLst>
                <a:ext uri="{FF2B5EF4-FFF2-40B4-BE49-F238E27FC236}">
                  <a16:creationId xmlns:a16="http://schemas.microsoft.com/office/drawing/2014/main" id="{F2E55423-5CCA-060F-F418-A6141393D140}"/>
                </a:ext>
              </a:extLst>
            </p:cNvPr>
            <p:cNvSpPr/>
            <p:nvPr/>
          </p:nvSpPr>
          <p:spPr>
            <a:xfrm>
              <a:off x="408963" y="5239718"/>
              <a:ext cx="1217707" cy="701336"/>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Data Input</a:t>
              </a:r>
            </a:p>
          </p:txBody>
        </p:sp>
        <p:sp>
          <p:nvSpPr>
            <p:cNvPr id="13" name="Rectangle 12">
              <a:extLst>
                <a:ext uri="{FF2B5EF4-FFF2-40B4-BE49-F238E27FC236}">
                  <a16:creationId xmlns:a16="http://schemas.microsoft.com/office/drawing/2014/main" id="{300D40F3-7FE4-5858-F3AD-BF8147407293}"/>
                </a:ext>
              </a:extLst>
            </p:cNvPr>
            <p:cNvSpPr/>
            <p:nvPr/>
          </p:nvSpPr>
          <p:spPr>
            <a:xfrm>
              <a:off x="3467576" y="5034508"/>
              <a:ext cx="2031873" cy="107465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Min-max scalar transformation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Data normalization</a:t>
              </a:r>
            </a:p>
          </p:txBody>
        </p:sp>
        <p:cxnSp>
          <p:nvCxnSpPr>
            <p:cNvPr id="14" name="Straight Arrow Connector 13">
              <a:extLst>
                <a:ext uri="{FF2B5EF4-FFF2-40B4-BE49-F238E27FC236}">
                  <a16:creationId xmlns:a16="http://schemas.microsoft.com/office/drawing/2014/main" id="{4C929314-864B-1034-21F0-4DBBD4751AED}"/>
                </a:ext>
              </a:extLst>
            </p:cNvPr>
            <p:cNvCxnSpPr>
              <a:cxnSpLocks/>
              <a:stCxn id="12" idx="3"/>
              <a:endCxn id="4" idx="1"/>
            </p:cNvCxnSpPr>
            <p:nvPr/>
          </p:nvCxnSpPr>
          <p:spPr>
            <a:xfrm flipV="1">
              <a:off x="1626670" y="5585183"/>
              <a:ext cx="1567924" cy="5204"/>
            </a:xfrm>
            <a:prstGeom prst="straightConnector1">
              <a:avLst/>
            </a:prstGeom>
            <a:noFill/>
            <a:ln w="12700" cap="flat" cmpd="sng" algn="ctr">
              <a:solidFill>
                <a:sysClr val="windowText" lastClr="000000">
                  <a:shade val="70000"/>
                  <a:satMod val="150000"/>
                </a:sysClr>
              </a:solidFill>
              <a:prstDash val="solid"/>
              <a:tailEnd type="triangle"/>
            </a:ln>
            <a:effectLst/>
          </p:spPr>
        </p:cxnSp>
        <p:cxnSp>
          <p:nvCxnSpPr>
            <p:cNvPr id="15" name="Connector: Elbow 14">
              <a:extLst>
                <a:ext uri="{FF2B5EF4-FFF2-40B4-BE49-F238E27FC236}">
                  <a16:creationId xmlns:a16="http://schemas.microsoft.com/office/drawing/2014/main" id="{8A2BD6C1-CC81-6C85-E054-F4D3307A2FED}"/>
                </a:ext>
              </a:extLst>
            </p:cNvPr>
            <p:cNvCxnSpPr>
              <a:cxnSpLocks/>
              <a:stCxn id="9" idx="3"/>
              <a:endCxn id="10" idx="0"/>
            </p:cNvCxnSpPr>
            <p:nvPr/>
          </p:nvCxnSpPr>
          <p:spPr>
            <a:xfrm>
              <a:off x="9489851" y="2679818"/>
              <a:ext cx="112169" cy="1267315"/>
            </a:xfrm>
            <a:prstGeom prst="bentConnector2">
              <a:avLst/>
            </a:prstGeom>
            <a:noFill/>
            <a:ln w="12700" cap="flat" cmpd="sng" algn="ctr">
              <a:solidFill>
                <a:sysClr val="windowText" lastClr="000000">
                  <a:shade val="70000"/>
                  <a:satMod val="150000"/>
                </a:sysClr>
              </a:solidFill>
              <a:prstDash val="solid"/>
              <a:tailEnd type="triangle"/>
            </a:ln>
            <a:effectLst/>
          </p:spPr>
        </p:cxnSp>
        <p:sp>
          <p:nvSpPr>
            <p:cNvPr id="16" name="TextBox 15">
              <a:extLst>
                <a:ext uri="{FF2B5EF4-FFF2-40B4-BE49-F238E27FC236}">
                  <a16:creationId xmlns:a16="http://schemas.microsoft.com/office/drawing/2014/main" id="{DDAC183B-CF78-43B3-FF6F-A7081D544E30}"/>
                </a:ext>
              </a:extLst>
            </p:cNvPr>
            <p:cNvSpPr txBox="1"/>
            <p:nvPr/>
          </p:nvSpPr>
          <p:spPr>
            <a:xfrm>
              <a:off x="298383" y="4536879"/>
              <a:ext cx="1134034" cy="69069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Testing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Phase</a:t>
              </a:r>
            </a:p>
          </p:txBody>
        </p:sp>
        <p:sp>
          <p:nvSpPr>
            <p:cNvPr id="17" name="TextBox 16">
              <a:extLst>
                <a:ext uri="{FF2B5EF4-FFF2-40B4-BE49-F238E27FC236}">
                  <a16:creationId xmlns:a16="http://schemas.microsoft.com/office/drawing/2014/main" id="{92FBA5DA-6F4C-E2EE-5386-9E376CDD4102}"/>
                </a:ext>
              </a:extLst>
            </p:cNvPr>
            <p:cNvSpPr txBox="1"/>
            <p:nvPr/>
          </p:nvSpPr>
          <p:spPr>
            <a:xfrm>
              <a:off x="317634" y="3152987"/>
              <a:ext cx="1251284" cy="69069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Training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Phase</a:t>
              </a:r>
            </a:p>
          </p:txBody>
        </p:sp>
        <p:sp>
          <p:nvSpPr>
            <p:cNvPr id="18" name="Rectangle 17">
              <a:extLst>
                <a:ext uri="{FF2B5EF4-FFF2-40B4-BE49-F238E27FC236}">
                  <a16:creationId xmlns:a16="http://schemas.microsoft.com/office/drawing/2014/main" id="{263C8CB1-E496-D24C-CCA4-491DF0AF45E0}"/>
                </a:ext>
              </a:extLst>
            </p:cNvPr>
            <p:cNvSpPr/>
            <p:nvPr/>
          </p:nvSpPr>
          <p:spPr>
            <a:xfrm>
              <a:off x="3591376" y="2167173"/>
              <a:ext cx="1416232" cy="1009163"/>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Correlation</a:t>
              </a:r>
            </a:p>
          </p:txBody>
        </p:sp>
        <p:sp>
          <p:nvSpPr>
            <p:cNvPr id="19" name="Rectangle 18">
              <a:extLst>
                <a:ext uri="{FF2B5EF4-FFF2-40B4-BE49-F238E27FC236}">
                  <a16:creationId xmlns:a16="http://schemas.microsoft.com/office/drawing/2014/main" id="{BC0D369F-1D56-E6E2-6959-368E3C5246DD}"/>
                </a:ext>
              </a:extLst>
            </p:cNvPr>
            <p:cNvSpPr/>
            <p:nvPr/>
          </p:nvSpPr>
          <p:spPr>
            <a:xfrm>
              <a:off x="7783599" y="2218153"/>
              <a:ext cx="1508290" cy="789072"/>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Squirrel Optimization</a:t>
              </a:r>
            </a:p>
          </p:txBody>
        </p:sp>
        <p:cxnSp>
          <p:nvCxnSpPr>
            <p:cNvPr id="20" name="Straight Arrow Connector 19">
              <a:extLst>
                <a:ext uri="{FF2B5EF4-FFF2-40B4-BE49-F238E27FC236}">
                  <a16:creationId xmlns:a16="http://schemas.microsoft.com/office/drawing/2014/main" id="{1E2279CA-80ED-731F-0798-9E9767314757}"/>
                </a:ext>
              </a:extLst>
            </p:cNvPr>
            <p:cNvCxnSpPr>
              <a:cxnSpLocks/>
              <a:stCxn id="6" idx="3"/>
              <a:endCxn id="7" idx="1"/>
            </p:cNvCxnSpPr>
            <p:nvPr/>
          </p:nvCxnSpPr>
          <p:spPr>
            <a:xfrm>
              <a:off x="1590690" y="2664711"/>
              <a:ext cx="411364" cy="2281"/>
            </a:xfrm>
            <a:prstGeom prst="straightConnector1">
              <a:avLst/>
            </a:prstGeom>
            <a:noFill/>
            <a:ln w="12700" cap="flat" cmpd="sng" algn="ctr">
              <a:solidFill>
                <a:sysClr val="windowText" lastClr="000000">
                  <a:shade val="70000"/>
                  <a:satMod val="150000"/>
                </a:sysClr>
              </a:solidFill>
              <a:prstDash val="solid"/>
              <a:tailEnd type="arrow"/>
            </a:ln>
            <a:effectLst/>
          </p:spPr>
        </p:cxnSp>
        <p:cxnSp>
          <p:nvCxnSpPr>
            <p:cNvPr id="21" name="Straight Arrow Connector 20">
              <a:extLst>
                <a:ext uri="{FF2B5EF4-FFF2-40B4-BE49-F238E27FC236}">
                  <a16:creationId xmlns:a16="http://schemas.microsoft.com/office/drawing/2014/main" id="{EF073CED-EEB2-8FC9-AD29-8487786C66FE}"/>
                </a:ext>
              </a:extLst>
            </p:cNvPr>
            <p:cNvCxnSpPr>
              <a:cxnSpLocks/>
              <a:stCxn id="7" idx="3"/>
              <a:endCxn id="18" idx="1"/>
            </p:cNvCxnSpPr>
            <p:nvPr/>
          </p:nvCxnSpPr>
          <p:spPr>
            <a:xfrm>
              <a:off x="3170093" y="2666992"/>
              <a:ext cx="421283" cy="4763"/>
            </a:xfrm>
            <a:prstGeom prst="straightConnector1">
              <a:avLst/>
            </a:prstGeom>
            <a:noFill/>
            <a:ln w="12700" cap="flat" cmpd="sng" algn="ctr">
              <a:solidFill>
                <a:sysClr val="windowText" lastClr="000000">
                  <a:shade val="70000"/>
                  <a:satMod val="150000"/>
                </a:sysClr>
              </a:solidFill>
              <a:prstDash val="solid"/>
              <a:tailEnd type="arrow"/>
            </a:ln>
            <a:effectLst/>
          </p:spPr>
        </p:cxnSp>
        <p:cxnSp>
          <p:nvCxnSpPr>
            <p:cNvPr id="22" name="Straight Arrow Connector 21">
              <a:extLst>
                <a:ext uri="{FF2B5EF4-FFF2-40B4-BE49-F238E27FC236}">
                  <a16:creationId xmlns:a16="http://schemas.microsoft.com/office/drawing/2014/main" id="{2D560224-F8A7-A307-9F7C-8270EEA2DC8E}"/>
                </a:ext>
              </a:extLst>
            </p:cNvPr>
            <p:cNvCxnSpPr>
              <a:cxnSpLocks/>
              <a:stCxn id="18" idx="3"/>
              <a:endCxn id="8" idx="1"/>
            </p:cNvCxnSpPr>
            <p:nvPr/>
          </p:nvCxnSpPr>
          <p:spPr>
            <a:xfrm flipV="1">
              <a:off x="5007607" y="2669322"/>
              <a:ext cx="491841" cy="2433"/>
            </a:xfrm>
            <a:prstGeom prst="straightConnector1">
              <a:avLst/>
            </a:prstGeom>
            <a:noFill/>
            <a:ln w="12700" cap="flat" cmpd="sng" algn="ctr">
              <a:solidFill>
                <a:sysClr val="windowText" lastClr="000000">
                  <a:shade val="70000"/>
                  <a:satMod val="150000"/>
                </a:sysClr>
              </a:solidFill>
              <a:prstDash val="solid"/>
              <a:tailEnd type="arrow"/>
            </a:ln>
            <a:effectLst/>
          </p:spPr>
        </p:cxnSp>
        <p:cxnSp>
          <p:nvCxnSpPr>
            <p:cNvPr id="23" name="Straight Arrow Connector 22">
              <a:extLst>
                <a:ext uri="{FF2B5EF4-FFF2-40B4-BE49-F238E27FC236}">
                  <a16:creationId xmlns:a16="http://schemas.microsoft.com/office/drawing/2014/main" id="{7F9F8A88-334B-8260-F243-1D8F099B2F81}"/>
                </a:ext>
              </a:extLst>
            </p:cNvPr>
            <p:cNvCxnSpPr>
              <a:cxnSpLocks/>
              <a:stCxn id="8" idx="3"/>
              <a:endCxn id="9" idx="1"/>
            </p:cNvCxnSpPr>
            <p:nvPr/>
          </p:nvCxnSpPr>
          <p:spPr>
            <a:xfrm>
              <a:off x="7167199" y="2669322"/>
              <a:ext cx="416849" cy="10496"/>
            </a:xfrm>
            <a:prstGeom prst="straightConnector1">
              <a:avLst/>
            </a:prstGeom>
            <a:noFill/>
            <a:ln w="12700" cap="flat" cmpd="sng" algn="ctr">
              <a:solidFill>
                <a:sysClr val="windowText" lastClr="000000">
                  <a:shade val="70000"/>
                  <a:satMod val="150000"/>
                </a:sysClr>
              </a:solidFill>
              <a:prstDash val="solid"/>
              <a:tailEnd type="arrow"/>
            </a:ln>
            <a:effectLst/>
          </p:spPr>
        </p:cxnSp>
        <p:cxnSp>
          <p:nvCxnSpPr>
            <p:cNvPr id="24" name="Straight Arrow Connector 23">
              <a:extLst>
                <a:ext uri="{FF2B5EF4-FFF2-40B4-BE49-F238E27FC236}">
                  <a16:creationId xmlns:a16="http://schemas.microsoft.com/office/drawing/2014/main" id="{3AA4420E-A283-C0C5-8A5D-09A5036C68C0}"/>
                </a:ext>
              </a:extLst>
            </p:cNvPr>
            <p:cNvCxnSpPr>
              <a:cxnSpLocks/>
              <a:stCxn id="10" idx="3"/>
              <a:endCxn id="11" idx="1"/>
            </p:cNvCxnSpPr>
            <p:nvPr/>
          </p:nvCxnSpPr>
          <p:spPr>
            <a:xfrm flipV="1">
              <a:off x="10341397" y="4489173"/>
              <a:ext cx="374362" cy="1"/>
            </a:xfrm>
            <a:prstGeom prst="straightConnector1">
              <a:avLst/>
            </a:prstGeom>
            <a:noFill/>
            <a:ln w="12700" cap="flat" cmpd="sng" algn="ctr">
              <a:solidFill>
                <a:sysClr val="windowText" lastClr="000000">
                  <a:shade val="70000"/>
                  <a:satMod val="150000"/>
                </a:sysClr>
              </a:solidFill>
              <a:prstDash val="solid"/>
              <a:tailEnd type="arrow"/>
            </a:ln>
            <a:effectLst/>
          </p:spPr>
        </p:cxnSp>
        <p:cxnSp>
          <p:nvCxnSpPr>
            <p:cNvPr id="25" name="Connector: Elbow 24">
              <a:extLst>
                <a:ext uri="{FF2B5EF4-FFF2-40B4-BE49-F238E27FC236}">
                  <a16:creationId xmlns:a16="http://schemas.microsoft.com/office/drawing/2014/main" id="{B2F61735-9F8A-D114-37EF-5605A52ADD57}"/>
                </a:ext>
              </a:extLst>
            </p:cNvPr>
            <p:cNvCxnSpPr>
              <a:cxnSpLocks/>
              <a:stCxn id="4" idx="3"/>
              <a:endCxn id="10" idx="2"/>
            </p:cNvCxnSpPr>
            <p:nvPr/>
          </p:nvCxnSpPr>
          <p:spPr>
            <a:xfrm flipV="1">
              <a:off x="5792436" y="5031214"/>
              <a:ext cx="3809583" cy="553968"/>
            </a:xfrm>
            <a:prstGeom prst="bentConnector2">
              <a:avLst/>
            </a:prstGeom>
            <a:noFill/>
            <a:ln w="12700" cap="flat" cmpd="sng" algn="ctr">
              <a:solidFill>
                <a:sysClr val="windowText" lastClr="000000">
                  <a:shade val="70000"/>
                  <a:satMod val="150000"/>
                </a:sysClr>
              </a:solidFill>
              <a:prstDash val="solid"/>
              <a:tailEnd type="triangle"/>
            </a:ln>
            <a:effectLst/>
          </p:spPr>
        </p:cxnSp>
      </p:grpSp>
    </p:spTree>
    <p:extLst>
      <p:ext uri="{BB962C8B-B14F-4D97-AF65-F5344CB8AC3E}">
        <p14:creationId xmlns:p14="http://schemas.microsoft.com/office/powerpoint/2010/main" val="3391006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8715-A17A-4B81-AFEF-B04F0035812E}"/>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03CB7397-0D4B-435E-82A7-0343025C5277}"/>
              </a:ext>
            </a:extLst>
          </p:cNvPr>
          <p:cNvSpPr>
            <a:spLocks noGrp="1"/>
          </p:cNvSpPr>
          <p:nvPr>
            <p:ph idx="1"/>
          </p:nvPr>
        </p:nvSpPr>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proposed system consists of 4 modules namely, Preprocessing Data Normalization Feature Selection and Self Adaptive Classification.</a:t>
            </a:r>
          </a:p>
          <a:p>
            <a:pPr lvl="1" algn="just">
              <a:lnSpc>
                <a:spcPct val="150000"/>
              </a:lnSpc>
            </a:pPr>
            <a:r>
              <a:rPr lang="en-US" sz="2000" dirty="0">
                <a:latin typeface="Times New Roman" panose="02020603050405020304" pitchFamily="18" charset="0"/>
                <a:cs typeface="Times New Roman" panose="02020603050405020304" pitchFamily="18" charset="0"/>
              </a:rPr>
              <a:t>Pre-Processing</a:t>
            </a:r>
          </a:p>
          <a:p>
            <a:pPr lvl="1" algn="just">
              <a:lnSpc>
                <a:spcPct val="150000"/>
              </a:lnSpc>
            </a:pPr>
            <a:r>
              <a:rPr lang="en-US" sz="2000" dirty="0">
                <a:latin typeface="Times New Roman" panose="02020603050405020304" pitchFamily="18" charset="0"/>
                <a:cs typeface="Times New Roman" panose="02020603050405020304" pitchFamily="18" charset="0"/>
              </a:rPr>
              <a:t>Data Normalization</a:t>
            </a:r>
          </a:p>
          <a:p>
            <a:pPr lvl="1" algn="just">
              <a:lnSpc>
                <a:spcPct val="150000"/>
              </a:lnSpc>
            </a:pPr>
            <a:r>
              <a:rPr lang="en-US" sz="2000" dirty="0">
                <a:latin typeface="Times New Roman" panose="02020603050405020304" pitchFamily="18" charset="0"/>
                <a:cs typeface="Times New Roman" panose="02020603050405020304" pitchFamily="18" charset="0"/>
              </a:rPr>
              <a:t>Feature Selection</a:t>
            </a:r>
          </a:p>
          <a:p>
            <a:pPr lvl="1" algn="just">
              <a:lnSpc>
                <a:spcPct val="150000"/>
              </a:lnSpc>
            </a:pPr>
            <a:r>
              <a:rPr lang="en-US" sz="2000" dirty="0">
                <a:latin typeface="Times New Roman" panose="02020603050405020304" pitchFamily="18" charset="0"/>
                <a:cs typeface="Times New Roman" panose="02020603050405020304" pitchFamily="18" charset="0"/>
              </a:rPr>
              <a:t>Self Adaptive Classification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97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8715-A17A-4B81-AFEF-B04F0035812E}"/>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Pre-Processing</a:t>
            </a:r>
          </a:p>
        </p:txBody>
      </p:sp>
      <p:sp>
        <p:nvSpPr>
          <p:cNvPr id="3" name="Content Placeholder 2">
            <a:extLst>
              <a:ext uri="{FF2B5EF4-FFF2-40B4-BE49-F238E27FC236}">
                <a16:creationId xmlns:a16="http://schemas.microsoft.com/office/drawing/2014/main" id="{03CB7397-0D4B-435E-82A7-0343025C5277}"/>
              </a:ext>
            </a:extLst>
          </p:cNvPr>
          <p:cNvSpPr>
            <a:spLocks noGrp="1"/>
          </p:cNvSpPr>
          <p:nvPr>
            <p:ph idx="1"/>
          </p:nvPr>
        </p:nvSpPr>
        <p:spPr>
          <a:xfrm>
            <a:off x="1130270" y="1607128"/>
            <a:ext cx="9603275" cy="4297548"/>
          </a:xfrm>
        </p:spPr>
        <p:txBody>
          <a:bodyPr>
            <a:normAutofit/>
          </a:bodyPr>
          <a:lstStyle/>
          <a:p>
            <a:pPr algn="just">
              <a:lnSpc>
                <a:spcPct val="160000"/>
              </a:lnSpc>
            </a:pPr>
            <a:r>
              <a:rPr lang="en-US" dirty="0">
                <a:latin typeface="Times New Roman" panose="02020603050405020304" pitchFamily="18" charset="0"/>
                <a:cs typeface="Times New Roman" panose="02020603050405020304" pitchFamily="18" charset="0"/>
              </a:rPr>
              <a:t>Data pre-processing in deep learning refers to the technique of preparing (cleaning and organizing) the raw data to make it suitable for building and training machine learning models.</a:t>
            </a:r>
          </a:p>
          <a:p>
            <a:pPr algn="just">
              <a:lnSpc>
                <a:spcPct val="160000"/>
              </a:lnSpc>
            </a:pPr>
            <a:r>
              <a:rPr lang="en-US" dirty="0">
                <a:latin typeface="Times New Roman" panose="02020603050405020304" pitchFamily="18" charset="0"/>
                <a:cs typeface="Times New Roman" panose="02020603050405020304" pitchFamily="18" charset="0"/>
              </a:rPr>
              <a:t>Data cleaning is the process of preparing data for analysis by removing or modifying data that is incorrect, incomplete, irrelevant, duplicated, or improperly formatted. </a:t>
            </a:r>
          </a:p>
          <a:p>
            <a:pPr algn="just">
              <a:lnSpc>
                <a:spcPct val="160000"/>
              </a:lnSpc>
            </a:pPr>
            <a:r>
              <a:rPr lang="en-US" dirty="0">
                <a:latin typeface="Times New Roman" panose="02020603050405020304" pitchFamily="18" charset="0"/>
                <a:cs typeface="Times New Roman" panose="02020603050405020304" pitchFamily="18" charset="0"/>
              </a:rPr>
              <a:t>Min-max scalar transformation can be applied directly to the dataset to normalize the input variables for which default configuration is used and scale values to the range 0 and 1.</a:t>
            </a:r>
          </a:p>
        </p:txBody>
      </p:sp>
    </p:spTree>
    <p:extLst>
      <p:ext uri="{BB962C8B-B14F-4D97-AF65-F5344CB8AC3E}">
        <p14:creationId xmlns:p14="http://schemas.microsoft.com/office/powerpoint/2010/main" val="2572352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8715-A17A-4B81-AFEF-B04F0035812E}"/>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Data Normalization</a:t>
            </a:r>
          </a:p>
        </p:txBody>
      </p:sp>
      <p:sp>
        <p:nvSpPr>
          <p:cNvPr id="3" name="Content Placeholder 2">
            <a:extLst>
              <a:ext uri="{FF2B5EF4-FFF2-40B4-BE49-F238E27FC236}">
                <a16:creationId xmlns:a16="http://schemas.microsoft.com/office/drawing/2014/main" id="{03CB7397-0D4B-435E-82A7-0343025C5277}"/>
              </a:ext>
            </a:extLst>
          </p:cNvPr>
          <p:cNvSpPr>
            <a:spLocks noGrp="1"/>
          </p:cNvSpPr>
          <p:nvPr>
            <p:ph idx="1"/>
          </p:nvPr>
        </p:nvSpPr>
        <p:spPr>
          <a:xfrm>
            <a:off x="1130270" y="1607128"/>
            <a:ext cx="9603275" cy="4297548"/>
          </a:xfrm>
        </p:spPr>
        <p:txBody>
          <a:bodyPr>
            <a:normAutofit fontScale="92500"/>
          </a:bodyPr>
          <a:lstStyle/>
          <a:p>
            <a:pPr algn="just">
              <a:lnSpc>
                <a:spcPct val="150000"/>
              </a:lnSpc>
            </a:pPr>
            <a:r>
              <a:rPr lang="en-US" sz="2200" dirty="0">
                <a:latin typeface="Times New Roman" panose="02020603050405020304" pitchFamily="18" charset="0"/>
                <a:cs typeface="Times New Roman" panose="02020603050405020304" pitchFamily="18" charset="0"/>
              </a:rPr>
              <a:t>Data pre-processing in deep learning refers to the technique of preparing (cleaning and organizing) the raw data to make it suitable for building and training machine learning models.</a:t>
            </a:r>
          </a:p>
          <a:p>
            <a:pPr algn="just">
              <a:lnSpc>
                <a:spcPct val="150000"/>
              </a:lnSpc>
            </a:pPr>
            <a:r>
              <a:rPr lang="en-US" sz="2200" dirty="0">
                <a:latin typeface="Times New Roman" panose="02020603050405020304" pitchFamily="18" charset="0"/>
                <a:cs typeface="Times New Roman" panose="02020603050405020304" pitchFamily="18" charset="0"/>
              </a:rPr>
              <a:t>Data cleaning is the process of preparing data for analysis by removing or modifying data that is incorrect, incomplete, irrelevant, duplicated, or improperly formatted. </a:t>
            </a:r>
          </a:p>
          <a:p>
            <a:pPr algn="just">
              <a:lnSpc>
                <a:spcPct val="150000"/>
              </a:lnSpc>
            </a:pPr>
            <a:r>
              <a:rPr lang="en-US" sz="2200" dirty="0">
                <a:latin typeface="Times New Roman" panose="02020603050405020304" pitchFamily="18" charset="0"/>
                <a:cs typeface="Times New Roman" panose="02020603050405020304" pitchFamily="18" charset="0"/>
              </a:rPr>
              <a:t>Min-max scalar transformation can be applied directly to the dataset to normalize the input variables for which default configuration is used and scale values to the range 0 and 1.</a:t>
            </a:r>
          </a:p>
        </p:txBody>
      </p:sp>
    </p:spTree>
    <p:extLst>
      <p:ext uri="{BB962C8B-B14F-4D97-AF65-F5344CB8AC3E}">
        <p14:creationId xmlns:p14="http://schemas.microsoft.com/office/powerpoint/2010/main" val="3643501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8715-A17A-4B81-AFEF-B04F0035812E}"/>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Feature Selection…</a:t>
            </a:r>
          </a:p>
        </p:txBody>
      </p:sp>
      <p:sp>
        <p:nvSpPr>
          <p:cNvPr id="3" name="Content Placeholder 2">
            <a:extLst>
              <a:ext uri="{FF2B5EF4-FFF2-40B4-BE49-F238E27FC236}">
                <a16:creationId xmlns:a16="http://schemas.microsoft.com/office/drawing/2014/main" id="{03CB7397-0D4B-435E-82A7-0343025C5277}"/>
              </a:ext>
            </a:extLst>
          </p:cNvPr>
          <p:cNvSpPr>
            <a:spLocks noGrp="1"/>
          </p:cNvSpPr>
          <p:nvPr>
            <p:ph idx="1"/>
          </p:nvPr>
        </p:nvSpPr>
        <p:spPr>
          <a:xfrm>
            <a:off x="1130270" y="1607128"/>
            <a:ext cx="9603275" cy="4297548"/>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After the process of data normalization the data are processed to feature selection it contain algorithms such as Random Modified Squirrel algorithm. </a:t>
            </a:r>
          </a:p>
          <a:p>
            <a:pPr algn="just">
              <a:lnSpc>
                <a:spcPct val="150000"/>
              </a:lnSpc>
            </a:pPr>
            <a:r>
              <a:rPr lang="en-US" dirty="0">
                <a:latin typeface="Times New Roman" panose="02020603050405020304" pitchFamily="18" charset="0"/>
                <a:cs typeface="Times New Roman" panose="02020603050405020304" pitchFamily="18" charset="0"/>
              </a:rPr>
              <a:t>Feature Selection is the process where you automatically or manually select those features which contribute most to your prediction variable or output in which you are interested in.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91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6203-B797-46BD-8D09-4B2588E8D71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Aim</a:t>
            </a:r>
          </a:p>
        </p:txBody>
      </p:sp>
      <p:sp>
        <p:nvSpPr>
          <p:cNvPr id="3" name="Content Placeholder 2">
            <a:extLst>
              <a:ext uri="{FF2B5EF4-FFF2-40B4-BE49-F238E27FC236}">
                <a16:creationId xmlns:a16="http://schemas.microsoft.com/office/drawing/2014/main" id="{FD079C77-EA53-494A-B927-F92F00F29A2A}"/>
              </a:ext>
            </a:extLst>
          </p:cNvPr>
          <p:cNvSpPr>
            <a:spLocks noGrp="1"/>
          </p:cNvSpPr>
          <p:nvPr>
            <p:ph idx="1"/>
          </p:nvPr>
        </p:nvSpPr>
        <p:spPr>
          <a:xfrm>
            <a:off x="1130270" y="1842655"/>
            <a:ext cx="9603275" cy="4062022"/>
          </a:xfrm>
        </p:spPr>
        <p:txBody>
          <a:bodyPr>
            <a:normAutofit fontScale="85000" lnSpcReduction="10000"/>
          </a:bodyPr>
          <a:lstStyle/>
          <a:p>
            <a:pPr algn="just">
              <a:lnSpc>
                <a:spcPct val="150000"/>
              </a:lnSpc>
            </a:pP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People can use credit cards for online transactions as it provides an ef</a:t>
            </a:r>
            <a:r>
              <a:rPr lang="en-US" sz="24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fic</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ient and easy-to-use facility.</a:t>
            </a:r>
          </a:p>
          <a:p>
            <a:pPr algn="just">
              <a:lnSpc>
                <a:spcPct val="150000"/>
              </a:lnSpc>
            </a:pP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With the increase in usage of credit cards, the capacity of credit card misuse has also enhanced.</a:t>
            </a:r>
          </a:p>
          <a:p>
            <a:pPr algn="just">
              <a:lnSpc>
                <a:spcPct val="150000"/>
              </a:lnSpc>
            </a:pP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Credit card frauds cause significant financial losses for both credit card holders and financial companies</a:t>
            </a:r>
          </a:p>
          <a:p>
            <a:pPr algn="just">
              <a:lnSpc>
                <a:spcPct val="150000"/>
              </a:lnSpc>
            </a:pP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main aim of this paper is to detect such frauds, including the accessibility of public data, high-class imbalance data, the changes in fraud nature, and high rates of false alarm.</a:t>
            </a:r>
          </a:p>
        </p:txBody>
      </p:sp>
    </p:spTree>
    <p:extLst>
      <p:ext uri="{BB962C8B-B14F-4D97-AF65-F5344CB8AC3E}">
        <p14:creationId xmlns:p14="http://schemas.microsoft.com/office/powerpoint/2010/main" val="2039511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8715-A17A-4B81-AFEF-B04F0035812E}"/>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Self Adaptive Classification…</a:t>
            </a:r>
          </a:p>
        </p:txBody>
      </p:sp>
      <p:sp>
        <p:nvSpPr>
          <p:cNvPr id="3" name="Content Placeholder 2">
            <a:extLst>
              <a:ext uri="{FF2B5EF4-FFF2-40B4-BE49-F238E27FC236}">
                <a16:creationId xmlns:a16="http://schemas.microsoft.com/office/drawing/2014/main" id="{03CB7397-0D4B-435E-82A7-0343025C5277}"/>
              </a:ext>
            </a:extLst>
          </p:cNvPr>
          <p:cNvSpPr>
            <a:spLocks noGrp="1"/>
          </p:cNvSpPr>
          <p:nvPr>
            <p:ph idx="1"/>
          </p:nvPr>
        </p:nvSpPr>
        <p:spPr>
          <a:xfrm>
            <a:off x="1130270" y="1607128"/>
            <a:ext cx="9603275" cy="4297548"/>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After the process of feature selection self-adaptive learning is done.</a:t>
            </a:r>
          </a:p>
          <a:p>
            <a:pPr algn="just">
              <a:lnSpc>
                <a:spcPct val="150000"/>
              </a:lnSpc>
            </a:pPr>
            <a:r>
              <a:rPr lang="en-US" dirty="0">
                <a:latin typeface="Times New Roman" panose="02020603050405020304" pitchFamily="18" charset="0"/>
                <a:cs typeface="Times New Roman" panose="02020603050405020304" pitchFamily="18" charset="0"/>
              </a:rPr>
              <a:t>Self-adaptive learning is processed using DLMNN classification.</a:t>
            </a:r>
          </a:p>
          <a:p>
            <a:pPr algn="just">
              <a:lnSpc>
                <a:spcPct val="150000"/>
              </a:lnSpc>
            </a:pPr>
            <a:r>
              <a:rPr lang="en-US" dirty="0">
                <a:latin typeface="Times New Roman" panose="02020603050405020304" pitchFamily="18" charset="0"/>
                <a:cs typeface="Times New Roman" panose="02020603050405020304" pitchFamily="18" charset="0"/>
              </a:rPr>
              <a:t>After successful training, the chance of fraudulent activity can be successfully predicted.</a:t>
            </a:r>
          </a:p>
        </p:txBody>
      </p:sp>
    </p:spTree>
    <p:extLst>
      <p:ext uri="{BB962C8B-B14F-4D97-AF65-F5344CB8AC3E}">
        <p14:creationId xmlns:p14="http://schemas.microsoft.com/office/powerpoint/2010/main" val="601778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21A7-E821-5CA5-7BED-DEE8BC61828E}"/>
              </a:ext>
            </a:extLst>
          </p:cNvPr>
          <p:cNvSpPr>
            <a:spLocks noGrp="1"/>
          </p:cNvSpPr>
          <p:nvPr>
            <p:ph type="title"/>
          </p:nvPr>
        </p:nvSpPr>
        <p:spPr>
          <a:xfrm>
            <a:off x="832514" y="953324"/>
            <a:ext cx="9901032" cy="1049235"/>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CNN-Algorithm </a:t>
            </a:r>
          </a:p>
        </p:txBody>
      </p:sp>
      <p:sp>
        <p:nvSpPr>
          <p:cNvPr id="3" name="Content Placeholder 2">
            <a:extLst>
              <a:ext uri="{FF2B5EF4-FFF2-40B4-BE49-F238E27FC236}">
                <a16:creationId xmlns:a16="http://schemas.microsoft.com/office/drawing/2014/main" id="{A52015EC-D4C9-D468-3FF3-61DD064B9E81}"/>
              </a:ext>
            </a:extLst>
          </p:cNvPr>
          <p:cNvSpPr>
            <a:spLocks noGrp="1"/>
          </p:cNvSpPr>
          <p:nvPr>
            <p:ph idx="1"/>
          </p:nvPr>
        </p:nvSpPr>
        <p:spPr>
          <a:xfrm>
            <a:off x="286603" y="2171768"/>
            <a:ext cx="11696131" cy="3732907"/>
          </a:xfrm>
        </p:spPr>
        <p:txBody>
          <a:bodyPr>
            <a:noAutofit/>
          </a:bodyPr>
          <a:lstStyle/>
          <a:p>
            <a:pPr algn="just">
              <a:lnSpc>
                <a:spcPct val="150000"/>
              </a:lnSpc>
            </a:pPr>
            <a:r>
              <a:rPr lang="en-US" sz="1600" b="0" i="0" dirty="0">
                <a:solidFill>
                  <a:srgbClr val="444444"/>
                </a:solidFill>
                <a:effectLst/>
                <a:latin typeface="Times New Roman" panose="02020603050405020304" pitchFamily="18" charset="0"/>
                <a:cs typeface="Times New Roman" panose="02020603050405020304" pitchFamily="18" charset="0"/>
              </a:rPr>
              <a:t>Convolutional neural network (CNN) –It is a neural network that has one or more convolutional layers used for classifying and segmenting images processing other correlated-data.</a:t>
            </a:r>
          </a:p>
          <a:p>
            <a:pPr algn="just">
              <a:lnSpc>
                <a:spcPct val="150000"/>
              </a:lnSpc>
            </a:pPr>
            <a:r>
              <a:rPr lang="en-US" sz="1600" b="0" i="0" dirty="0">
                <a:solidFill>
                  <a:srgbClr val="000000"/>
                </a:solidFill>
                <a:effectLst/>
                <a:latin typeface="Times New Roman" panose="02020603050405020304" pitchFamily="18" charset="0"/>
                <a:cs typeface="Times New Roman" panose="02020603050405020304" pitchFamily="18" charset="0"/>
              </a:rPr>
              <a:t>This paper constructs a CNN model based on feature sequencing which adds a feature sequencing layer before the input layer. Firstly, the network structure of convolution layer, pooling layer, and fully connected layer are determined by data features, and the optimal permutation order of all permutations is determined by the feedback of model results. Then the model parameters are trained with the input that fixes the permutation. The time complexity of Algorithm  that aims at finding the optimal sequencing of all features is . If the transaction data has more feature dimensions, the time complexity of the algorithm will be very high, which is not conducive to the construction and training of the model. Therefore, we also construct Algorithm  that randomly transforms feature arrangements and finds the optimal arrangement within a specified number of times and a fixed number of iterations. The algorithm can subjectively set the number of model iterations and can find better feature sequencing in a short period of time relatively.</a:t>
            </a:r>
          </a:p>
          <a:p>
            <a:br>
              <a:rPr lang="en-US" sz="1600" b="0" i="0" dirty="0">
                <a:solidFill>
                  <a:srgbClr val="000000"/>
                </a:solidFill>
                <a:effectLst/>
                <a:latin typeface="STIXGeneral-Regular"/>
              </a:rPr>
            </a:br>
            <a:endParaRPr lang="en-US" sz="1600" b="0" i="0" dirty="0">
              <a:solidFill>
                <a:srgbClr val="444444"/>
              </a:solidFill>
              <a:effectLst/>
              <a:latin typeface="arial" panose="020B0604020202020204" pitchFamily="34" charset="0"/>
            </a:endParaRPr>
          </a:p>
          <a:p>
            <a:pPr marL="0" indent="0">
              <a:buNone/>
            </a:pPr>
            <a:endParaRPr lang="en-IN" sz="1600" dirty="0"/>
          </a:p>
        </p:txBody>
      </p:sp>
    </p:spTree>
    <p:extLst>
      <p:ext uri="{BB962C8B-B14F-4D97-AF65-F5344CB8AC3E}">
        <p14:creationId xmlns:p14="http://schemas.microsoft.com/office/powerpoint/2010/main" val="2565664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3CB2-C86B-A7BF-C7CB-3840A57D51C4}"/>
              </a:ext>
            </a:extLst>
          </p:cNvPr>
          <p:cNvSpPr>
            <a:spLocks noGrp="1"/>
          </p:cNvSpPr>
          <p:nvPr>
            <p:ph type="title"/>
          </p:nvPr>
        </p:nvSpPr>
        <p:spPr>
          <a:xfrm>
            <a:off x="1130270" y="953325"/>
            <a:ext cx="9603275" cy="506986"/>
          </a:xfrm>
        </p:spPr>
        <p:txBody>
          <a:bodyPr>
            <a:normAutofit fontScale="90000"/>
          </a:bodyP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ARCHITECTURE OF CNN </a:t>
            </a:r>
          </a:p>
        </p:txBody>
      </p:sp>
      <p:pic>
        <p:nvPicPr>
          <p:cNvPr id="5" name="Content Placeholder 4">
            <a:extLst>
              <a:ext uri="{FF2B5EF4-FFF2-40B4-BE49-F238E27FC236}">
                <a16:creationId xmlns:a16="http://schemas.microsoft.com/office/drawing/2014/main" id="{9340997B-DC4E-48E5-51AC-6CF9AA8DCB7A}"/>
              </a:ext>
            </a:extLst>
          </p:cNvPr>
          <p:cNvPicPr>
            <a:picLocks noGrp="1" noChangeAspect="1"/>
          </p:cNvPicPr>
          <p:nvPr>
            <p:ph idx="1"/>
          </p:nvPr>
        </p:nvPicPr>
        <p:blipFill>
          <a:blip r:embed="rId2"/>
          <a:stretch>
            <a:fillRect/>
          </a:stretch>
        </p:blipFill>
        <p:spPr>
          <a:xfrm>
            <a:off x="1130271" y="1569494"/>
            <a:ext cx="9460392" cy="4335182"/>
          </a:xfrm>
        </p:spPr>
      </p:pic>
    </p:spTree>
    <p:extLst>
      <p:ext uri="{BB962C8B-B14F-4D97-AF65-F5344CB8AC3E}">
        <p14:creationId xmlns:p14="http://schemas.microsoft.com/office/powerpoint/2010/main" val="2111123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8715-A17A-4B81-AFEF-B04F0035812E}"/>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3CB7397-0D4B-435E-82A7-0343025C5277}"/>
              </a:ext>
            </a:extLst>
          </p:cNvPr>
          <p:cNvSpPr>
            <a:spLocks noGrp="1"/>
          </p:cNvSpPr>
          <p:nvPr>
            <p:ph idx="1"/>
          </p:nvPr>
        </p:nvSpPr>
        <p:spPr>
          <a:xfrm>
            <a:off x="1130270" y="1607128"/>
            <a:ext cx="9603275" cy="4297548"/>
          </a:xfrm>
        </p:spPr>
        <p:txBody>
          <a:bodyPr>
            <a:normAutofit lnSpcReduction="10000"/>
          </a:bodyPr>
          <a:lstStyle/>
          <a:p>
            <a:pPr algn="just">
              <a:lnSpc>
                <a:spcPct val="160000"/>
              </a:lnSpc>
            </a:pPr>
            <a:r>
              <a:rPr lang="en-US" sz="1800" dirty="0">
                <a:latin typeface="Times New Roman" panose="02020603050405020304" pitchFamily="18" charset="0"/>
                <a:cs typeface="Times New Roman" panose="02020603050405020304" pitchFamily="18" charset="0"/>
              </a:rPr>
              <a:t>Credit card fraud is one of the most important problems that financial institutions are currently facing.</a:t>
            </a:r>
          </a:p>
          <a:p>
            <a:pPr algn="just">
              <a:lnSpc>
                <a:spcPct val="160000"/>
              </a:lnSpc>
            </a:pPr>
            <a:r>
              <a:rPr lang="en-US" sz="1800" dirty="0">
                <a:latin typeface="Times New Roman" panose="02020603050405020304" pitchFamily="18" charset="0"/>
                <a:cs typeface="Times New Roman" panose="02020603050405020304" pitchFamily="18" charset="0"/>
              </a:rPr>
              <a:t>In this paper, a deep representation learning model is proposed for credit card fraud detection that has the advantage to achieve a good and stable performance.</a:t>
            </a:r>
          </a:p>
          <a:p>
            <a:pPr algn="just">
              <a:lnSpc>
                <a:spcPct val="160000"/>
              </a:lnSpc>
            </a:pPr>
            <a:r>
              <a:rPr lang="en-US" sz="1800" dirty="0">
                <a:latin typeface="Times New Roman" panose="02020603050405020304" pitchFamily="18" charset="0"/>
                <a:cs typeface="Times New Roman" panose="02020603050405020304" pitchFamily="18" charset="0"/>
              </a:rPr>
              <a:t>This paper uses a deep learning model to detect whether an online transaction is legitimate or fraud.</a:t>
            </a:r>
          </a:p>
          <a:p>
            <a:pPr algn="just">
              <a:lnSpc>
                <a:spcPct val="160000"/>
              </a:lnSpc>
            </a:pPr>
            <a:r>
              <a:rPr lang="en-US" sz="1800" dirty="0">
                <a:latin typeface="Times New Roman" panose="02020603050405020304" pitchFamily="18" charset="0"/>
                <a:cs typeface="Times New Roman" panose="02020603050405020304" pitchFamily="18" charset="0"/>
              </a:rPr>
              <a:t>This paper uses deep learning techniques like, Squirrel Optimization and Advance DLMNN classifier for the detection of credit card fraudulent activities.</a:t>
            </a:r>
          </a:p>
          <a:p>
            <a:pPr algn="just">
              <a:lnSpc>
                <a:spcPct val="160000"/>
              </a:lnSpc>
            </a:pPr>
            <a:r>
              <a:rPr lang="en-US" sz="1800" dirty="0">
                <a:latin typeface="Times New Roman" panose="02020603050405020304" pitchFamily="18" charset="0"/>
                <a:cs typeface="Times New Roman" panose="02020603050405020304" pitchFamily="18" charset="0"/>
              </a:rPr>
              <a:t>For this work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tool is used. The Kaggle dataset for credit card transactions is used in this paper. </a:t>
            </a:r>
          </a:p>
        </p:txBody>
      </p:sp>
    </p:spTree>
    <p:extLst>
      <p:ext uri="{BB962C8B-B14F-4D97-AF65-F5344CB8AC3E}">
        <p14:creationId xmlns:p14="http://schemas.microsoft.com/office/powerpoint/2010/main" val="2562103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8715-A17A-4B81-AFEF-B04F0035812E}"/>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03CB7397-0D4B-435E-82A7-0343025C5277}"/>
              </a:ext>
            </a:extLst>
          </p:cNvPr>
          <p:cNvSpPr>
            <a:spLocks noGrp="1"/>
          </p:cNvSpPr>
          <p:nvPr>
            <p:ph idx="1"/>
          </p:nvPr>
        </p:nvSpPr>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Although the proposed method obtains good results on small set data, there are still some problems such as imbalanced data.</a:t>
            </a:r>
          </a:p>
          <a:p>
            <a:pPr algn="just">
              <a:lnSpc>
                <a:spcPct val="150000"/>
              </a:lnSpc>
            </a:pPr>
            <a:r>
              <a:rPr lang="en-US" dirty="0">
                <a:latin typeface="Times New Roman" panose="02020603050405020304" pitchFamily="18" charset="0"/>
                <a:cs typeface="Times New Roman" panose="02020603050405020304" pitchFamily="18" charset="0"/>
              </a:rPr>
              <a:t>The future work will focus on solving these problems and improving the algorithm.</a:t>
            </a:r>
          </a:p>
        </p:txBody>
      </p:sp>
    </p:spTree>
    <p:extLst>
      <p:ext uri="{BB962C8B-B14F-4D97-AF65-F5344CB8AC3E}">
        <p14:creationId xmlns:p14="http://schemas.microsoft.com/office/powerpoint/2010/main" val="85192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AD4D-072C-4508-B146-83764BB3CFFE}"/>
              </a:ext>
            </a:extLst>
          </p:cNvPr>
          <p:cNvSpPr>
            <a:spLocks noGrp="1"/>
          </p:cNvSpPr>
          <p:nvPr>
            <p:ph type="title"/>
          </p:nvPr>
        </p:nvSpPr>
        <p:spPr>
          <a:xfrm>
            <a:off x="1177636" y="856340"/>
            <a:ext cx="9508544" cy="612240"/>
          </a:xfrm>
        </p:spPr>
        <p:txBody>
          <a:bodyPr>
            <a:normAutofit/>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8FD9CA6-C391-40F3-8331-C5CE1F068FF3}"/>
              </a:ext>
            </a:extLst>
          </p:cNvPr>
          <p:cNvSpPr>
            <a:spLocks noGrp="1"/>
          </p:cNvSpPr>
          <p:nvPr>
            <p:ph idx="1"/>
          </p:nvPr>
        </p:nvSpPr>
        <p:spPr>
          <a:xfrm>
            <a:off x="1177636" y="1413160"/>
            <a:ext cx="9508544" cy="4511779"/>
          </a:xfrm>
        </p:spPr>
        <p:txBody>
          <a:bodyPr>
            <a:normAutofit fontScale="92500" lnSpcReduction="20000"/>
          </a:bodyPr>
          <a:lstStyle/>
          <a:p>
            <a:pPr marL="514350" indent="-514350" algn="just">
              <a:buFont typeface="+mj-lt"/>
              <a:buAutoNum type="arabicParenR"/>
            </a:pPr>
            <a:r>
              <a:rPr lang="en-US" sz="1800" dirty="0">
                <a:latin typeface="Times New Roman" panose="02020603050405020304" pitchFamily="18" charset="0"/>
                <a:cs typeface="Times New Roman" panose="02020603050405020304" pitchFamily="18" charset="0"/>
              </a:rPr>
              <a:t>Zareapoor, Masoumeh, and </a:t>
            </a:r>
            <a:r>
              <a:rPr lang="en-US" sz="1800" dirty="0" err="1">
                <a:latin typeface="Times New Roman" panose="02020603050405020304" pitchFamily="18" charset="0"/>
                <a:cs typeface="Times New Roman" panose="02020603050405020304" pitchFamily="18" charset="0"/>
              </a:rPr>
              <a:t>Pourya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Shamsolmoali</a:t>
            </a:r>
            <a:r>
              <a:rPr lang="en-US" sz="1800" dirty="0">
                <a:latin typeface="Times New Roman" panose="02020603050405020304" pitchFamily="18" charset="0"/>
                <a:cs typeface="Times New Roman" panose="02020603050405020304" pitchFamily="18" charset="0"/>
              </a:rPr>
              <a:t>. “Application of credit card fraud detection: Based on bagging ensemble classifier.” Procedia computer science 48.2015 (2015): 679-685.</a:t>
            </a:r>
          </a:p>
          <a:p>
            <a:pPr marL="514350" indent="-514350" algn="just">
              <a:buFont typeface="+mj-lt"/>
              <a:buAutoNum type="arabicParenR"/>
            </a:pPr>
            <a:r>
              <a:rPr lang="en-US" sz="1800" dirty="0">
                <a:latin typeface="Times New Roman" panose="02020603050405020304" pitchFamily="18" charset="0"/>
                <a:cs typeface="Times New Roman" panose="02020603050405020304" pitchFamily="18" charset="0"/>
              </a:rPr>
              <a:t>Zareapoor, Masoumeh &amp; K.R., </a:t>
            </a:r>
            <a:r>
              <a:rPr lang="en-US" sz="1800" dirty="0" err="1">
                <a:latin typeface="Times New Roman" panose="02020603050405020304" pitchFamily="18" charset="0"/>
                <a:cs typeface="Times New Roman" panose="02020603050405020304" pitchFamily="18" charset="0"/>
              </a:rPr>
              <a:t>Seeja</a:t>
            </a:r>
            <a:r>
              <a:rPr lang="en-US" sz="1800" dirty="0">
                <a:latin typeface="Times New Roman" panose="02020603050405020304" pitchFamily="18" charset="0"/>
                <a:cs typeface="Times New Roman" panose="02020603050405020304" pitchFamily="18" charset="0"/>
              </a:rPr>
              <a:t> &amp; </a:t>
            </a:r>
            <a:r>
              <a:rPr lang="en-US" sz="1800" dirty="0" err="1">
                <a:latin typeface="Times New Roman" panose="02020603050405020304" pitchFamily="18" charset="0"/>
                <a:cs typeface="Times New Roman" panose="02020603050405020304" pitchFamily="18" charset="0"/>
              </a:rPr>
              <a:t>Alam</a:t>
            </a:r>
            <a:r>
              <a:rPr lang="en-US" sz="1800" dirty="0">
                <a:latin typeface="Times New Roman" panose="02020603050405020304" pitchFamily="18" charset="0"/>
                <a:cs typeface="Times New Roman" panose="02020603050405020304" pitchFamily="18" charset="0"/>
              </a:rPr>
              <a:t>, Afshar. (2012). Analysis on Credit Card Fraud Detection Techniques: Based on Certain Design Criteria. International Journal of Computer Applications. 52. 35-42. 10.5120/8184-1538. </a:t>
            </a:r>
          </a:p>
          <a:p>
            <a:pPr marL="514350" indent="-514350" algn="just">
              <a:buFont typeface="+mj-lt"/>
              <a:buAutoNum type="arabicParenR"/>
            </a:pPr>
            <a:r>
              <a:rPr lang="en-US" sz="1800" dirty="0">
                <a:latin typeface="Times New Roman" panose="02020603050405020304" pitchFamily="18" charset="0"/>
                <a:cs typeface="Times New Roman" panose="02020603050405020304" pitchFamily="18" charset="0"/>
              </a:rPr>
              <a:t>D. </a:t>
            </a:r>
            <a:r>
              <a:rPr lang="en-US" sz="1800" dirty="0" err="1">
                <a:latin typeface="Times New Roman" panose="02020603050405020304" pitchFamily="18" charset="0"/>
                <a:cs typeface="Times New Roman" panose="02020603050405020304" pitchFamily="18" charset="0"/>
              </a:rPr>
              <a:t>Dighe</a:t>
            </a:r>
            <a:r>
              <a:rPr lang="en-US" sz="1800" dirty="0">
                <a:latin typeface="Times New Roman" panose="02020603050405020304" pitchFamily="18" charset="0"/>
                <a:cs typeface="Times New Roman" panose="02020603050405020304" pitchFamily="18" charset="0"/>
              </a:rPr>
              <a:t>, S. Patil and S. </a:t>
            </a:r>
            <a:r>
              <a:rPr lang="en-US" sz="1800" dirty="0" err="1">
                <a:latin typeface="Times New Roman" panose="02020603050405020304" pitchFamily="18" charset="0"/>
                <a:cs typeface="Times New Roman" panose="02020603050405020304" pitchFamily="18" charset="0"/>
              </a:rPr>
              <a:t>Kokate</a:t>
            </a:r>
            <a:r>
              <a:rPr lang="en-US" sz="1800" dirty="0">
                <a:latin typeface="Times New Roman" panose="02020603050405020304" pitchFamily="18" charset="0"/>
                <a:cs typeface="Times New Roman" panose="02020603050405020304" pitchFamily="18" charset="0"/>
              </a:rPr>
              <a:t>, “Detection of Credit Card Fraud Transactions Using Machine Learning Algorithms and Neural Networks: A Comparative Study,” 2018 Fourth International Conference on Computing Communication Control and Automation (ICCUBEA), Pune, India, 2018, pp. 1-6.</a:t>
            </a:r>
          </a:p>
          <a:p>
            <a:pPr marL="514350" indent="-514350" algn="just">
              <a:buFont typeface="+mj-lt"/>
              <a:buAutoNum type="arabicParenR"/>
            </a:pPr>
            <a:r>
              <a:rPr lang="en-US" sz="1800" dirty="0">
                <a:latin typeface="Times New Roman" panose="02020603050405020304" pitchFamily="18" charset="0"/>
                <a:cs typeface="Times New Roman" panose="02020603050405020304" pitchFamily="18" charset="0"/>
              </a:rPr>
              <a:t>P. K. Chan, W. Fan, A. L. </a:t>
            </a:r>
            <a:r>
              <a:rPr lang="en-US" sz="1800" dirty="0" err="1">
                <a:latin typeface="Times New Roman" panose="02020603050405020304" pitchFamily="18" charset="0"/>
                <a:cs typeface="Times New Roman" panose="02020603050405020304" pitchFamily="18" charset="0"/>
              </a:rPr>
              <a:t>Prodromidis</a:t>
            </a:r>
            <a:r>
              <a:rPr lang="en-US" sz="1800" dirty="0">
                <a:latin typeface="Times New Roman" panose="02020603050405020304" pitchFamily="18" charset="0"/>
                <a:cs typeface="Times New Roman" panose="02020603050405020304" pitchFamily="18" charset="0"/>
              </a:rPr>
              <a:t> and S. J. </a:t>
            </a:r>
            <a:r>
              <a:rPr lang="en-US" sz="1800" dirty="0" err="1">
                <a:latin typeface="Times New Roman" panose="02020603050405020304" pitchFamily="18" charset="0"/>
                <a:cs typeface="Times New Roman" panose="02020603050405020304" pitchFamily="18" charset="0"/>
              </a:rPr>
              <a:t>Stolfo</a:t>
            </a:r>
            <a:r>
              <a:rPr lang="en-US" sz="1800" dirty="0">
                <a:latin typeface="Times New Roman" panose="02020603050405020304" pitchFamily="18" charset="0"/>
                <a:cs typeface="Times New Roman" panose="02020603050405020304" pitchFamily="18" charset="0"/>
              </a:rPr>
              <a:t>, "Distributed data mining in credit card fraud detection," in IEEE Intelligent Systems and their Applications, vol. 14, no. 6, pp. 67-74, Nov.-Dec. 2019.</a:t>
            </a:r>
          </a:p>
          <a:p>
            <a:pPr marL="514350" indent="-514350" algn="just">
              <a:buFont typeface="+mj-lt"/>
              <a:buAutoNum type="arabicParenR"/>
            </a:pPr>
            <a:r>
              <a:rPr lang="en-US" sz="1800" dirty="0">
                <a:latin typeface="Times New Roman" panose="02020603050405020304" pitchFamily="18" charset="0"/>
                <a:cs typeface="Times New Roman" panose="02020603050405020304" pitchFamily="18" charset="0"/>
              </a:rPr>
              <a:t>Kumari P., Mishra S.P. (2019). “Analysis of Credit Card Fraud Detection Using Fusion Classifiers”. In: Behera H., Nayak J., Naik B., Abraham A. (eds) Computational Intelligence in Data Mining. Advances in Intelligent Systems and Computing, vol 711. Springer, Singapore.</a:t>
            </a:r>
          </a:p>
        </p:txBody>
      </p:sp>
    </p:spTree>
    <p:extLst>
      <p:ext uri="{BB962C8B-B14F-4D97-AF65-F5344CB8AC3E}">
        <p14:creationId xmlns:p14="http://schemas.microsoft.com/office/powerpoint/2010/main" val="1493206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AD4D-072C-4508-B146-83764BB3CFFE}"/>
              </a:ext>
            </a:extLst>
          </p:cNvPr>
          <p:cNvSpPr>
            <a:spLocks noGrp="1"/>
          </p:cNvSpPr>
          <p:nvPr>
            <p:ph type="title"/>
          </p:nvPr>
        </p:nvSpPr>
        <p:spPr>
          <a:xfrm>
            <a:off x="1177636" y="856340"/>
            <a:ext cx="9508544" cy="612240"/>
          </a:xfrm>
        </p:spPr>
        <p:txBody>
          <a:bodyPr>
            <a:normAutofit/>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8FD9CA6-C391-40F3-8331-C5CE1F068FF3}"/>
              </a:ext>
            </a:extLst>
          </p:cNvPr>
          <p:cNvSpPr>
            <a:spLocks noGrp="1"/>
          </p:cNvSpPr>
          <p:nvPr>
            <p:ph idx="1"/>
          </p:nvPr>
        </p:nvSpPr>
        <p:spPr>
          <a:xfrm>
            <a:off x="1177636" y="1413160"/>
            <a:ext cx="9508544" cy="4588500"/>
          </a:xfrm>
        </p:spPr>
        <p:txBody>
          <a:bodyPr>
            <a:normAutofit fontScale="92500" lnSpcReduction="10000"/>
          </a:bodyPr>
          <a:lstStyle/>
          <a:p>
            <a:pPr marL="457200" indent="-457200" algn="just">
              <a:buFont typeface="+mj-lt"/>
              <a:buAutoNum type="arabicParenR" startAt="6"/>
            </a:pPr>
            <a:r>
              <a:rPr lang="en-US" sz="1800" dirty="0">
                <a:latin typeface="Times New Roman" panose="02020603050405020304" pitchFamily="18" charset="0"/>
                <a:cs typeface="Times New Roman" panose="02020603050405020304" pitchFamily="18" charset="0"/>
              </a:rPr>
              <a:t>D. Devi, S. K. Biswas and B. </a:t>
            </a:r>
            <a:r>
              <a:rPr lang="en-US" sz="1800" dirty="0" err="1">
                <a:latin typeface="Times New Roman" panose="02020603050405020304" pitchFamily="18" charset="0"/>
                <a:cs typeface="Times New Roman" panose="02020603050405020304" pitchFamily="18" charset="0"/>
              </a:rPr>
              <a:t>Purkayastha</a:t>
            </a:r>
            <a:r>
              <a:rPr lang="en-US" sz="1800" dirty="0">
                <a:latin typeface="Times New Roman" panose="02020603050405020304" pitchFamily="18" charset="0"/>
                <a:cs typeface="Times New Roman" panose="02020603050405020304" pitchFamily="18" charset="0"/>
              </a:rPr>
              <a:t>, "A Cost-sensitive weighted Random Forest Technique for Credit Card Fraud Detection," 2019 10th International Conference on Computing, Communication and Networking Technologies (ICCCNT), 2019.</a:t>
            </a:r>
          </a:p>
          <a:p>
            <a:pPr marL="457200" indent="-457200" algn="just">
              <a:buFont typeface="+mj-lt"/>
              <a:buAutoNum type="arabicParenR" startAt="6"/>
            </a:pPr>
            <a:r>
              <a:rPr lang="en-US" sz="1800" dirty="0">
                <a:latin typeface="Times New Roman" panose="02020603050405020304" pitchFamily="18" charset="0"/>
                <a:cs typeface="Times New Roman" panose="02020603050405020304" pitchFamily="18" charset="0"/>
              </a:rPr>
              <a:t>Singh, Ajeet &amp; Jain, Anurag. (2019). An Empirical Study of AML Approach for Credit Card Fraud Detection–Financial Transactions. International Journal of Computers Communications &amp; Control. 14. 670-690. 10.15837/ijccc.2019.6.3498. </a:t>
            </a:r>
          </a:p>
          <a:p>
            <a:pPr marL="457200" indent="-457200" algn="just">
              <a:buFont typeface="+mj-lt"/>
              <a:buAutoNum type="arabicParenR" startAt="6"/>
            </a:pPr>
            <a:r>
              <a:rPr lang="en-US" sz="1800" dirty="0" err="1">
                <a:latin typeface="Times New Roman" panose="02020603050405020304" pitchFamily="18" charset="0"/>
                <a:cs typeface="Times New Roman" panose="02020603050405020304" pitchFamily="18" charset="0"/>
              </a:rPr>
              <a:t>Carcillo</a:t>
            </a:r>
            <a:r>
              <a:rPr lang="en-US" sz="1800" dirty="0">
                <a:latin typeface="Times New Roman" panose="02020603050405020304" pitchFamily="18" charset="0"/>
                <a:cs typeface="Times New Roman" panose="02020603050405020304" pitchFamily="18" charset="0"/>
              </a:rPr>
              <a:t>, Fabrizio &amp; Le Borgne, Yann-</a:t>
            </a:r>
            <a:r>
              <a:rPr lang="en-US" sz="1800" dirty="0" err="1">
                <a:latin typeface="Times New Roman" panose="02020603050405020304" pitchFamily="18" charset="0"/>
                <a:cs typeface="Times New Roman" panose="02020603050405020304" pitchFamily="18" charset="0"/>
              </a:rPr>
              <a:t>Aël</a:t>
            </a:r>
            <a:r>
              <a:rPr lang="en-US" sz="1800" dirty="0">
                <a:latin typeface="Times New Roman" panose="02020603050405020304" pitchFamily="18" charset="0"/>
                <a:cs typeface="Times New Roman" panose="02020603050405020304" pitchFamily="18" charset="0"/>
              </a:rPr>
              <a:t> &amp; </a:t>
            </a:r>
            <a:r>
              <a:rPr lang="en-US" sz="1800" dirty="0" err="1">
                <a:latin typeface="Times New Roman" panose="02020603050405020304" pitchFamily="18" charset="0"/>
                <a:cs typeface="Times New Roman" panose="02020603050405020304" pitchFamily="18" charset="0"/>
              </a:rPr>
              <a:t>Caelen</a:t>
            </a:r>
            <a:r>
              <a:rPr lang="en-US" sz="1800" dirty="0">
                <a:latin typeface="Times New Roman" panose="02020603050405020304" pitchFamily="18" charset="0"/>
                <a:cs typeface="Times New Roman" panose="02020603050405020304" pitchFamily="18" charset="0"/>
              </a:rPr>
              <a:t>, Olivier &amp; </a:t>
            </a:r>
            <a:r>
              <a:rPr lang="en-US" sz="1800" dirty="0" err="1">
                <a:latin typeface="Times New Roman" panose="02020603050405020304" pitchFamily="18" charset="0"/>
                <a:cs typeface="Times New Roman" panose="02020603050405020304" pitchFamily="18" charset="0"/>
              </a:rPr>
              <a:t>Kessaci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Yacine</a:t>
            </a:r>
            <a:r>
              <a:rPr lang="en-US" sz="1800" dirty="0">
                <a:latin typeface="Times New Roman" panose="02020603050405020304" pitchFamily="18" charset="0"/>
                <a:cs typeface="Times New Roman" panose="02020603050405020304" pitchFamily="18" charset="0"/>
              </a:rPr>
              <a:t> &amp; </a:t>
            </a:r>
            <a:r>
              <a:rPr lang="en-US" sz="1800" dirty="0" err="1">
                <a:latin typeface="Times New Roman" panose="02020603050405020304" pitchFamily="18" charset="0"/>
                <a:cs typeface="Times New Roman" panose="02020603050405020304" pitchFamily="18" charset="0"/>
              </a:rPr>
              <a:t>Oblé</a:t>
            </a:r>
            <a:r>
              <a:rPr lang="en-US" sz="1800" dirty="0">
                <a:latin typeface="Times New Roman" panose="02020603050405020304" pitchFamily="18" charset="0"/>
                <a:cs typeface="Times New Roman" panose="02020603050405020304" pitchFamily="18" charset="0"/>
              </a:rPr>
              <a:t>, Frédéric &amp; </a:t>
            </a:r>
            <a:r>
              <a:rPr lang="en-US" sz="1800" dirty="0" err="1">
                <a:latin typeface="Times New Roman" panose="02020603050405020304" pitchFamily="18" charset="0"/>
                <a:cs typeface="Times New Roman" panose="02020603050405020304" pitchFamily="18" charset="0"/>
              </a:rPr>
              <a:t>Bontempi</a:t>
            </a:r>
            <a:r>
              <a:rPr lang="en-US" sz="1800" dirty="0">
                <a:latin typeface="Times New Roman" panose="02020603050405020304" pitchFamily="18" charset="0"/>
                <a:cs typeface="Times New Roman" panose="02020603050405020304" pitchFamily="18" charset="0"/>
              </a:rPr>
              <a:t>, Gianluca. (2019). Combining Unsupervised and Supervised Learning in Credit Card Fraud Detection. Information Sciences. 10.1016/j.ins.2019.05.042.</a:t>
            </a:r>
          </a:p>
          <a:p>
            <a:pPr marL="457200" indent="-457200" algn="just">
              <a:buFont typeface="+mj-lt"/>
              <a:buAutoNum type="arabicParenR" startAt="6"/>
            </a:pPr>
            <a:r>
              <a:rPr lang="en-US" sz="1800" dirty="0">
                <a:latin typeface="Times New Roman" panose="02020603050405020304" pitchFamily="18" charset="0"/>
                <a:cs typeface="Times New Roman" panose="02020603050405020304" pitchFamily="18" charset="0"/>
              </a:rPr>
              <a:t>Yang, </a:t>
            </a:r>
            <a:r>
              <a:rPr lang="en-US" sz="1800" dirty="0" err="1">
                <a:latin typeface="Times New Roman" panose="02020603050405020304" pitchFamily="18" charset="0"/>
                <a:cs typeface="Times New Roman" panose="02020603050405020304" pitchFamily="18" charset="0"/>
              </a:rPr>
              <a:t>Wensi</a:t>
            </a:r>
            <a:r>
              <a:rPr lang="en-US" sz="1800" dirty="0">
                <a:latin typeface="Times New Roman" panose="02020603050405020304" pitchFamily="18" charset="0"/>
                <a:cs typeface="Times New Roman" panose="02020603050405020304" pitchFamily="18" charset="0"/>
              </a:rPr>
              <a:t> &amp; Zhang, </a:t>
            </a:r>
            <a:r>
              <a:rPr lang="en-US" sz="1800" dirty="0" err="1">
                <a:latin typeface="Times New Roman" panose="02020603050405020304" pitchFamily="18" charset="0"/>
                <a:cs typeface="Times New Roman" panose="02020603050405020304" pitchFamily="18" charset="0"/>
              </a:rPr>
              <a:t>Yuhang</a:t>
            </a:r>
            <a:r>
              <a:rPr lang="en-US" sz="1800" dirty="0">
                <a:latin typeface="Times New Roman" panose="02020603050405020304" pitchFamily="18" charset="0"/>
                <a:cs typeface="Times New Roman" panose="02020603050405020304" pitchFamily="18" charset="0"/>
              </a:rPr>
              <a:t> &amp; Ye, </a:t>
            </a:r>
            <a:r>
              <a:rPr lang="en-US" sz="1800" dirty="0" err="1">
                <a:latin typeface="Times New Roman" panose="02020603050405020304" pitchFamily="18" charset="0"/>
                <a:cs typeface="Times New Roman" panose="02020603050405020304" pitchFamily="18" charset="0"/>
              </a:rPr>
              <a:t>Kejiang</a:t>
            </a:r>
            <a:r>
              <a:rPr lang="en-US" sz="1800" dirty="0">
                <a:latin typeface="Times New Roman" panose="02020603050405020304" pitchFamily="18" charset="0"/>
                <a:cs typeface="Times New Roman" panose="02020603050405020304" pitchFamily="18" charset="0"/>
              </a:rPr>
              <a:t> &amp; Li, Li &amp; Xu, Cheng-Zhong. (2019). FFD: A Federated Learning Based Method for Credit Card Fraud Detection. 10.1007/978-3-030-23551-2_2.</a:t>
            </a:r>
          </a:p>
          <a:p>
            <a:pPr marL="457200" indent="-457200" algn="just">
              <a:buFont typeface="+mj-lt"/>
              <a:buAutoNum type="arabicParenR" startAt="6"/>
            </a:pPr>
            <a:r>
              <a:rPr lang="en-US" sz="1800" dirty="0">
                <a:latin typeface="Times New Roman" panose="02020603050405020304" pitchFamily="18" charset="0"/>
                <a:cs typeface="Times New Roman" panose="02020603050405020304" pitchFamily="18" charset="0"/>
              </a:rPr>
              <a:t>Tong Wang, Cynthia Rudin, Daniel Wagner, and Rich </a:t>
            </a:r>
            <a:r>
              <a:rPr lang="en-US" sz="1800" dirty="0" err="1">
                <a:latin typeface="Times New Roman" panose="02020603050405020304" pitchFamily="18" charset="0"/>
                <a:cs typeface="Times New Roman" panose="02020603050405020304" pitchFamily="18" charset="0"/>
              </a:rPr>
              <a:t>Sevieri</a:t>
            </a:r>
            <a:r>
              <a:rPr lang="en-US" sz="1800" dirty="0">
                <a:latin typeface="Times New Roman" panose="02020603050405020304" pitchFamily="18" charset="0"/>
                <a:cs typeface="Times New Roman" panose="02020603050405020304" pitchFamily="18" charset="0"/>
              </a:rPr>
              <a:t>. “Detecting patterns of crime with series finder”. In Proceedings of the European Conference on Machine Learning and Principles and Practice of Knowledge Discovery in Databases (ECMLPKDD 2013), 2013.</a:t>
            </a:r>
          </a:p>
        </p:txBody>
      </p:sp>
    </p:spTree>
    <p:extLst>
      <p:ext uri="{BB962C8B-B14F-4D97-AF65-F5344CB8AC3E}">
        <p14:creationId xmlns:p14="http://schemas.microsoft.com/office/powerpoint/2010/main" val="3839408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AD4D-072C-4508-B146-83764BB3CFFE}"/>
              </a:ext>
            </a:extLst>
          </p:cNvPr>
          <p:cNvSpPr>
            <a:spLocks noGrp="1"/>
          </p:cNvSpPr>
          <p:nvPr>
            <p:ph type="title"/>
          </p:nvPr>
        </p:nvSpPr>
        <p:spPr/>
        <p:txBody>
          <a:bodyPr>
            <a:normAutofit/>
          </a:bodyPr>
          <a:lstStyle/>
          <a:p>
            <a:r>
              <a:rPr lang="en-IN"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0845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6203-B797-46BD-8D09-4B2588E8D71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FD079C77-EA53-494A-B927-F92F00F29A2A}"/>
              </a:ext>
            </a:extLst>
          </p:cNvPr>
          <p:cNvSpPr>
            <a:spLocks noGrp="1"/>
          </p:cNvSpPr>
          <p:nvPr>
            <p:ph idx="1"/>
          </p:nvPr>
        </p:nvSpPr>
        <p:spPr>
          <a:xfrm>
            <a:off x="1130270" y="1842655"/>
            <a:ext cx="9603275" cy="4062022"/>
          </a:xfrm>
        </p:spPr>
        <p:txBody>
          <a:bodyPr>
            <a:normAutofit/>
          </a:bodyPr>
          <a:lstStyle/>
          <a:p>
            <a:pPr algn="just">
              <a:lnSpc>
                <a:spcPct val="150000"/>
              </a:lnSpc>
            </a:pPr>
            <a:r>
              <a:rPr lang="en-US"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objective of this paper is to detect fraudulent transactions using credit cards with the help of ML algorithms and deep learning algorithms.</a:t>
            </a:r>
          </a:p>
        </p:txBody>
      </p:sp>
    </p:spTree>
    <p:extLst>
      <p:ext uri="{BB962C8B-B14F-4D97-AF65-F5344CB8AC3E}">
        <p14:creationId xmlns:p14="http://schemas.microsoft.com/office/powerpoint/2010/main" val="48166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6203-B797-46BD-8D09-4B2588E8D71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D079C77-EA53-494A-B927-F92F00F29A2A}"/>
              </a:ext>
            </a:extLst>
          </p:cNvPr>
          <p:cNvSpPr>
            <a:spLocks noGrp="1"/>
          </p:cNvSpPr>
          <p:nvPr>
            <p:ph idx="1"/>
          </p:nvPr>
        </p:nvSpPr>
        <p:spPr>
          <a:xfrm>
            <a:off x="1130270" y="1842655"/>
            <a:ext cx="9603275" cy="4062022"/>
          </a:xfrm>
        </p:spPr>
        <p:txBody>
          <a:bodyPr>
            <a:normAutofit/>
          </a:bodyPr>
          <a:lstStyle/>
          <a:p>
            <a:pPr algn="just">
              <a:lnSpc>
                <a:spcPct val="150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Most companies and institutions now tend to move their business toward online services due to the rapid increase of using modern technology in all fields. </a:t>
            </a:r>
          </a:p>
          <a:p>
            <a:pPr algn="just">
              <a:lnSpc>
                <a:spcPct val="150000"/>
              </a:lnSpc>
            </a:pPr>
            <a:r>
              <a:rPr lang="en-US"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rise of digital payments systems such as google Pay, Phone Pay, and Paytm has meant that loss due to fraudulent activity is expected to increase. </a:t>
            </a:r>
          </a:p>
          <a:p>
            <a:pPr algn="just">
              <a:lnSpc>
                <a:spcPct val="150000"/>
              </a:lnSpc>
            </a:pPr>
            <a:r>
              <a:rPr lang="en-US"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Deep Learning presents a promising solution to the problem of credit card fraud detection by enabling institutions to make optimal use of their historic customer data as well as real-time transaction details that are recorded at the time of the transaction. </a:t>
            </a:r>
          </a:p>
        </p:txBody>
      </p:sp>
    </p:spTree>
    <p:extLst>
      <p:ext uri="{BB962C8B-B14F-4D97-AF65-F5344CB8AC3E}">
        <p14:creationId xmlns:p14="http://schemas.microsoft.com/office/powerpoint/2010/main" val="311246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C53062-DE82-4C11-8BAC-08EC98531D78}"/>
              </a:ext>
            </a:extLst>
          </p:cNvPr>
          <p:cNvSpPr>
            <a:spLocks noGrp="1"/>
          </p:cNvSpPr>
          <p:nvPr>
            <p:ph idx="1"/>
          </p:nvPr>
        </p:nvSpPr>
        <p:spPr>
          <a:xfrm>
            <a:off x="1032615" y="991039"/>
            <a:ext cx="9603275" cy="3539397"/>
          </a:xfrm>
        </p:spPr>
        <p:txBody>
          <a:bodyPr>
            <a:normAutofit fontScale="92500" lnSpcReduction="10000"/>
          </a:bodyPr>
          <a:lstStyle/>
          <a:p>
            <a:pPr algn="just">
              <a:lnSpc>
                <a:spcPct val="150000"/>
              </a:lnSpc>
            </a:pPr>
            <a:r>
              <a:rPr lang="en-US" sz="2200" dirty="0">
                <a:latin typeface="Times New Roman" panose="02020603050405020304" pitchFamily="18" charset="0"/>
                <a:cs typeface="Times New Roman" panose="02020603050405020304" pitchFamily="18" charset="0"/>
              </a:rPr>
              <a:t>To ensure the safety of users for these credit cards, the credit card’s provider should provide a service to protect users from any risk they may face. Consequently, we present our approach to predict legitimate or fraud transactions. </a:t>
            </a:r>
            <a:endParaRPr lang="en-SG" sz="2200" dirty="0">
              <a:latin typeface="Times New Roman" panose="02020603050405020304" pitchFamily="18" charset="0"/>
              <a:cs typeface="Times New Roman" panose="02020603050405020304" pitchFamily="18" charset="0"/>
            </a:endParaRPr>
          </a:p>
          <a:p>
            <a:pPr algn="just">
              <a:lnSpc>
                <a:spcPct val="150000"/>
              </a:lnSpc>
            </a:pPr>
            <a:r>
              <a:rPr lang="en-SG" sz="2200" dirty="0">
                <a:latin typeface="Times New Roman" panose="02020603050405020304" pitchFamily="18" charset="0"/>
                <a:cs typeface="Times New Roman" panose="02020603050405020304" pitchFamily="18" charset="0"/>
              </a:rPr>
              <a:t>To ensure the safety of users for these credit cards, the credit card’s provider should provide a service to protect users from any risk they may face.</a:t>
            </a:r>
          </a:p>
          <a:p>
            <a:pPr algn="just">
              <a:lnSpc>
                <a:spcPct val="150000"/>
              </a:lnSpc>
            </a:pPr>
            <a:r>
              <a:rPr lang="en-SG" sz="2200" dirty="0">
                <a:latin typeface="Times New Roman" panose="02020603050405020304" pitchFamily="18" charset="0"/>
                <a:cs typeface="Times New Roman" panose="02020603050405020304" pitchFamily="18" charset="0"/>
              </a:rPr>
              <a:t>Proposed system is to predict legitimate or fraud transactions on the IEEE-CIS Fraud Detection dataset provided by Kaggle.</a:t>
            </a:r>
          </a:p>
          <a:p>
            <a:endParaRPr lang="en-IN" dirty="0"/>
          </a:p>
        </p:txBody>
      </p:sp>
    </p:spTree>
    <p:extLst>
      <p:ext uri="{BB962C8B-B14F-4D97-AF65-F5344CB8AC3E}">
        <p14:creationId xmlns:p14="http://schemas.microsoft.com/office/powerpoint/2010/main" val="2424063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F706C-084D-4585-A544-1CC67E76D621}"/>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CAC334F-88D4-454E-998B-446E2CB7C76C}"/>
              </a:ext>
            </a:extLst>
          </p:cNvPr>
          <p:cNvSpPr>
            <a:spLocks noGrp="1"/>
          </p:cNvSpPr>
          <p:nvPr>
            <p:ph idx="1"/>
          </p:nvPr>
        </p:nvSpPr>
        <p:spPr>
          <a:xfrm>
            <a:off x="1130270" y="1593272"/>
            <a:ext cx="9603275" cy="4311403"/>
          </a:xfrm>
        </p:spPr>
        <p:txBody>
          <a:bodyPr>
            <a:normAutofit fontScale="85000" lnSpcReduction="10000"/>
          </a:bodyPr>
          <a:lstStyle/>
          <a:p>
            <a:pPr algn="just">
              <a:lnSpc>
                <a:spcPct val="160000"/>
              </a:lnSpc>
            </a:pPr>
            <a:r>
              <a:rPr lang="en-SG" sz="2400" dirty="0">
                <a:latin typeface="Times New Roman" panose="02020603050405020304" pitchFamily="18" charset="0"/>
                <a:cs typeface="Times New Roman" panose="02020603050405020304" pitchFamily="18" charset="0"/>
              </a:rPr>
              <a:t>With the rapid evolution of the technology, the world is turning to use credit cards instead of cash in their daily life, which opens the door to many new ways for fraudulent people to use these cards in a bad way. </a:t>
            </a:r>
          </a:p>
          <a:p>
            <a:pPr algn="just">
              <a:lnSpc>
                <a:spcPct val="160000"/>
              </a:lnSpc>
            </a:pPr>
            <a:r>
              <a:rPr lang="en-US" altLang="en-US" sz="2400" dirty="0">
                <a:latin typeface="Times New Roman" panose="02020603050405020304" pitchFamily="18" charset="0"/>
                <a:cs typeface="Times New Roman" panose="02020603050405020304" pitchFamily="18" charset="0"/>
              </a:rPr>
              <a:t>The Federal Trade Commission estimates that 10 million people are victimized by credit card theft each year</a:t>
            </a:r>
          </a:p>
          <a:p>
            <a:pPr algn="just">
              <a:lnSpc>
                <a:spcPct val="160000"/>
              </a:lnSpc>
            </a:pPr>
            <a:r>
              <a:rPr lang="en-US" altLang="en-US" sz="2400" dirty="0">
                <a:latin typeface="Times New Roman" panose="02020603050405020304" pitchFamily="18" charset="0"/>
                <a:cs typeface="Times New Roman" panose="02020603050405020304" pitchFamily="18" charset="0"/>
              </a:rPr>
              <a:t>Credit card companies lose close to $50 billion dollars per year because of fraud</a:t>
            </a:r>
          </a:p>
          <a:p>
            <a:pPr algn="just">
              <a:lnSpc>
                <a:spcPct val="160000"/>
              </a:lnSpc>
            </a:pPr>
            <a:r>
              <a:rPr lang="en-SG" sz="2400" dirty="0">
                <a:latin typeface="Times New Roman" panose="02020603050405020304" pitchFamily="18" charset="0"/>
                <a:cs typeface="Times New Roman" panose="02020603050405020304" pitchFamily="18" charset="0"/>
              </a:rPr>
              <a:t>This is a very relevant problem that demands the attention of communities such as machine learning and data science where the solution to this problem can be automated.</a:t>
            </a:r>
          </a:p>
        </p:txBody>
      </p:sp>
    </p:spTree>
    <p:extLst>
      <p:ext uri="{BB962C8B-B14F-4D97-AF65-F5344CB8AC3E}">
        <p14:creationId xmlns:p14="http://schemas.microsoft.com/office/powerpoint/2010/main" val="57212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F2D2-85F7-413C-B632-363D941184A9}"/>
              </a:ext>
            </a:extLst>
          </p:cNvPr>
          <p:cNvSpPr>
            <a:spLocks noGrp="1"/>
          </p:cNvSpPr>
          <p:nvPr>
            <p:ph type="title"/>
          </p:nvPr>
        </p:nvSpPr>
        <p:spPr>
          <a:xfrm>
            <a:off x="830915" y="245655"/>
            <a:ext cx="10364451" cy="1041607"/>
          </a:xfrm>
        </p:spPr>
        <p:txBody>
          <a:bodyPr/>
          <a:lstStyle/>
          <a:p>
            <a:r>
              <a:rPr lang="en-US" b="1" dirty="0">
                <a:latin typeface="Times New Roman" panose="02020603050405020304" pitchFamily="18" charset="0"/>
                <a:cs typeface="Times New Roman" panose="02020603050405020304" pitchFamily="18" charset="0"/>
              </a:rPr>
              <a:t>Literature survey </a:t>
            </a:r>
            <a:endParaRPr lang="en-IN"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3324DDC3-6EE9-4D1B-8855-359012A6A246}"/>
              </a:ext>
            </a:extLst>
          </p:cNvPr>
          <p:cNvGraphicFramePr>
            <a:graphicFrameLocks noGrp="1"/>
          </p:cNvGraphicFramePr>
          <p:nvPr>
            <p:ph sz="quarter" idx="13"/>
            <p:extLst>
              <p:ext uri="{D42A27DB-BD31-4B8C-83A1-F6EECF244321}">
                <p14:modId xmlns:p14="http://schemas.microsoft.com/office/powerpoint/2010/main" val="1238821464"/>
              </p:ext>
            </p:extLst>
          </p:nvPr>
        </p:nvGraphicFramePr>
        <p:xfrm>
          <a:off x="159798" y="1097454"/>
          <a:ext cx="11789545" cy="4754880"/>
        </p:xfrm>
        <a:graphic>
          <a:graphicData uri="http://schemas.openxmlformats.org/drawingml/2006/table">
            <a:tbl>
              <a:tblPr firstRow="1" bandRow="1">
                <a:tableStyleId>{073A0DAA-6AF3-43AB-8588-CEC1D06C72B9}</a:tableStyleId>
              </a:tblPr>
              <a:tblGrid>
                <a:gridCol w="758370">
                  <a:extLst>
                    <a:ext uri="{9D8B030D-6E8A-4147-A177-3AD203B41FA5}">
                      <a16:colId xmlns:a16="http://schemas.microsoft.com/office/drawing/2014/main" val="3548893155"/>
                    </a:ext>
                  </a:extLst>
                </a:gridCol>
                <a:gridCol w="1842923">
                  <a:extLst>
                    <a:ext uri="{9D8B030D-6E8A-4147-A177-3AD203B41FA5}">
                      <a16:colId xmlns:a16="http://schemas.microsoft.com/office/drawing/2014/main" val="2551451530"/>
                    </a:ext>
                  </a:extLst>
                </a:gridCol>
                <a:gridCol w="1940167">
                  <a:extLst>
                    <a:ext uri="{9D8B030D-6E8A-4147-A177-3AD203B41FA5}">
                      <a16:colId xmlns:a16="http://schemas.microsoft.com/office/drawing/2014/main" val="870849423"/>
                    </a:ext>
                  </a:extLst>
                </a:gridCol>
                <a:gridCol w="2248182">
                  <a:extLst>
                    <a:ext uri="{9D8B030D-6E8A-4147-A177-3AD203B41FA5}">
                      <a16:colId xmlns:a16="http://schemas.microsoft.com/office/drawing/2014/main" val="4209419214"/>
                    </a:ext>
                  </a:extLst>
                </a:gridCol>
                <a:gridCol w="1469554">
                  <a:extLst>
                    <a:ext uri="{9D8B030D-6E8A-4147-A177-3AD203B41FA5}">
                      <a16:colId xmlns:a16="http://schemas.microsoft.com/office/drawing/2014/main" val="4274683170"/>
                    </a:ext>
                  </a:extLst>
                </a:gridCol>
                <a:gridCol w="1639406">
                  <a:extLst>
                    <a:ext uri="{9D8B030D-6E8A-4147-A177-3AD203B41FA5}">
                      <a16:colId xmlns:a16="http://schemas.microsoft.com/office/drawing/2014/main" val="832809551"/>
                    </a:ext>
                  </a:extLst>
                </a:gridCol>
                <a:gridCol w="1890943">
                  <a:extLst>
                    <a:ext uri="{9D8B030D-6E8A-4147-A177-3AD203B41FA5}">
                      <a16:colId xmlns:a16="http://schemas.microsoft.com/office/drawing/2014/main" val="373818889"/>
                    </a:ext>
                  </a:extLst>
                </a:gridCol>
              </a:tblGrid>
              <a:tr h="146701">
                <a:tc>
                  <a:txBody>
                    <a:bodyPr/>
                    <a:lstStyle/>
                    <a:p>
                      <a:pPr algn="ctr"/>
                      <a:r>
                        <a:rPr lang="en-US" sz="1600" b="1" dirty="0" err="1">
                          <a:latin typeface="Times New Roman" panose="02020603050405020304" pitchFamily="18" charset="0"/>
                          <a:cs typeface="Times New Roman" panose="02020603050405020304" pitchFamily="18" charset="0"/>
                        </a:rPr>
                        <a:t>Sl.No</a:t>
                      </a:r>
                      <a:r>
                        <a:rPr lang="en-US" sz="1600" b="1"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Title</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Author</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IN" sz="1600" b="1" dirty="0">
                          <a:latin typeface="Times New Roman" panose="02020603050405020304" pitchFamily="18" charset="0"/>
                          <a:cs typeface="Times New Roman" panose="02020603050405020304" pitchFamily="18" charset="0"/>
                        </a:rPr>
                        <a:t>Content</a:t>
                      </a:r>
                    </a:p>
                  </a:txBody>
                  <a:tcPr/>
                </a:tc>
                <a:tc>
                  <a:txBody>
                    <a:bodyPr/>
                    <a:lstStyle/>
                    <a:p>
                      <a:pPr algn="ctr"/>
                      <a:r>
                        <a:rPr lang="en-US" sz="1600" b="1" i="0" dirty="0">
                          <a:latin typeface="Times New Roman" panose="02020603050405020304" pitchFamily="18" charset="0"/>
                          <a:cs typeface="Times New Roman" panose="02020603050405020304" pitchFamily="18" charset="0"/>
                        </a:rPr>
                        <a:t>Method</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Advantages</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Disadvantages</a:t>
                      </a:r>
                      <a:endParaRPr lang="en-IN"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1987627"/>
                  </a:ext>
                </a:extLst>
              </a:tr>
              <a:tr h="550504">
                <a:tc>
                  <a:txBody>
                    <a:bodyPr/>
                    <a:lstStyle/>
                    <a:p>
                      <a:pPr algn="ctr"/>
                      <a:r>
                        <a:rPr lang="en-US" sz="1600" b="1">
                          <a:latin typeface="Times New Roman" panose="02020603050405020304" pitchFamily="18" charset="0"/>
                          <a:cs typeface="Times New Roman" panose="02020603050405020304" pitchFamily="18" charset="0"/>
                        </a:rPr>
                        <a:t>1</a:t>
                      </a:r>
                      <a:endParaRPr lang="en-IN" sz="1600" b="1" dirty="0">
                        <a:latin typeface="Times New Roman" panose="02020603050405020304" pitchFamily="18" charset="0"/>
                        <a:cs typeface="Times New Roman" panose="02020603050405020304" pitchFamily="18" charset="0"/>
                      </a:endParaRPr>
                    </a:p>
                  </a:txBody>
                  <a:tcPr/>
                </a:tc>
                <a:tc>
                  <a:txBody>
                    <a:bodyPr/>
                    <a:lstStyle/>
                    <a:p>
                      <a:pPr algn="l"/>
                      <a:r>
                        <a:rPr lang="en-US" sz="1600" b="0" dirty="0">
                          <a:latin typeface="Times New Roman" panose="02020603050405020304" pitchFamily="18" charset="0"/>
                          <a:cs typeface="Times New Roman" panose="02020603050405020304" pitchFamily="18" charset="0"/>
                        </a:rPr>
                        <a:t>Application of Credit Card Fraud Detection: Based on Bagging Ensemble Classifier</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Masoumeh </a:t>
                      </a:r>
                      <a:r>
                        <a:rPr lang="en-US" sz="1600" dirty="0" err="1">
                          <a:latin typeface="Times New Roman" panose="02020603050405020304" pitchFamily="18" charset="0"/>
                          <a:cs typeface="Times New Roman" panose="02020603050405020304" pitchFamily="18" charset="0"/>
                        </a:rPr>
                        <a:t>Zareapoora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Pourya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Shamsolmoali</a:t>
                      </a:r>
                      <a:r>
                        <a:rPr lang="en-US" sz="1600" dirty="0">
                          <a:latin typeface="Times New Roman" panose="02020603050405020304" pitchFamily="18" charset="0"/>
                          <a:cs typeface="Times New Roman" panose="02020603050405020304" pitchFamily="18" charset="0"/>
                        </a:rPr>
                        <a:t>, 2015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Used the method based on bagging classifier to detect the credit card fraud detection techniques </a:t>
                      </a:r>
                    </a:p>
                  </a:txBody>
                  <a:tcPr/>
                </a:tc>
                <a:tc>
                  <a:txBody>
                    <a:bodyPr/>
                    <a:lstStyle/>
                    <a:p>
                      <a:pPr algn="l"/>
                      <a:r>
                        <a:rPr lang="en-SG" sz="1600" dirty="0">
                          <a:latin typeface="Times New Roman" panose="02020603050405020304" pitchFamily="18" charset="0"/>
                          <a:cs typeface="Times New Roman" panose="02020603050405020304" pitchFamily="18" charset="0"/>
                        </a:rPr>
                        <a:t>Bagging classifier based on decision three</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It is found to be stable gradually throughout the evaluation</a:t>
                      </a:r>
                      <a:endParaRPr lang="en-IN" sz="16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It is dependent of attribute values. This paper didn’t consider accuracy and error rate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5313853"/>
                  </a:ext>
                </a:extLst>
              </a:tr>
              <a:tr h="687284">
                <a:tc>
                  <a:txBody>
                    <a:bodyPr/>
                    <a:lstStyle/>
                    <a:p>
                      <a:pPr algn="ctr"/>
                      <a:r>
                        <a:rPr lang="en-US" sz="1600" b="1">
                          <a:latin typeface="Times New Roman" panose="02020603050405020304" pitchFamily="18" charset="0"/>
                          <a:cs typeface="Times New Roman" panose="02020603050405020304" pitchFamily="18" charset="0"/>
                        </a:rPr>
                        <a:t>2</a:t>
                      </a:r>
                      <a:endParaRPr lang="en-IN" sz="1600" b="1" dirty="0">
                        <a:latin typeface="Times New Roman" panose="02020603050405020304" pitchFamily="18" charset="0"/>
                        <a:cs typeface="Times New Roman" panose="02020603050405020304" pitchFamily="18" charset="0"/>
                      </a:endParaRPr>
                    </a:p>
                  </a:txBody>
                  <a:tcPr/>
                </a:tc>
                <a:tc>
                  <a:txBody>
                    <a:bodyPr/>
                    <a:lstStyle/>
                    <a:p>
                      <a:pPr algn="l"/>
                      <a:r>
                        <a:rPr lang="en-US" sz="1600" b="0" dirty="0">
                          <a:latin typeface="Times New Roman" panose="02020603050405020304" pitchFamily="18" charset="0"/>
                          <a:cs typeface="Times New Roman" panose="02020603050405020304" pitchFamily="18" charset="0"/>
                        </a:rPr>
                        <a:t>Analysis of Credit Card Fraud Detection Techniques: based on Certain Design Criteria</a:t>
                      </a:r>
                      <a:endParaRPr lang="en-IN" sz="1600" b="0" dirty="0">
                        <a:latin typeface="Times New Roman" panose="02020603050405020304" pitchFamily="18" charset="0"/>
                        <a:cs typeface="Times New Roman" panose="02020603050405020304" pitchFamily="18" charset="0"/>
                      </a:endParaRPr>
                    </a:p>
                  </a:txBody>
                  <a:tcPr/>
                </a:tc>
                <a:tc>
                  <a:txBody>
                    <a:bodyPr/>
                    <a:lstStyle/>
                    <a:p>
                      <a:pPr algn="l"/>
                      <a:r>
                        <a:rPr lang="en-IN" sz="1600" dirty="0" err="1">
                          <a:latin typeface="Times New Roman" panose="02020603050405020304" pitchFamily="18" charset="0"/>
                          <a:cs typeface="Times New Roman" panose="02020603050405020304" pitchFamily="18" charset="0"/>
                        </a:rPr>
                        <a:t>Zareapoor</a:t>
                      </a:r>
                      <a:r>
                        <a:rPr lang="en-IN" sz="1600" dirty="0">
                          <a:latin typeface="Times New Roman" panose="02020603050405020304" pitchFamily="18" charset="0"/>
                          <a:cs typeface="Times New Roman" panose="02020603050405020304" pitchFamily="18" charset="0"/>
                        </a:rPr>
                        <a:t>, Masoumeh &amp; K.R., </a:t>
                      </a:r>
                      <a:r>
                        <a:rPr lang="en-IN" sz="1600" dirty="0" err="1">
                          <a:latin typeface="Times New Roman" panose="02020603050405020304" pitchFamily="18" charset="0"/>
                          <a:cs typeface="Times New Roman" panose="02020603050405020304" pitchFamily="18" charset="0"/>
                        </a:rPr>
                        <a:t>Seeja</a:t>
                      </a:r>
                      <a:r>
                        <a:rPr lang="en-IN" sz="1600" dirty="0">
                          <a:latin typeface="Times New Roman" panose="02020603050405020304" pitchFamily="18" charset="0"/>
                          <a:cs typeface="Times New Roman" panose="02020603050405020304" pitchFamily="18" charset="0"/>
                        </a:rPr>
                        <a:t> &amp; </a:t>
                      </a:r>
                      <a:r>
                        <a:rPr lang="en-IN" sz="1600" dirty="0" err="1">
                          <a:latin typeface="Times New Roman" panose="02020603050405020304" pitchFamily="18" charset="0"/>
                          <a:cs typeface="Times New Roman" panose="02020603050405020304" pitchFamily="18" charset="0"/>
                        </a:rPr>
                        <a:t>Alam</a:t>
                      </a:r>
                      <a:r>
                        <a:rPr lang="en-IN" sz="1600" dirty="0">
                          <a:latin typeface="Times New Roman" panose="02020603050405020304" pitchFamily="18" charset="0"/>
                          <a:cs typeface="Times New Roman" panose="02020603050405020304" pitchFamily="18" charset="0"/>
                        </a:rPr>
                        <a:t>, Afshar, 2012</a:t>
                      </a:r>
                    </a:p>
                  </a:txBody>
                  <a:tcPr/>
                </a:tc>
                <a:tc>
                  <a:txBody>
                    <a:bodyPr/>
                    <a:lstStyle/>
                    <a:p>
                      <a:pPr algn="l"/>
                      <a:r>
                        <a:rPr lang="en-US" sz="1600" dirty="0">
                          <a:latin typeface="Times New Roman" panose="02020603050405020304" pitchFamily="18" charset="0"/>
                          <a:cs typeface="Times New Roman" panose="02020603050405020304" pitchFamily="18" charset="0"/>
                        </a:rPr>
                        <a:t>Presented a survey of various techniques used in credit card fraud detection and evaluates each methodology based on certain design criteria</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K-Nearest Neighbor </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The speed of accuracy is very fast in the HMM and FNN methods</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The cost is very expensive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9363893"/>
                  </a:ext>
                </a:extLst>
              </a:tr>
              <a:tr h="687284">
                <a:tc>
                  <a:txBody>
                    <a:bodyPr/>
                    <a:lstStyle/>
                    <a:p>
                      <a:pPr algn="ctr"/>
                      <a:r>
                        <a:rPr lang="en-US" sz="1600" b="1" i="0" dirty="0">
                          <a:latin typeface="Times New Roman" panose="02020603050405020304" pitchFamily="18" charset="0"/>
                          <a:cs typeface="Times New Roman" panose="02020603050405020304" pitchFamily="18" charset="0"/>
                        </a:rPr>
                        <a:t>3</a:t>
                      </a:r>
                      <a:endParaRPr lang="en-IN" sz="1600" b="1"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b="0" dirty="0">
                          <a:latin typeface="Times New Roman" panose="02020603050405020304" pitchFamily="18" charset="0"/>
                          <a:cs typeface="Times New Roman" panose="02020603050405020304" pitchFamily="18" charset="0"/>
                        </a:rPr>
                        <a:t>Detection of credit card fraud transactions using machine learning algorithms and neural networks</a:t>
                      </a:r>
                      <a:endParaRPr lang="en-IN" sz="1600" b="0" i="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 </a:t>
                      </a:r>
                      <a:r>
                        <a:rPr lang="en-US" sz="1600" dirty="0" err="1">
                          <a:latin typeface="Times New Roman" panose="02020603050405020304" pitchFamily="18" charset="0"/>
                          <a:cs typeface="Times New Roman" panose="02020603050405020304" pitchFamily="18" charset="0"/>
                        </a:rPr>
                        <a:t>Dighe</a:t>
                      </a:r>
                      <a:r>
                        <a:rPr lang="en-US" sz="1600" dirty="0">
                          <a:latin typeface="Times New Roman" panose="02020603050405020304" pitchFamily="18" charset="0"/>
                          <a:cs typeface="Times New Roman" panose="02020603050405020304" pitchFamily="18" charset="0"/>
                        </a:rPr>
                        <a:t>, S. Patil and S. </a:t>
                      </a:r>
                      <a:r>
                        <a:rPr lang="en-US" sz="1600" dirty="0" err="1">
                          <a:latin typeface="Times New Roman" panose="02020603050405020304" pitchFamily="18" charset="0"/>
                          <a:cs typeface="Times New Roman" panose="02020603050405020304" pitchFamily="18" charset="0"/>
                        </a:rPr>
                        <a:t>Kokate</a:t>
                      </a:r>
                      <a:r>
                        <a:rPr lang="en-US" sz="1600" dirty="0">
                          <a:latin typeface="Times New Roman" panose="02020603050405020304" pitchFamily="18" charset="0"/>
                          <a:cs typeface="Times New Roman" panose="02020603050405020304" pitchFamily="18" charset="0"/>
                        </a:rPr>
                        <a:t>, 2018</a:t>
                      </a:r>
                      <a:endParaRPr lang="en-IN" sz="1600" b="0" i="0" dirty="0">
                        <a:latin typeface="Times New Roman" panose="02020603050405020304" pitchFamily="18" charset="0"/>
                        <a:cs typeface="Times New Roman" panose="02020603050405020304" pitchFamily="18" charset="0"/>
                      </a:endParaRPr>
                    </a:p>
                  </a:txBody>
                  <a:tcPr/>
                </a:tc>
                <a:tc>
                  <a:txBody>
                    <a:bodyPr/>
                    <a:lstStyle/>
                    <a:p>
                      <a:r>
                        <a:rPr lang="en-US" sz="1600" b="0" i="0" dirty="0">
                          <a:latin typeface="Times New Roman" panose="02020603050405020304" pitchFamily="18" charset="0"/>
                          <a:cs typeface="Times New Roman" panose="02020603050405020304" pitchFamily="18" charset="0"/>
                        </a:rPr>
                        <a:t>Comparing the usage pattern and current transaction, this paper classify it as either fraud or a legitimate transaction</a:t>
                      </a:r>
                      <a:endParaRPr lang="en-IN" sz="1600" b="0" i="0" dirty="0">
                        <a:latin typeface="Times New Roman" panose="02020603050405020304" pitchFamily="18" charset="0"/>
                        <a:cs typeface="Times New Roman" panose="02020603050405020304" pitchFamily="18" charset="0"/>
                      </a:endParaRPr>
                    </a:p>
                  </a:txBody>
                  <a:tcPr/>
                </a:tc>
                <a:tc>
                  <a:txBody>
                    <a:bodyPr/>
                    <a:lstStyle/>
                    <a:p>
                      <a:r>
                        <a:rPr lang="en-SG" sz="1600" dirty="0">
                          <a:latin typeface="Times New Roman" panose="02020603050405020304" pitchFamily="18" charset="0"/>
                          <a:cs typeface="Times New Roman" panose="02020603050405020304" pitchFamily="18" charset="0"/>
                        </a:rPr>
                        <a:t>Multi-Layer Perceptron and Decision Trees</a:t>
                      </a:r>
                      <a:endParaRPr lang="en-IN" sz="1600" b="0" i="0" dirty="0">
                        <a:latin typeface="Times New Roman" panose="02020603050405020304" pitchFamily="18" charset="0"/>
                        <a:cs typeface="Times New Roman" panose="02020603050405020304" pitchFamily="18" charset="0"/>
                      </a:endParaRPr>
                    </a:p>
                  </a:txBody>
                  <a:tcPr/>
                </a:tc>
                <a:tc>
                  <a:txBody>
                    <a:bodyPr/>
                    <a:lstStyle/>
                    <a:p>
                      <a:r>
                        <a:rPr lang="en-SG" sz="1600" dirty="0">
                          <a:latin typeface="Times New Roman" panose="02020603050405020304" pitchFamily="18" charset="0"/>
                          <a:cs typeface="Times New Roman" panose="02020603050405020304" pitchFamily="18" charset="0"/>
                        </a:rPr>
                        <a:t>Result evaluated in terms of various accuracy metrics</a:t>
                      </a:r>
                      <a:endParaRPr lang="en-IN" sz="1600" b="0" i="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It requires large computation power</a:t>
                      </a:r>
                      <a:endParaRPr lang="en-IN" sz="1600"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1038362"/>
                  </a:ext>
                </a:extLst>
              </a:tr>
            </a:tbl>
          </a:graphicData>
        </a:graphic>
      </p:graphicFrame>
    </p:spTree>
    <p:extLst>
      <p:ext uri="{BB962C8B-B14F-4D97-AF65-F5344CB8AC3E}">
        <p14:creationId xmlns:p14="http://schemas.microsoft.com/office/powerpoint/2010/main" val="321026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6A576BC-807E-47D7-A29A-BD311919FCA6}"/>
              </a:ext>
            </a:extLst>
          </p:cNvPr>
          <p:cNvGraphicFramePr>
            <a:graphicFrameLocks noGrp="1"/>
          </p:cNvGraphicFramePr>
          <p:nvPr>
            <p:ph sz="quarter" idx="13"/>
            <p:extLst>
              <p:ext uri="{D42A27DB-BD31-4B8C-83A1-F6EECF244321}">
                <p14:modId xmlns:p14="http://schemas.microsoft.com/office/powerpoint/2010/main" val="915194727"/>
              </p:ext>
            </p:extLst>
          </p:nvPr>
        </p:nvGraphicFramePr>
        <p:xfrm>
          <a:off x="568036" y="1085351"/>
          <a:ext cx="11055931" cy="4754880"/>
        </p:xfrm>
        <a:graphic>
          <a:graphicData uri="http://schemas.openxmlformats.org/drawingml/2006/table">
            <a:tbl>
              <a:tblPr firstRow="1" bandRow="1">
                <a:tableStyleId>{073A0DAA-6AF3-43AB-8588-CEC1D06C72B9}</a:tableStyleId>
              </a:tblPr>
              <a:tblGrid>
                <a:gridCol w="788515">
                  <a:extLst>
                    <a:ext uri="{9D8B030D-6E8A-4147-A177-3AD203B41FA5}">
                      <a16:colId xmlns:a16="http://schemas.microsoft.com/office/drawing/2014/main" val="3085790882"/>
                    </a:ext>
                  </a:extLst>
                </a:gridCol>
                <a:gridCol w="1595956">
                  <a:extLst>
                    <a:ext uri="{9D8B030D-6E8A-4147-A177-3AD203B41FA5}">
                      <a16:colId xmlns:a16="http://schemas.microsoft.com/office/drawing/2014/main" val="2317053139"/>
                    </a:ext>
                  </a:extLst>
                </a:gridCol>
                <a:gridCol w="1634733">
                  <a:extLst>
                    <a:ext uri="{9D8B030D-6E8A-4147-A177-3AD203B41FA5}">
                      <a16:colId xmlns:a16="http://schemas.microsoft.com/office/drawing/2014/main" val="2175913601"/>
                    </a:ext>
                  </a:extLst>
                </a:gridCol>
                <a:gridCol w="2381219">
                  <a:extLst>
                    <a:ext uri="{9D8B030D-6E8A-4147-A177-3AD203B41FA5}">
                      <a16:colId xmlns:a16="http://schemas.microsoft.com/office/drawing/2014/main" val="2662661100"/>
                    </a:ext>
                  </a:extLst>
                </a:gridCol>
                <a:gridCol w="1360564">
                  <a:extLst>
                    <a:ext uri="{9D8B030D-6E8A-4147-A177-3AD203B41FA5}">
                      <a16:colId xmlns:a16="http://schemas.microsoft.com/office/drawing/2014/main" val="48622086"/>
                    </a:ext>
                  </a:extLst>
                </a:gridCol>
                <a:gridCol w="1548846">
                  <a:extLst>
                    <a:ext uri="{9D8B030D-6E8A-4147-A177-3AD203B41FA5}">
                      <a16:colId xmlns:a16="http://schemas.microsoft.com/office/drawing/2014/main" val="4132294569"/>
                    </a:ext>
                  </a:extLst>
                </a:gridCol>
                <a:gridCol w="1746098">
                  <a:extLst>
                    <a:ext uri="{9D8B030D-6E8A-4147-A177-3AD203B41FA5}">
                      <a16:colId xmlns:a16="http://schemas.microsoft.com/office/drawing/2014/main" val="98104092"/>
                    </a:ext>
                  </a:extLst>
                </a:gridCol>
              </a:tblGrid>
              <a:tr h="0">
                <a:tc>
                  <a:txBody>
                    <a:bodyPr/>
                    <a:lstStyle/>
                    <a:p>
                      <a:pPr algn="ctr"/>
                      <a:r>
                        <a:rPr lang="en-US" sz="1600" b="1" dirty="0" err="1">
                          <a:latin typeface="Times New Roman" panose="02020603050405020304" pitchFamily="18" charset="0"/>
                          <a:cs typeface="Times New Roman" panose="02020603050405020304" pitchFamily="18" charset="0"/>
                        </a:rPr>
                        <a:t>Sl.No</a:t>
                      </a:r>
                      <a:endParaRPr lang="en-IN" sz="1600" b="1" i="0"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Title</a:t>
                      </a:r>
                      <a:endParaRPr lang="en-IN" sz="1600" b="1" i="0"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Author</a:t>
                      </a:r>
                      <a:endParaRPr lang="en-IN" sz="1600" b="1" i="0" dirty="0">
                        <a:latin typeface="Times New Roman" panose="02020603050405020304" pitchFamily="18" charset="0"/>
                        <a:cs typeface="Times New Roman" panose="02020603050405020304" pitchFamily="18" charset="0"/>
                      </a:endParaRPr>
                    </a:p>
                  </a:txBody>
                  <a:tcPr/>
                </a:tc>
                <a:tc>
                  <a:txBody>
                    <a:bodyPr/>
                    <a:lstStyle/>
                    <a:p>
                      <a:pPr algn="ctr"/>
                      <a:r>
                        <a:rPr lang="en-IN" sz="1600" b="1" i="0" dirty="0">
                          <a:latin typeface="Times New Roman" panose="02020603050405020304" pitchFamily="18" charset="0"/>
                          <a:cs typeface="Times New Roman" panose="02020603050405020304" pitchFamily="18" charset="0"/>
                        </a:rPr>
                        <a:t>Content</a:t>
                      </a:r>
                    </a:p>
                  </a:txBody>
                  <a:tcPr/>
                </a:tc>
                <a:tc>
                  <a:txBody>
                    <a:bodyPr/>
                    <a:lstStyle/>
                    <a:p>
                      <a:pPr algn="ctr"/>
                      <a:r>
                        <a:rPr lang="en-US" sz="1600" b="1" i="0" dirty="0">
                          <a:latin typeface="Times New Roman" panose="02020603050405020304" pitchFamily="18" charset="0"/>
                          <a:cs typeface="Times New Roman" panose="02020603050405020304" pitchFamily="18" charset="0"/>
                        </a:rPr>
                        <a:t>Method</a:t>
                      </a:r>
                      <a:endParaRPr lang="en-IN" sz="1600" b="1" i="0"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Advantages</a:t>
                      </a:r>
                      <a:endParaRPr lang="en-IN" sz="1600" b="1" i="0"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Disadvantages </a:t>
                      </a:r>
                      <a:endParaRPr lang="en-IN" sz="16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8790239"/>
                  </a:ext>
                </a:extLst>
              </a:tr>
              <a:tr h="0">
                <a:tc>
                  <a:txBody>
                    <a:bodyPr/>
                    <a:lstStyle/>
                    <a:p>
                      <a:pPr algn="ctr"/>
                      <a:r>
                        <a:rPr lang="en-US" sz="1600" b="1" i="0" dirty="0">
                          <a:latin typeface="Times New Roman" panose="02020603050405020304" pitchFamily="18" charset="0"/>
                          <a:cs typeface="Times New Roman" panose="02020603050405020304" pitchFamily="18" charset="0"/>
                        </a:rPr>
                        <a:t>4</a:t>
                      </a:r>
                      <a:endParaRPr lang="en-IN" sz="1600" b="1"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Times New Roman" panose="02020603050405020304" pitchFamily="18" charset="0"/>
                          <a:cs typeface="Times New Roman" panose="02020603050405020304" pitchFamily="18" charset="0"/>
                        </a:rPr>
                        <a:t>Distributed data mining in credit card fraud detection</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600" b="0" i="0" dirty="0">
                          <a:latin typeface="Times New Roman" panose="02020603050405020304" pitchFamily="18" charset="0"/>
                          <a:cs typeface="Times New Roman" panose="02020603050405020304" pitchFamily="18" charset="0"/>
                        </a:rPr>
                        <a:t>P. K. Chan, W. Fan, A. L. </a:t>
                      </a:r>
                      <a:r>
                        <a:rPr lang="en-IN" sz="1600" b="0" i="0" dirty="0" err="1">
                          <a:latin typeface="Times New Roman" panose="02020603050405020304" pitchFamily="18" charset="0"/>
                          <a:cs typeface="Times New Roman" panose="02020603050405020304" pitchFamily="18" charset="0"/>
                        </a:rPr>
                        <a:t>Prodromidis</a:t>
                      </a:r>
                      <a:r>
                        <a:rPr lang="en-IN" sz="1600" b="0" i="0" dirty="0">
                          <a:latin typeface="Times New Roman" panose="02020603050405020304" pitchFamily="18" charset="0"/>
                          <a:cs typeface="Times New Roman" panose="02020603050405020304" pitchFamily="18" charset="0"/>
                        </a:rPr>
                        <a:t> and S. J. </a:t>
                      </a:r>
                      <a:r>
                        <a:rPr lang="en-IN" sz="1600" b="0" i="0" dirty="0" err="1">
                          <a:latin typeface="Times New Roman" panose="02020603050405020304" pitchFamily="18" charset="0"/>
                          <a:cs typeface="Times New Roman" panose="02020603050405020304" pitchFamily="18" charset="0"/>
                        </a:rPr>
                        <a:t>Stolfo</a:t>
                      </a:r>
                      <a:r>
                        <a:rPr lang="en-IN" sz="1600" b="0" i="0" dirty="0">
                          <a:latin typeface="Times New Roman" panose="02020603050405020304" pitchFamily="18" charset="0"/>
                          <a:cs typeface="Times New Roman" panose="02020603050405020304" pitchFamily="18" charset="0"/>
                        </a:rPr>
                        <a:t>, 2019</a:t>
                      </a:r>
                    </a:p>
                  </a:txBody>
                  <a:tcPr/>
                </a:tc>
                <a:tc>
                  <a:txBody>
                    <a:bodyPr/>
                    <a:lstStyle/>
                    <a:p>
                      <a:r>
                        <a:rPr lang="en-US" sz="1600" b="0" i="0" dirty="0">
                          <a:latin typeface="Times New Roman" panose="02020603050405020304" pitchFamily="18" charset="0"/>
                          <a:cs typeface="Times New Roman" panose="02020603050405020304" pitchFamily="18" charset="0"/>
                        </a:rPr>
                        <a:t>Combined multiple learned fraud detectors under a "cost model“</a:t>
                      </a:r>
                      <a:endParaRPr lang="en-IN" sz="1600" b="0" i="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dk1"/>
                          </a:solidFill>
                          <a:effectLst/>
                          <a:latin typeface="Times New Roman" panose="02020603050405020304" pitchFamily="18" charset="0"/>
                          <a:cs typeface="Times New Roman" panose="02020603050405020304" pitchFamily="18" charset="0"/>
                        </a:rPr>
                        <a:t>Distributed data mining </a:t>
                      </a:r>
                      <a:endParaRPr lang="en-IN" sz="1600" b="0" i="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Easy to access especially for e-commerce</a:t>
                      </a:r>
                      <a:endParaRPr lang="en-IN" sz="1600" b="0" i="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It detects nonuniform costs per error</a:t>
                      </a:r>
                      <a:endParaRPr lang="en-IN" sz="1600"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1321471"/>
                  </a:ext>
                </a:extLst>
              </a:tr>
              <a:tr h="0">
                <a:tc>
                  <a:txBody>
                    <a:bodyPr/>
                    <a:lstStyle/>
                    <a:p>
                      <a:pPr algn="ctr"/>
                      <a:r>
                        <a:rPr lang="en-US" sz="1600" b="1" i="0" dirty="0">
                          <a:latin typeface="Times New Roman" panose="02020603050405020304" pitchFamily="18" charset="0"/>
                          <a:cs typeface="Times New Roman" panose="02020603050405020304" pitchFamily="18" charset="0"/>
                        </a:rPr>
                        <a:t>5</a:t>
                      </a:r>
                      <a:endParaRPr lang="en-IN" sz="1600" b="1"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effectLst/>
                          <a:latin typeface="Times New Roman" panose="02020603050405020304" pitchFamily="18" charset="0"/>
                          <a:cs typeface="Times New Roman" panose="02020603050405020304" pitchFamily="18" charset="0"/>
                        </a:rPr>
                        <a:t>Analysis of Credit Card Fraud Detection Using Fusion Classifiers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Kumari P., Mishra S.P., 2019</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Analyzed some ensemble classifiers such as bagging, random forest, classification via regression, voting and compared them with other classifiers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RBF Classifier</a:t>
                      </a:r>
                      <a:endParaRPr lang="en-IN" sz="1600" b="0" i="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It increases rapid and fast growth of modern technology </a:t>
                      </a:r>
                      <a:endParaRPr lang="en-IN" sz="1600" b="0" i="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It shows false positive and negative rates </a:t>
                      </a:r>
                      <a:endParaRPr lang="en-IN" sz="1600"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2689535"/>
                  </a:ext>
                </a:extLst>
              </a:tr>
              <a:tr h="0">
                <a:tc>
                  <a:txBody>
                    <a:bodyPr/>
                    <a:lstStyle/>
                    <a:p>
                      <a:pPr algn="ctr"/>
                      <a:r>
                        <a:rPr lang="en-US" sz="1600" b="1" i="0" dirty="0">
                          <a:latin typeface="Times New Roman" panose="02020603050405020304" pitchFamily="18" charset="0"/>
                          <a:cs typeface="Times New Roman" panose="02020603050405020304" pitchFamily="18" charset="0"/>
                        </a:rPr>
                        <a:t>6</a:t>
                      </a:r>
                      <a:endParaRPr lang="en-IN" sz="1600" b="1"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cost-sensitive weighted random forest technique for credit card fraud detection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 Devi, S. K. Biswas and B. </a:t>
                      </a:r>
                      <a:r>
                        <a:rPr lang="en-US" sz="1600" dirty="0" err="1">
                          <a:latin typeface="Times New Roman" panose="02020603050405020304" pitchFamily="18" charset="0"/>
                          <a:cs typeface="Times New Roman" panose="02020603050405020304" pitchFamily="18" charset="0"/>
                        </a:rPr>
                        <a:t>Purkayastha</a:t>
                      </a:r>
                      <a:r>
                        <a:rPr lang="en-US" sz="1600" dirty="0">
                          <a:latin typeface="Times New Roman" panose="02020603050405020304" pitchFamily="18" charset="0"/>
                          <a:cs typeface="Times New Roman" panose="02020603050405020304" pitchFamily="18" charset="0"/>
                        </a:rPr>
                        <a:t>, 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Cost-sensitive weighted RF has been proposed for effective credit card fraud detection</a:t>
                      </a:r>
                    </a:p>
                  </a:txBody>
                  <a:tcPr/>
                </a:tc>
                <a:tc>
                  <a:txBody>
                    <a:bodyPr/>
                    <a:lstStyle/>
                    <a:p>
                      <a:r>
                        <a:rPr lang="en-US" sz="1600" b="0" dirty="0">
                          <a:latin typeface="Times New Roman" panose="02020603050405020304" pitchFamily="18" charset="0"/>
                          <a:cs typeface="Times New Roman" panose="02020603050405020304" pitchFamily="18" charset="0"/>
                        </a:rPr>
                        <a:t>Random Forest Classifier</a:t>
                      </a:r>
                      <a:endParaRPr lang="en-IN" sz="1600" b="0" i="0" dirty="0">
                        <a:latin typeface="Times New Roman" panose="02020603050405020304" pitchFamily="18" charset="0"/>
                        <a:cs typeface="Times New Roman" panose="02020603050405020304" pitchFamily="18" charset="0"/>
                      </a:endParaRPr>
                    </a:p>
                  </a:txBody>
                  <a:tcPr/>
                </a:tc>
                <a:tc>
                  <a:txBody>
                    <a:bodyPr/>
                    <a:lstStyle/>
                    <a:p>
                      <a:r>
                        <a:rPr lang="en-US" sz="1600" b="0" i="0" dirty="0">
                          <a:latin typeface="Times New Roman" panose="02020603050405020304" pitchFamily="18" charset="0"/>
                          <a:cs typeface="Times New Roman" panose="02020603050405020304" pitchFamily="18" charset="0"/>
                        </a:rPr>
                        <a:t>Trees are ranked according to their predictive ability of the minority class instances</a:t>
                      </a:r>
                    </a:p>
                  </a:txBody>
                  <a:tcPr/>
                </a:tc>
                <a:tc>
                  <a:txBody>
                    <a:bodyPr/>
                    <a:lstStyle/>
                    <a:p>
                      <a:r>
                        <a:rPr lang="en-US" sz="1600" b="0" i="0" dirty="0">
                          <a:latin typeface="Times New Roman" panose="02020603050405020304" pitchFamily="18" charset="0"/>
                          <a:cs typeface="Times New Roman" panose="02020603050405020304" pitchFamily="18" charset="0"/>
                        </a:rPr>
                        <a:t>The traditional classification algorithms performs low in detection of credit card fraud </a:t>
                      </a:r>
                    </a:p>
                  </a:txBody>
                  <a:tcPr/>
                </a:tc>
                <a:extLst>
                  <a:ext uri="{0D108BD9-81ED-4DB2-BD59-A6C34878D82A}">
                    <a16:rowId xmlns:a16="http://schemas.microsoft.com/office/drawing/2014/main" val="1468737020"/>
                  </a:ext>
                </a:extLst>
              </a:tr>
            </a:tbl>
          </a:graphicData>
        </a:graphic>
      </p:graphicFrame>
    </p:spTree>
    <p:extLst>
      <p:ext uri="{BB962C8B-B14F-4D97-AF65-F5344CB8AC3E}">
        <p14:creationId xmlns:p14="http://schemas.microsoft.com/office/powerpoint/2010/main" val="174218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6A576BC-807E-47D7-A29A-BD311919FCA6}"/>
              </a:ext>
            </a:extLst>
          </p:cNvPr>
          <p:cNvGraphicFramePr>
            <a:graphicFrameLocks noGrp="1"/>
          </p:cNvGraphicFramePr>
          <p:nvPr>
            <p:ph sz="quarter" idx="13"/>
            <p:extLst>
              <p:ext uri="{D42A27DB-BD31-4B8C-83A1-F6EECF244321}">
                <p14:modId xmlns:p14="http://schemas.microsoft.com/office/powerpoint/2010/main" val="1595921709"/>
              </p:ext>
            </p:extLst>
          </p:nvPr>
        </p:nvGraphicFramePr>
        <p:xfrm>
          <a:off x="568036" y="1085351"/>
          <a:ext cx="11055932" cy="4907280"/>
        </p:xfrm>
        <a:graphic>
          <a:graphicData uri="http://schemas.openxmlformats.org/drawingml/2006/table">
            <a:tbl>
              <a:tblPr firstRow="1" bandRow="1">
                <a:tableStyleId>{073A0DAA-6AF3-43AB-8588-CEC1D06C72B9}</a:tableStyleId>
              </a:tblPr>
              <a:tblGrid>
                <a:gridCol w="666404">
                  <a:extLst>
                    <a:ext uri="{9D8B030D-6E8A-4147-A177-3AD203B41FA5}">
                      <a16:colId xmlns:a16="http://schemas.microsoft.com/office/drawing/2014/main" val="3085790882"/>
                    </a:ext>
                  </a:extLst>
                </a:gridCol>
                <a:gridCol w="1722120">
                  <a:extLst>
                    <a:ext uri="{9D8B030D-6E8A-4147-A177-3AD203B41FA5}">
                      <a16:colId xmlns:a16="http://schemas.microsoft.com/office/drawing/2014/main" val="2317053139"/>
                    </a:ext>
                  </a:extLst>
                </a:gridCol>
                <a:gridCol w="1249680">
                  <a:extLst>
                    <a:ext uri="{9D8B030D-6E8A-4147-A177-3AD203B41FA5}">
                      <a16:colId xmlns:a16="http://schemas.microsoft.com/office/drawing/2014/main" val="2175913601"/>
                    </a:ext>
                  </a:extLst>
                </a:gridCol>
                <a:gridCol w="2362200">
                  <a:extLst>
                    <a:ext uri="{9D8B030D-6E8A-4147-A177-3AD203B41FA5}">
                      <a16:colId xmlns:a16="http://schemas.microsoft.com/office/drawing/2014/main" val="82253585"/>
                    </a:ext>
                  </a:extLst>
                </a:gridCol>
                <a:gridCol w="1219200">
                  <a:extLst>
                    <a:ext uri="{9D8B030D-6E8A-4147-A177-3AD203B41FA5}">
                      <a16:colId xmlns:a16="http://schemas.microsoft.com/office/drawing/2014/main" val="48622086"/>
                    </a:ext>
                  </a:extLst>
                </a:gridCol>
                <a:gridCol w="2242768">
                  <a:extLst>
                    <a:ext uri="{9D8B030D-6E8A-4147-A177-3AD203B41FA5}">
                      <a16:colId xmlns:a16="http://schemas.microsoft.com/office/drawing/2014/main" val="4132294569"/>
                    </a:ext>
                  </a:extLst>
                </a:gridCol>
                <a:gridCol w="1593560">
                  <a:extLst>
                    <a:ext uri="{9D8B030D-6E8A-4147-A177-3AD203B41FA5}">
                      <a16:colId xmlns:a16="http://schemas.microsoft.com/office/drawing/2014/main" val="98104092"/>
                    </a:ext>
                  </a:extLst>
                </a:gridCol>
              </a:tblGrid>
              <a:tr h="0">
                <a:tc>
                  <a:txBody>
                    <a:bodyPr/>
                    <a:lstStyle/>
                    <a:p>
                      <a:pPr algn="ctr"/>
                      <a:r>
                        <a:rPr lang="en-US" sz="1600" b="1" dirty="0" err="1">
                          <a:latin typeface="Times New Roman" panose="02020603050405020304" pitchFamily="18" charset="0"/>
                          <a:cs typeface="Times New Roman" panose="02020603050405020304" pitchFamily="18" charset="0"/>
                        </a:rPr>
                        <a:t>Sl.No</a:t>
                      </a:r>
                      <a:endParaRPr lang="en-IN" sz="1600" b="1" i="0" dirty="0">
                        <a:latin typeface="Times New Roman" panose="02020603050405020304" pitchFamily="18" charset="0"/>
                        <a:cs typeface="Times New Roman" panose="02020603050405020304" pitchFamily="18" charset="0"/>
                      </a:endParaRPr>
                    </a:p>
                  </a:txBody>
                  <a:tcPr/>
                </a:tc>
                <a:tc>
                  <a:txBody>
                    <a:bodyPr/>
                    <a:lstStyle/>
                    <a:p>
                      <a:pPr algn="ctr"/>
                      <a:r>
                        <a:rPr lang="en-US" sz="1600" b="1">
                          <a:latin typeface="Times New Roman" panose="02020603050405020304" pitchFamily="18" charset="0"/>
                          <a:cs typeface="Times New Roman" panose="02020603050405020304" pitchFamily="18" charset="0"/>
                        </a:rPr>
                        <a:t>Title</a:t>
                      </a:r>
                      <a:endParaRPr lang="en-IN" sz="1600" b="1" i="0"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Author</a:t>
                      </a:r>
                      <a:endParaRPr lang="en-IN" sz="1600" b="1" i="0" dirty="0">
                        <a:latin typeface="Times New Roman" panose="02020603050405020304" pitchFamily="18" charset="0"/>
                        <a:cs typeface="Times New Roman" panose="02020603050405020304" pitchFamily="18" charset="0"/>
                      </a:endParaRPr>
                    </a:p>
                  </a:txBody>
                  <a:tcPr/>
                </a:tc>
                <a:tc>
                  <a:txBody>
                    <a:bodyPr/>
                    <a:lstStyle/>
                    <a:p>
                      <a:pPr algn="ctr"/>
                      <a:r>
                        <a:rPr lang="en-IN" sz="1600" b="1" i="0" dirty="0">
                          <a:latin typeface="Times New Roman" panose="02020603050405020304" pitchFamily="18" charset="0"/>
                          <a:cs typeface="Times New Roman" panose="02020603050405020304" pitchFamily="18" charset="0"/>
                        </a:rPr>
                        <a:t>Content</a:t>
                      </a:r>
                    </a:p>
                  </a:txBody>
                  <a:tcPr/>
                </a:tc>
                <a:tc>
                  <a:txBody>
                    <a:bodyPr/>
                    <a:lstStyle/>
                    <a:p>
                      <a:pPr algn="ctr"/>
                      <a:r>
                        <a:rPr lang="en-IN" sz="1600" b="1">
                          <a:latin typeface="Times New Roman" panose="02020603050405020304" pitchFamily="18" charset="0"/>
                          <a:cs typeface="Times New Roman" panose="02020603050405020304" pitchFamily="18" charset="0"/>
                        </a:rPr>
                        <a:t>Algorithm</a:t>
                      </a:r>
                      <a:endParaRPr lang="en-IN" sz="1600" b="1" i="0" dirty="0">
                        <a:latin typeface="Times New Roman" panose="02020603050405020304" pitchFamily="18" charset="0"/>
                        <a:cs typeface="Times New Roman" panose="02020603050405020304" pitchFamily="18" charset="0"/>
                      </a:endParaRPr>
                    </a:p>
                  </a:txBody>
                  <a:tcPr/>
                </a:tc>
                <a:tc>
                  <a:txBody>
                    <a:bodyPr/>
                    <a:lstStyle/>
                    <a:p>
                      <a:pPr algn="ctr"/>
                      <a:r>
                        <a:rPr lang="en-US" sz="1600" b="1">
                          <a:latin typeface="Times New Roman" panose="02020603050405020304" pitchFamily="18" charset="0"/>
                          <a:cs typeface="Times New Roman" panose="02020603050405020304" pitchFamily="18" charset="0"/>
                        </a:rPr>
                        <a:t>Advantages</a:t>
                      </a:r>
                      <a:endParaRPr lang="en-IN" sz="1600" b="1" i="0"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Disadvantages </a:t>
                      </a:r>
                      <a:endParaRPr lang="en-IN" sz="16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8790239"/>
                  </a:ext>
                </a:extLst>
              </a:tr>
              <a:tr h="0">
                <a:tc>
                  <a:txBody>
                    <a:bodyPr/>
                    <a:lstStyle/>
                    <a:p>
                      <a:pPr algn="ctr"/>
                      <a:r>
                        <a:rPr lang="en-US" sz="1600" b="1" i="0" dirty="0">
                          <a:latin typeface="Times New Roman" panose="02020603050405020304" pitchFamily="18" charset="0"/>
                          <a:cs typeface="Times New Roman" panose="02020603050405020304" pitchFamily="18" charset="0"/>
                        </a:rPr>
                        <a:t>7</a:t>
                      </a:r>
                      <a:endParaRPr lang="en-IN" sz="1600" b="1"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baseline="0" dirty="0">
                          <a:latin typeface="Times New Roman" panose="02020603050405020304" pitchFamily="18" charset="0"/>
                          <a:cs typeface="Times New Roman" panose="02020603050405020304" pitchFamily="18" charset="0"/>
                        </a:rPr>
                        <a:t>An empirical study of AML approach for credit card fraud detection–financial transactions.</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Singh, Ajeet &amp; Jain, Anurag, 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Proposed the deep analysis and comparison of the performance (</a:t>
                      </a:r>
                      <a:r>
                        <a:rPr lang="en-US" sz="1600" dirty="0" err="1">
                          <a:latin typeface="Times New Roman" panose="02020603050405020304" pitchFamily="18" charset="0"/>
                          <a:cs typeface="Times New Roman" panose="02020603050405020304" pitchFamily="18" charset="0"/>
                        </a:rPr>
                        <a:t>i.E</a:t>
                      </a:r>
                      <a:r>
                        <a:rPr lang="en-US" sz="1600" dirty="0">
                          <a:latin typeface="Times New Roman" panose="02020603050405020304" pitchFamily="18" charset="0"/>
                          <a:cs typeface="Times New Roman" panose="02020603050405020304" pitchFamily="18" charset="0"/>
                        </a:rPr>
                        <a:t> sensitivity, specificity, and accuracy) of existing machine learning techniques in the credit card fraud detection area</a:t>
                      </a:r>
                    </a:p>
                  </a:txBody>
                  <a:tcPr/>
                </a:tc>
                <a:tc>
                  <a:txBody>
                    <a:bodyPr/>
                    <a:lstStyle/>
                    <a:p>
                      <a:r>
                        <a:rPr lang="en-IN" sz="1600" b="0" i="0" dirty="0">
                          <a:latin typeface="Times New Roman" panose="02020603050405020304" pitchFamily="18" charset="0"/>
                          <a:cs typeface="Times New Roman" panose="02020603050405020304" pitchFamily="18" charset="0"/>
                        </a:rPr>
                        <a:t>Adaptive machine learning techniques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baseline="0" dirty="0">
                          <a:latin typeface="Times New Roman" panose="02020603050405020304" pitchFamily="18" charset="0"/>
                          <a:cs typeface="Times New Roman" panose="02020603050405020304" pitchFamily="18" charset="0"/>
                        </a:rPr>
                        <a:t>Clearly identified that some results vary based on credit card transaction dataset size and detection techniques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baseline="0" dirty="0">
                          <a:latin typeface="Times New Roman" panose="02020603050405020304" pitchFamily="18" charset="0"/>
                          <a:cs typeface="Times New Roman" panose="02020603050405020304" pitchFamily="18" charset="0"/>
                        </a:rPr>
                        <a:t>If credit card dataset is too large </a:t>
                      </a:r>
                      <a:r>
                        <a:rPr lang="en-IN" sz="1600" b="0" i="0" u="none" strike="noStrike" cap="none" baseline="0" dirty="0">
                          <a:latin typeface="Times New Roman" panose="02020603050405020304" pitchFamily="18" charset="0"/>
                          <a:cs typeface="Times New Roman" panose="02020603050405020304" pitchFamily="18" charset="0"/>
                        </a:rPr>
                        <a:t>than accuracy could decrease</a:t>
                      </a:r>
                      <a:endParaRPr lang="en-IN" sz="1600" cap="non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1321471"/>
                  </a:ext>
                </a:extLst>
              </a:tr>
              <a:tr h="0">
                <a:tc>
                  <a:txBody>
                    <a:bodyPr/>
                    <a:lstStyle/>
                    <a:p>
                      <a:pPr algn="ctr"/>
                      <a:r>
                        <a:rPr lang="en-US" sz="1600" b="1" i="0" dirty="0">
                          <a:latin typeface="Times New Roman" panose="02020603050405020304" pitchFamily="18" charset="0"/>
                          <a:cs typeface="Times New Roman" panose="02020603050405020304" pitchFamily="18" charset="0"/>
                        </a:rPr>
                        <a:t>8</a:t>
                      </a:r>
                      <a:endParaRPr lang="en-IN" sz="1600" b="1"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rPr>
                        <a:t>Combining unsupervised and supervised learning in </a:t>
                      </a:r>
                      <a:r>
                        <a:rPr lang="en-IN"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rPr>
                        <a:t>credit card fraud detection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latin typeface="Times New Roman" panose="02020603050405020304" pitchFamily="18" charset="0"/>
                          <a:cs typeface="Times New Roman" panose="02020603050405020304" pitchFamily="18" charset="0"/>
                        </a:rPr>
                        <a:t>Carcillo</a:t>
                      </a:r>
                      <a:r>
                        <a:rPr lang="en-US" sz="1600" dirty="0">
                          <a:latin typeface="Times New Roman" panose="02020603050405020304" pitchFamily="18" charset="0"/>
                          <a:cs typeface="Times New Roman" panose="02020603050405020304" pitchFamily="18" charset="0"/>
                        </a:rPr>
                        <a:t>, Fabrizio &amp; Le Borgne, Yann-</a:t>
                      </a:r>
                      <a:r>
                        <a:rPr lang="en-US" sz="1600" dirty="0" err="1">
                          <a:latin typeface="Times New Roman" panose="02020603050405020304" pitchFamily="18" charset="0"/>
                          <a:cs typeface="Times New Roman" panose="02020603050405020304" pitchFamily="18" charset="0"/>
                        </a:rPr>
                        <a:t>Aël</a:t>
                      </a:r>
                      <a:r>
                        <a:rPr lang="en-US" sz="1600" dirty="0">
                          <a:latin typeface="Times New Roman" panose="02020603050405020304" pitchFamily="18" charset="0"/>
                          <a:cs typeface="Times New Roman" panose="02020603050405020304" pitchFamily="18" charset="0"/>
                        </a:rPr>
                        <a:t> &amp; </a:t>
                      </a:r>
                      <a:r>
                        <a:rPr lang="en-US" sz="1600" dirty="0" err="1">
                          <a:latin typeface="Times New Roman" panose="02020603050405020304" pitchFamily="18" charset="0"/>
                          <a:cs typeface="Times New Roman" panose="02020603050405020304" pitchFamily="18" charset="0"/>
                        </a:rPr>
                        <a:t>Caelen</a:t>
                      </a:r>
                      <a:r>
                        <a:rPr lang="en-US" sz="1600" dirty="0">
                          <a:latin typeface="Times New Roman" panose="02020603050405020304" pitchFamily="18" charset="0"/>
                          <a:cs typeface="Times New Roman" panose="02020603050405020304" pitchFamily="18" charset="0"/>
                        </a:rPr>
                        <a:t>, Olivier &amp; </a:t>
                      </a:r>
                      <a:r>
                        <a:rPr lang="en-US" sz="1600" dirty="0" err="1">
                          <a:latin typeface="Times New Roman" panose="02020603050405020304" pitchFamily="18" charset="0"/>
                          <a:cs typeface="Times New Roman" panose="02020603050405020304" pitchFamily="18" charset="0"/>
                        </a:rPr>
                        <a:t>Kessaci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Yacine</a:t>
                      </a:r>
                      <a:r>
                        <a:rPr lang="en-US" sz="1600" dirty="0">
                          <a:latin typeface="Times New Roman" panose="02020603050405020304" pitchFamily="18" charset="0"/>
                          <a:cs typeface="Times New Roman" panose="02020603050405020304" pitchFamily="18" charset="0"/>
                        </a:rPr>
                        <a:t> &amp; </a:t>
                      </a:r>
                      <a:r>
                        <a:rPr lang="en-US" sz="1600" dirty="0" err="1">
                          <a:latin typeface="Times New Roman" panose="02020603050405020304" pitchFamily="18" charset="0"/>
                          <a:cs typeface="Times New Roman" panose="02020603050405020304" pitchFamily="18" charset="0"/>
                        </a:rPr>
                        <a:t>Oblé</a:t>
                      </a:r>
                      <a:r>
                        <a:rPr lang="en-US" sz="1600" dirty="0">
                          <a:latin typeface="Times New Roman" panose="02020603050405020304" pitchFamily="18" charset="0"/>
                          <a:cs typeface="Times New Roman" panose="02020603050405020304" pitchFamily="18" charset="0"/>
                        </a:rPr>
                        <a:t>, 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Presented a hybrid technique that combines supervised and unsupervised techniques to improve the fraud detection accuracy</a:t>
                      </a:r>
                    </a:p>
                  </a:txBody>
                  <a:tcPr/>
                </a:tc>
                <a:tc>
                  <a:txBody>
                    <a:bodyPr/>
                    <a:lstStyle/>
                    <a:p>
                      <a:r>
                        <a:rPr lang="en-US" sz="1600" b="0" i="0" dirty="0">
                          <a:latin typeface="Times New Roman" panose="02020603050405020304" pitchFamily="18" charset="0"/>
                          <a:cs typeface="Times New Roman" panose="02020603050405020304" pitchFamily="18" charset="0"/>
                        </a:rPr>
                        <a:t>Ensemble Learning, Outlier Detection, Semi-supervised Learning, Contextual Outlier Detection</a:t>
                      </a:r>
                      <a:endParaRPr lang="en-IN" sz="16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rPr>
                        <a:t>Unsupervised outlier scores, computed at different levels of granularity, are tested on a real, annotated, credit card fraud detection </a:t>
                      </a:r>
                      <a:r>
                        <a:rPr lang="en-IN" sz="1600" b="0" i="0" u="none" strike="noStrike" kern="1200" cap="none" baseline="0" dirty="0">
                          <a:solidFill>
                            <a:schemeClr val="dk1"/>
                          </a:solidFill>
                          <a:latin typeface="Times New Roman" panose="02020603050405020304" pitchFamily="18" charset="0"/>
                          <a:ea typeface="+mn-ea"/>
                          <a:cs typeface="Times New Roman" panose="02020603050405020304" pitchFamily="18" charset="0"/>
                        </a:rPr>
                        <a:t>dataset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baseline="0" dirty="0">
                          <a:latin typeface="Times New Roman" panose="02020603050405020304" pitchFamily="18" charset="0"/>
                          <a:cs typeface="Times New Roman" panose="02020603050405020304" pitchFamily="18" charset="0"/>
                        </a:rPr>
                        <a:t>The combination is less efficient and does indeed improve the accuracy of the detection</a:t>
                      </a:r>
                    </a:p>
                  </a:txBody>
                  <a:tcPr/>
                </a:tc>
                <a:extLst>
                  <a:ext uri="{0D108BD9-81ED-4DB2-BD59-A6C34878D82A}">
                    <a16:rowId xmlns:a16="http://schemas.microsoft.com/office/drawing/2014/main" val="562689535"/>
                  </a:ext>
                </a:extLst>
              </a:tr>
            </a:tbl>
          </a:graphicData>
        </a:graphic>
      </p:graphicFrame>
    </p:spTree>
    <p:extLst>
      <p:ext uri="{BB962C8B-B14F-4D97-AF65-F5344CB8AC3E}">
        <p14:creationId xmlns:p14="http://schemas.microsoft.com/office/powerpoint/2010/main" val="23884753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otalTime>96</TotalTime>
  <Words>2683</Words>
  <Application>Microsoft Office PowerPoint</Application>
  <PresentationFormat>Widescreen</PresentationFormat>
  <Paragraphs>224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vt:lpstr>
      <vt:lpstr>Century Gothic</vt:lpstr>
      <vt:lpstr>STIXGeneral-Regular</vt:lpstr>
      <vt:lpstr>Times New Roman</vt:lpstr>
      <vt:lpstr>Gallery</vt:lpstr>
      <vt:lpstr>Credit Card Fraud Detection Based on Machine Learning and Deep Learning</vt:lpstr>
      <vt:lpstr>Aim</vt:lpstr>
      <vt:lpstr>Objective</vt:lpstr>
      <vt:lpstr>Abstract</vt:lpstr>
      <vt:lpstr>PowerPoint Presentation</vt:lpstr>
      <vt:lpstr>Introduction</vt:lpstr>
      <vt:lpstr>Literature survey </vt:lpstr>
      <vt:lpstr>PowerPoint Presentation</vt:lpstr>
      <vt:lpstr>PowerPoint Presentation</vt:lpstr>
      <vt:lpstr>PowerPoint Presentation</vt:lpstr>
      <vt:lpstr>Existing System</vt:lpstr>
      <vt:lpstr>Disadvantages</vt:lpstr>
      <vt:lpstr>Proposed System</vt:lpstr>
      <vt:lpstr>Advantages</vt:lpstr>
      <vt:lpstr>Block Diagram</vt:lpstr>
      <vt:lpstr>Modules</vt:lpstr>
      <vt:lpstr>Pre-Processing</vt:lpstr>
      <vt:lpstr>Data Normalization</vt:lpstr>
      <vt:lpstr>Feature Selection…</vt:lpstr>
      <vt:lpstr>Self Adaptive Classification…</vt:lpstr>
      <vt:lpstr>CNN-Algorithm </vt:lpstr>
      <vt:lpstr>ARCHITECTURE OF CNN </vt:lpstr>
      <vt:lpstr>Conclusion</vt:lpstr>
      <vt:lpstr>Future Enhancement</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Based on Machine Learning and Deep Learning</dc:title>
  <dc:creator>Asha</dc:creator>
  <cp:lastModifiedBy>Gayathri Kingston</cp:lastModifiedBy>
  <cp:revision>66</cp:revision>
  <dcterms:created xsi:type="dcterms:W3CDTF">2023-03-10T09:05:41Z</dcterms:created>
  <dcterms:modified xsi:type="dcterms:W3CDTF">2024-03-02T05:30:48Z</dcterms:modified>
</cp:coreProperties>
</file>