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5" r:id="rId7"/>
    <p:sldId id="276" r:id="rId8"/>
    <p:sldId id="280" r:id="rId9"/>
    <p:sldId id="281" r:id="rId10"/>
    <p:sldId id="278" r:id="rId11"/>
    <p:sldId id="283" r:id="rId12"/>
    <p:sldId id="277" r:id="rId13"/>
    <p:sldId id="282" r:id="rId14"/>
    <p:sldId id="279" r:id="rId15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79" d="100"/>
          <a:sy n="79" d="100"/>
        </p:scale>
        <p:origin x="110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9" d="100"/>
          <a:sy n="69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A35F69-4CB6-4D1D-8669-0F777E5A1403}" type="datetime1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3CAAB3-F9E4-44A4-85E6-38F2EC756374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44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70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28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2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78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47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6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23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6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64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65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80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1BD08-7AD2-4768-9621-064212DF418C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BBC8D-AE3D-4142-A776-8335C2FF8166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E8D54-A8F7-4B95-8F95-698BF2202510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3449A-9996-4EA3-8C90-089AA673BF78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5E2B9-94C6-48F8-9777-E614F4FCB02F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AF43D-2D65-4A1A-9F87-8189D0A73A6E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384DEE-6327-4233-8892-CF6D12EE7720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4FA52-3300-4E0F-89A3-F266D080AF0C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28340-C8AC-4D47-AEF1-894B2BDBD702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3F2CD-D92F-418F-9455-C5DA9FA4816D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 rtl="0">
              <a:defRPr sz="3600" b="1"/>
            </a:lvl1pPr>
          </a:lstStyle>
          <a:p>
            <a:pPr rtl="0"/>
            <a:r>
              <a:rPr lang="de-DE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15949A8-D6D6-45C6-87FD-95146D669DF0}" type="datetime1">
              <a:rPr lang="de-DE" noProof="0" smtClean="0"/>
              <a:t>14.09.2019</a:t>
            </a:fld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9796" y="476672"/>
            <a:ext cx="5749278" cy="1506489"/>
          </a:xfrm>
        </p:spPr>
        <p:txBody>
          <a:bodyPr rtlCol="0">
            <a:normAutofit/>
          </a:bodyPr>
          <a:lstStyle/>
          <a:p>
            <a:pPr rtl="0"/>
            <a:r>
              <a:rPr lang="de-DE" sz="5400" dirty="0" err="1"/>
              <a:t>Vienna‘s</a:t>
            </a:r>
            <a:r>
              <a:rPr lang="de-DE" sz="5400" dirty="0"/>
              <a:t> </a:t>
            </a:r>
            <a:r>
              <a:rPr lang="de-DE" sz="5400" dirty="0" err="1"/>
              <a:t>rising</a:t>
            </a:r>
            <a:br>
              <a:rPr lang="de-DE" sz="5400" dirty="0"/>
            </a:br>
            <a:r>
              <a:rPr lang="de-DE" sz="5400" dirty="0"/>
              <a:t>Real Estate Prices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1804" y="2564904"/>
            <a:ext cx="5029201" cy="1397000"/>
          </a:xfrm>
        </p:spPr>
        <p:txBody>
          <a:bodyPr rtlCol="0"/>
          <a:lstStyle/>
          <a:p>
            <a:pPr rtl="0"/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deals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de-DE" dirty="0" err="1"/>
              <a:t>Within</a:t>
            </a:r>
            <a:r>
              <a:rPr lang="de-DE" dirty="0"/>
              <a:t> all </a:t>
            </a:r>
            <a:r>
              <a:rPr lang="de-DE" dirty="0" err="1"/>
              <a:t>clusters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sacrificing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amenities</a:t>
            </a:r>
            <a:r>
              <a:rPr lang="de-DE" dirty="0"/>
              <a:t> </a:t>
            </a:r>
            <a:r>
              <a:rPr lang="de-DE" dirty="0" err="1"/>
              <a:t>offered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Aside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-western Vienna, </a:t>
            </a: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, </a:t>
            </a:r>
            <a:r>
              <a:rPr lang="de-DE" dirty="0" err="1"/>
              <a:t>border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homogenous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prices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„Innere Stadt“ (</a:t>
            </a:r>
            <a:r>
              <a:rPr lang="de-DE" dirty="0" err="1"/>
              <a:t>marked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) was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an </a:t>
            </a:r>
            <a:r>
              <a:rPr lang="de-DE" dirty="0" err="1"/>
              <a:t>outlier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120,000 </a:t>
            </a:r>
            <a:r>
              <a:rPr lang="de-DE" dirty="0" err="1"/>
              <a:t>Viennese</a:t>
            </a:r>
            <a:r>
              <a:rPr lang="de-DE" dirty="0"/>
              <a:t> </a:t>
            </a:r>
            <a:r>
              <a:rPr lang="de-DE" dirty="0" err="1"/>
              <a:t>commute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, </a:t>
            </a:r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desirable</a:t>
            </a:r>
            <a:endParaRPr lang="de-DE" dirty="0"/>
          </a:p>
          <a:p>
            <a:pPr rtl="0"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55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8989640" cy="41910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opportunities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all </a:t>
            </a:r>
            <a:r>
              <a:rPr lang="de-DE" dirty="0" err="1"/>
              <a:t>clusters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Interested</a:t>
            </a:r>
            <a:r>
              <a:rPr lang="de-DE" dirty="0"/>
              <a:t> </a:t>
            </a:r>
            <a:r>
              <a:rPr lang="de-DE" dirty="0" err="1"/>
              <a:t>parties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proceed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analyzing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cheapest</a:t>
            </a:r>
            <a:r>
              <a:rPr lang="de-DE" dirty="0"/>
              <a:t> </a:t>
            </a:r>
            <a:r>
              <a:rPr lang="de-DE" dirty="0" err="1"/>
              <a:t>candidate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Foursquare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Austria,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fruitful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carry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Google Maps.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Foursquare</a:t>
            </a:r>
            <a:r>
              <a:rPr lang="de-DE" dirty="0"/>
              <a:t> API,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still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insights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0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The </a:t>
            </a:r>
            <a:r>
              <a:rPr lang="de-DE" dirty="0" err="1"/>
              <a:t>Issue</a:t>
            </a:r>
            <a:r>
              <a:rPr lang="de-DE" dirty="0"/>
              <a:t> and Potential </a:t>
            </a:r>
            <a:r>
              <a:rPr lang="de-DE" dirty="0" err="1"/>
              <a:t>Beneficiaries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191000"/>
          </a:xfrm>
        </p:spPr>
        <p:txBody>
          <a:bodyPr rtlCol="0"/>
          <a:lstStyle/>
          <a:p>
            <a:pPr rtl="0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in Vienna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risen</a:t>
            </a:r>
            <a:r>
              <a:rPr lang="de-DE" dirty="0"/>
              <a:t> 10%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(+170% </a:t>
            </a:r>
            <a:r>
              <a:rPr lang="de-DE" dirty="0" err="1"/>
              <a:t>since</a:t>
            </a:r>
            <a:r>
              <a:rPr lang="de-DE" dirty="0"/>
              <a:t> 2000)</a:t>
            </a:r>
          </a:p>
          <a:p>
            <a:pPr rtl="0"/>
            <a:r>
              <a:rPr lang="de-DE" dirty="0"/>
              <a:t>Prices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rising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Vienna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cheap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international </a:t>
            </a:r>
            <a:r>
              <a:rPr lang="de-DE" dirty="0" err="1"/>
              <a:t>peers</a:t>
            </a:r>
            <a:endParaRPr lang="de-DE" dirty="0"/>
          </a:p>
          <a:p>
            <a:pPr lvl="1"/>
            <a:r>
              <a:rPr lang="de-DE" dirty="0" err="1"/>
              <a:t>Pertaining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rate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city‘s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rtl="0"/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housing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homogenous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Vienna,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</a:t>
            </a:r>
          </a:p>
          <a:p>
            <a:pPr rtl="0"/>
            <a:r>
              <a:rPr lang="de-DE" b="1" dirty="0"/>
              <a:t>Potential </a:t>
            </a:r>
            <a:r>
              <a:rPr lang="de-DE" b="1" dirty="0" err="1"/>
              <a:t>Beneficiaries</a:t>
            </a:r>
            <a:r>
              <a:rPr lang="de-DE" b="1" dirty="0"/>
              <a:t>: </a:t>
            </a:r>
          </a:p>
          <a:p>
            <a:pPr lvl="1"/>
            <a:r>
              <a:rPr lang="de-DE" dirty="0"/>
              <a:t>People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living</a:t>
            </a:r>
            <a:r>
              <a:rPr lang="de-DE" dirty="0"/>
              <a:t> in Vienna,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interest</a:t>
            </a:r>
            <a:r>
              <a:rPr lang="de-DE" dirty="0"/>
              <a:t> </a:t>
            </a:r>
            <a:r>
              <a:rPr lang="de-DE" dirty="0" err="1"/>
              <a:t>rates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Used</a:t>
            </a:r>
            <a:r>
              <a:rPr lang="de-DE" dirty="0"/>
              <a:t> Data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065212" y="1828800"/>
            <a:ext cx="9061648" cy="419100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de-DE" dirty="0"/>
              <a:t>Average 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per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23 </a:t>
            </a:r>
            <a:r>
              <a:rPr lang="de-DE" dirty="0" err="1"/>
              <a:t>districts</a:t>
            </a:r>
            <a:br>
              <a:rPr lang="de-DE" dirty="0"/>
            </a:br>
            <a:r>
              <a:rPr lang="de-DE" dirty="0"/>
              <a:t>(source: City </a:t>
            </a:r>
            <a:r>
              <a:rPr lang="de-DE" dirty="0" err="1"/>
              <a:t>of</a:t>
            </a:r>
            <a:r>
              <a:rPr lang="de-DE" dirty="0"/>
              <a:t> Vienna)</a:t>
            </a:r>
          </a:p>
          <a:p>
            <a:pPr marL="45720" indent="0" rtl="0">
              <a:lnSpc>
                <a:spcPct val="120000"/>
              </a:lnSpc>
              <a:buNone/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/>
              <a:t>JSON-polygons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official</a:t>
            </a:r>
            <a:r>
              <a:rPr lang="de-DE" dirty="0"/>
              <a:t> </a:t>
            </a:r>
            <a:r>
              <a:rPr lang="de-DE" dirty="0" err="1"/>
              <a:t>borders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district</a:t>
            </a:r>
            <a:br>
              <a:rPr lang="de-DE" dirty="0"/>
            </a:br>
            <a:r>
              <a:rPr lang="de-DE" dirty="0"/>
              <a:t>(source: Open Data Austria)</a:t>
            </a:r>
          </a:p>
          <a:p>
            <a:pPr marL="45720" indent="0" rtl="0">
              <a:lnSpc>
                <a:spcPct val="120000"/>
              </a:lnSpc>
              <a:buNone/>
            </a:pP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err="1"/>
              <a:t>Foursquare</a:t>
            </a:r>
            <a:r>
              <a:rPr lang="de-DE" dirty="0"/>
              <a:t> Location Data </a:t>
            </a:r>
            <a:r>
              <a:rPr lang="de-DE" dirty="0" err="1"/>
              <a:t>for</a:t>
            </a:r>
            <a:r>
              <a:rPr lang="de-DE" dirty="0"/>
              <a:t> Vienna</a:t>
            </a:r>
            <a:br>
              <a:rPr lang="de-DE" dirty="0"/>
            </a:br>
            <a:r>
              <a:rPr lang="de-DE" dirty="0"/>
              <a:t>(source: foursquare.com)</a:t>
            </a:r>
          </a:p>
          <a:p>
            <a:pPr rtl="0">
              <a:lnSpc>
                <a:spcPct val="120000"/>
              </a:lnSpc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973E295-AF2A-4F17-83A8-6799E386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98" y="2429431"/>
            <a:ext cx="2107182" cy="312785"/>
          </a:xfrm>
          <a:prstGeom prst="rect">
            <a:avLst/>
          </a:prstGeom>
        </p:spPr>
      </p:pic>
      <p:pic>
        <p:nvPicPr>
          <p:cNvPr id="5" name="Grafik 4" descr="Ein Bild, das ClipArt enthält.&#10;&#10;Automatisch generierte Beschreibung">
            <a:extLst>
              <a:ext uri="{FF2B5EF4-FFF2-40B4-BE49-F238E27FC236}">
                <a16:creationId xmlns:a16="http://schemas.microsoft.com/office/drawing/2014/main" id="{E4CE9916-0CC3-4F4D-8CBB-1517E39D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929" y="3981960"/>
            <a:ext cx="877920" cy="463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61CDCF-2D9A-4597-B4F1-8E8879602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540" b="35996"/>
          <a:stretch/>
        </p:blipFill>
        <p:spPr>
          <a:xfrm>
            <a:off x="5408612" y="5431126"/>
            <a:ext cx="1944216" cy="3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/>
              <a:t>Bar Chart: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64" t="7392" r="6609" b="4957"/>
          <a:stretch/>
        </p:blipFill>
        <p:spPr>
          <a:xfrm>
            <a:off x="1043674" y="2133600"/>
            <a:ext cx="7282985" cy="4191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4BE60D-2723-4C65-BDF3-ECF4E88A61BA}"/>
              </a:ext>
            </a:extLst>
          </p:cNvPr>
          <p:cNvSpPr txBox="1"/>
          <p:nvPr/>
        </p:nvSpPr>
        <p:spPr>
          <a:xfrm>
            <a:off x="5734372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outlier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0E8E5A4-A88A-4A7F-AA57-41200441A199}"/>
              </a:ext>
            </a:extLst>
          </p:cNvPr>
          <p:cNvCxnSpPr>
            <a:cxnSpLocks/>
          </p:cNvCxnSpPr>
          <p:nvPr/>
        </p:nvCxnSpPr>
        <p:spPr>
          <a:xfrm flipV="1">
            <a:off x="7246540" y="2708920"/>
            <a:ext cx="288032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4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/>
              <a:t>Box Plot: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 t="6873" r="4642" b="7220"/>
          <a:stretch/>
        </p:blipFill>
        <p:spPr>
          <a:xfrm>
            <a:off x="2061964" y="2201192"/>
            <a:ext cx="5848996" cy="411901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03DCD6-9532-4995-A965-6ED67484994E}"/>
              </a:ext>
            </a:extLst>
          </p:cNvPr>
          <p:cNvSpPr txBox="1"/>
          <p:nvPr/>
        </p:nvSpPr>
        <p:spPr>
          <a:xfrm>
            <a:off x="3286100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Innere</a:t>
            </a:r>
            <a:r>
              <a:rPr lang="en-US" dirty="0">
                <a:solidFill>
                  <a:srgbClr val="FF0000"/>
                </a:solidFill>
              </a:rPr>
              <a:t> Stadt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751DB94-4634-450D-9B1D-133518C3AF8E}"/>
              </a:ext>
            </a:extLst>
          </p:cNvPr>
          <p:cNvCxnSpPr>
            <a:cxnSpLocks/>
          </p:cNvCxnSpPr>
          <p:nvPr/>
        </p:nvCxnSpPr>
        <p:spPr>
          <a:xfrm flipV="1">
            <a:off x="4654252" y="2708920"/>
            <a:ext cx="332210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b="1" dirty="0" err="1"/>
              <a:t>Choropleth</a:t>
            </a:r>
            <a:r>
              <a:rPr lang="de-DE" b="1" dirty="0"/>
              <a:t> </a:t>
            </a:r>
            <a:r>
              <a:rPr lang="de-DE" b="1" dirty="0" err="1"/>
              <a:t>Map</a:t>
            </a:r>
            <a:r>
              <a:rPr lang="de-DE" b="1" dirty="0"/>
              <a:t> &amp; Clustering (</a:t>
            </a:r>
            <a:r>
              <a:rPr lang="de-DE" b="1" dirty="0" err="1"/>
              <a:t>excluding</a:t>
            </a:r>
            <a:r>
              <a:rPr lang="de-DE" b="1" dirty="0"/>
              <a:t> „Innere Stadt“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outlier</a:t>
            </a:r>
            <a:r>
              <a:rPr lang="de-DE" b="1" dirty="0"/>
              <a:t>):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00E7D6-5FF1-4708-98DC-8A974C5CA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7" b="2312"/>
          <a:stretch/>
        </p:blipFill>
        <p:spPr>
          <a:xfrm>
            <a:off x="2566020" y="2276872"/>
            <a:ext cx="5976597" cy="42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Clusters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10 </a:t>
            </a:r>
            <a:r>
              <a:rPr lang="de-DE" dirty="0" err="1"/>
              <a:t>occurences</a:t>
            </a:r>
            <a:r>
              <a:rPr lang="de-DE" dirty="0"/>
              <a:t> in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:</a:t>
            </a:r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endParaRPr lang="de-DE" dirty="0"/>
          </a:p>
          <a:p>
            <a:pPr rtl="0"/>
            <a:r>
              <a:rPr lang="de-DE" dirty="0" err="1"/>
              <a:t>Iterating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5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optimal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districts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4DC6D6-E504-4B03-BBA1-17F920B8A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60" y="2623592"/>
            <a:ext cx="9455395" cy="21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 err="1"/>
              <a:t>Methodology</a:t>
            </a:r>
            <a:r>
              <a:rPr lang="de-DE" dirty="0"/>
              <a:t> – </a:t>
            </a:r>
            <a:r>
              <a:rPr lang="de-DE" dirty="0" err="1"/>
              <a:t>Descriptive</a:t>
            </a:r>
            <a:r>
              <a:rPr lang="de-DE" dirty="0"/>
              <a:t> Analysis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de-DE" b="1" dirty="0" err="1"/>
              <a:t>Remarks</a:t>
            </a:r>
            <a:r>
              <a:rPr lang="de-DE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</a:t>
            </a:r>
            <a:r>
              <a:rPr lang="de-DE" dirty="0" err="1"/>
              <a:t>geared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live in Vienna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peculiarities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district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and individual  </a:t>
            </a:r>
            <a:r>
              <a:rPr lang="de-DE" dirty="0" err="1"/>
              <a:t>transport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personal </a:t>
            </a:r>
            <a:r>
              <a:rPr lang="de-DE" dirty="0" err="1"/>
              <a:t>regionaln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I </a:t>
            </a:r>
            <a:r>
              <a:rPr lang="de-DE" dirty="0" err="1"/>
              <a:t>desist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clusters</a:t>
            </a:r>
            <a:r>
              <a:rPr lang="de-DE" dirty="0"/>
              <a:t> and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</a:t>
            </a:r>
            <a:r>
              <a:rPr lang="de-DE" dirty="0" err="1"/>
              <a:t>speak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de-DE" dirty="0"/>
              <a:t>Central </a:t>
            </a: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fairly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 err="1"/>
              <a:t>Districts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still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rtl="0">
              <a:lnSpc>
                <a:spcPct val="150000"/>
              </a:lnSpc>
            </a:pPr>
            <a:r>
              <a:rPr lang="de-DE" dirty="0"/>
              <a:t>Prices </a:t>
            </a:r>
            <a:r>
              <a:rPr lang="de-DE" dirty="0" err="1"/>
              <a:t>rise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boundaries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7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chäftspräsentation &quot;kontrastreich&quot; 16: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395_TF02895266" id="{3D18B816-D0AB-428D-9F4F-0A8583250C1B}" vid="{2917ADB4-B5ED-416E-BBC0-1D9AFE92D180}"/>
    </a:ext>
  </a:extLst>
</a:theme>
</file>

<file path=ppt/theme/theme2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40262f94-9f35-4ac3-9a90-690165a166b7"/>
    <ds:schemaRef ds:uri="http://purl.org/dc/terms/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Geschäftspräsentation kontrastreich (Breitbild)</Template>
  <TotalTime>0</TotalTime>
  <Words>499</Words>
  <Application>Microsoft Office PowerPoint</Application>
  <PresentationFormat>Benutzerdefiniert</PresentationFormat>
  <Paragraphs>59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Franklin Gothic Medium</vt:lpstr>
      <vt:lpstr>Geschäftspräsentation "kontrastreich" 16:9</vt:lpstr>
      <vt:lpstr>Vienna‘s rising Real Estate Prices</vt:lpstr>
      <vt:lpstr>The Issue and Potential Beneficiaries</vt:lpstr>
      <vt:lpstr>Used Data</vt:lpstr>
      <vt:lpstr>Methodology – Descriptive Analysis</vt:lpstr>
      <vt:lpstr>Methodology – Descriptive Analysis</vt:lpstr>
      <vt:lpstr>Methodology – Descriptive Analysis</vt:lpstr>
      <vt:lpstr>Methodology – Descriptive Analysis</vt:lpstr>
      <vt:lpstr>Methodology – Descriptive Analysis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Vienna‘s rising Real Estate Prices</dc:title>
  <dc:creator>StudentIn</dc:creator>
  <cp:lastModifiedBy>StudentIn</cp:lastModifiedBy>
  <cp:revision>22</cp:revision>
  <dcterms:created xsi:type="dcterms:W3CDTF">2019-09-13T22:09:05Z</dcterms:created>
  <dcterms:modified xsi:type="dcterms:W3CDTF">2019-09-13T23:46:27Z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