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7" r:id="rId5"/>
    <p:sldId id="562" r:id="rId6"/>
    <p:sldId id="492" r:id="rId7"/>
    <p:sldId id="376" r:id="rId8"/>
    <p:sldId id="375" r:id="rId9"/>
    <p:sldId id="377" r:id="rId10"/>
    <p:sldId id="378" r:id="rId11"/>
    <p:sldId id="386" r:id="rId12"/>
    <p:sldId id="573" r:id="rId13"/>
    <p:sldId id="475" r:id="rId14"/>
    <p:sldId id="483" r:id="rId15"/>
    <p:sldId id="476" r:id="rId16"/>
    <p:sldId id="481" r:id="rId17"/>
    <p:sldId id="482" r:id="rId18"/>
    <p:sldId id="494" r:id="rId19"/>
    <p:sldId id="497" r:id="rId20"/>
    <p:sldId id="572" r:id="rId21"/>
    <p:sldId id="565" r:id="rId22"/>
    <p:sldId id="502" r:id="rId23"/>
    <p:sldId id="510" r:id="rId24"/>
    <p:sldId id="498" r:id="rId25"/>
    <p:sldId id="566" r:id="rId26"/>
    <p:sldId id="521" r:id="rId27"/>
    <p:sldId id="5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FE1C-0F9C-4727-8F6A-55E607F592B4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A80D-13E4-49B8-96F0-59D371F68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10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69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34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73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9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camada</a:t>
            </a:r>
            <a:r>
              <a:rPr lang="en-US" baseline="0" dirty="0"/>
              <a:t> </a:t>
            </a:r>
            <a:r>
              <a:rPr lang="en-US" baseline="0" dirty="0" err="1"/>
              <a:t>intermediária</a:t>
            </a:r>
            <a:r>
              <a:rPr lang="en-US" baseline="0" dirty="0"/>
              <a:t>, X </a:t>
            </a:r>
            <a:r>
              <a:rPr lang="en-US" baseline="0" dirty="0" err="1"/>
              <a:t>corresponde</a:t>
            </a:r>
            <a:r>
              <a:rPr lang="en-US" baseline="0" dirty="0"/>
              <a:t> </a:t>
            </a:r>
            <a:r>
              <a:rPr lang="en-US" baseline="0" dirty="0" err="1"/>
              <a:t>ao</a:t>
            </a:r>
            <a:r>
              <a:rPr lang="en-US" baseline="0" dirty="0"/>
              <a:t> h da </a:t>
            </a:r>
            <a:r>
              <a:rPr lang="en-US" baseline="0" dirty="0" err="1"/>
              <a:t>camada</a:t>
            </a:r>
            <a:r>
              <a:rPr lang="en-US" baseline="0" dirty="0"/>
              <a:t> inferior. </a:t>
            </a:r>
            <a:r>
              <a:rPr lang="en-US" baseline="0" dirty="0" err="1"/>
              <a:t>Já</a:t>
            </a:r>
            <a:r>
              <a:rPr lang="en-US" baseline="0" dirty="0"/>
              <a:t>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primeira</a:t>
            </a:r>
            <a:r>
              <a:rPr lang="en-US" baseline="0" dirty="0"/>
              <a:t> </a:t>
            </a:r>
            <a:r>
              <a:rPr lang="en-US" baseline="0" dirty="0" err="1"/>
              <a:t>camada</a:t>
            </a:r>
            <a:r>
              <a:rPr lang="en-US" baseline="0" dirty="0"/>
              <a:t> vertical, X é o </a:t>
            </a:r>
            <a:r>
              <a:rPr lang="en-US" baseline="0" dirty="0" err="1"/>
              <a:t>vetor</a:t>
            </a:r>
            <a:r>
              <a:rPr lang="en-US" baseline="0" dirty="0"/>
              <a:t> de dados.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7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arquitetura usada em </a:t>
            </a:r>
            <a:r>
              <a:rPr lang="pt-BR" dirty="0" err="1"/>
              <a:t>RNNs</a:t>
            </a:r>
            <a:r>
              <a:rPr lang="pt-BR" dirty="0"/>
              <a:t> é adequada para permitir o processamento de \</a:t>
            </a:r>
            <a:r>
              <a:rPr lang="pt-BR" dirty="0" err="1"/>
              <a:t>emph</a:t>
            </a:r>
            <a:r>
              <a:rPr lang="pt-BR" dirty="0"/>
              <a:t>{informação sequencial} (e.g., textos, áudio e vídeo). Um exemplo de tarefa em Processamento de Linguagem Natural que envolve esse tipo de informação é a \</a:t>
            </a:r>
            <a:r>
              <a:rPr lang="pt-BR" dirty="0" err="1"/>
              <a:t>emph</a:t>
            </a:r>
            <a:r>
              <a:rPr lang="pt-BR" dirty="0"/>
              <a:t>{Modelagem de Linguagem}, que corresponde a criar um modelo preditivo da próxima palavra em uma frase \cite{NIPS2013_5021, </a:t>
            </a:r>
            <a:r>
              <a:rPr lang="pt-BR" dirty="0" err="1"/>
              <a:t>conf</a:t>
            </a:r>
            <a:r>
              <a:rPr lang="pt-BR" dirty="0"/>
              <a:t>/interspeech/MikolovKBCK10}. Nesse tipo de tarefa, é fácil perceber que conhecer a sequência de palavras anteriores é importante para a predição. Uma particularidade das </a:t>
            </a:r>
            <a:r>
              <a:rPr lang="pt-BR" dirty="0" err="1"/>
              <a:t>RNNs</a:t>
            </a:r>
            <a:r>
              <a:rPr lang="pt-BR" dirty="0"/>
              <a:t> é que esse tipo de rede possui uma memória, que permite registrar que informações foram processadas até o momento atual. </a:t>
            </a:r>
          </a:p>
          <a:p>
            <a:endParaRPr lang="pt-BR" dirty="0"/>
          </a:p>
          <a:p>
            <a:r>
              <a:rPr lang="pt-BR" dirty="0"/>
              <a:t>Redes Neurais Recorrentes (\</a:t>
            </a:r>
            <a:r>
              <a:rPr lang="pt-BR" dirty="0" err="1"/>
              <a:t>emph</a:t>
            </a:r>
            <a:r>
              <a:rPr lang="pt-BR" dirty="0"/>
              <a:t>{</a:t>
            </a:r>
            <a:r>
              <a:rPr lang="pt-BR" dirty="0" err="1"/>
              <a:t>Recurrent</a:t>
            </a:r>
            <a:r>
              <a:rPr lang="pt-BR" dirty="0"/>
              <a:t> Neural Networks}, RNN) constituem uma ampla classe de redes cuja evolução do estado depende tanto da entrada corrente quanto do estado atual. Essa propriedade (ter estado dinâmico) proporciona a possibilidade de realizar computação dependente do contexto e aprender dependências de longo prazo: um sinal que é fornecido a uma rede recorrente em um instante de tempo $t$ pode alterar o comportamento dessa rede em um momento $t + k$, $k&gt;0$.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8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muitas maneiras pelas quais as unidades de uma RNN podem estar conectadas entre si. A ilustração à esquerda apresenta a situação mais simples possível, uma RNN que possui apenas uma camada oculta, composta de uma única unidade, denotada por $s$.  Apresentada dessa forma, a rede é aparentemente simples. Entretanto, repare que a unidade oculta contém uma conexão que a liga consigo mesma. Dessa forma, essa camada oculta recebe sinais que foram gerados por ela própria um passo de tempo no anterior. 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x_t</a:t>
            </a:r>
            <a:r>
              <a:rPr lang="pt-BR" dirty="0"/>
              <a:t>$ é o vetor que representa a entrada fornecida à RNN no passo de tempo $</a:t>
            </a:r>
            <a:r>
              <a:rPr lang="pt-BR" dirty="0" err="1"/>
              <a:t>t$</a:t>
            </a:r>
            <a:r>
              <a:rPr lang="pt-BR" dirty="0"/>
              <a:t>. Por exemplo, se a RNN processa sequências de palavras, então $x_0$ é a representação da primeira palavra, $x_1$ representa a segunda palavra, e assim por diante.		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s_t</a:t>
            </a:r>
            <a:r>
              <a:rPr lang="pt-BR" dirty="0"/>
              <a:t>$ é o estado (i.e., o valor de ativação) da unidade oculta no passo de tempo $</a:t>
            </a:r>
            <a:r>
              <a:rPr lang="pt-BR" dirty="0" err="1"/>
              <a:t>t$</a:t>
            </a:r>
            <a:r>
              <a:rPr lang="pt-BR" dirty="0"/>
              <a:t>. Essa unidade representa a \</a:t>
            </a:r>
            <a:r>
              <a:rPr lang="pt-BR" dirty="0" err="1"/>
              <a:t>emph</a:t>
            </a:r>
            <a:r>
              <a:rPr lang="pt-BR" dirty="0"/>
              <a:t>{memória} da rede, porque sua finalidade é registrar que informação foi processada desde alguns passos de tempo no passado até o presente momento. A ativação dessa unidade é computada como uma função recursiva, que depende do estado anterior e da entrada no passo atual: $</a:t>
            </a:r>
            <a:r>
              <a:rPr lang="pt-BR" dirty="0" err="1"/>
              <a:t>s_t</a:t>
            </a:r>
            <a:r>
              <a:rPr lang="pt-BR" dirty="0"/>
              <a:t>=\sigma(</a:t>
            </a:r>
            <a:r>
              <a:rPr lang="pt-BR" dirty="0" err="1"/>
              <a:t>Ux_t</a:t>
            </a:r>
            <a:r>
              <a:rPr lang="pt-BR" dirty="0"/>
              <a:t> + </a:t>
            </a:r>
            <a:r>
              <a:rPr lang="pt-BR" dirty="0" err="1"/>
              <a:t>Ws_</a:t>
            </a:r>
            <a:r>
              <a:rPr lang="pt-BR" dirty="0"/>
              <a:t>{t-1} + </a:t>
            </a:r>
            <a:r>
              <a:rPr lang="pt-BR" dirty="0" err="1"/>
              <a:t>b_s</a:t>
            </a:r>
            <a:r>
              <a:rPr lang="pt-BR" dirty="0"/>
              <a:t>)$. $\sigma$ é a função de ativação escolhida (</a:t>
            </a:r>
            <a:r>
              <a:rPr lang="pt-BR" dirty="0" err="1"/>
              <a:t>Seção~</a:t>
            </a:r>
            <a:r>
              <a:rPr lang="pt-BR" dirty="0"/>
              <a:t>\</a:t>
            </a:r>
            <a:r>
              <a:rPr lang="pt-BR" dirty="0" err="1"/>
              <a:t>ref</a:t>
            </a:r>
            <a:r>
              <a:rPr lang="pt-BR" dirty="0"/>
              <a:t>{</a:t>
            </a:r>
            <a:r>
              <a:rPr lang="pt-BR" dirty="0" err="1"/>
              <a:t>ArquiteturaBasica</a:t>
            </a:r>
            <a:r>
              <a:rPr lang="pt-BR" dirty="0"/>
              <a:t>}). Repare que $</a:t>
            </a:r>
            <a:r>
              <a:rPr lang="pt-BR" dirty="0" err="1"/>
              <a:t>s_</a:t>
            </a:r>
            <a:r>
              <a:rPr lang="pt-BR" dirty="0"/>
              <a:t>{-1}$, que corresponde ao valor da base da recursão, é normalmente definido como o vetor nulo.		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o_t</a:t>
            </a:r>
            <a:r>
              <a:rPr lang="pt-BR" dirty="0"/>
              <a:t>$ é a saída no passo de tempo $</a:t>
            </a:r>
            <a:r>
              <a:rPr lang="pt-BR" dirty="0" err="1"/>
              <a:t>t$</a:t>
            </a:r>
            <a:r>
              <a:rPr lang="pt-BR" dirty="0"/>
              <a:t>. Por exemplo, se a tarefa corresponde a predizer a próxima palavra em uma frase, então $</a:t>
            </a:r>
            <a:r>
              <a:rPr lang="pt-BR" dirty="0" err="1"/>
              <a:t>o_t</a:t>
            </a:r>
            <a:r>
              <a:rPr lang="pt-BR" dirty="0"/>
              <a:t>$ é um vetor de probabilidades sobre todas as palavras do vocabulário, i.e., $</a:t>
            </a:r>
            <a:r>
              <a:rPr lang="pt-BR" dirty="0" err="1"/>
              <a:t>o_t</a:t>
            </a:r>
            <a:r>
              <a:rPr lang="pt-BR" dirty="0"/>
              <a:t> = \</a:t>
            </a:r>
            <a:r>
              <a:rPr lang="pt-BR" dirty="0" err="1"/>
              <a:t>mathrm</a:t>
            </a:r>
            <a:r>
              <a:rPr lang="pt-BR" dirty="0"/>
              <a:t>{</a:t>
            </a:r>
            <a:r>
              <a:rPr lang="pt-BR" dirty="0" err="1"/>
              <a:t>softmax</a:t>
            </a:r>
            <a:r>
              <a:rPr lang="pt-BR" dirty="0"/>
              <a:t>}(</a:t>
            </a:r>
            <a:r>
              <a:rPr lang="pt-BR" dirty="0" err="1"/>
              <a:t>Vs_t</a:t>
            </a:r>
            <a:r>
              <a:rPr lang="pt-BR" dirty="0"/>
              <a:t> + </a:t>
            </a:r>
            <a:r>
              <a:rPr lang="pt-BR" dirty="0" err="1"/>
              <a:t>b_o</a:t>
            </a:r>
            <a:r>
              <a:rPr lang="pt-BR" dirty="0"/>
              <a:t>)$.</a:t>
            </a:r>
          </a:p>
        </p:txBody>
      </p:sp>
    </p:spTree>
    <p:extLst>
      <p:ext uri="{BB962C8B-B14F-4D97-AF65-F5344CB8AC3E}">
        <p14:creationId xmlns:p14="http://schemas.microsoft.com/office/powerpoint/2010/main" val="228126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\</a:t>
            </a:r>
            <a:r>
              <a:rPr lang="pt-BR" dirty="0" err="1"/>
              <a:t>emph</a:t>
            </a:r>
            <a:r>
              <a:rPr lang="pt-BR" dirty="0"/>
              <a:t>{desdobramento no tempo} (\</a:t>
            </a:r>
            <a:r>
              <a:rPr lang="pt-BR" dirty="0" err="1"/>
              <a:t>emph</a:t>
            </a:r>
            <a:r>
              <a:rPr lang="pt-BR" dirty="0"/>
              <a:t>{time </a:t>
            </a:r>
            <a:r>
              <a:rPr lang="pt-BR" dirty="0" err="1"/>
              <a:t>unfolding</a:t>
            </a:r>
            <a:r>
              <a:rPr lang="pt-BR" dirty="0"/>
              <a:t>}) de uma RNN corresponde à situação em que essa rede recebe uma sequência de sinais da entrada, um em cada passo de tempo. </a:t>
            </a:r>
          </a:p>
        </p:txBody>
      </p:sp>
    </p:spTree>
    <p:extLst>
      <p:ext uri="{BB962C8B-B14F-4D97-AF65-F5344CB8AC3E}">
        <p14:creationId xmlns:p14="http://schemas.microsoft.com/office/powerpoint/2010/main" val="32220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Na ilustração, é apresentada a mesma rede desdobrada (</a:t>
            </a:r>
            <a:r>
              <a:rPr lang="pt-BR" dirty="0" err="1"/>
              <a:t>unfolded</a:t>
            </a:r>
            <a:r>
              <a:rPr lang="pt-BR" dirty="0"/>
              <a:t>) no tempo. Note que, vista dessa forma, uma RNN que recebe uma sequência de $</a:t>
            </a:r>
            <a:r>
              <a:rPr lang="pt-BR" dirty="0" err="1"/>
              <a:t>n$</a:t>
            </a:r>
            <a:r>
              <a:rPr lang="pt-BR" dirty="0"/>
              <a:t> vetores de entrada pode ser vista como uma rede alimentada adiante de $</a:t>
            </a:r>
            <a:r>
              <a:rPr lang="pt-BR" dirty="0" err="1"/>
              <a:t>n$</a:t>
            </a:r>
            <a:r>
              <a:rPr lang="pt-BR" dirty="0"/>
              <a:t> camadas. Repare também que, embora na Figura</a:t>
            </a:r>
            <a:r>
              <a:rPr lang="pt-BR" baseline="0" dirty="0"/>
              <a:t> </a:t>
            </a:r>
            <a:r>
              <a:rPr lang="pt-BR" dirty="0"/>
              <a:t>sejam apresentadas entradas e saídas em cada passo de tempo, dependendo da tarefa específica para qual a RNN deve ser projetada, alguns dos passos de tempo podem não conter nem entradas nem saídas.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6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Na ilustração, é apresentada a mesma rede desdobrada (</a:t>
            </a:r>
            <a:r>
              <a:rPr lang="pt-BR" dirty="0" err="1"/>
              <a:t>unfolded</a:t>
            </a:r>
            <a:r>
              <a:rPr lang="pt-BR" dirty="0"/>
              <a:t>) no tempo. Note que, vista dessa forma, uma RNN que recebe uma sequência de $</a:t>
            </a:r>
            <a:r>
              <a:rPr lang="pt-BR" dirty="0" err="1"/>
              <a:t>n$</a:t>
            </a:r>
            <a:r>
              <a:rPr lang="pt-BR" dirty="0"/>
              <a:t> vetores de entrada pode ser vista como uma rede alimentada adiante de $</a:t>
            </a:r>
            <a:r>
              <a:rPr lang="pt-BR" dirty="0" err="1"/>
              <a:t>n$</a:t>
            </a:r>
            <a:r>
              <a:rPr lang="pt-BR" dirty="0"/>
              <a:t> camadas. Repare também que, embora na Figura</a:t>
            </a:r>
            <a:r>
              <a:rPr lang="pt-BR" baseline="0" dirty="0"/>
              <a:t> </a:t>
            </a:r>
            <a:r>
              <a:rPr lang="pt-BR" dirty="0"/>
              <a:t>sejam apresentadas entradas e saídas em cada passo de tempo, dependendo da tarefa específica para qual a RNN deve ser projetada, alguns dos passos de tempo podem não conter nem entradas nem saídas.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35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/>
              <a:t>Créditos: exemplo baseado no de </a:t>
            </a:r>
            <a:r>
              <a:rPr lang="pt-BR" sz="1100" dirty="0" err="1"/>
              <a:t>Andrej</a:t>
            </a:r>
            <a:r>
              <a:rPr lang="pt-BR" sz="1100" dirty="0"/>
              <a:t> </a:t>
            </a:r>
            <a:r>
              <a:rPr lang="pt-BR" sz="1100" dirty="0" err="1"/>
              <a:t>Karpathy</a:t>
            </a:r>
            <a:r>
              <a:rPr lang="pt-BR" sz="1100" dirty="0"/>
              <a:t>, </a:t>
            </a:r>
            <a:r>
              <a:rPr lang="en-US" sz="1100" kern="1200" dirty="0">
                <a:solidFill>
                  <a:schemeClr val="tx1"/>
                </a:solidFill>
              </a:rPr>
              <a:t>The Unreasonable Effectiveness of Recurrent Neural Networks</a:t>
            </a:r>
            <a:endParaRPr lang="pt-BR" sz="1100" dirty="0"/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ruim</a:t>
            </a:r>
            <a:r>
              <a:rPr lang="en-US" dirty="0"/>
              <a:t> e </a:t>
            </a:r>
            <a:r>
              <a:rPr lang="en-US" dirty="0" err="1"/>
              <a:t>longo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AA80D-13E4-49B8-96F0-59D371F6825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8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RNN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Rogério</a:t>
            </a:r>
            <a:r>
              <a:rPr lang="en-US" dirty="0"/>
              <a:t> de Oliveira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25B9AF-D3AA-42D9-8AF5-99E97408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992" y="777184"/>
            <a:ext cx="2392408" cy="19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10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01141"/>
          </a:xfrm>
        </p:spPr>
        <p:txBody>
          <a:bodyPr>
            <a:normAutofit/>
          </a:bodyPr>
          <a:lstStyle/>
          <a:p>
            <a:r>
              <a:rPr lang="pt-BR" sz="2400" dirty="0" err="1"/>
              <a:t>um-para-muitos</a:t>
            </a:r>
            <a:r>
              <a:rPr lang="pt-BR" sz="2400" dirty="0"/>
              <a:t> </a:t>
            </a:r>
          </a:p>
          <a:p>
            <a:pPr lvl="1"/>
            <a:r>
              <a:rPr lang="pt-BR" sz="2000" dirty="0"/>
              <a:t>produzir a legenda correspondente a uma imagem. </a:t>
            </a:r>
          </a:p>
          <a:p>
            <a:r>
              <a:rPr lang="pt-BR" sz="2400" dirty="0" err="1"/>
              <a:t>muitos-para-um</a:t>
            </a:r>
            <a:endParaRPr lang="pt-BR" sz="2400" dirty="0"/>
          </a:p>
          <a:p>
            <a:pPr lvl="1"/>
            <a:r>
              <a:rPr lang="pt-BR" sz="2000" dirty="0"/>
              <a:t>produzir a carga de sentimento (positiva ou negativa) de uma frase de entrada. </a:t>
            </a:r>
          </a:p>
          <a:p>
            <a:r>
              <a:rPr lang="pt-BR" sz="2400" dirty="0" err="1"/>
              <a:t>muitos-para-muitos</a:t>
            </a:r>
            <a:endParaRPr lang="pt-BR" sz="2400" dirty="0"/>
          </a:p>
          <a:p>
            <a:pPr lvl="1"/>
            <a:r>
              <a:rPr lang="pt-BR" sz="2000" dirty="0"/>
              <a:t>traduzir uma frase do inglês para o português</a:t>
            </a:r>
          </a:p>
          <a:p>
            <a:pPr lvl="1"/>
            <a:r>
              <a:rPr lang="pt-BR" sz="2000" dirty="0"/>
              <a:t>rotular os quadros (</a:t>
            </a:r>
            <a:r>
              <a:rPr lang="pt-BR" sz="2000" i="1" dirty="0"/>
              <a:t>frames</a:t>
            </a:r>
            <a:r>
              <a:rPr lang="pt-BR" sz="2000" dirty="0"/>
              <a:t>) de um vídeo</a:t>
            </a:r>
          </a:p>
          <a:p>
            <a:pPr lvl="1"/>
            <a:r>
              <a:rPr lang="pt-BR" sz="2000" dirty="0"/>
              <a:t>TTS (</a:t>
            </a:r>
            <a:r>
              <a:rPr lang="pt-BR" sz="2000" dirty="0" err="1"/>
              <a:t>text-to-speech</a:t>
            </a:r>
            <a:r>
              <a:rPr lang="pt-BR" sz="20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Modelo de Linguagem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11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05131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RNN que, a cada passo de tempo, prediz o próximo caractere de uma sequência, dada uma sequência de caracteres anteriores.</a:t>
            </a:r>
            <a:endParaRPr lang="pt-BR" sz="2400" i="1" dirty="0"/>
          </a:p>
          <a:p>
            <a:r>
              <a:rPr lang="pt-BR" sz="2400" dirty="0"/>
              <a:t>Essa rede pode ser usada para gerar novos textos, um caractere por vez (</a:t>
            </a:r>
            <a:r>
              <a:rPr lang="pt-BR" sz="2400" i="1" dirty="0" err="1"/>
              <a:t>character-level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).</a:t>
            </a:r>
          </a:p>
          <a:p>
            <a:r>
              <a:rPr lang="pt-BR" sz="2400" dirty="0"/>
              <a:t>Considere também</a:t>
            </a:r>
          </a:p>
          <a:p>
            <a:pPr lvl="1"/>
            <a:r>
              <a:rPr lang="pt-BR" sz="2000" dirty="0"/>
              <a:t>representação </a:t>
            </a:r>
            <a:r>
              <a:rPr lang="pt-BR" sz="2000" dirty="0" err="1">
                <a:solidFill>
                  <a:srgbClr val="FF0000"/>
                </a:solidFill>
              </a:rPr>
              <a:t>one-hot-encoding</a:t>
            </a:r>
            <a:r>
              <a:rPr lang="pt-BR" sz="2000" dirty="0"/>
              <a:t> para vetores de entrada,</a:t>
            </a:r>
          </a:p>
          <a:p>
            <a:pPr lvl="1"/>
            <a:r>
              <a:rPr lang="pt-BR" sz="2000" dirty="0"/>
              <a:t>alfabeto de apenas 4 caracteres: {C, E, F, T},</a:t>
            </a:r>
          </a:p>
          <a:p>
            <a:pPr lvl="1"/>
            <a:r>
              <a:rPr lang="pt-BR" sz="2000" dirty="0"/>
              <a:t>uso da função </a:t>
            </a:r>
            <a:r>
              <a:rPr lang="pt-BR" sz="2000" dirty="0" err="1"/>
              <a:t>sofmax</a:t>
            </a:r>
            <a:r>
              <a:rPr lang="pt-BR" sz="2000" dirty="0"/>
              <a:t> na saída.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Modelo de Linguagem </a:t>
            </a:r>
            <a:r>
              <a:rPr lang="pt-BR" sz="4133" i="1" dirty="0"/>
              <a:t>(cont.)</a:t>
            </a:r>
            <a:endParaRPr lang="pt-BR" i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7EBB9A5-BD0E-4678-8BB0-C6075897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98" y="1890876"/>
            <a:ext cx="7786064" cy="4436820"/>
          </a:xfrm>
          <a:prstGeom prst="rect">
            <a:avLst/>
          </a:prstGeom>
        </p:spPr>
      </p:pic>
      <p:sp>
        <p:nvSpPr>
          <p:cNvPr id="109" name="Oval 14">
            <a:extLst>
              <a:ext uri="{FF2B5EF4-FFF2-40B4-BE49-F238E27FC236}">
                <a16:creationId xmlns:a16="http://schemas.microsoft.com/office/drawing/2014/main" id="{5473D514-D0B1-4D6F-8508-D39E0FA975FC}"/>
              </a:ext>
            </a:extLst>
          </p:cNvPr>
          <p:cNvSpPr/>
          <p:nvPr/>
        </p:nvSpPr>
        <p:spPr>
          <a:xfrm>
            <a:off x="1730272" y="5382839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AFC63074-4366-44D9-A72F-FF7BB7FBD358}"/>
              </a:ext>
            </a:extLst>
          </p:cNvPr>
          <p:cNvCxnSpPr>
            <a:stCxn id="109" idx="0"/>
            <a:endCxn id="111" idx="4"/>
          </p:cNvCxnSpPr>
          <p:nvPr/>
        </p:nvCxnSpPr>
        <p:spPr>
          <a:xfrm flipV="1">
            <a:off x="1974340" y="4342994"/>
            <a:ext cx="0" cy="103984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29">
            <a:extLst>
              <a:ext uri="{FF2B5EF4-FFF2-40B4-BE49-F238E27FC236}">
                <a16:creationId xmlns:a16="http://schemas.microsoft.com/office/drawing/2014/main" id="{DA9FDEB4-98B9-4C40-B4E1-29874426E4FB}"/>
              </a:ext>
            </a:extLst>
          </p:cNvPr>
          <p:cNvSpPr/>
          <p:nvPr/>
        </p:nvSpPr>
        <p:spPr>
          <a:xfrm>
            <a:off x="1730272" y="3854804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2" name="Picture 3">
            <a:extLst>
              <a:ext uri="{FF2B5EF4-FFF2-40B4-BE49-F238E27FC236}">
                <a16:creationId xmlns:a16="http://schemas.microsoft.com/office/drawing/2014/main" id="{C1006440-7F36-4AB7-9DA6-EBA13BE0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13" y="6063050"/>
            <a:ext cx="384043" cy="3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6">
            <a:extLst>
              <a:ext uri="{FF2B5EF4-FFF2-40B4-BE49-F238E27FC236}">
                <a16:creationId xmlns:a16="http://schemas.microsoft.com/office/drawing/2014/main" id="{777ABB9B-3F61-4D77-87CB-5FC3061B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58" y="3815240"/>
            <a:ext cx="399604" cy="41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8">
            <a:extLst>
              <a:ext uri="{FF2B5EF4-FFF2-40B4-BE49-F238E27FC236}">
                <a16:creationId xmlns:a16="http://schemas.microsoft.com/office/drawing/2014/main" id="{BD0B14B6-4257-4A1C-8B38-C90F8D9A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16" y="4741684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5" name="Conector em curva 77">
            <a:extLst>
              <a:ext uri="{FF2B5EF4-FFF2-40B4-BE49-F238E27FC236}">
                <a16:creationId xmlns:a16="http://schemas.microsoft.com/office/drawing/2014/main" id="{D44C2C2A-DC3E-4F52-9A32-B384685BF712}"/>
              </a:ext>
            </a:extLst>
          </p:cNvPr>
          <p:cNvCxnSpPr>
            <a:stCxn id="111" idx="7"/>
            <a:endCxn id="111" idx="5"/>
          </p:cNvCxnSpPr>
          <p:nvPr/>
        </p:nvCxnSpPr>
        <p:spPr>
          <a:xfrm rot="16200000" flipH="1">
            <a:off x="1974320" y="4098899"/>
            <a:ext cx="345203" cy="16933"/>
          </a:xfrm>
          <a:prstGeom prst="curvedConnector5">
            <a:avLst>
              <a:gd name="adj1" fmla="val 4905"/>
              <a:gd name="adj2" fmla="val 4260535"/>
              <a:gd name="adj3" fmla="val 129432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Picture 9">
            <a:extLst>
              <a:ext uri="{FF2B5EF4-FFF2-40B4-BE49-F238E27FC236}">
                <a16:creationId xmlns:a16="http://schemas.microsoft.com/office/drawing/2014/main" id="{F7ACC1A5-ABCD-4C62-A873-BD3A3055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99" y="4034613"/>
            <a:ext cx="449567" cy="3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Oval 10">
            <a:extLst>
              <a:ext uri="{FF2B5EF4-FFF2-40B4-BE49-F238E27FC236}">
                <a16:creationId xmlns:a16="http://schemas.microsoft.com/office/drawing/2014/main" id="{AB1B77CD-7C3B-4CF4-9CEA-130890968673}"/>
              </a:ext>
            </a:extLst>
          </p:cNvPr>
          <p:cNvSpPr/>
          <p:nvPr/>
        </p:nvSpPr>
        <p:spPr>
          <a:xfrm>
            <a:off x="1750443" y="2510655"/>
            <a:ext cx="488139" cy="4881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8" name="Straight Connector 126">
            <a:extLst>
              <a:ext uri="{FF2B5EF4-FFF2-40B4-BE49-F238E27FC236}">
                <a16:creationId xmlns:a16="http://schemas.microsoft.com/office/drawing/2014/main" id="{28DC03B8-53C6-47DD-8CEA-2A154EE93256}"/>
              </a:ext>
            </a:extLst>
          </p:cNvPr>
          <p:cNvCxnSpPr>
            <a:stCxn id="111" idx="0"/>
            <a:endCxn id="117" idx="4"/>
          </p:cNvCxnSpPr>
          <p:nvPr/>
        </p:nvCxnSpPr>
        <p:spPr>
          <a:xfrm flipV="1">
            <a:off x="1974341" y="2998844"/>
            <a:ext cx="20172" cy="85596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7">
            <a:extLst>
              <a:ext uri="{FF2B5EF4-FFF2-40B4-BE49-F238E27FC236}">
                <a16:creationId xmlns:a16="http://schemas.microsoft.com/office/drawing/2014/main" id="{AAC1FF2A-90F4-466C-80C3-CEBC60FF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12" y="2084851"/>
            <a:ext cx="461593" cy="4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0">
            <a:extLst>
              <a:ext uri="{FF2B5EF4-FFF2-40B4-BE49-F238E27FC236}">
                <a16:creationId xmlns:a16="http://schemas.microsoft.com/office/drawing/2014/main" id="{5C8378F3-4513-4E9B-B4E3-8FD442F0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67" y="3278740"/>
            <a:ext cx="374765" cy="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r>
              <a:rPr lang="pt-BR" sz="3600" dirty="0"/>
              <a:t>Análise de Sentimentos </a:t>
            </a:r>
            <a:r>
              <a:rPr lang="en-US" sz="2400" i="1" dirty="0"/>
              <a:t>(Sentiment Analysis)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13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852DC-0679-405B-9E20-CE30D2B5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86" y="1916723"/>
            <a:ext cx="6570597" cy="41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-78653"/>
            <a:ext cx="11029616" cy="1638708"/>
          </a:xfrm>
        </p:spPr>
        <p:txBody>
          <a:bodyPr>
            <a:normAutofit/>
          </a:bodyPr>
          <a:lstStyle/>
          <a:p>
            <a:r>
              <a:rPr lang="pt-BR" dirty="0"/>
              <a:t>Exemplo: </a:t>
            </a:r>
            <a:r>
              <a:rPr lang="pt-BR" sz="3600" dirty="0"/>
              <a:t>Tradução automática </a:t>
            </a:r>
            <a:r>
              <a:rPr lang="en-US" sz="2400" i="1" dirty="0"/>
              <a:t>(Machine Translation)</a:t>
            </a:r>
            <a:endParaRPr lang="en-US" sz="5333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14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1663832"/>
            <a:ext cx="11734800" cy="44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LSTM </a:t>
            </a:r>
            <a:r>
              <a:rPr lang="pt-BR" sz="4400" i="1" dirty="0"/>
              <a:t>(</a:t>
            </a:r>
            <a:r>
              <a:rPr lang="pt-BR" sz="4400" i="1" dirty="0" err="1"/>
              <a:t>Long</a:t>
            </a:r>
            <a:r>
              <a:rPr lang="pt-BR" sz="4400" i="1" dirty="0"/>
              <a:t> Short </a:t>
            </a:r>
            <a:r>
              <a:rPr lang="pt-BR" sz="4400" i="1" dirty="0" err="1"/>
              <a:t>Term</a:t>
            </a:r>
            <a:r>
              <a:rPr lang="pt-BR" sz="4400" i="1" dirty="0"/>
              <a:t> </a:t>
            </a:r>
            <a:r>
              <a:rPr lang="pt-BR" sz="4400" i="1" dirty="0" err="1"/>
              <a:t>Memory</a:t>
            </a:r>
            <a:r>
              <a:rPr lang="pt-BR" sz="4400" i="1" dirty="0"/>
              <a:t>) Nets</a:t>
            </a:r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chemeClr val="dk2"/>
                </a:solidFill>
              </a:rPr>
              <a:pPr algn="r"/>
              <a:t>15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LSTM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Tipo de RNN que possui uma dinâmica de propagação de gradientes mais rebuscada.</a:t>
            </a:r>
          </a:p>
          <a:p>
            <a:r>
              <a:rPr lang="pt-BR" sz="2400" dirty="0"/>
              <a:t>Adequada quando há intervalos muito longos de tamanho desconhecido entre eventos importantes.</a:t>
            </a:r>
          </a:p>
          <a:p>
            <a:r>
              <a:rPr lang="pt-BR" sz="2400" dirty="0"/>
              <a:t>Durante o treinamento, uma rede LSTM </a:t>
            </a:r>
            <a:r>
              <a:rPr lang="pt-BR" sz="2400" dirty="0">
                <a:solidFill>
                  <a:srgbClr val="FF0000"/>
                </a:solidFill>
              </a:rPr>
              <a:t>aprende</a:t>
            </a:r>
            <a:r>
              <a:rPr lang="pt-BR" sz="2400" dirty="0"/>
              <a:t> quando deve manter ou descartar informações contidas em seu estado interno.</a:t>
            </a:r>
          </a:p>
        </p:txBody>
      </p:sp>
    </p:spTree>
    <p:extLst>
      <p:ext uri="{BB962C8B-B14F-4D97-AF65-F5344CB8AC3E}">
        <p14:creationId xmlns:p14="http://schemas.microsoft.com/office/powerpoint/2010/main" val="369260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LSTM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219219F0-BEC7-4F04-BCC8-C1D9DB8A50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/>
          <a:p>
            <a:r>
              <a:rPr lang="pt-BR" sz="2800" dirty="0" err="1"/>
              <a:t>Geff</a:t>
            </a:r>
            <a:r>
              <a:rPr lang="pt-BR" sz="2800" dirty="0"/>
              <a:t> </a:t>
            </a:r>
            <a:r>
              <a:rPr lang="pt-BR" sz="2800" dirty="0" err="1"/>
              <a:t>Hinton</a:t>
            </a:r>
            <a:r>
              <a:rPr lang="pt-BR" sz="2800" dirty="0"/>
              <a:t> sobre o artigo que propôs as </a:t>
            </a:r>
            <a:r>
              <a:rPr lang="pt-BR" sz="2800" dirty="0" err="1"/>
              <a:t>LSTMs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“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understant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paper</a:t>
            </a:r>
            <a:r>
              <a:rPr lang="pt-BR" sz="2400" dirty="0"/>
              <a:t>, </a:t>
            </a:r>
            <a:r>
              <a:rPr lang="pt-BR" sz="2400" dirty="0" err="1"/>
              <a:t>you</a:t>
            </a:r>
            <a:r>
              <a:rPr lang="pt-BR" sz="2400" dirty="0"/>
              <a:t> are </a:t>
            </a:r>
            <a:r>
              <a:rPr lang="pt-BR" sz="2400" dirty="0" err="1"/>
              <a:t>better</a:t>
            </a:r>
            <a:r>
              <a:rPr lang="pt-BR" sz="2400" dirty="0"/>
              <a:t> </a:t>
            </a:r>
            <a:r>
              <a:rPr lang="pt-BR" sz="2400" dirty="0" err="1"/>
              <a:t>than</a:t>
            </a:r>
            <a:r>
              <a:rPr lang="pt-BR" sz="2400" dirty="0"/>
              <a:t> </a:t>
            </a:r>
            <a:r>
              <a:rPr lang="pt-BR" sz="2400" dirty="0" err="1"/>
              <a:t>many</a:t>
            </a:r>
            <a:r>
              <a:rPr lang="pt-BR" sz="2400" dirty="0"/>
              <a:t> </a:t>
            </a:r>
            <a:r>
              <a:rPr lang="pt-BR" sz="2400" dirty="0" err="1"/>
              <a:t>people</a:t>
            </a:r>
            <a:r>
              <a:rPr lang="pt-BR" sz="2400" dirty="0"/>
              <a:t> in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. It </a:t>
            </a:r>
            <a:r>
              <a:rPr lang="pt-BR" sz="2400" dirty="0" err="1"/>
              <a:t>took</a:t>
            </a:r>
            <a:r>
              <a:rPr lang="pt-BR" sz="2400" dirty="0"/>
              <a:t> 10 </a:t>
            </a:r>
            <a:r>
              <a:rPr lang="pt-BR" sz="2400" dirty="0" err="1"/>
              <a:t>years</a:t>
            </a:r>
            <a:r>
              <a:rPr lang="pt-BR" sz="2400" dirty="0"/>
              <a:t> </a:t>
            </a:r>
            <a:r>
              <a:rPr lang="pt-BR" sz="2400" dirty="0" err="1"/>
              <a:t>until</a:t>
            </a:r>
            <a:r>
              <a:rPr lang="pt-BR" sz="2400" dirty="0"/>
              <a:t> </a:t>
            </a:r>
            <a:r>
              <a:rPr lang="pt-BR" sz="2400" dirty="0" err="1"/>
              <a:t>people</a:t>
            </a:r>
            <a:r>
              <a:rPr lang="pt-BR" sz="2400" dirty="0"/>
              <a:t> </a:t>
            </a:r>
            <a:r>
              <a:rPr lang="pt-BR" sz="2400" dirty="0" err="1"/>
              <a:t>understand</a:t>
            </a:r>
            <a:r>
              <a:rPr lang="pt-BR" sz="2400" dirty="0"/>
              <a:t> </a:t>
            </a:r>
            <a:r>
              <a:rPr lang="pt-BR" sz="2400" dirty="0" err="1"/>
              <a:t>what</a:t>
            </a:r>
            <a:r>
              <a:rPr lang="pt-BR" sz="2400" dirty="0"/>
              <a:t> </a:t>
            </a:r>
            <a:r>
              <a:rPr lang="pt-BR" sz="2400" dirty="0" err="1"/>
              <a:t>they</a:t>
            </a:r>
            <a:r>
              <a:rPr lang="pt-BR" sz="2400" dirty="0"/>
              <a:t> </a:t>
            </a:r>
            <a:r>
              <a:rPr lang="pt-BR" sz="2400" dirty="0" err="1"/>
              <a:t>were</a:t>
            </a:r>
            <a:r>
              <a:rPr lang="pt-BR" sz="2400" dirty="0"/>
              <a:t> </a:t>
            </a:r>
            <a:r>
              <a:rPr lang="pt-BR" sz="2400" dirty="0" err="1"/>
              <a:t>talkink</a:t>
            </a:r>
            <a:r>
              <a:rPr lang="pt-BR" sz="2400" dirty="0"/>
              <a:t> </a:t>
            </a:r>
            <a:r>
              <a:rPr lang="pt-BR" sz="2400" dirty="0" err="1"/>
              <a:t>about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5166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LSTMs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18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704700" y="2954215"/>
            <a:ext cx="8351477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733" dirty="0" err="1"/>
              <a:t>Hochreiter</a:t>
            </a:r>
            <a:r>
              <a:rPr lang="en-US" sz="3733" dirty="0"/>
              <a:t>, S.; </a:t>
            </a:r>
            <a:r>
              <a:rPr lang="en-US" sz="3733" dirty="0" err="1"/>
              <a:t>Schmidhuber</a:t>
            </a:r>
            <a:r>
              <a:rPr lang="en-US" sz="3733" dirty="0"/>
              <a:t>, J. (1997). "Long Short-Term Memory". </a:t>
            </a:r>
            <a:r>
              <a:rPr lang="en-US" sz="3733" i="1" dirty="0"/>
              <a:t>Neural Computation</a:t>
            </a:r>
            <a:r>
              <a:rPr lang="en-US" sz="3733" dirty="0"/>
              <a:t>. </a:t>
            </a:r>
            <a:r>
              <a:rPr lang="en-US" sz="3733" b="1" dirty="0"/>
              <a:t>9</a:t>
            </a:r>
            <a:r>
              <a:rPr lang="en-US" sz="3733" dirty="0"/>
              <a:t> (8): 1735–1780. </a:t>
            </a:r>
            <a:endParaRPr lang="pt-BR" sz="3733" dirty="0"/>
          </a:p>
          <a:p>
            <a:r>
              <a:rPr lang="pt-BR" sz="3733" dirty="0"/>
              <a:t>Citações: </a:t>
            </a:r>
          </a:p>
          <a:p>
            <a:pPr lvl="1"/>
            <a:r>
              <a:rPr lang="pt-BR" sz="2267" dirty="0"/>
              <a:t>1997-2012: </a:t>
            </a:r>
            <a:r>
              <a:rPr lang="pt-BR" sz="2267" dirty="0">
                <a:solidFill>
                  <a:srgbClr val="FF0000"/>
                </a:solidFill>
              </a:rPr>
              <a:t>75</a:t>
            </a:r>
            <a:r>
              <a:rPr lang="pt-BR" sz="2267" dirty="0"/>
              <a:t>; </a:t>
            </a:r>
          </a:p>
          <a:p>
            <a:pPr lvl="1"/>
            <a:r>
              <a:rPr lang="pt-BR" sz="2267" dirty="0"/>
              <a:t>-2016: </a:t>
            </a:r>
            <a:r>
              <a:rPr lang="pt-BR" sz="2267" dirty="0">
                <a:solidFill>
                  <a:srgbClr val="FF0000"/>
                </a:solidFill>
              </a:rPr>
              <a:t>7.714</a:t>
            </a:r>
            <a:r>
              <a:rPr lang="pt-BR" sz="2267" dirty="0"/>
              <a:t>; </a:t>
            </a:r>
          </a:p>
          <a:p>
            <a:pPr lvl="1"/>
            <a:r>
              <a:rPr lang="pt-BR" sz="2267" dirty="0"/>
              <a:t>-2017: </a:t>
            </a:r>
            <a:r>
              <a:rPr lang="pt-BR" sz="2267" dirty="0">
                <a:solidFill>
                  <a:srgbClr val="FF0000"/>
                </a:solidFill>
              </a:rPr>
              <a:t>12.318</a:t>
            </a:r>
          </a:p>
          <a:p>
            <a:pPr lvl="1"/>
            <a:r>
              <a:rPr lang="pt-BR" sz="2667" dirty="0"/>
              <a:t>-2018: </a:t>
            </a:r>
            <a:r>
              <a:rPr lang="pt-BR" sz="2667" dirty="0">
                <a:solidFill>
                  <a:srgbClr val="FF0000"/>
                </a:solidFill>
              </a:rPr>
              <a:t>18.628</a:t>
            </a:r>
            <a:endParaRPr lang="pt-BR" sz="4267" dirty="0">
              <a:solidFill>
                <a:srgbClr val="FF0000"/>
              </a:solidFill>
            </a:endParaRPr>
          </a:p>
          <a:p>
            <a:pPr lvl="1"/>
            <a:endParaRPr lang="pt-BR" sz="3333" dirty="0">
              <a:solidFill>
                <a:srgbClr val="FF0000"/>
              </a:solidFill>
            </a:endParaRPr>
          </a:p>
          <a:p>
            <a:endParaRPr lang="pt-BR" sz="3733" dirty="0"/>
          </a:p>
          <a:p>
            <a:pPr marL="0" indent="0">
              <a:buNone/>
            </a:pPr>
            <a:endParaRPr lang="pt-BR" sz="3733" dirty="0"/>
          </a:p>
        </p:txBody>
      </p:sp>
      <p:pic>
        <p:nvPicPr>
          <p:cNvPr id="5" name="Picture 4" descr="Juergen Schmidhub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449" y="4485117"/>
            <a:ext cx="1551287" cy="1905000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9962193" y="6412938"/>
            <a:ext cx="1917513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67" dirty="0"/>
              <a:t>Juergen </a:t>
            </a:r>
            <a:r>
              <a:rPr lang="pt-BR" sz="1467" dirty="0" err="1"/>
              <a:t>Schmidhuber</a:t>
            </a:r>
            <a:endParaRPr lang="pt-BR" sz="1467" dirty="0"/>
          </a:p>
        </p:txBody>
      </p:sp>
      <p:pic>
        <p:nvPicPr>
          <p:cNvPr id="19458" name="Picture 2" descr="Sepp Hochrei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37" y="1700809"/>
            <a:ext cx="1569096" cy="18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0059051" y="3621022"/>
            <a:ext cx="1463862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67" dirty="0"/>
              <a:t>Sepp </a:t>
            </a:r>
            <a:r>
              <a:rPr lang="pt-BR" sz="1467" dirty="0" err="1"/>
              <a:t>Hochreiter</a:t>
            </a:r>
            <a:endParaRPr lang="pt-BR" sz="1467" dirty="0"/>
          </a:p>
        </p:txBody>
      </p:sp>
    </p:spTree>
    <p:extLst>
      <p:ext uri="{BB962C8B-B14F-4D97-AF65-F5344CB8AC3E}">
        <p14:creationId xmlns:p14="http://schemas.microsoft.com/office/powerpoint/2010/main" val="139311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Some </a:t>
            </a:r>
            <a:r>
              <a:rPr lang="pt-BR" dirty="0" err="1"/>
              <a:t>intuition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19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um vídeo (filme):</a:t>
            </a:r>
          </a:p>
          <a:p>
            <a:pPr lvl="1"/>
            <a:r>
              <a:rPr lang="pt-BR" sz="2400" dirty="0"/>
              <a:t>quando termina uma cena, podemos esquecer o dia em que ela ocorreu;</a:t>
            </a:r>
          </a:p>
          <a:p>
            <a:pPr lvl="1"/>
            <a:r>
              <a:rPr lang="pt-BR" sz="2400" dirty="0"/>
              <a:t>mas se um personagem morre na cena, devemos lembrar disso para entender as próximas.</a:t>
            </a:r>
          </a:p>
          <a:p>
            <a:r>
              <a:rPr lang="pt-BR" sz="2800" dirty="0"/>
              <a:t>Em um texto, quando termina uma frase, um tradutor pode </a:t>
            </a:r>
            <a:r>
              <a:rPr lang="pt-BR" sz="2800" dirty="0">
                <a:solidFill>
                  <a:srgbClr val="FF0000"/>
                </a:solidFill>
              </a:rPr>
              <a:t>esquecer</a:t>
            </a:r>
            <a:r>
              <a:rPr lang="pt-BR" sz="2800" dirty="0"/>
              <a:t> o gênero do sujeito.</a:t>
            </a:r>
          </a:p>
        </p:txBody>
      </p:sp>
    </p:spTree>
    <p:extLst>
      <p:ext uri="{BB962C8B-B14F-4D97-AF65-F5344CB8AC3E}">
        <p14:creationId xmlns:p14="http://schemas.microsoft.com/office/powerpoint/2010/main" val="23113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1159934"/>
            <a:ext cx="9025467" cy="1828800"/>
          </a:xfrm>
        </p:spPr>
        <p:txBody>
          <a:bodyPr>
            <a:normAutofit/>
          </a:bodyPr>
          <a:lstStyle/>
          <a:p>
            <a:r>
              <a:rPr lang="en-US" dirty="0"/>
              <a:t>Recurrent NEURAL </a:t>
            </a:r>
            <a:r>
              <a:rPr lang="en-US" dirty="0" err="1"/>
              <a:t>NETworkS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23608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476" y="192938"/>
            <a:ext cx="11029616" cy="1188720"/>
          </a:xfrm>
        </p:spPr>
        <p:txBody>
          <a:bodyPr>
            <a:normAutofit/>
          </a:bodyPr>
          <a:lstStyle/>
          <a:p>
            <a:r>
              <a:rPr lang="pt-BR" dirty="0"/>
              <a:t>Some </a:t>
            </a:r>
            <a:r>
              <a:rPr lang="pt-BR" dirty="0" err="1"/>
              <a:t>intuition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20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62808" y="1702204"/>
            <a:ext cx="777481" cy="132343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0.04</a:t>
            </a:r>
          </a:p>
          <a:p>
            <a:pPr algn="ctr"/>
            <a:r>
              <a:rPr lang="pt-BR" sz="2000" dirty="0"/>
              <a:t>0.12</a:t>
            </a:r>
          </a:p>
          <a:p>
            <a:pPr algn="ctr"/>
            <a:r>
              <a:rPr lang="pt-BR" sz="2000" dirty="0"/>
              <a:t>0.01</a:t>
            </a:r>
          </a:p>
          <a:p>
            <a:pPr algn="ctr"/>
            <a:r>
              <a:rPr lang="pt-BR" sz="2000" dirty="0"/>
              <a:t>0.83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3" y="212599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397561" y="1700808"/>
            <a:ext cx="77748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62808" y="3214371"/>
            <a:ext cx="777481" cy="138499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0.04</a:t>
            </a:r>
          </a:p>
          <a:p>
            <a:pPr algn="ctr"/>
            <a:r>
              <a:rPr lang="pt-BR" sz="2000" dirty="0"/>
              <a:t>0.12</a:t>
            </a:r>
          </a:p>
          <a:p>
            <a:pPr algn="ctr"/>
            <a:r>
              <a:rPr lang="pt-BR" sz="2000" dirty="0"/>
              <a:t>0.01</a:t>
            </a:r>
          </a:p>
          <a:p>
            <a:pPr algn="ctr"/>
            <a:r>
              <a:rPr lang="pt-BR" sz="2000" dirty="0"/>
              <a:t>0.8</a:t>
            </a:r>
            <a:r>
              <a:rPr lang="pt-BR" sz="2400" dirty="0"/>
              <a:t>3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3" y="3638161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397561" y="3212975"/>
            <a:ext cx="77748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0</a:t>
            </a:r>
          </a:p>
          <a:p>
            <a:pPr algn="ctr"/>
            <a:r>
              <a:rPr lang="pt-BR" sz="2000" dirty="0"/>
              <a:t>0</a:t>
            </a:r>
          </a:p>
          <a:p>
            <a:pPr algn="ctr"/>
            <a:r>
              <a:rPr lang="pt-BR" sz="2000" dirty="0"/>
              <a:t>0</a:t>
            </a:r>
          </a:p>
          <a:p>
            <a:pPr algn="ctr"/>
            <a:r>
              <a:rPr lang="pt-BR" sz="2000" dirty="0"/>
              <a:t>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62808" y="4750541"/>
            <a:ext cx="777481" cy="132343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0.04</a:t>
            </a:r>
          </a:p>
          <a:p>
            <a:pPr algn="ctr"/>
            <a:r>
              <a:rPr lang="pt-BR" sz="2000" dirty="0"/>
              <a:t>0.12</a:t>
            </a:r>
          </a:p>
          <a:p>
            <a:pPr algn="ctr"/>
            <a:r>
              <a:rPr lang="pt-BR" sz="2000" dirty="0"/>
              <a:t>0.01</a:t>
            </a:r>
          </a:p>
          <a:p>
            <a:pPr algn="ctr"/>
            <a:r>
              <a:rPr lang="pt-BR" sz="2000" dirty="0"/>
              <a:t>0.83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3" y="5174331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397561" y="4749145"/>
            <a:ext cx="77748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1</a:t>
            </a:r>
          </a:p>
          <a:p>
            <a:pPr algn="ctr"/>
            <a:r>
              <a:rPr lang="pt-BR" sz="2000" dirty="0"/>
              <a:t>0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6271052" y="1713508"/>
            <a:ext cx="5430217" cy="1323439"/>
            <a:chOff x="4139952" y="1285131"/>
            <a:chExt cx="4072663" cy="992579"/>
          </a:xfrm>
        </p:grpSpPr>
        <p:sp>
          <p:nvSpPr>
            <p:cNvPr id="6" name="Retângulo 5"/>
            <p:cNvSpPr/>
            <p:nvPr/>
          </p:nvSpPr>
          <p:spPr>
            <a:xfrm>
              <a:off x="4139952" y="1582688"/>
              <a:ext cx="25151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=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636961" y="1285131"/>
              <a:ext cx="583111" cy="99257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0.04</a:t>
              </a:r>
            </a:p>
            <a:p>
              <a:pPr algn="ctr"/>
              <a:r>
                <a:rPr lang="pt-BR" sz="2000" dirty="0"/>
                <a:t>0.12</a:t>
              </a:r>
            </a:p>
            <a:p>
              <a:pPr algn="ctr"/>
              <a:r>
                <a:rPr lang="pt-BR" sz="2000" dirty="0"/>
                <a:t>0.01</a:t>
              </a:r>
            </a:p>
            <a:p>
              <a:pPr algn="ctr"/>
              <a:r>
                <a:rPr lang="pt-BR" sz="2000" dirty="0"/>
                <a:t>0.83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857979" y="1563638"/>
              <a:ext cx="23546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Guardei toda a informação!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271053" y="3225676"/>
            <a:ext cx="5437358" cy="1323439"/>
            <a:chOff x="4139952" y="2419256"/>
            <a:chExt cx="4078018" cy="992579"/>
          </a:xfrm>
        </p:grpSpPr>
        <p:sp>
          <p:nvSpPr>
            <p:cNvPr id="15" name="Retângulo 14"/>
            <p:cNvSpPr/>
            <p:nvPr/>
          </p:nvSpPr>
          <p:spPr>
            <a:xfrm>
              <a:off x="4139952" y="2768029"/>
              <a:ext cx="25151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=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636961" y="2419256"/>
              <a:ext cx="583111" cy="99257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0.00</a:t>
              </a:r>
            </a:p>
            <a:p>
              <a:pPr algn="ctr"/>
              <a:r>
                <a:rPr lang="pt-BR" sz="2000" dirty="0"/>
                <a:t>0.00</a:t>
              </a:r>
            </a:p>
            <a:p>
              <a:pPr algn="ctr"/>
              <a:r>
                <a:rPr lang="pt-BR" sz="2000" dirty="0"/>
                <a:t>0.00</a:t>
              </a:r>
            </a:p>
            <a:p>
              <a:pPr algn="ctr"/>
              <a:r>
                <a:rPr lang="pt-BR" sz="2000" dirty="0"/>
                <a:t>0.00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868144" y="2768029"/>
              <a:ext cx="234982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Esqueci toda a informação!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271052" y="4761846"/>
            <a:ext cx="4590523" cy="1323439"/>
            <a:chOff x="4139952" y="3571384"/>
            <a:chExt cx="3442892" cy="992579"/>
          </a:xfrm>
        </p:grpSpPr>
        <p:sp>
          <p:nvSpPr>
            <p:cNvPr id="16" name="Retângulo 15"/>
            <p:cNvSpPr/>
            <p:nvPr/>
          </p:nvSpPr>
          <p:spPr>
            <a:xfrm>
              <a:off x="4139952" y="3867199"/>
              <a:ext cx="25151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=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636961" y="3571384"/>
              <a:ext cx="583111" cy="99257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0.04</a:t>
              </a:r>
            </a:p>
            <a:p>
              <a:pPr algn="ctr"/>
              <a:r>
                <a:rPr lang="pt-BR" sz="2000" dirty="0"/>
                <a:t>0.12</a:t>
              </a:r>
            </a:p>
            <a:p>
              <a:pPr algn="ctr"/>
              <a:r>
                <a:rPr lang="pt-BR" sz="2000" dirty="0"/>
                <a:t>0.01</a:t>
              </a:r>
            </a:p>
            <a:p>
              <a:pPr algn="ctr"/>
              <a:r>
                <a:rPr lang="pt-BR" sz="2000" dirty="0"/>
                <a:t>0.00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68144" y="3848149"/>
              <a:ext cx="1714700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Esqueci uma parte!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634C45-F4A3-3340-931F-2E5FC460014F}"/>
              </a:ext>
            </a:extLst>
          </p:cNvPr>
          <p:cNvSpPr/>
          <p:nvPr/>
        </p:nvSpPr>
        <p:spPr>
          <a:xfrm>
            <a:off x="5406957" y="6186984"/>
            <a:ext cx="891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gates</a:t>
            </a:r>
            <a:endParaRPr lang="pt-BR" sz="2400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9634890-EC8E-42B3-B60A-9D68B0D04B75}"/>
              </a:ext>
            </a:extLst>
          </p:cNvPr>
          <p:cNvSpPr/>
          <p:nvPr/>
        </p:nvSpPr>
        <p:spPr>
          <a:xfrm>
            <a:off x="-197394" y="5623620"/>
            <a:ext cx="3072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i="1" dirty="0" err="1"/>
              <a:t>element</a:t>
            </a:r>
            <a:r>
              <a:rPr lang="pt-BR" i="1" dirty="0"/>
              <a:t> </a:t>
            </a:r>
            <a:r>
              <a:rPr lang="pt-BR" i="1" dirty="0" err="1"/>
              <a:t>wise</a:t>
            </a:r>
            <a:r>
              <a:rPr lang="pt-BR" i="1" dirty="0"/>
              <a:t> </a:t>
            </a:r>
            <a:r>
              <a:rPr lang="pt-BR" i="1" dirty="0" err="1"/>
              <a:t>multiplication</a:t>
            </a:r>
            <a:endParaRPr lang="pt-BR" i="1" dirty="0"/>
          </a:p>
          <a:p>
            <a:pPr lvl="1"/>
            <a:r>
              <a:rPr lang="pt-BR" i="1" dirty="0" err="1"/>
              <a:t>Hadamard</a:t>
            </a:r>
            <a:r>
              <a:rPr lang="pt-BR" i="1" dirty="0"/>
              <a:t> </a:t>
            </a:r>
            <a:r>
              <a:rPr lang="pt-BR" i="1" dirty="0" err="1"/>
              <a:t>product</a:t>
            </a:r>
            <a:r>
              <a:rPr lang="pt-BR" sz="1100" dirty="0"/>
              <a:t>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BC4CFFC-58BE-4247-A144-2D9C763A8600}"/>
              </a:ext>
            </a:extLst>
          </p:cNvPr>
          <p:cNvSpPr/>
          <p:nvPr/>
        </p:nvSpPr>
        <p:spPr>
          <a:xfrm rot="19492701">
            <a:off x="91966" y="2828835"/>
            <a:ext cx="36926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É possível interpretar os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vetores em cinza como portais que,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se estiverem abertos, permitem o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fluxo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4038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LSTM nets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21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rede LSTM é composta por diversos blocos LSTM.</a:t>
            </a:r>
          </a:p>
          <a:p>
            <a:r>
              <a:rPr lang="pt-BR" sz="2800" dirty="0"/>
              <a:t>Cada bloco LSTM possui uma célula de memória, e operações para manipular essa célula:</a:t>
            </a:r>
          </a:p>
          <a:p>
            <a:pPr lvl="1"/>
            <a:r>
              <a:rPr lang="pt-BR" sz="2400" dirty="0"/>
              <a:t>Leitura (input </a:t>
            </a:r>
            <a:r>
              <a:rPr lang="pt-BR" sz="2400" dirty="0" err="1"/>
              <a:t>gate</a:t>
            </a:r>
            <a:r>
              <a:rPr lang="pt-BR" sz="2400" dirty="0"/>
              <a:t>), </a:t>
            </a:r>
          </a:p>
          <a:p>
            <a:pPr lvl="1"/>
            <a:r>
              <a:rPr lang="pt-BR" sz="2400" dirty="0"/>
              <a:t>gravação (output </a:t>
            </a:r>
            <a:r>
              <a:rPr lang="pt-BR" sz="2400" dirty="0" err="1"/>
              <a:t>gate</a:t>
            </a:r>
            <a:r>
              <a:rPr lang="pt-BR" sz="2400" dirty="0"/>
              <a:t>),</a:t>
            </a:r>
          </a:p>
          <a:p>
            <a:pPr lvl="1"/>
            <a:r>
              <a:rPr lang="pt-BR" sz="2400" dirty="0"/>
              <a:t>Reinicialização (</a:t>
            </a:r>
            <a:r>
              <a:rPr lang="pt-BR" sz="2400" dirty="0" err="1"/>
              <a:t>forget</a:t>
            </a:r>
            <a:r>
              <a:rPr lang="pt-BR" sz="2400" dirty="0"/>
              <a:t> </a:t>
            </a:r>
            <a:r>
              <a:rPr lang="pt-BR" sz="2400" dirty="0" err="1"/>
              <a:t>gate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12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LSTM </a:t>
            </a:r>
            <a:r>
              <a:rPr lang="pt-BR" dirty="0" err="1"/>
              <a:t>block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22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4100" name="Picture 4" descr="https://cdn-images-1.medium.com/max/1000/1*laH0_xXEkFE0lKJu54gkF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164280"/>
            <a:ext cx="5476947" cy="48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A1CB8-DE76-4041-A6A4-53A9E0093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29" y="2478272"/>
            <a:ext cx="5278768" cy="22300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308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Empilhamento de blocos LSTM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23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5551279" cy="4495800"/>
          </a:xfrm>
        </p:spPr>
        <p:txBody>
          <a:bodyPr>
            <a:normAutofit/>
          </a:bodyPr>
          <a:lstStyle/>
          <a:p>
            <a:r>
              <a:rPr lang="pt-BR" sz="2800" dirty="0"/>
              <a:t>É possível empilhar diversos blocos LSTM.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2" y="2765069"/>
            <a:ext cx="2262900" cy="2216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613" y="2148527"/>
            <a:ext cx="4704523" cy="36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LSTM nets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24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7C4867F-B5BD-4D80-A675-E0010222A0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9321" y="3571229"/>
            <a:ext cx="1552792" cy="1486107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71A8A2-0C76-4E8B-97D6-3870DD0A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92585"/>
            <a:ext cx="3356351" cy="324339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5FE245-AD65-49BB-A825-DEF7463E500E}"/>
              </a:ext>
            </a:extLst>
          </p:cNvPr>
          <p:cNvSpPr txBox="1"/>
          <p:nvPr/>
        </p:nvSpPr>
        <p:spPr>
          <a:xfrm>
            <a:off x="3937543" y="3585888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/>
              <a:t>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22E44F-55E4-4DFC-8D3F-10774C400569}"/>
              </a:ext>
            </a:extLst>
          </p:cNvPr>
          <p:cNvSpPr txBox="1"/>
          <p:nvPr/>
        </p:nvSpPr>
        <p:spPr>
          <a:xfrm>
            <a:off x="731389" y="1848058"/>
            <a:ext cx="950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Recorrência </a:t>
            </a:r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Gates que removem ou adicionam informação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792E482-6F0D-4936-8D1C-787D0018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328" y="3003430"/>
            <a:ext cx="4153480" cy="23244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AF5163-984E-4C58-A683-A748731AFE45}"/>
              </a:ext>
            </a:extLst>
          </p:cNvPr>
          <p:cNvSpPr txBox="1"/>
          <p:nvPr/>
        </p:nvSpPr>
        <p:spPr>
          <a:xfrm>
            <a:off x="6757557" y="3585888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293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Overview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3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Recurrent</a:t>
            </a:r>
            <a:r>
              <a:rPr lang="pt-BR" sz="3200" dirty="0"/>
              <a:t> nets</a:t>
            </a:r>
          </a:p>
          <a:p>
            <a:r>
              <a:rPr lang="pt-BR" sz="3200" dirty="0"/>
              <a:t>LSTM nets</a:t>
            </a:r>
          </a:p>
        </p:txBody>
      </p:sp>
    </p:spTree>
    <p:extLst>
      <p:ext uri="{BB962C8B-B14F-4D97-AF65-F5344CB8AC3E}">
        <p14:creationId xmlns:p14="http://schemas.microsoft.com/office/powerpoint/2010/main" val="41496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Limitation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feedforward</a:t>
            </a:r>
            <a:r>
              <a:rPr lang="pt-BR" dirty="0"/>
              <a:t> nets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4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81192" y="2094918"/>
            <a:ext cx="11029615" cy="1734064"/>
          </a:xfrm>
        </p:spPr>
        <p:txBody>
          <a:bodyPr>
            <a:normAutofit/>
          </a:bodyPr>
          <a:lstStyle/>
          <a:p>
            <a:r>
              <a:rPr lang="pt-BR" sz="2400" dirty="0"/>
              <a:t>Redes de propagação adiante (</a:t>
            </a:r>
            <a:r>
              <a:rPr lang="pt-BR" sz="2400" dirty="0" err="1"/>
              <a:t>feedforward</a:t>
            </a:r>
            <a:r>
              <a:rPr lang="pt-BR" sz="2400" dirty="0"/>
              <a:t> networks) consideram que</a:t>
            </a:r>
          </a:p>
          <a:p>
            <a:pPr lvl="1"/>
            <a:r>
              <a:rPr lang="pt-BR" sz="2000" dirty="0"/>
              <a:t>os exemplos de treinamento são IID (independentes e identicamente distribuídas),</a:t>
            </a:r>
          </a:p>
          <a:p>
            <a:pPr lvl="1"/>
            <a:r>
              <a:rPr lang="pt-BR" sz="2000" dirty="0"/>
              <a:t>entrada e saída têm tamanho fixo.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033" y="4033024"/>
            <a:ext cx="5155967" cy="25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423654" y="3828982"/>
            <a:ext cx="5376597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67" dirty="0">
                <a:solidFill>
                  <a:srgbClr val="FF0000"/>
                </a:solidFill>
              </a:rPr>
              <a:t>De que forma considerar dados </a:t>
            </a:r>
          </a:p>
          <a:p>
            <a:endParaRPr lang="pt-BR" sz="2667" dirty="0">
              <a:solidFill>
                <a:srgbClr val="FF0000"/>
              </a:solidFill>
            </a:endParaRPr>
          </a:p>
          <a:p>
            <a:pPr marL="514350" indent="-514350">
              <a:buAutoNum type="arabicParenBoth"/>
            </a:pPr>
            <a:r>
              <a:rPr lang="pt-BR" sz="2667" dirty="0">
                <a:solidFill>
                  <a:srgbClr val="FF0000"/>
                </a:solidFill>
              </a:rPr>
              <a:t>de tamanhos variados e </a:t>
            </a:r>
          </a:p>
          <a:p>
            <a:pPr marL="514350" indent="-514350">
              <a:buAutoNum type="arabicParenBoth"/>
            </a:pPr>
            <a:r>
              <a:rPr lang="pt-BR" sz="2667" dirty="0">
                <a:solidFill>
                  <a:srgbClr val="FF0000"/>
                </a:solidFill>
              </a:rPr>
              <a:t>nos quais há </a:t>
            </a:r>
            <a:r>
              <a:rPr lang="pt-BR" sz="2667" u="sng" dirty="0">
                <a:solidFill>
                  <a:srgbClr val="FF0000"/>
                </a:solidFill>
              </a:rPr>
              <a:t>dependências</a:t>
            </a:r>
            <a:r>
              <a:rPr lang="pt-BR" sz="2667" dirty="0">
                <a:solidFill>
                  <a:srgbClr val="FF0000"/>
                </a:solidFill>
              </a:rPr>
              <a:t> de curto/longo prazo?</a:t>
            </a:r>
          </a:p>
        </p:txBody>
      </p:sp>
    </p:spTree>
    <p:extLst>
      <p:ext uri="{BB962C8B-B14F-4D97-AF65-F5344CB8AC3E}">
        <p14:creationId xmlns:p14="http://schemas.microsoft.com/office/powerpoint/2010/main" val="32085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recorrentes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5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Redes cuja evolução do estado depende tanto da </a:t>
            </a:r>
            <a:r>
              <a:rPr lang="pt-BR" sz="2400" u="sng" dirty="0"/>
              <a:t>entrada corrente</a:t>
            </a:r>
            <a:r>
              <a:rPr lang="pt-BR" sz="2400" dirty="0"/>
              <a:t> quanto do </a:t>
            </a:r>
            <a:r>
              <a:rPr lang="pt-BR" sz="2400" u="sng" dirty="0"/>
              <a:t>estado atual</a:t>
            </a:r>
            <a:r>
              <a:rPr lang="pt-BR" sz="2400" dirty="0"/>
              <a:t>. </a:t>
            </a:r>
          </a:p>
          <a:p>
            <a:r>
              <a:rPr lang="pt-BR" sz="2400" dirty="0"/>
              <a:t>São sistemas </a:t>
            </a:r>
            <a:r>
              <a:rPr lang="pt-BR" sz="2400" dirty="0" err="1"/>
              <a:t>Turing-completos</a:t>
            </a:r>
            <a:r>
              <a:rPr lang="pt-BR" sz="2400" dirty="0"/>
              <a:t> (</a:t>
            </a:r>
            <a:r>
              <a:rPr lang="pt-BR" sz="2400" i="1" dirty="0"/>
              <a:t>Turing complete</a:t>
            </a:r>
            <a:r>
              <a:rPr lang="pt-BR" sz="2400" dirty="0"/>
              <a:t>).</a:t>
            </a:r>
          </a:p>
          <a:p>
            <a:pPr lvl="1"/>
            <a:r>
              <a:rPr lang="pt-BR" sz="2000" dirty="0"/>
              <a:t>i.e., com tempo, dados e neurônios suficientes, </a:t>
            </a:r>
            <a:r>
              <a:rPr lang="pt-BR" sz="2000" dirty="0" err="1"/>
              <a:t>RNNs</a:t>
            </a:r>
            <a:r>
              <a:rPr lang="pt-BR" sz="2000" dirty="0"/>
              <a:t> podem aprender qualquer coisa que um computador pode fazer.</a:t>
            </a:r>
          </a:p>
          <a:p>
            <a:r>
              <a:rPr lang="pt-BR" sz="2400" dirty="0"/>
              <a:t>Aplicáveis a </a:t>
            </a:r>
            <a:r>
              <a:rPr lang="pt-BR" sz="2400" dirty="0">
                <a:solidFill>
                  <a:srgbClr val="FF0000"/>
                </a:solidFill>
              </a:rPr>
              <a:t>dados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sequenciais</a:t>
            </a:r>
          </a:p>
          <a:p>
            <a:pPr lvl="1"/>
            <a:r>
              <a:rPr lang="pt-BR" sz="2000" dirty="0"/>
              <a:t>Texto, vídeo, áudio, </a:t>
            </a:r>
            <a:r>
              <a:rPr lang="pt-BR" sz="2000" i="1" dirty="0">
                <a:solidFill>
                  <a:srgbClr val="C00000"/>
                </a:solidFill>
              </a:rPr>
              <a:t>séries temporais </a:t>
            </a:r>
            <a:r>
              <a:rPr lang="pt-BR" sz="2000" dirty="0"/>
              <a:t>...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19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de recorrência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7" name="Oval 14"/>
          <p:cNvSpPr/>
          <p:nvPr/>
        </p:nvSpPr>
        <p:spPr>
          <a:xfrm>
            <a:off x="9021480" y="5053046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Connector 24"/>
          <p:cNvCxnSpPr>
            <a:stCxn id="7" idx="0"/>
            <a:endCxn id="10" idx="4"/>
          </p:cNvCxnSpPr>
          <p:nvPr/>
        </p:nvCxnSpPr>
        <p:spPr>
          <a:xfrm flipV="1">
            <a:off x="9265549" y="4013200"/>
            <a:ext cx="0" cy="103984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129"/>
          <p:cNvSpPr/>
          <p:nvPr/>
        </p:nvSpPr>
        <p:spPr>
          <a:xfrm>
            <a:off x="9021480" y="3525011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17" y="2170428"/>
            <a:ext cx="4065712" cy="49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22" y="5733256"/>
            <a:ext cx="384043" cy="3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7" y="3485447"/>
            <a:ext cx="399604" cy="41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25" y="4411891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429664" y="3604971"/>
            <a:ext cx="598847" cy="445052"/>
            <a:chOff x="2227792" y="2703728"/>
            <a:chExt cx="449135" cy="333789"/>
          </a:xfrm>
        </p:grpSpPr>
        <p:cxnSp>
          <p:nvCxnSpPr>
            <p:cNvPr id="20" name="Conector em curva 77"/>
            <p:cNvCxnSpPr>
              <a:stCxn id="10" idx="7"/>
              <a:endCxn id="10" idx="5"/>
            </p:cNvCxnSpPr>
            <p:nvPr/>
          </p:nvCxnSpPr>
          <p:spPr>
            <a:xfrm rot="16200000" flipH="1">
              <a:off x="2104691" y="2826829"/>
              <a:ext cx="258901" cy="12700"/>
            </a:xfrm>
            <a:prstGeom prst="curvedConnector5">
              <a:avLst>
                <a:gd name="adj1" fmla="val -66222"/>
                <a:gd name="adj2" fmla="val 5080717"/>
                <a:gd name="adj3" fmla="val 166222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778614"/>
              <a:ext cx="337175" cy="25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upo 25"/>
          <p:cNvGrpSpPr/>
          <p:nvPr/>
        </p:nvGrpSpPr>
        <p:grpSpPr>
          <a:xfrm>
            <a:off x="8861789" y="1755058"/>
            <a:ext cx="647828" cy="1769953"/>
            <a:chOff x="1355888" y="1316293"/>
            <a:chExt cx="485871" cy="1327465"/>
          </a:xfrm>
        </p:grpSpPr>
        <p:grpSp>
          <p:nvGrpSpPr>
            <p:cNvPr id="25" name="Grupo 24"/>
            <p:cNvGrpSpPr/>
            <p:nvPr/>
          </p:nvGrpSpPr>
          <p:grpSpPr>
            <a:xfrm>
              <a:off x="1467306" y="1316293"/>
              <a:ext cx="374453" cy="1327465"/>
              <a:chOff x="1467306" y="1316293"/>
              <a:chExt cx="374453" cy="1327465"/>
            </a:xfrm>
          </p:grpSpPr>
          <p:sp>
            <p:nvSpPr>
              <p:cNvPr id="6" name="Oval 10"/>
              <p:cNvSpPr/>
              <p:nvPr/>
            </p:nvSpPr>
            <p:spPr>
              <a:xfrm>
                <a:off x="1475656" y="1635646"/>
                <a:ext cx="366103" cy="36614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" name="Straight Connector 126"/>
              <p:cNvCxnSpPr>
                <a:stCxn id="10" idx="0"/>
                <a:endCxn id="6" idx="4"/>
              </p:cNvCxnSpPr>
              <p:nvPr/>
            </p:nvCxnSpPr>
            <p:spPr>
              <a:xfrm flipV="1">
                <a:off x="1644712" y="2001788"/>
                <a:ext cx="13995" cy="64197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7306" y="1316293"/>
                <a:ext cx="346195" cy="303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888" y="2211710"/>
              <a:ext cx="281074" cy="275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17" y="2860058"/>
            <a:ext cx="3621917" cy="4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58F203-5046-4D7A-8EBD-AEC5E4E3A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3079" y="3612488"/>
            <a:ext cx="582058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Desdobramento no tempo </a:t>
            </a:r>
            <a:r>
              <a:rPr lang="pt-BR" sz="3600" i="1" dirty="0"/>
              <a:t>(</a:t>
            </a:r>
            <a:r>
              <a:rPr lang="pt-BR" sz="3600" i="1" dirty="0" err="1"/>
              <a:t>unfolding</a:t>
            </a:r>
            <a:r>
              <a:rPr lang="pt-BR" sz="3600" i="1" dirty="0"/>
              <a:t> in time)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Situação em que uma RNN recebe uma sequência de sinais da entrada, um em cada passo de tempo. </a:t>
            </a:r>
          </a:p>
          <a:p>
            <a:r>
              <a:rPr lang="pt-BR" sz="2800" dirty="0"/>
              <a:t>Uma RNN que recebe uma sequência de n vetores de entrada pode ser vista como uma rede alimentada adiante de n camadas. </a:t>
            </a:r>
          </a:p>
          <a:p>
            <a:r>
              <a:rPr lang="pt-BR" sz="2800" dirty="0"/>
              <a:t>Matrizes de pesos são </a:t>
            </a:r>
            <a:r>
              <a:rPr lang="pt-BR" sz="2800" dirty="0">
                <a:solidFill>
                  <a:srgbClr val="FF0000"/>
                </a:solidFill>
              </a:rPr>
              <a:t>reusadas</a:t>
            </a:r>
            <a:r>
              <a:rPr lang="pt-BR" sz="2800" dirty="0"/>
              <a:t> a cada passo de tempo (</a:t>
            </a:r>
            <a:r>
              <a:rPr lang="pt-BR" sz="2800" i="1" dirty="0" err="1"/>
              <a:t>shared</a:t>
            </a:r>
            <a:r>
              <a:rPr lang="pt-BR" sz="2800" i="1" dirty="0"/>
              <a:t> </a:t>
            </a:r>
            <a:r>
              <a:rPr lang="pt-BR" sz="2800" i="1" dirty="0" err="1"/>
              <a:t>weigths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702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14" y="4163117"/>
            <a:ext cx="666565" cy="3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90" y="4163117"/>
            <a:ext cx="648847" cy="3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12" y="4163117"/>
            <a:ext cx="311312" cy="3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810" y="385699"/>
            <a:ext cx="11029616" cy="1188720"/>
          </a:xfrm>
        </p:spPr>
        <p:txBody>
          <a:bodyPr>
            <a:normAutofit/>
          </a:bodyPr>
          <a:lstStyle/>
          <a:p>
            <a:r>
              <a:rPr lang="pt-BR" dirty="0"/>
              <a:t>Desdobramento no tempo </a:t>
            </a:r>
            <a:r>
              <a:rPr lang="pt-BR" sz="3600" i="1" dirty="0"/>
              <a:t>(</a:t>
            </a:r>
            <a:r>
              <a:rPr lang="pt-BR" sz="3600" i="1" dirty="0" err="1"/>
              <a:t>unfolding</a:t>
            </a:r>
            <a:r>
              <a:rPr lang="pt-BR" sz="3600" i="1" dirty="0"/>
              <a:t> in time)</a:t>
            </a:r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" sz="1333">
                <a:solidFill>
                  <a:schemeClr val="dk2"/>
                </a:solidFill>
              </a:rPr>
              <a:pPr/>
              <a:t>8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7" name="Oval 14"/>
          <p:cNvSpPr/>
          <p:nvPr/>
        </p:nvSpPr>
        <p:spPr>
          <a:xfrm>
            <a:off x="7476569" y="5624483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Connector 24"/>
          <p:cNvCxnSpPr>
            <a:stCxn id="7" idx="0"/>
            <a:endCxn id="10" idx="4"/>
          </p:cNvCxnSpPr>
          <p:nvPr/>
        </p:nvCxnSpPr>
        <p:spPr>
          <a:xfrm flipV="1">
            <a:off x="7720637" y="4296606"/>
            <a:ext cx="0" cy="132787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129"/>
          <p:cNvSpPr/>
          <p:nvPr/>
        </p:nvSpPr>
        <p:spPr>
          <a:xfrm>
            <a:off x="7476569" y="3808416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211" y="6304694"/>
            <a:ext cx="384043" cy="3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13" y="4884367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54" y="3638939"/>
            <a:ext cx="449567" cy="3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0"/>
          <p:cNvSpPr/>
          <p:nvPr/>
        </p:nvSpPr>
        <p:spPr>
          <a:xfrm>
            <a:off x="7476569" y="2222623"/>
            <a:ext cx="488137" cy="4881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126"/>
          <p:cNvCxnSpPr>
            <a:stCxn id="10" idx="0"/>
            <a:endCxn id="6" idx="4"/>
          </p:cNvCxnSpPr>
          <p:nvPr/>
        </p:nvCxnSpPr>
        <p:spPr>
          <a:xfrm flipV="1">
            <a:off x="7720637" y="2710813"/>
            <a:ext cx="0" cy="109760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36" y="1796819"/>
            <a:ext cx="461593" cy="4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878" y="2948947"/>
            <a:ext cx="374765" cy="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14"/>
          <p:cNvSpPr/>
          <p:nvPr/>
        </p:nvSpPr>
        <p:spPr>
          <a:xfrm>
            <a:off x="4454780" y="5632060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24"/>
          <p:cNvCxnSpPr>
            <a:stCxn id="30" idx="0"/>
            <a:endCxn id="32" idx="4"/>
          </p:cNvCxnSpPr>
          <p:nvPr/>
        </p:nvCxnSpPr>
        <p:spPr>
          <a:xfrm flipV="1">
            <a:off x="4698848" y="4304183"/>
            <a:ext cx="0" cy="132787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129"/>
          <p:cNvSpPr/>
          <p:nvPr/>
        </p:nvSpPr>
        <p:spPr>
          <a:xfrm>
            <a:off x="4454780" y="3815994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24" y="4891944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23" y="3646517"/>
            <a:ext cx="449567" cy="3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Oval 10"/>
          <p:cNvSpPr/>
          <p:nvPr/>
        </p:nvSpPr>
        <p:spPr>
          <a:xfrm>
            <a:off x="4454780" y="2230200"/>
            <a:ext cx="488137" cy="4881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Connector 126"/>
          <p:cNvCxnSpPr>
            <a:stCxn id="32" idx="0"/>
            <a:endCxn id="41" idx="4"/>
          </p:cNvCxnSpPr>
          <p:nvPr/>
        </p:nvCxnSpPr>
        <p:spPr>
          <a:xfrm flipV="1">
            <a:off x="4698848" y="2718390"/>
            <a:ext cx="0" cy="109760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88" y="2956524"/>
            <a:ext cx="374765" cy="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24" y="1861032"/>
            <a:ext cx="652555" cy="27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515" y="1861032"/>
            <a:ext cx="652555" cy="28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val 14"/>
          <p:cNvSpPr/>
          <p:nvPr/>
        </p:nvSpPr>
        <p:spPr>
          <a:xfrm>
            <a:off x="10192129" y="5631251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1" name="Straight Connector 24"/>
          <p:cNvCxnSpPr>
            <a:stCxn id="50" idx="0"/>
            <a:endCxn id="52" idx="4"/>
          </p:cNvCxnSpPr>
          <p:nvPr/>
        </p:nvCxnSpPr>
        <p:spPr>
          <a:xfrm flipV="1">
            <a:off x="10436197" y="4303374"/>
            <a:ext cx="0" cy="132787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129"/>
          <p:cNvSpPr/>
          <p:nvPr/>
        </p:nvSpPr>
        <p:spPr>
          <a:xfrm>
            <a:off x="10192129" y="3815184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573" y="4891135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14" y="3645707"/>
            <a:ext cx="449567" cy="3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Oval 10"/>
          <p:cNvSpPr/>
          <p:nvPr/>
        </p:nvSpPr>
        <p:spPr>
          <a:xfrm>
            <a:off x="10192129" y="2229391"/>
            <a:ext cx="488137" cy="4881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1" name="Straight Connector 126"/>
          <p:cNvCxnSpPr>
            <a:stCxn id="52" idx="0"/>
            <a:endCxn id="60" idx="4"/>
          </p:cNvCxnSpPr>
          <p:nvPr/>
        </p:nvCxnSpPr>
        <p:spPr>
          <a:xfrm flipV="1">
            <a:off x="10436197" y="2717581"/>
            <a:ext cx="0" cy="109760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38" y="2955715"/>
            <a:ext cx="374765" cy="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Connector 126"/>
          <p:cNvCxnSpPr>
            <a:stCxn id="32" idx="6"/>
            <a:endCxn id="10" idx="2"/>
          </p:cNvCxnSpPr>
          <p:nvPr/>
        </p:nvCxnSpPr>
        <p:spPr>
          <a:xfrm flipV="1">
            <a:off x="4942917" y="4052512"/>
            <a:ext cx="2533652" cy="757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26"/>
          <p:cNvCxnSpPr>
            <a:stCxn id="10" idx="6"/>
            <a:endCxn id="52" idx="2"/>
          </p:cNvCxnSpPr>
          <p:nvPr/>
        </p:nvCxnSpPr>
        <p:spPr>
          <a:xfrm>
            <a:off x="7964706" y="4052511"/>
            <a:ext cx="2227423" cy="676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24" y="6304694"/>
            <a:ext cx="826963" cy="35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38" y="6264799"/>
            <a:ext cx="818165" cy="36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val 14"/>
          <p:cNvSpPr/>
          <p:nvPr/>
        </p:nvSpPr>
        <p:spPr>
          <a:xfrm>
            <a:off x="710364" y="5382839"/>
            <a:ext cx="488137" cy="4881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3" name="Straight Connector 24"/>
          <p:cNvCxnSpPr>
            <a:stCxn id="39" idx="0"/>
            <a:endCxn id="44" idx="4"/>
          </p:cNvCxnSpPr>
          <p:nvPr/>
        </p:nvCxnSpPr>
        <p:spPr>
          <a:xfrm flipV="1">
            <a:off x="954432" y="4342994"/>
            <a:ext cx="0" cy="103984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129"/>
          <p:cNvSpPr/>
          <p:nvPr/>
        </p:nvSpPr>
        <p:spPr>
          <a:xfrm>
            <a:off x="710364" y="3854804"/>
            <a:ext cx="488137" cy="488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5" y="6063050"/>
            <a:ext cx="384043" cy="3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3815240"/>
            <a:ext cx="399604" cy="41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8" y="4741684"/>
            <a:ext cx="349216" cy="3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Conector em curva 77"/>
          <p:cNvCxnSpPr>
            <a:stCxn id="44" idx="7"/>
            <a:endCxn id="44" idx="5"/>
          </p:cNvCxnSpPr>
          <p:nvPr/>
        </p:nvCxnSpPr>
        <p:spPr>
          <a:xfrm rot="16200000" flipH="1">
            <a:off x="954412" y="4098899"/>
            <a:ext cx="345203" cy="16933"/>
          </a:xfrm>
          <a:prstGeom prst="curvedConnector5">
            <a:avLst>
              <a:gd name="adj1" fmla="val 4905"/>
              <a:gd name="adj2" fmla="val 4260535"/>
              <a:gd name="adj3" fmla="val 129432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91" y="4034613"/>
            <a:ext cx="449567" cy="3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Oval 10"/>
          <p:cNvSpPr/>
          <p:nvPr/>
        </p:nvSpPr>
        <p:spPr>
          <a:xfrm>
            <a:off x="730535" y="2510655"/>
            <a:ext cx="488139" cy="4881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126"/>
          <p:cNvCxnSpPr>
            <a:stCxn id="44" idx="0"/>
            <a:endCxn id="62" idx="4"/>
          </p:cNvCxnSpPr>
          <p:nvPr/>
        </p:nvCxnSpPr>
        <p:spPr>
          <a:xfrm flipV="1">
            <a:off x="954433" y="2998844"/>
            <a:ext cx="20172" cy="85596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4" y="2084851"/>
            <a:ext cx="461593" cy="4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9" y="3278740"/>
            <a:ext cx="374765" cy="3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6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6" grpId="0" animBg="1"/>
      <p:bldP spid="6" grpId="1" animBg="1"/>
      <p:bldP spid="30" grpId="0" animBg="1"/>
      <p:bldP spid="32" grpId="0" animBg="1"/>
      <p:bldP spid="41" grpId="0" animBg="1"/>
      <p:bldP spid="50" grpId="0" animBg="1"/>
      <p:bldP spid="50" grpId="1" animBg="1"/>
      <p:bldP spid="52" grpId="0" animBg="1"/>
      <p:bldP spid="52" grpId="1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810" y="385699"/>
            <a:ext cx="11029616" cy="1188720"/>
          </a:xfrm>
        </p:spPr>
        <p:txBody>
          <a:bodyPr>
            <a:normAutofit/>
          </a:bodyPr>
          <a:lstStyle/>
          <a:p>
            <a:r>
              <a:rPr lang="pt-BR" dirty="0"/>
              <a:t>Desdobramento no tempo </a:t>
            </a:r>
            <a:r>
              <a:rPr lang="pt-BR" sz="3600" i="1" dirty="0"/>
              <a:t>(</a:t>
            </a:r>
            <a:r>
              <a:rPr lang="pt-BR" sz="3600" i="1" dirty="0" err="1"/>
              <a:t>unfolding</a:t>
            </a:r>
            <a:r>
              <a:rPr lang="pt-BR" sz="3600" i="1" dirty="0"/>
              <a:t> in time)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E62C2F-0A9F-4FFD-83B0-56B5FB80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4" y="1853858"/>
            <a:ext cx="8756364" cy="27393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46A11B-922E-443A-8D41-F931B2A1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18" y="4255571"/>
            <a:ext cx="3889104" cy="26187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981A00-736A-4280-9F8A-AC78D2B5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334" y="5045529"/>
            <a:ext cx="3150655" cy="9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947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71af3243-3dd4-4a8d-8c0d-dd76da1f02a5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{167060AE-4AFD-4B8E-AF16-372BCF5F6248}tf33552983_win32</Template>
  <TotalTime>2368</TotalTime>
  <Words>1604</Words>
  <Application>Microsoft Office PowerPoint</Application>
  <PresentationFormat>Widescreen</PresentationFormat>
  <Paragraphs>171</Paragraphs>
  <Slides>24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Franklin Gothic Book</vt:lpstr>
      <vt:lpstr>Franklin Gothic Demi</vt:lpstr>
      <vt:lpstr>Wingdings 2</vt:lpstr>
      <vt:lpstr>DividendVTI</vt:lpstr>
      <vt:lpstr>Deep learning RNN</vt:lpstr>
      <vt:lpstr>Recurrent NEURAL NETworkS</vt:lpstr>
      <vt:lpstr>Overview</vt:lpstr>
      <vt:lpstr>Limitation of feedforward nets</vt:lpstr>
      <vt:lpstr>Redes recorrentes</vt:lpstr>
      <vt:lpstr>Unidade de recorrência</vt:lpstr>
      <vt:lpstr>Desdobramento no tempo (unfolding in time)</vt:lpstr>
      <vt:lpstr>Desdobramento no tempo (unfolding in time)</vt:lpstr>
      <vt:lpstr>Desdobramento no tempo (unfolding in time)</vt:lpstr>
      <vt:lpstr>Casos de uso</vt:lpstr>
      <vt:lpstr>Exemplo: Modelo de Linguagem</vt:lpstr>
      <vt:lpstr>Exemplo: Modelo de Linguagem (cont.)</vt:lpstr>
      <vt:lpstr>Exemplo: Análise de Sentimentos (Sentiment Analysis)</vt:lpstr>
      <vt:lpstr>Exemplo: Tradução automática (Machine Translation)</vt:lpstr>
      <vt:lpstr>LSTM (Long Short Term Memory) Nets</vt:lpstr>
      <vt:lpstr>Rede LSTM</vt:lpstr>
      <vt:lpstr>Rede LSTM</vt:lpstr>
      <vt:lpstr>LSTMs</vt:lpstr>
      <vt:lpstr>Some intuition</vt:lpstr>
      <vt:lpstr>Some intuition</vt:lpstr>
      <vt:lpstr>LSTM nets</vt:lpstr>
      <vt:lpstr>LSTM block</vt:lpstr>
      <vt:lpstr>Empilhamento de blocos LSTM</vt:lpstr>
      <vt:lpstr>LSTM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Linguagem Natural: Descobrindo Machado de Assis  Bag of Words, TF-IDF &amp; Word Embedding</dc:title>
  <dc:creator>Rogerio de Oliveira</dc:creator>
  <cp:lastModifiedBy>Rogerio de Oliveira</cp:lastModifiedBy>
  <cp:revision>53</cp:revision>
  <dcterms:created xsi:type="dcterms:W3CDTF">2020-10-15T12:42:12Z</dcterms:created>
  <dcterms:modified xsi:type="dcterms:W3CDTF">2021-03-25T23:16:30Z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