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pt-BR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pt-BR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pt-BR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pt-BR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pt-BR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pt-BR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pt-BR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pt-BR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pt-BR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pt-BR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pt-BR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pt-BR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pt-BR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pt-BR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pt-BR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pt-BR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pt-BR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pt-BR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pt-BR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pt-BR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pt-BR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pt-BR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C02B7434-12BA-4E82-8967-136BFED6202B}" type="slidenum">
              <a:rPr b="1" lang="pt-BR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pt-BR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pt-BR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pt-BR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pt-BR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pt-BR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pt-BR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pt-BR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pt-BR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pt-BR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pt-BR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pt-BR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pt-BR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pt-BR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pt-BR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pt-BR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pt-BR" sz="1800" spc="-1" strike="noStrike">
                <a:solidFill>
                  <a:srgbClr val="e74c3c"/>
                </a:solidFill>
                <a:latin typeface="Source Sans Pro Black"/>
              </a:rPr>
              <a:t>&lt;date/time&gt;</a:t>
            </a:r>
            <a:endParaRPr b="1" lang="pt-BR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pt-BR" sz="1800" spc="-1" strike="noStrike">
                <a:solidFill>
                  <a:srgbClr val="e74c3c"/>
                </a:solidFill>
                <a:latin typeface="Source Sans Pro Black"/>
              </a:rPr>
              <a:t>&lt;footer&gt;</a:t>
            </a:r>
            <a:endParaRPr b="1" lang="pt-BR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2AB4EAE6-B7DF-425C-AE72-6251F3A64415}" type="slidenum">
              <a:rPr b="1" lang="pt-BR" sz="1800" spc="-1" strike="noStrike">
                <a:solidFill>
                  <a:srgbClr val="e74c3c"/>
                </a:solidFill>
                <a:latin typeface="Source Sans Pro Black"/>
              </a:rPr>
              <a:t>&lt;number&gt;</a:t>
            </a:fld>
            <a:endParaRPr b="1" lang="pt-BR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pt-BR" sz="3200" spc="-1" strike="noStrike">
                <a:solidFill>
                  <a:srgbClr val="ffffff"/>
                </a:solidFill>
                <a:latin typeface="Source Sans Pro Black"/>
              </a:rPr>
              <a:t>Processamento de Linguagem Natural Aplicado a Logs de Sistema</a:t>
            </a:r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pt-BR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pt-BR" sz="3200" spc="-1" strike="noStrike">
                <a:solidFill>
                  <a:srgbClr val="ffffff"/>
                </a:solidFill>
                <a:latin typeface="Source Sans Pro Black"/>
              </a:rPr>
              <a:t>NLP: Skip-Gram</a:t>
            </a:r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720000" y="2160000"/>
            <a:ext cx="8640000" cy="247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600" spc="-1" strike="noStrike">
                <a:latin typeface="Source Sans Pro"/>
              </a:rPr>
              <a:t>	</a:t>
            </a:r>
            <a:r>
              <a:rPr b="0" lang="pt-BR" sz="1600" spc="-1" strike="noStrike">
                <a:latin typeface="Source Sans Pro"/>
              </a:rPr>
              <a:t>- Dado um conjunto de sentenças, o modelo fará a iteração em cada uma das palavras de cada uma de tais sentenças e utilizará a palavra de entrada do modelo para prever as palavras vizinhas</a:t>
            </a:r>
            <a:endParaRPr b="0" lang="pt-BR" sz="1600" spc="-1" strike="noStrike">
              <a:latin typeface="Source Sans Pro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809280" y="3384000"/>
            <a:ext cx="8461800" cy="301248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pt-BR" sz="3200" spc="-1" strike="noStrike">
                <a:solidFill>
                  <a:srgbClr val="ffffff"/>
                </a:solidFill>
                <a:latin typeface="Source Sans Pro Black"/>
              </a:rPr>
              <a:t>NLP: CBOW</a:t>
            </a:r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720000" y="2160000"/>
            <a:ext cx="8640000" cy="247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600" spc="-1" strike="noStrike">
                <a:latin typeface="Source Sans Pro"/>
              </a:rPr>
              <a:t>	</a:t>
            </a:r>
            <a:r>
              <a:rPr b="0" lang="pt-BR" sz="1600" spc="-1" strike="noStrike">
                <a:latin typeface="Source Sans Pro"/>
              </a:rPr>
              <a:t>- O CBOW - cujo o acrônimo significa Continuous Bag Of Words - trabalha o conjunto de sentenças de modo que, dado um contexto de palavras de tamanho pré-definido, a saída será o vetor da palavra a ser prevista.</a:t>
            </a:r>
            <a:endParaRPr b="0" lang="pt-BR" sz="1600" spc="-1" strike="noStrike">
              <a:latin typeface="Source Sans Pro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829440" y="3456000"/>
            <a:ext cx="8421480" cy="266400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720000" y="2160000"/>
            <a:ext cx="8640000" cy="247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600" spc="-1" strike="noStrike">
                <a:latin typeface="Source Sans Pro"/>
              </a:rPr>
              <a:t>	</a:t>
            </a:r>
            <a:r>
              <a:rPr b="0" lang="pt-BR" sz="1600" spc="-1" strike="noStrike">
                <a:latin typeface="Source Sans Pro"/>
              </a:rPr>
              <a:t>- A ideia central é aproveitar cada segmento da mensagem de maneira diferente e estabelecer uma relação entre eles.</a:t>
            </a:r>
            <a:endParaRPr b="0" lang="pt-BR" sz="1600" spc="-1" strike="noStrike">
              <a:latin typeface="Source Sans Pro"/>
            </a:endParaRPr>
          </a:p>
          <a:p>
            <a:r>
              <a:rPr b="0" lang="pt-BR" sz="1600" spc="-1" strike="noStrike">
                <a:latin typeface="Source Sans Pro"/>
              </a:rPr>
              <a:t>	</a:t>
            </a:r>
            <a:r>
              <a:rPr b="0" lang="pt-BR" sz="1600" spc="-1" strike="noStrike">
                <a:latin typeface="Source Sans Pro"/>
              </a:rPr>
              <a:t>- O primeiro passo a ser dado pode ser a conversão das palavras para um espaço vetorial</a:t>
            </a:r>
            <a:endParaRPr b="0" lang="pt-BR" sz="1600" spc="-1" strike="noStrike">
              <a:latin typeface="Source Sans Pro"/>
            </a:endParaRPr>
          </a:p>
          <a:p>
            <a:r>
              <a:rPr b="0" lang="pt-BR" sz="1600" spc="-1" strike="noStrike">
                <a:latin typeface="Source Sans Pro"/>
              </a:rPr>
              <a:t>	</a:t>
            </a:r>
            <a:r>
              <a:rPr b="0" lang="pt-BR" sz="1600" spc="-1" strike="noStrike">
                <a:latin typeface="Source Sans Pro"/>
              </a:rPr>
              <a:t>- É possível fazer a vetorização do conteúdo da coluna 'Mensagem' e, à partir dai, criar relações entre todas as palavras no corpo do texto. </a:t>
            </a:r>
            <a:endParaRPr b="0" lang="pt-BR" sz="1600" spc="-1" strike="noStrike">
              <a:latin typeface="Source Sans Pro"/>
            </a:endParaRPr>
          </a:p>
          <a:p>
            <a:endParaRPr b="0" lang="pt-BR" sz="1600" spc="-1" strike="noStrike">
              <a:latin typeface="Source Sans Pro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pt-BR" sz="3200" spc="-1" strike="noStrike">
                <a:solidFill>
                  <a:srgbClr val="ffffff"/>
                </a:solidFill>
                <a:latin typeface="Source Sans Pro Black"/>
              </a:rPr>
              <a:t>Proposta de Implementação: Espaço Vetorial do syslog</a:t>
            </a:r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rcRect l="904" t="0" r="0" b="0"/>
          <a:stretch/>
        </p:blipFill>
        <p:spPr>
          <a:xfrm>
            <a:off x="1116000" y="4356000"/>
            <a:ext cx="7848000" cy="120204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720000" y="2160000"/>
            <a:ext cx="4248000" cy="247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600" spc="-1" strike="noStrike">
                <a:latin typeface="Source Sans Pro"/>
              </a:rPr>
              <a:t>	</a:t>
            </a:r>
            <a:r>
              <a:rPr b="0" lang="pt-BR" sz="1600" spc="-1" strike="noStrike">
                <a:latin typeface="Source Sans Pro"/>
              </a:rPr>
              <a:t>- Com o auxílio da biblioteca para vetorização de palavras gensim e utilizando um código escrito em Python3, é possível obter a relação numérica compreendida em um intervalo de 0 até 1, sendo que quanto mais próximo de 1, maior a relação entre as palavras.</a:t>
            </a:r>
            <a:endParaRPr b="0" lang="pt-BR" sz="1600" spc="-1" strike="noStrike">
              <a:latin typeface="Source Sans Pro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pt-BR" sz="3200" spc="-1" strike="noStrike">
                <a:solidFill>
                  <a:srgbClr val="ffffff"/>
                </a:solidFill>
                <a:latin typeface="Source Sans Pro Black"/>
              </a:rPr>
              <a:t>Proposta de Implementação: Espaço Vetorial do syslog</a:t>
            </a:r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rcRect l="2860" t="0" r="0" b="0"/>
          <a:stretch/>
        </p:blipFill>
        <p:spPr>
          <a:xfrm>
            <a:off x="5328000" y="2412000"/>
            <a:ext cx="4032000" cy="122400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rcRect l="1240" t="0" r="0" b="0"/>
          <a:stretch/>
        </p:blipFill>
        <p:spPr>
          <a:xfrm>
            <a:off x="5328000" y="4104000"/>
            <a:ext cx="4032000" cy="690840"/>
          </a:xfrm>
          <a:prstGeom prst="rect">
            <a:avLst/>
          </a:prstGeom>
          <a:ln>
            <a:noFill/>
          </a:ln>
        </p:spPr>
      </p:pic>
      <p:sp>
        <p:nvSpPr>
          <p:cNvPr id="125" name="TextShape 3"/>
          <p:cNvSpPr txBox="1"/>
          <p:nvPr/>
        </p:nvSpPr>
        <p:spPr>
          <a:xfrm>
            <a:off x="5220000" y="2160000"/>
            <a:ext cx="3672000" cy="28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300" spc="-1" strike="noStrike">
                <a:latin typeface="Source Sans Pro"/>
              </a:rPr>
              <a:t>Exemplo de palavras próximas a ext4 </a:t>
            </a:r>
            <a:endParaRPr b="0" lang="pt-BR" sz="1300" spc="-1" strike="noStrike">
              <a:latin typeface="Source Sans Pro"/>
            </a:endParaRPr>
          </a:p>
        </p:txBody>
      </p:sp>
      <p:sp>
        <p:nvSpPr>
          <p:cNvPr id="126" name="TextShape 4"/>
          <p:cNvSpPr txBox="1"/>
          <p:nvPr/>
        </p:nvSpPr>
        <p:spPr>
          <a:xfrm>
            <a:off x="5256000" y="3852360"/>
            <a:ext cx="3672000" cy="28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300" spc="-1" strike="noStrike">
                <a:latin typeface="Source Sans Pro"/>
              </a:rPr>
              <a:t>Valores vetoriais de ext4</a:t>
            </a:r>
            <a:endParaRPr b="0" lang="pt-BR" sz="1300" spc="-1" strike="noStrike">
              <a:latin typeface="Source Sans Pro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720000" y="2160000"/>
            <a:ext cx="8640000" cy="247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600" spc="-1" strike="noStrike">
                <a:latin typeface="Source Sans Pro"/>
              </a:rPr>
              <a:t>	</a:t>
            </a:r>
            <a:r>
              <a:rPr b="0" lang="pt-BR" sz="1600" spc="-1" strike="noStrike">
                <a:latin typeface="Source Sans Pro"/>
              </a:rPr>
              <a:t>- Uma maneira bastante didática para enxergar a proximidade entre as palavras no corpo do texto, é a visualização gráfica.</a:t>
            </a:r>
            <a:endParaRPr b="0" lang="pt-BR" sz="1600" spc="-1" strike="noStrike">
              <a:latin typeface="Source Sans Pro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pt-BR" sz="3200" spc="-1" strike="noStrike">
                <a:solidFill>
                  <a:srgbClr val="ffffff"/>
                </a:solidFill>
                <a:latin typeface="Source Sans Pro Black"/>
              </a:rPr>
              <a:t>Proposta de Implementação: Espaço Vetorial do syslog</a:t>
            </a:r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rcRect l="0" t="3592" r="0" b="2149"/>
          <a:stretch/>
        </p:blipFill>
        <p:spPr>
          <a:xfrm>
            <a:off x="2384640" y="3132000"/>
            <a:ext cx="5311080" cy="316764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720000" y="2160000"/>
            <a:ext cx="8640000" cy="320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600" spc="-1" strike="noStrike">
                <a:latin typeface="Source Sans Pro"/>
              </a:rPr>
              <a:t>- Proposta de relação entre o alvo y a ser previsto e as variáveis:</a:t>
            </a:r>
            <a:endParaRPr b="0" lang="pt-BR" sz="1600" spc="-1" strike="noStrike">
              <a:latin typeface="Source Sans Pro"/>
            </a:endParaRPr>
          </a:p>
          <a:p>
            <a:r>
              <a:rPr b="0" lang="pt-BR" sz="1800" spc="-1" strike="noStrike">
                <a:latin typeface="Source Sans Pro"/>
              </a:rPr>
              <a:t>	</a:t>
            </a:r>
            <a:endParaRPr b="0" lang="pt-BR" sz="1800" spc="-1" strike="noStrike">
              <a:latin typeface="Source Sans Pro"/>
            </a:endParaRPr>
          </a:p>
          <a:p>
            <a:r>
              <a:rPr b="0" lang="pt-BR" sz="1800" spc="-1" strike="noStrike">
                <a:latin typeface="Source Sans Pro"/>
              </a:rPr>
              <a:t>	</a:t>
            </a:r>
            <a:r>
              <a:rPr b="0" lang="pt-BR" sz="1800" spc="-1" strike="noStrike">
                <a:latin typeface="Source Sans Pro"/>
              </a:rPr>
              <a:t>* </a:t>
            </a:r>
            <a:r>
              <a:rPr b="0" lang="pt-BR" sz="1600" spc="-1" strike="noStrike">
                <a:latin typeface="Source Sans Pro"/>
              </a:rPr>
              <a:t>θ representa a análise vetorial do corpo da mensagem;</a:t>
            </a:r>
            <a:endParaRPr b="0" lang="pt-BR" sz="1600" spc="-1" strike="noStrike">
              <a:latin typeface="Source Sans Pro"/>
            </a:endParaRPr>
          </a:p>
          <a:p>
            <a:r>
              <a:rPr b="0" lang="pt-BR" sz="1600" spc="-1" strike="noStrike">
                <a:latin typeface="Source Sans Pro"/>
              </a:rPr>
              <a:t>	</a:t>
            </a:r>
            <a:endParaRPr b="0" lang="pt-BR" sz="1600" spc="-1" strike="noStrike">
              <a:latin typeface="Source Sans Pro"/>
            </a:endParaRPr>
          </a:p>
          <a:p>
            <a:r>
              <a:rPr b="0" lang="pt-BR" sz="1600" spc="-1" strike="noStrike">
                <a:latin typeface="Source Sans Pro"/>
              </a:rPr>
              <a:t>	</a:t>
            </a:r>
            <a:r>
              <a:rPr b="0" lang="pt-BR" sz="1600" spc="-1" strike="noStrike">
                <a:latin typeface="Source Sans Pro"/>
              </a:rPr>
              <a:t>* M é o nível de criticidade da mensagem;</a:t>
            </a:r>
            <a:endParaRPr b="0" lang="pt-BR" sz="1600" spc="-1" strike="noStrike">
              <a:latin typeface="Source Sans Pro"/>
            </a:endParaRPr>
          </a:p>
          <a:p>
            <a:r>
              <a:rPr b="0" lang="pt-BR" sz="1800" spc="-1" strike="noStrike">
                <a:latin typeface="Source Sans Pro"/>
              </a:rPr>
              <a:t>	</a:t>
            </a:r>
            <a:endParaRPr b="0" lang="pt-BR" sz="1800" spc="-1" strike="noStrike">
              <a:latin typeface="Source Sans Pro"/>
            </a:endParaRPr>
          </a:p>
          <a:p>
            <a:r>
              <a:rPr b="0" lang="pt-BR" sz="1800" spc="-1" strike="noStrike">
                <a:latin typeface="Source Sans Pro"/>
              </a:rPr>
              <a:t>	</a:t>
            </a:r>
            <a:r>
              <a:rPr b="0" lang="pt-BR" sz="1800" spc="-1" strike="noStrike">
                <a:latin typeface="Source Sans Pro"/>
              </a:rPr>
              <a:t>* </a:t>
            </a:r>
            <a:r>
              <a:rPr b="0" lang="pt-BR" sz="1600" spc="-1" strike="noStrike">
                <a:latin typeface="Source Sans Pro"/>
              </a:rPr>
              <a:t>t é uma janela de tempo pré-determinada.</a:t>
            </a:r>
            <a:endParaRPr b="0" lang="pt-BR" sz="1600" spc="-1" strike="noStrike">
              <a:latin typeface="Source Sans Pro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pt-BR" sz="3200" spc="-1" strike="noStrike">
                <a:solidFill>
                  <a:srgbClr val="ffffff"/>
                </a:solidFill>
                <a:latin typeface="Source Sans Pro Black"/>
              </a:rPr>
              <a:t>Proposta de Implementação: Demais Componentes do log</a:t>
            </a:r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3187800" y="4680000"/>
            <a:ext cx="3704760" cy="105192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720000" y="2160000"/>
            <a:ext cx="8640000" cy="247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600" spc="-1" strike="noStrike">
                <a:latin typeface="Source Sans Pro"/>
              </a:rPr>
              <a:t>	</a:t>
            </a:r>
            <a:r>
              <a:rPr b="0" lang="pt-BR" sz="1600" spc="-1" strike="noStrike">
                <a:latin typeface="Source Sans Pro"/>
              </a:rPr>
              <a:t>- Como tanto o nível mensagem, quanto a data/horário ficam em uma posição fixa na linha de log, é possível extraí-los com uma rotina python de segmentação (split) simples</a:t>
            </a:r>
            <a:endParaRPr b="0" lang="pt-BR" sz="1600" spc="-1" strike="noStrike">
              <a:latin typeface="Source Sans Pro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pt-BR" sz="3200" spc="-1" strike="noStrike">
                <a:solidFill>
                  <a:srgbClr val="ffffff"/>
                </a:solidFill>
                <a:latin typeface="Source Sans Pro Black"/>
              </a:rPr>
              <a:t>Proposta de Implementação: Demais Componentes do log</a:t>
            </a:r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864000" y="3816000"/>
            <a:ext cx="4104000" cy="166644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5292000" y="3816000"/>
            <a:ext cx="3888000" cy="1199880"/>
          </a:xfrm>
          <a:prstGeom prst="rect">
            <a:avLst/>
          </a:prstGeom>
          <a:ln>
            <a:noFill/>
          </a:ln>
        </p:spPr>
      </p:pic>
      <p:sp>
        <p:nvSpPr>
          <p:cNvPr id="137" name="CustomShape 3"/>
          <p:cNvSpPr/>
          <p:nvPr/>
        </p:nvSpPr>
        <p:spPr>
          <a:xfrm>
            <a:off x="4752000" y="4248000"/>
            <a:ext cx="612000" cy="288000"/>
          </a:xfrm>
          <a:custGeom>
            <a:avLst/>
            <a:gdLst/>
            <a:ahLst/>
            <a:rect l="0" t="0" r="r" b="b"/>
            <a:pathLst>
              <a:path w="1702" h="802">
                <a:moveTo>
                  <a:pt x="0" y="200"/>
                </a:moveTo>
                <a:lnTo>
                  <a:pt x="1275" y="200"/>
                </a:lnTo>
                <a:lnTo>
                  <a:pt x="1275" y="0"/>
                </a:lnTo>
                <a:lnTo>
                  <a:pt x="1701" y="400"/>
                </a:lnTo>
                <a:lnTo>
                  <a:pt x="1275" y="801"/>
                </a:lnTo>
                <a:lnTo>
                  <a:pt x="1275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720000" y="2160000"/>
            <a:ext cx="8640000" cy="247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600" spc="-1" strike="noStrike">
                <a:latin typeface="Source Sans Pro"/>
              </a:rPr>
              <a:t>	</a:t>
            </a:r>
            <a:r>
              <a:rPr b="0" lang="pt-BR" sz="1600" spc="-1" strike="noStrike">
                <a:latin typeface="Source Sans Pro"/>
              </a:rPr>
              <a:t>- A ideia é que para cada intervalo de tempo t=1hora, seja contabilizada a quantidade mensagens de erro atribuídos a cada um dos níveis e também feita uma análise vetorial para capturar o "sentimento" do sistema.</a:t>
            </a:r>
            <a:endParaRPr b="0" lang="pt-BR" sz="1600" spc="-1" strike="noStrike">
              <a:latin typeface="Source Sans Pro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pt-BR" sz="3200" spc="-1" strike="noStrike">
                <a:solidFill>
                  <a:srgbClr val="ffffff"/>
                </a:solidFill>
                <a:latin typeface="Source Sans Pro Black"/>
              </a:rPr>
              <a:t>Proposta de Implementação: Demais Componentes do log</a:t>
            </a:r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1298160" y="3492000"/>
            <a:ext cx="7483680" cy="233244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720000" y="2160000"/>
            <a:ext cx="8640000" cy="247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600" spc="-1" strike="noStrike">
                <a:latin typeface="Source Sans Pro"/>
              </a:rPr>
              <a:t>	</a:t>
            </a:r>
            <a:r>
              <a:rPr b="0" lang="pt-BR" sz="1600" spc="-1" strike="noStrike">
                <a:latin typeface="Source Sans Pro"/>
              </a:rPr>
              <a:t>- TensorFlow lite é um interpretador que pega um arquivo com o modelo treinado, executa as operações nos dados de entrada, e provê acesso à saída.</a:t>
            </a:r>
            <a:endParaRPr b="0" lang="pt-BR" sz="1600" spc="-1" strike="noStrike">
              <a:latin typeface="Source Sans Pro"/>
            </a:endParaRPr>
          </a:p>
          <a:p>
            <a:r>
              <a:rPr b="0" lang="pt-BR" sz="1600" spc="-1" strike="noStrike">
                <a:latin typeface="Source Sans Pro"/>
              </a:rPr>
              <a:t>	</a:t>
            </a:r>
            <a:r>
              <a:rPr b="0" lang="pt-BR" sz="1600" spc="-1" strike="noStrike">
                <a:latin typeface="Source Sans Pro"/>
              </a:rPr>
              <a:t>- É bastante versátil e possui suporte para Linux Embarcado.</a:t>
            </a:r>
            <a:endParaRPr b="0" lang="pt-BR" sz="1600" spc="-1" strike="noStrike">
              <a:latin typeface="Source Sans Pro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pt-BR" sz="3200" spc="-1" strike="noStrike">
                <a:solidFill>
                  <a:srgbClr val="ffffff"/>
                </a:solidFill>
                <a:latin typeface="Source Sans Pro Black"/>
              </a:rPr>
              <a:t>Proposta de Implementação: TensorFlow Lite</a:t>
            </a:r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1968480" y="2994120"/>
            <a:ext cx="6143400" cy="348588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pt-BR" sz="3200" spc="-1" strike="noStrike">
                <a:solidFill>
                  <a:srgbClr val="ffffff"/>
                </a:solidFill>
                <a:latin typeface="Source Sans Pro Black"/>
              </a:rPr>
              <a:t>Nuvem de palavras - NLP</a:t>
            </a:r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360000" y="2028600"/>
            <a:ext cx="9179640" cy="458172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pt-BR" sz="3200" spc="-1" strike="noStrike">
                <a:solidFill>
                  <a:srgbClr val="ffffff"/>
                </a:solidFill>
                <a:latin typeface="Source Sans Pro Black"/>
              </a:rPr>
              <a:t>Machine Learning Canvas</a:t>
            </a:r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864000" y="1536480"/>
            <a:ext cx="8136000" cy="512352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pt-BR" sz="3200" spc="-1" strike="noStrike">
                <a:solidFill>
                  <a:srgbClr val="ffffff"/>
                </a:solidFill>
                <a:latin typeface="Source Sans Pro Black"/>
              </a:rPr>
              <a:t>O Kernel/Linux: Distribuições</a:t>
            </a:r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745000" y="4051440"/>
            <a:ext cx="4590360" cy="1852560"/>
          </a:xfrm>
          <a:prstGeom prst="rect">
            <a:avLst/>
          </a:prstGeom>
          <a:ln>
            <a:noFill/>
          </a:ln>
        </p:spPr>
      </p:pic>
      <p:sp>
        <p:nvSpPr>
          <p:cNvPr id="95" name="TextShape 2"/>
          <p:cNvSpPr txBox="1"/>
          <p:nvPr/>
        </p:nvSpPr>
        <p:spPr>
          <a:xfrm>
            <a:off x="720000" y="2160000"/>
            <a:ext cx="8640000" cy="247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600" spc="-1" strike="noStrike">
                <a:latin typeface="Source Sans Pro"/>
              </a:rPr>
              <a:t>	</a:t>
            </a:r>
            <a:r>
              <a:rPr b="0" lang="pt-BR" sz="1600" spc="-1" strike="noStrike">
                <a:latin typeface="Source Sans Pro"/>
              </a:rPr>
              <a:t>Quando se fala de Linux no dia a dia, normalmente a referência é a uma</a:t>
            </a:r>
            <a:endParaRPr b="0" lang="pt-BR" sz="1600" spc="-1" strike="noStrike">
              <a:latin typeface="Source Sans Pro"/>
            </a:endParaRPr>
          </a:p>
          <a:p>
            <a:r>
              <a:rPr b="0" lang="pt-BR" sz="1600" spc="-1" strike="noStrike">
                <a:latin typeface="Source Sans Pro"/>
              </a:rPr>
              <a:t>distribuição Linux. Tais distribuições variam de propósito e tamanho, contudo</a:t>
            </a:r>
            <a:endParaRPr b="0" lang="pt-BR" sz="1600" spc="-1" strike="noStrike">
              <a:latin typeface="Source Sans Pro"/>
            </a:endParaRPr>
          </a:p>
          <a:p>
            <a:r>
              <a:rPr b="0" lang="pt-BR" sz="1600" spc="-1" strike="noStrike">
                <a:latin typeface="Source Sans Pro"/>
              </a:rPr>
              <a:t>possuem um objetivo comum: Fornecer ao usuário algo pronto, com sistema de arquivos definido e um processo de instalação, tanto para o seu sistema operacional  (Kernel) quanto para todos os outros softwares construídos em cima dele, que permita seu funcionamento em um determinado hardware.</a:t>
            </a:r>
            <a:endParaRPr b="0" lang="pt-BR" sz="1600" spc="-1" strike="noStrike">
              <a:latin typeface="Source Sans Pro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pt-BR" sz="3200" spc="-1" strike="noStrike">
                <a:solidFill>
                  <a:srgbClr val="ffffff"/>
                </a:solidFill>
                <a:latin typeface="Source Sans Pro Black"/>
              </a:rPr>
              <a:t>O Kernel/Linux: Linux Embarcado</a:t>
            </a:r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720000" y="2160000"/>
            <a:ext cx="4968000" cy="384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600" spc="-1" strike="noStrike">
                <a:latin typeface="Source Sans Pro"/>
              </a:rPr>
              <a:t>	</a:t>
            </a:r>
            <a:r>
              <a:rPr b="0" lang="pt-BR" sz="1600" spc="-1" strike="noStrike">
                <a:latin typeface="Source Sans Pro"/>
              </a:rPr>
              <a:t>- Linux embarcado é comumente entendido como um sistema completo, ainda que o termo "embarcado" não signifique um formato especial de Kernel/Linux. Na verdade, a mesma versão do sistema operacional kernel pode estar presente em uma variedade de dispositivos diferentes. </a:t>
            </a:r>
            <a:endParaRPr b="0" lang="pt-BR" sz="1600" spc="-1" strike="noStrike">
              <a:latin typeface="Source Sans Pro"/>
            </a:endParaRPr>
          </a:p>
          <a:p>
            <a:r>
              <a:rPr b="0" lang="pt-BR" sz="1600" spc="-1" strike="noStrike">
                <a:latin typeface="Source Sans Pro"/>
              </a:rPr>
              <a:t>	</a:t>
            </a:r>
            <a:r>
              <a:rPr b="0" lang="pt-BR" sz="1600" spc="-1" strike="noStrike">
                <a:latin typeface="Source Sans Pro"/>
              </a:rPr>
              <a:t>- O Kernel/Linux embarcado é configurado tal qual as limitações do sistema no</a:t>
            </a:r>
            <a:endParaRPr b="0" lang="pt-BR" sz="1600" spc="-1" strike="noStrike">
              <a:latin typeface="Source Sans Pro"/>
            </a:endParaRPr>
          </a:p>
          <a:p>
            <a:r>
              <a:rPr b="0" lang="pt-BR" sz="1600" spc="-1" strike="noStrike">
                <a:latin typeface="Source Sans Pro"/>
              </a:rPr>
              <a:t>qual ele é inserido.</a:t>
            </a:r>
            <a:endParaRPr b="0" lang="pt-BR" sz="1600" spc="-1" strike="noStrike">
              <a:latin typeface="Source Sans Pro"/>
            </a:endParaRPr>
          </a:p>
          <a:p>
            <a:endParaRPr b="0" lang="pt-BR" sz="1600" spc="-1" strike="noStrike">
              <a:latin typeface="Source Sans Pro"/>
            </a:endParaRPr>
          </a:p>
          <a:p>
            <a:r>
              <a:rPr b="0" lang="pt-BR" sz="1600" spc="-1" strike="noStrike">
                <a:latin typeface="Source Sans Pro"/>
              </a:rPr>
              <a:t># uname -r</a:t>
            </a:r>
            <a:endParaRPr b="0" lang="pt-BR" sz="1600" spc="-1" strike="noStrike">
              <a:latin typeface="Source Sans Pro"/>
            </a:endParaRPr>
          </a:p>
          <a:p>
            <a:r>
              <a:rPr b="0" lang="pt-BR" sz="1600" spc="-1" strike="noStrike">
                <a:latin typeface="Source Sans Pro"/>
              </a:rPr>
              <a:t>4.9.89-1.6</a:t>
            </a:r>
            <a:endParaRPr b="0" lang="pt-BR" sz="1600" spc="-1" strike="noStrike">
              <a:latin typeface="Source Sans Pro"/>
            </a:endParaRPr>
          </a:p>
          <a:p>
            <a:endParaRPr b="0" lang="pt-BR" sz="1600" spc="-1" strike="noStrike">
              <a:latin typeface="Source Sans Pro"/>
            </a:endParaRPr>
          </a:p>
          <a:p>
            <a:r>
              <a:rPr b="0" lang="pt-BR" sz="1600" spc="-1" strike="noStrike">
                <a:latin typeface="Source Sans Pro"/>
              </a:rPr>
              <a:t>[pbraga ~ ]$uname -r</a:t>
            </a:r>
            <a:endParaRPr b="0" lang="pt-BR" sz="1600" spc="-1" strike="noStrike">
              <a:latin typeface="Source Sans Pro"/>
            </a:endParaRPr>
          </a:p>
          <a:p>
            <a:r>
              <a:rPr b="0" lang="pt-BR" sz="1600" spc="-1" strike="noStrike">
                <a:latin typeface="Source Sans Pro"/>
              </a:rPr>
              <a:t>5.3.0-62-generic</a:t>
            </a:r>
            <a:endParaRPr b="0" lang="pt-BR" sz="1600" spc="-1" strike="noStrike">
              <a:latin typeface="Source Sans Pro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6096960" y="2376000"/>
            <a:ext cx="3263040" cy="2952000"/>
          </a:xfrm>
          <a:prstGeom prst="rect">
            <a:avLst/>
          </a:prstGeom>
          <a:ln>
            <a:noFill/>
          </a:ln>
        </p:spPr>
      </p:pic>
      <p:sp>
        <p:nvSpPr>
          <p:cNvPr id="99" name="TextShape 3"/>
          <p:cNvSpPr txBox="1"/>
          <p:nvPr/>
        </p:nvSpPr>
        <p:spPr>
          <a:xfrm>
            <a:off x="6048000" y="2160000"/>
            <a:ext cx="3168000" cy="31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500" spc="-1" strike="noStrike">
                <a:latin typeface="Source Sans Pro"/>
              </a:rPr>
              <a:t>Kernel.org</a:t>
            </a:r>
            <a:endParaRPr b="0" lang="pt-BR" sz="1500" spc="-1" strike="noStrike">
              <a:latin typeface="Source Sans Pro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pt-BR" sz="3200" spc="-1" strike="noStrike">
                <a:solidFill>
                  <a:srgbClr val="ffffff"/>
                </a:solidFill>
                <a:latin typeface="Source Sans Pro Black"/>
              </a:rPr>
              <a:t>O Kernel/Linux: logs de sistema</a:t>
            </a:r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720000" y="2160000"/>
            <a:ext cx="8640000" cy="247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600" spc="-1" strike="noStrike">
                <a:latin typeface="Source Sans Pro"/>
              </a:rPr>
              <a:t>	</a:t>
            </a:r>
            <a:r>
              <a:rPr b="0" lang="pt-BR" sz="1600" spc="-1" strike="noStrike">
                <a:latin typeface="Source Sans Pro"/>
              </a:rPr>
              <a:t>- Muitas das aplicações registram dados sobre suas ações e status. Estes</a:t>
            </a:r>
            <a:endParaRPr b="0" lang="pt-BR" sz="1600" spc="-1" strike="noStrike">
              <a:latin typeface="Source Sans Pro"/>
            </a:endParaRPr>
          </a:p>
          <a:p>
            <a:r>
              <a:rPr b="0" lang="pt-BR" sz="1600" spc="-1" strike="noStrike">
                <a:latin typeface="Source Sans Pro"/>
              </a:rPr>
              <a:t>registros, chamados de log, são guardados no sistema de arquivos do Linux,</a:t>
            </a:r>
            <a:endParaRPr b="0" lang="pt-BR" sz="1600" spc="-1" strike="noStrike">
              <a:latin typeface="Source Sans Pro"/>
            </a:endParaRPr>
          </a:p>
          <a:p>
            <a:r>
              <a:rPr b="0" lang="pt-BR" sz="1600" spc="-1" strike="noStrike">
                <a:latin typeface="Source Sans Pro"/>
              </a:rPr>
              <a:t>normalmente em '/var/syslog/', mas o usuário pode escolher um outro local que faça mais sentido para ele. </a:t>
            </a:r>
            <a:endParaRPr b="0" lang="pt-BR" sz="1600" spc="-1" strike="noStrike">
              <a:latin typeface="Source Sans Pro"/>
            </a:endParaRPr>
          </a:p>
          <a:p>
            <a:r>
              <a:rPr b="0" lang="pt-BR" sz="1600" spc="-1" strike="noStrike">
                <a:latin typeface="Source Sans Pro"/>
              </a:rPr>
              <a:t>	</a:t>
            </a:r>
            <a:r>
              <a:rPr b="0" lang="pt-BR" sz="1600" spc="-1" strike="noStrike">
                <a:latin typeface="Source Sans Pro"/>
              </a:rPr>
              <a:t>- Para escrever no arquivo de log, uma aplicação chamada syslogd é utilizada. O syslog é o formato onipresente no sistemas Linux, podendo ser encontrado em todas as suas variantes.</a:t>
            </a:r>
            <a:endParaRPr b="0" lang="pt-BR" sz="1600" spc="-1" strike="noStrike">
              <a:latin typeface="Source Sans Pro"/>
            </a:endParaRPr>
          </a:p>
          <a:p>
            <a:r>
              <a:rPr b="0" lang="pt-BR" sz="1600" spc="-1" strike="noStrike">
                <a:latin typeface="Source Sans Pro"/>
              </a:rPr>
              <a:t>	</a:t>
            </a:r>
            <a:r>
              <a:rPr b="0" lang="pt-BR" sz="1600" spc="-1" strike="noStrike">
                <a:latin typeface="Source Sans Pro"/>
              </a:rPr>
              <a:t>- Cada linha de entrada no arquivo de log, é constituída pela data, usuário, nível da mensagem e o conteúdo, propriamente dito.</a:t>
            </a:r>
            <a:endParaRPr b="0" lang="pt-BR" sz="1600" spc="-1" strike="noStrike">
              <a:latin typeface="Source Sans Pro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073160" y="4752000"/>
            <a:ext cx="7934040" cy="57132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pt-BR" sz="3200" spc="-1" strike="noStrike">
                <a:solidFill>
                  <a:srgbClr val="ffffff"/>
                </a:solidFill>
                <a:latin typeface="Source Sans Pro Black"/>
              </a:rPr>
              <a:t>O Kernel/Linux: Níveis da mensagem</a:t>
            </a:r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720000" y="2160000"/>
            <a:ext cx="4968000" cy="247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600" spc="-1" strike="noStrike">
                <a:latin typeface="Source Sans Pro"/>
              </a:rPr>
              <a:t>	</a:t>
            </a:r>
            <a:r>
              <a:rPr b="0" lang="pt-BR" sz="1600" spc="-1" strike="noStrike">
                <a:latin typeface="Source Sans Pro"/>
              </a:rPr>
              <a:t>- As mensagens podem ser caracterizadas por níveis que variam desde informações apenas, até mensagens de emergência, quando o sistema esta no limiar de um problema mais sério.</a:t>
            </a:r>
            <a:endParaRPr b="0" lang="pt-BR" sz="1600" spc="-1" strike="noStrike">
              <a:latin typeface="Source Sans Pro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rcRect l="0" t="0" r="26180" b="14755"/>
          <a:stretch/>
        </p:blipFill>
        <p:spPr>
          <a:xfrm>
            <a:off x="5787000" y="2160000"/>
            <a:ext cx="3573000" cy="432000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pt-BR" sz="3200" spc="-1" strike="noStrike">
                <a:solidFill>
                  <a:srgbClr val="ffffff"/>
                </a:solidFill>
                <a:latin typeface="Source Sans Pro Black"/>
              </a:rPr>
              <a:t>NLP: Word Embedding</a:t>
            </a:r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720000" y="2160000"/>
            <a:ext cx="8640000" cy="247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latin typeface="Source Sans Pro"/>
              </a:rPr>
              <a:t>	</a:t>
            </a:r>
            <a:r>
              <a:rPr b="0" lang="pt-BR" sz="1800" spc="-1" strike="noStrike">
                <a:latin typeface="Source Sans Pro"/>
              </a:rPr>
              <a:t>- </a:t>
            </a:r>
            <a:r>
              <a:rPr b="0" lang="pt-BR" sz="1600" spc="-1" strike="noStrike">
                <a:latin typeface="Source Sans Pro"/>
              </a:rPr>
              <a:t>Dentro do processamento de linguagem natural, um dos conceitos chave é o</a:t>
            </a:r>
            <a:endParaRPr b="0" lang="pt-BR" sz="1600" spc="-1" strike="noStrike">
              <a:latin typeface="Source Sans Pro"/>
            </a:endParaRPr>
          </a:p>
          <a:p>
            <a:r>
              <a:rPr b="0" lang="pt-BR" sz="1600" spc="-1" strike="noStrike">
                <a:latin typeface="Source Sans Pro"/>
              </a:rPr>
              <a:t>de vetorização das palavras. Na prática, isto significa que todas as palavras do</a:t>
            </a:r>
            <a:endParaRPr b="0" lang="pt-BR" sz="1600" spc="-1" strike="noStrike">
              <a:latin typeface="Source Sans Pro"/>
            </a:endParaRPr>
          </a:p>
          <a:p>
            <a:r>
              <a:rPr b="0" lang="pt-BR" sz="1600" spc="-1" strike="noStrike">
                <a:latin typeface="Source Sans Pro"/>
              </a:rPr>
              <a:t>vocabulário são mapeadas para vetores, possbibilitando assim sua análise.</a:t>
            </a:r>
            <a:endParaRPr b="0" lang="pt-BR" sz="1600" spc="-1" strike="noStrike">
              <a:latin typeface="Source Sans Pro"/>
            </a:endParaRPr>
          </a:p>
          <a:p>
            <a:r>
              <a:rPr b="0" lang="pt-BR" sz="1800" spc="-1" strike="noStrike">
                <a:latin typeface="Source Sans Pro"/>
              </a:rPr>
              <a:t>	</a:t>
            </a:r>
            <a:r>
              <a:rPr b="0" lang="pt-BR" sz="1800" spc="-1" strike="noStrike">
                <a:latin typeface="Source Sans Pro"/>
              </a:rPr>
              <a:t>-</a:t>
            </a:r>
            <a:r>
              <a:rPr b="0" lang="pt-BR" sz="1600" spc="-1" strike="noStrike">
                <a:latin typeface="Source Sans Pro"/>
              </a:rPr>
              <a:t> </a:t>
            </a:r>
            <a:r>
              <a:rPr b="0" lang="pt-BR" sz="1600" spc="-1" strike="noStrike">
                <a:latin typeface="Source Sans Pro"/>
              </a:rPr>
              <a:t>A ideia de modelar ou mapear palavras para vetores é comumente chamada</a:t>
            </a:r>
            <a:endParaRPr b="0" lang="pt-BR" sz="1600" spc="-1" strike="noStrike">
              <a:latin typeface="Source Sans Pro"/>
            </a:endParaRPr>
          </a:p>
          <a:p>
            <a:r>
              <a:rPr b="0" lang="pt-BR" sz="1600" spc="-1" strike="noStrike">
                <a:latin typeface="Source Sans Pro"/>
              </a:rPr>
              <a:t>de Word2Vec (palavra para vetor, em tradução livre). </a:t>
            </a:r>
            <a:endParaRPr b="0" lang="pt-BR" sz="1600" spc="-1" strike="noStrike">
              <a:latin typeface="Source Sans Pro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1330560" y="3600000"/>
            <a:ext cx="7418880" cy="288000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pt-BR" sz="3200" spc="-1" strike="noStrike">
                <a:solidFill>
                  <a:srgbClr val="ffffff"/>
                </a:solidFill>
                <a:latin typeface="Source Sans Pro Black"/>
              </a:rPr>
              <a:t>NLP: Modelos Neurais para Reconhecimento de Texto</a:t>
            </a:r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720000" y="2160000"/>
            <a:ext cx="8640000" cy="247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latin typeface="Source Sans Pro"/>
              </a:rPr>
              <a:t>	</a:t>
            </a:r>
            <a:r>
              <a:rPr b="0" lang="pt-BR" sz="1800" spc="-1" strike="noStrike">
                <a:latin typeface="Source Sans Pro"/>
              </a:rPr>
              <a:t>- </a:t>
            </a:r>
            <a:r>
              <a:rPr b="0" lang="pt-BR" sz="1600" spc="-1" strike="noStrike">
                <a:latin typeface="Source Sans Pro"/>
              </a:rPr>
              <a:t>A ideia por trás de fazer a vetorização é ter uma maneira para saber o que está ao redor de cada uma das palavras em um dado documento. E uma vez vetorizado, é possível aplicar um modelo neural de múltiplas camadas como o Multi Layer Perceptron.</a:t>
            </a:r>
            <a:endParaRPr b="0" lang="pt-BR" sz="1600" spc="-1" strike="noStrike">
              <a:latin typeface="Source Sans Pro"/>
            </a:endParaRPr>
          </a:p>
          <a:p>
            <a:r>
              <a:rPr b="0" lang="pt-BR" sz="1800" spc="-1" strike="noStrike">
                <a:latin typeface="Source Sans Pro"/>
              </a:rPr>
              <a:t>	</a:t>
            </a:r>
            <a:r>
              <a:rPr b="0" lang="pt-BR" sz="1600" spc="-1" strike="noStrike">
                <a:latin typeface="Source Sans Pro"/>
              </a:rPr>
              <a:t>- O Multi Layer Perceptron é um modelo neural com duas camadas intermediárias, uma entrada e uma saída.</a:t>
            </a:r>
            <a:endParaRPr b="0" lang="pt-BR" sz="1600" spc="-1" strike="noStrike">
              <a:latin typeface="Source Sans Pro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1611360" y="3899160"/>
            <a:ext cx="6857280" cy="26168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2020-07-17T11:38:01Z</dcterms:created>
  <dc:creator/>
  <dc:description/>
  <dc:language>pt-BR</dc:language>
  <cp:lastModifiedBy/>
  <dcterms:modified xsi:type="dcterms:W3CDTF">2020-07-23T18:04:33Z</dcterms:modified>
  <cp:revision>8</cp:revision>
  <dc:subject/>
  <dc:title>Alizarin</dc:title>
</cp:coreProperties>
</file>