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add5c8964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add5c8964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add5c8964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add5c8964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add5c8964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add5c8964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fadd5c8964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fadd5c8964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add5c8964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fadd5c8964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fadd5c8964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fadd5c8964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add5c89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fadd5c89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fadd5c89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fadd5c89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fadd5c896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fadd5c896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620716a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2620716a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add5c8964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add5c8964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2620716a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2620716a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2620716a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2620716a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2620716a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2620716a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fadd5c89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fadd5c89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add5c8964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add5c8964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620716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620716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add5c8964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fadd5c8964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add5c8964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add5c8964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add5c8964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add5c8964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add5c8964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add5c8964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add5c8964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add5c8964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056750" y="1822925"/>
            <a:ext cx="78912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 sz="15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buenosaires.gob.ar/dataset/seguridad-vial-autopistas-ausa" TargetMode="External"/><Relationship Id="rId4" Type="http://schemas.openxmlformats.org/officeDocument/2006/relationships/hyperlink" Target="https://data.buenosaires.gob.ar/dataset/registro-precipitaciones-ciud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13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2.png"/><Relationship Id="rId17" Type="http://schemas.openxmlformats.org/officeDocument/2006/relationships/image" Target="../media/image22.png"/><Relationship Id="rId16" Type="http://schemas.openxmlformats.org/officeDocument/2006/relationships/image" Target="../media/image14.png"/><Relationship Id="rId5" Type="http://schemas.openxmlformats.org/officeDocument/2006/relationships/image" Target="../media/image1.png"/><Relationship Id="rId19" Type="http://schemas.openxmlformats.org/officeDocument/2006/relationships/image" Target="../media/image18.png"/><Relationship Id="rId6" Type="http://schemas.openxmlformats.org/officeDocument/2006/relationships/image" Target="../media/image8.png"/><Relationship Id="rId18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4825" y="597850"/>
            <a:ext cx="5327100" cy="18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Intervenciones de Seguridad Vial</a:t>
            </a:r>
            <a:endParaRPr sz="4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4825" y="2334250"/>
            <a:ext cx="5902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 Autopistas de Ciudad de Buenos Aires</a:t>
            </a:r>
            <a:endParaRPr sz="2300"/>
          </a:p>
        </p:txBody>
      </p:sp>
      <p:sp>
        <p:nvSpPr>
          <p:cNvPr id="279" name="Google Shape;279;p13"/>
          <p:cNvSpPr txBox="1"/>
          <p:nvPr/>
        </p:nvSpPr>
        <p:spPr>
          <a:xfrm>
            <a:off x="5024400" y="457185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Autor: Pablo Bravi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Accidentes por km por Autopista</a:t>
            </a:r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850" y="1208450"/>
            <a:ext cx="1754600" cy="13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0" y="2834125"/>
            <a:ext cx="5962450" cy="2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 txBox="1"/>
          <p:nvPr/>
        </p:nvSpPr>
        <p:spPr>
          <a:xfrm>
            <a:off x="221825" y="1414575"/>
            <a:ext cx="269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Contamos con la extensión de cada autopista, por lo que podemos calcular la cantidad de accidentes por km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925" y="1597875"/>
            <a:ext cx="2062600" cy="4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2"/>
          <p:cNvSpPr txBox="1"/>
          <p:nvPr/>
        </p:nvSpPr>
        <p:spPr>
          <a:xfrm>
            <a:off x="355025" y="3198675"/>
            <a:ext cx="256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Luego de escalar los datos observamos que la autopista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Dellepiane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presenta mayor cantidad de accidentes por km.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4" name="Google Shape;404;p22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152400" y="32794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2"/>
          <p:cNvSpPr/>
          <p:nvPr/>
        </p:nvSpPr>
        <p:spPr>
          <a:xfrm rot="-5400000">
            <a:off x="2951725" y="160210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 rot="-5400000">
            <a:off x="5809788" y="160210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1303800" y="598575"/>
            <a:ext cx="7299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Lesionados por autopista (por km)</a:t>
            </a:r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355025" y="1481575"/>
            <a:ext cx="28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Al igual que en el caso anterior, escalaremos la cantidad de lesionados y fallecidos de acuerdo a la extensión en km de la Autopista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4" name="Google Shape;4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00" y="1619488"/>
            <a:ext cx="2472300" cy="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250" y="2974550"/>
            <a:ext cx="5323976" cy="19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3"/>
          <p:cNvSpPr txBox="1"/>
          <p:nvPr/>
        </p:nvSpPr>
        <p:spPr>
          <a:xfrm>
            <a:off x="355025" y="3157025"/>
            <a:ext cx="28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La autopista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Dellepiane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cuenta con la mayor cantidad de lesionados por km (esto coincide con la autopista con mayor cantidad de accidentes por km)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23"/>
          <p:cNvPicPr preferRelativeResize="0"/>
          <p:nvPr/>
        </p:nvPicPr>
        <p:blipFill>
          <a:blip r:embed="rId5">
            <a:alphaModFix amt="36000"/>
          </a:blip>
          <a:stretch>
            <a:fillRect/>
          </a:stretch>
        </p:blipFill>
        <p:spPr>
          <a:xfrm>
            <a:off x="123825" y="322232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/>
          <p:nvPr/>
        </p:nvSpPr>
        <p:spPr>
          <a:xfrm rot="-5400000">
            <a:off x="3302513" y="1667288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Fallecidos por autopista (por km)</a:t>
            </a:r>
            <a:endParaRPr/>
          </a:p>
        </p:txBody>
      </p:sp>
      <p:pic>
        <p:nvPicPr>
          <p:cNvPr id="425" name="Google Shape;4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50" y="2627050"/>
            <a:ext cx="5997099" cy="22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00" y="1553375"/>
            <a:ext cx="2269300" cy="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4"/>
          <p:cNvSpPr txBox="1"/>
          <p:nvPr/>
        </p:nvSpPr>
        <p:spPr>
          <a:xfrm>
            <a:off x="504925" y="1469125"/>
            <a:ext cx="23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Haremos lo mismo con la cantidad de fallecidos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825" y="1208450"/>
            <a:ext cx="1754600" cy="1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4"/>
          <p:cNvSpPr txBox="1"/>
          <p:nvPr/>
        </p:nvSpPr>
        <p:spPr>
          <a:xfrm>
            <a:off x="493225" y="2735050"/>
            <a:ext cx="232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Frondizi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tiene el mayor índice de fallecidos.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Pese a su corta extensión (3.5km) presenta un gran número de muertes en el periodo analizado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0" name="Google Shape;430;p24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245425" y="2811250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/>
          <p:nvPr/>
        </p:nvSpPr>
        <p:spPr>
          <a:xfrm rot="-5400000">
            <a:off x="2772250" y="157487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rot="-5400000">
            <a:off x="5801963" y="157487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Tendencia de los accidentes</a:t>
            </a:r>
            <a:endParaRPr/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6347750" y="1873075"/>
            <a:ext cx="25704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observa una clara tendencia a la baja en la cantidad de accidentes año a año.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año 2020 es el que registra menos cantidad de accidentes (se quitó el año 2022 debido a que se encuentra incompleto).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puede deberse a la disminución en el tránsito debido a la cuarentena obligatoria ocasionada por el 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tendencia hacia el año 2021 es en alza, por lo que parece que se comienza a retomar el flujo vehícular previo a 2020</a:t>
            </a:r>
            <a:endParaRPr/>
          </a:p>
        </p:txBody>
      </p:sp>
      <p:pic>
        <p:nvPicPr>
          <p:cNvPr id="440" name="Google Shape;440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1928128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2414381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6048375" y="3904203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44" name="Google Shape;4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67" y="1873074"/>
            <a:ext cx="5075042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type="title"/>
          </p:nvPr>
        </p:nvSpPr>
        <p:spPr>
          <a:xfrm>
            <a:off x="1303800" y="598575"/>
            <a:ext cx="7161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Accidentes de acuerdo a condiciones metereológicas</a:t>
            </a:r>
            <a:endParaRPr/>
          </a:p>
        </p:txBody>
      </p:sp>
      <p:sp>
        <p:nvSpPr>
          <p:cNvPr id="450" name="Google Shape;450;p26"/>
          <p:cNvSpPr txBox="1"/>
          <p:nvPr>
            <p:ph idx="1" type="body"/>
          </p:nvPr>
        </p:nvSpPr>
        <p:spPr>
          <a:xfrm>
            <a:off x="118225" y="1426200"/>
            <a:ext cx="2424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No podemos</a:t>
            </a:r>
            <a:r>
              <a:rPr lang="es" sz="1200"/>
              <a:t> contabilizar simplemente los accidentes por cada día bueno / lluvioso, ya que por año en general hay más días buenos que lluviosos.</a:t>
            </a:r>
            <a:endParaRPr sz="1200"/>
          </a:p>
        </p:txBody>
      </p:sp>
      <p:sp>
        <p:nvSpPr>
          <p:cNvPr id="451" name="Google Shape;451;p26"/>
          <p:cNvSpPr txBox="1"/>
          <p:nvPr/>
        </p:nvSpPr>
        <p:spPr>
          <a:xfrm>
            <a:off x="2860938" y="1426200"/>
            <a:ext cx="222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Por esto, para este análisis usaremos de ayuda un registro de precipitaciones por año y mes.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2" name="Google Shape;4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52" y="1518000"/>
            <a:ext cx="120669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603" y="2150500"/>
            <a:ext cx="2176061" cy="26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600" y="2439668"/>
            <a:ext cx="2424900" cy="26803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6"/>
          <p:cNvSpPr txBox="1"/>
          <p:nvPr/>
        </p:nvSpPr>
        <p:spPr>
          <a:xfrm>
            <a:off x="6542200" y="1426200"/>
            <a:ext cx="242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En base a esto, calcularemos un promedio de Accidentes por día bueno y por día lluvioso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0800" y="3061425"/>
            <a:ext cx="6735501" cy="18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 txBox="1"/>
          <p:nvPr/>
        </p:nvSpPr>
        <p:spPr>
          <a:xfrm>
            <a:off x="359850" y="3061425"/>
            <a:ext cx="189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El promedio de accidentes en días lluviosos es notablemente inferior a en días buenos.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Esto puede deberse a que los conductores son más cuidadosos cuando las condiciones no son favorables.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8" name="Google Shape;458;p26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118225" y="310802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/>
          <p:nvPr/>
        </p:nvSpPr>
        <p:spPr>
          <a:xfrm rot="-5400000">
            <a:off x="2543650" y="1685850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rot="-5400000">
            <a:off x="6161075" y="1679438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Días con mayor cantidad de accidentes</a:t>
            </a:r>
            <a:endParaRPr/>
          </a:p>
        </p:txBody>
      </p:sp>
      <p:sp>
        <p:nvSpPr>
          <p:cNvPr id="467" name="Google Shape;467;p27"/>
          <p:cNvSpPr txBox="1"/>
          <p:nvPr>
            <p:ph idx="1" type="body"/>
          </p:nvPr>
        </p:nvSpPr>
        <p:spPr>
          <a:xfrm>
            <a:off x="6527225" y="1822925"/>
            <a:ext cx="24210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viernes parece ser el día más problemático en cuanto a cantidad de accidentes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Los fines de semana se registran menos accidentes</a:t>
            </a:r>
            <a:endParaRPr sz="1400"/>
          </a:p>
        </p:txBody>
      </p:sp>
      <p:pic>
        <p:nvPicPr>
          <p:cNvPr id="468" name="Google Shape;4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982274" cy="220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6315350" y="1898350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6315350" y="3041350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>
            <p:ph type="title"/>
          </p:nvPr>
        </p:nvSpPr>
        <p:spPr>
          <a:xfrm>
            <a:off x="1303800" y="598575"/>
            <a:ext cx="764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33"/>
              <a:t>Horas con mayor cantidad de accidente</a:t>
            </a:r>
            <a:r>
              <a:rPr lang="es"/>
              <a:t>s</a:t>
            </a:r>
            <a:endParaRPr/>
          </a:p>
        </p:txBody>
      </p:sp>
      <p:sp>
        <p:nvSpPr>
          <p:cNvPr id="477" name="Google Shape;477;p28"/>
          <p:cNvSpPr txBox="1"/>
          <p:nvPr>
            <p:ph idx="1" type="body"/>
          </p:nvPr>
        </p:nvSpPr>
        <p:spPr>
          <a:xfrm>
            <a:off x="379500" y="3743950"/>
            <a:ext cx="8568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362"/>
              <a:t>Las horas entre las que se registran mayor cantidad de accidentes son entre las 7 - 9 hs</a:t>
            </a:r>
            <a:r>
              <a:rPr lang="es" sz="1362"/>
              <a:t>, </a:t>
            </a:r>
            <a:r>
              <a:rPr lang="es" sz="1362"/>
              <a:t>13 - 14 hs </a:t>
            </a:r>
            <a:r>
              <a:rPr lang="es" sz="1362"/>
              <a:t>y </a:t>
            </a:r>
            <a:r>
              <a:rPr lang="es" sz="1362"/>
              <a:t>17 - 18 hs. </a:t>
            </a:r>
            <a:endParaRPr sz="13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s" sz="1362"/>
              <a:t>Sin duda estos son los horarios en que más gente se moviliza de su casa al trabajo, escuela, etc, y viceversa</a:t>
            </a:r>
            <a:endParaRPr sz="1362"/>
          </a:p>
        </p:txBody>
      </p:sp>
      <p:pic>
        <p:nvPicPr>
          <p:cNvPr id="478" name="Google Shape;478;p2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77150" y="38128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0" name="Google Shape;480;p28"/>
          <p:cNvPicPr preferRelativeResize="0"/>
          <p:nvPr/>
        </p:nvPicPr>
        <p:blipFill rotWithShape="1">
          <a:blip r:embed="rId4">
            <a:alphaModFix/>
          </a:blip>
          <a:srcRect b="1806" l="0" r="0" t="0"/>
          <a:stretch/>
        </p:blipFill>
        <p:spPr>
          <a:xfrm>
            <a:off x="1303800" y="1316675"/>
            <a:ext cx="6427275" cy="23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Meses con mayor cantidad de accidentes</a:t>
            </a:r>
            <a:endParaRPr/>
          </a:p>
        </p:txBody>
      </p:sp>
      <p:sp>
        <p:nvSpPr>
          <p:cNvPr id="486" name="Google Shape;486;p29"/>
          <p:cNvSpPr txBox="1"/>
          <p:nvPr>
            <p:ph idx="1" type="body"/>
          </p:nvPr>
        </p:nvSpPr>
        <p:spPr>
          <a:xfrm>
            <a:off x="69275" y="1347825"/>
            <a:ext cx="29676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Debido a que sería complejo analizar todos los años en conjunto, ya que la cantidad de accidentes bajan año a año, en su lugar intentaremos encontrar patrones analizando cada año por separado</a:t>
            </a:r>
            <a:endParaRPr sz="1020"/>
          </a:p>
        </p:txBody>
      </p:sp>
      <p:pic>
        <p:nvPicPr>
          <p:cNvPr id="487" name="Google Shape;4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159" y="1393462"/>
            <a:ext cx="2625000" cy="8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419" y="2281700"/>
            <a:ext cx="2586462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596" y="3220500"/>
            <a:ext cx="2572107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9600" y="4176225"/>
            <a:ext cx="2583462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250" y="1393450"/>
            <a:ext cx="2583500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252" y="2281700"/>
            <a:ext cx="2572101" cy="89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250" y="3220500"/>
            <a:ext cx="2544697" cy="8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0250" y="4149900"/>
            <a:ext cx="2544700" cy="88224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 txBox="1"/>
          <p:nvPr/>
        </p:nvSpPr>
        <p:spPr>
          <a:xfrm>
            <a:off x="3239500" y="1601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2014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3239500" y="2524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2015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3239500" y="3447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2016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3239500" y="4370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2017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6103000" y="1601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2018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6103000" y="252445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2019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6049500" y="3459388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2020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6049500" y="4435500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2021</a:t>
            </a:r>
            <a:endParaRPr sz="1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280950" y="2416975"/>
            <a:ext cx="283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Enero es el mes más tranquilo en cuanto a cantidad de accidentes.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Esto se puede deber a que mucha gente se encuentra de vacaciones.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Junio y Diciembre parecen ser dos meses problemáticos, sin embargo también deberíamos considerar Abril, Julio y Noviembre.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En 2020 los accidentes cayeron drásticamente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a partir de  febrero. Esto Coincide con la cuarentena por el Covid-19. Sin embargo los accidentes comenzaron a aumentar nuevamente a partir de Septiembre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4" name="Google Shape;504;p29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2498150"/>
            <a:ext cx="185300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9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3264575"/>
            <a:ext cx="185300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160925" y="3864375"/>
            <a:ext cx="185300" cy="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PREDICCIÓN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Cantidad de Accidentes por Mes</a:t>
            </a:r>
            <a:endParaRPr sz="3900"/>
          </a:p>
        </p:txBody>
      </p:sp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Accidentes por Mes</a:t>
            </a:r>
            <a:endParaRPr/>
          </a:p>
        </p:txBody>
      </p:sp>
      <p:sp>
        <p:nvSpPr>
          <p:cNvPr id="519" name="Google Shape;519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0" name="Google Shape;520;p31"/>
          <p:cNvSpPr txBox="1"/>
          <p:nvPr/>
        </p:nvSpPr>
        <p:spPr>
          <a:xfrm>
            <a:off x="1422825" y="1138150"/>
            <a:ext cx="35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Algoritmo: Regresión Lineal Simple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1" name="Google Shape;5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0" y="2424500"/>
            <a:ext cx="1496750" cy="25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1"/>
          <p:cNvSpPr/>
          <p:nvPr/>
        </p:nvSpPr>
        <p:spPr>
          <a:xfrm rot="-5400000">
            <a:off x="1727475" y="298662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600" y="2382075"/>
            <a:ext cx="6590598" cy="13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1"/>
          <p:cNvSpPr txBox="1"/>
          <p:nvPr>
            <p:ph idx="1" type="body"/>
          </p:nvPr>
        </p:nvSpPr>
        <p:spPr>
          <a:xfrm>
            <a:off x="119425" y="1580775"/>
            <a:ext cx="14967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Partimos de un agrupado de Cantidad de Accidentes por Mes</a:t>
            </a:r>
            <a:endParaRPr sz="1020"/>
          </a:p>
        </p:txBody>
      </p:sp>
      <p:sp>
        <p:nvSpPr>
          <p:cNvPr id="525" name="Google Shape;525;p31"/>
          <p:cNvSpPr txBox="1"/>
          <p:nvPr>
            <p:ph idx="1" type="body"/>
          </p:nvPr>
        </p:nvSpPr>
        <p:spPr>
          <a:xfrm>
            <a:off x="2304575" y="3775225"/>
            <a:ext cx="24741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s" sz="1020" u="sng"/>
              <a:t>Evaluación</a:t>
            </a:r>
            <a:endParaRPr b="1" sz="102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R2 (R-squared) = 0.54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MAE (Mean Absolute Error)</a:t>
            </a:r>
            <a:r>
              <a:rPr lang="es" sz="1020"/>
              <a:t> </a:t>
            </a:r>
            <a:r>
              <a:rPr lang="es" sz="1020"/>
              <a:t>= 14.25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Median Absolute Error = 10.86</a:t>
            </a:r>
            <a:endParaRPr sz="1020"/>
          </a:p>
        </p:txBody>
      </p:sp>
      <p:sp>
        <p:nvSpPr>
          <p:cNvPr id="526" name="Google Shape;526;p31"/>
          <p:cNvSpPr txBox="1"/>
          <p:nvPr>
            <p:ph idx="1" type="body"/>
          </p:nvPr>
        </p:nvSpPr>
        <p:spPr>
          <a:xfrm>
            <a:off x="2304575" y="1674225"/>
            <a:ext cx="6359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Llegamos a un modelo que se ajusta bastante bien a los datos según el gráfico, pero cuenta con un R2 bastante bajo (0.54), teniendo en cuenta que el máximo posible es 1.</a:t>
            </a:r>
            <a:endParaRPr sz="1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6075" y="1372000"/>
            <a:ext cx="71982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Contexto y Audiencia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Preguntas de interés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Resumen de Metadata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Análisis Exploratorio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" sz="2500"/>
              <a:t>Insights y Recomendaciones</a:t>
            </a:r>
            <a:endParaRPr sz="2500"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Temario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PREDICCIÓN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Cantidad de Accidentes por Mes por Autopista</a:t>
            </a:r>
            <a:endParaRPr sz="3900"/>
          </a:p>
        </p:txBody>
      </p:sp>
      <p:sp>
        <p:nvSpPr>
          <p:cNvPr id="532" name="Google Shape;532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Accidentes por Mes</a:t>
            </a:r>
            <a:endParaRPr/>
          </a:p>
        </p:txBody>
      </p:sp>
      <p:sp>
        <p:nvSpPr>
          <p:cNvPr id="538" name="Google Shape;538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1422825" y="1138150"/>
            <a:ext cx="35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Algoritmo: Regresión Lineal Simple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33"/>
          <p:cNvSpPr/>
          <p:nvPr/>
        </p:nvSpPr>
        <p:spPr>
          <a:xfrm rot="-5400000">
            <a:off x="1727475" y="2986625"/>
            <a:ext cx="307800" cy="404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>
            <p:ph idx="1" type="body"/>
          </p:nvPr>
        </p:nvSpPr>
        <p:spPr>
          <a:xfrm>
            <a:off x="119425" y="1675113"/>
            <a:ext cx="18879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Partimos de un agrupado de Cantidad de Accidentes por Mes por Autopista</a:t>
            </a:r>
            <a:endParaRPr sz="1020"/>
          </a:p>
        </p:txBody>
      </p:sp>
      <p:sp>
        <p:nvSpPr>
          <p:cNvPr id="542" name="Google Shape;542;p33"/>
          <p:cNvSpPr txBox="1"/>
          <p:nvPr>
            <p:ph idx="1" type="body"/>
          </p:nvPr>
        </p:nvSpPr>
        <p:spPr>
          <a:xfrm>
            <a:off x="3334950" y="3894250"/>
            <a:ext cx="24741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s" sz="1020" u="sng"/>
              <a:t>Evaluación</a:t>
            </a:r>
            <a:endParaRPr b="1" sz="102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R2 (R-squared) = 0.97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es" sz="1020"/>
              <a:t>MAE (Mean Absolute Error) = 5.89</a:t>
            </a:r>
            <a:endParaRPr sz="1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Median Absolute Error = 4.06</a:t>
            </a:r>
            <a:endParaRPr sz="1020"/>
          </a:p>
        </p:txBody>
      </p: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2627625" y="1741825"/>
            <a:ext cx="49143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65"/>
              <a:buNone/>
            </a:pPr>
            <a:r>
              <a:rPr lang="es" sz="1020"/>
              <a:t>Llegamos a un modelo que se ajusta mucho mejor que el anterior (R2=0.97).</a:t>
            </a:r>
            <a:endParaRPr sz="1020"/>
          </a:p>
        </p:txBody>
      </p:sp>
      <p:pic>
        <p:nvPicPr>
          <p:cNvPr id="544" name="Google Shape;5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5" y="2458900"/>
            <a:ext cx="2060900" cy="19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/>
          <p:nvPr/>
        </p:nvSpPr>
        <p:spPr>
          <a:xfrm>
            <a:off x="833975" y="2383850"/>
            <a:ext cx="731100" cy="20898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175" y="2440600"/>
            <a:ext cx="6592900" cy="14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INSIGHTS Y RECOMENDACIONES</a:t>
            </a:r>
            <a:endParaRPr sz="3900"/>
          </a:p>
        </p:txBody>
      </p:sp>
      <p:sp>
        <p:nvSpPr>
          <p:cNvPr id="552" name="Google Shape;55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/>
          <p:nvPr/>
        </p:nvSpPr>
        <p:spPr>
          <a:xfrm>
            <a:off x="1053600" y="499700"/>
            <a:ext cx="70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Dellepiante registra la mayor cantidad de accidentes y lesionados por km.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Sería recomendable aplicar medidas de prevención en esta autopista.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1673500" y="1220050"/>
            <a:ext cx="703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Frondizi registra la mayor cantidad de fallecidos por km,  por lo que es recomendable realizar un análisis más a fondo de las causas de este fenómeno, ya que es una autopista de corta extensión (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3,5 km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1053600" y="2172063"/>
            <a:ext cx="70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días Viernes son los días con mayor cantidad de accidentes, por lo que se recomienda intensificar los controles y medidas de velocidad este día.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0" name="Google Shape;560;p35"/>
          <p:cNvSpPr txBox="1"/>
          <p:nvPr/>
        </p:nvSpPr>
        <p:spPr>
          <a:xfrm>
            <a:off x="1770850" y="2884450"/>
            <a:ext cx="67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horarios entre las 7-9 hs, 13-14 hs y 17-18 hs registran la mayor cantidad de accidentes, por lo que se recomienda intensificar los controles y medidas de velocidad en estos horarios.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1151725" y="3860425"/>
            <a:ext cx="70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tasa de accidentes baja año a año, demostrando que se están tomando medidas de prevención y que las mismas están funcionando correctamente 🙂.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Sin embargo, siempre es posible aplicar mejoras,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sobre todo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teniendo en cuenta que un cambio positivo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implica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salvar más vidas de personas.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2" name="Google Shape;562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54387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3600" y="137207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221622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53600" y="3060425"/>
            <a:ext cx="527250" cy="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025" y="3888575"/>
            <a:ext cx="527250" cy="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595750" y="1383650"/>
            <a:ext cx="8229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Millones de personas ingresan a diario a la Ciudad de Buenos Aires desde los diferentes puntos del Gran Buenos Aires  usando sus Autopistas.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 diario se registran accidentes de tránsito, en algunos casos con víctimas fatales.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 cuenta con un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registro</a:t>
            </a:r>
            <a:r>
              <a:rPr lang="es" sz="1400"/>
              <a:t> </a:t>
            </a:r>
            <a:r>
              <a:rPr lang="es" sz="1400"/>
              <a:t>público de las Intervenciones de Seguridad Vial en dichas Autopistas desde 2014 a 2022.</a:t>
            </a:r>
            <a:br>
              <a:rPr lang="es" sz="1400"/>
            </a:b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Usaremos dos archivos csv de soporte. Uno con información extra como la extensión de cada Autopista y otro con el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registro de precipitaciones en Ciudad</a:t>
            </a:r>
            <a:r>
              <a:rPr lang="es" sz="1400"/>
              <a:t>.</a:t>
            </a:r>
            <a:br>
              <a:rPr lang="es" sz="1400"/>
            </a:br>
            <a:endParaRPr sz="14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400"/>
              <a:t>Buscaremos obtener insights relevantes que permitan entender bajo qué condiciones se producen la mayor cantidad de accidentes.</a:t>
            </a:r>
            <a:br>
              <a:rPr lang="es" sz="1400"/>
            </a:br>
            <a:endParaRPr sz="14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400"/>
              <a:t>Lo anterior permitirá dar recomendaciones a fin de disminuir las posibilidades que se produzcan accidentes, o en su defecto poder minimizar su impacto.</a:t>
            </a:r>
            <a:endParaRPr sz="14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- Contexto</a:t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578915" y="1641157"/>
            <a:ext cx="1819304" cy="570856"/>
            <a:chOff x="459890" y="1598657"/>
            <a:chExt cx="1819304" cy="570856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982077" y="1672028"/>
              <a:ext cx="1162535" cy="431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Nunito"/>
                  <a:ea typeface="Nunito"/>
                  <a:cs typeface="Nunito"/>
                  <a:sym typeface="Nunito"/>
                </a:rPr>
                <a:t>Autopistas incluídas en el análisis</a:t>
              </a:r>
              <a:endParaRPr sz="8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59890" y="1598657"/>
              <a:ext cx="1819304" cy="57085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p16"/>
            <p:cNvCxnSpPr/>
            <p:nvPr/>
          </p:nvCxnSpPr>
          <p:spPr>
            <a:xfrm>
              <a:off x="594379" y="1818819"/>
              <a:ext cx="387698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16"/>
          <p:cNvGrpSpPr/>
          <p:nvPr/>
        </p:nvGrpSpPr>
        <p:grpSpPr>
          <a:xfrm>
            <a:off x="2877300" y="1198975"/>
            <a:ext cx="3789525" cy="3824500"/>
            <a:chOff x="2791575" y="1265650"/>
            <a:chExt cx="3789525" cy="3824500"/>
          </a:xfrm>
        </p:grpSpPr>
        <p:pic>
          <p:nvPicPr>
            <p:cNvPr id="305" name="Google Shape;3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1575" y="1265650"/>
              <a:ext cx="3789525" cy="382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16"/>
            <p:cNvSpPr txBox="1"/>
            <p:nvPr/>
          </p:nvSpPr>
          <p:spPr>
            <a:xfrm rot="2517046">
              <a:off x="4151282" y="4089218"/>
              <a:ext cx="841446" cy="307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Campora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16"/>
            <p:cNvSpPr txBox="1"/>
            <p:nvPr/>
          </p:nvSpPr>
          <p:spPr>
            <a:xfrm rot="-3944584">
              <a:off x="3432656" y="4206900"/>
              <a:ext cx="912788" cy="30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Dellepiane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16"/>
            <p:cNvSpPr txBox="1"/>
            <p:nvPr/>
          </p:nvSpPr>
          <p:spPr>
            <a:xfrm rot="-562258">
              <a:off x="4472362" y="3206303"/>
              <a:ext cx="1020722" cy="307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25 de Mayo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16"/>
            <p:cNvSpPr txBox="1"/>
            <p:nvPr/>
          </p:nvSpPr>
          <p:spPr>
            <a:xfrm rot="1833696">
              <a:off x="3143172" y="3440037"/>
              <a:ext cx="1106862" cy="307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Perito Moreno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16"/>
            <p:cNvSpPr txBox="1"/>
            <p:nvPr/>
          </p:nvSpPr>
          <p:spPr>
            <a:xfrm rot="2069779">
              <a:off x="4119452" y="1677476"/>
              <a:ext cx="798265" cy="307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Av Lugones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16"/>
            <p:cNvSpPr txBox="1"/>
            <p:nvPr/>
          </p:nvSpPr>
          <p:spPr>
            <a:xfrm rot="2069779">
              <a:off x="5004777" y="2301376"/>
              <a:ext cx="798265" cy="307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Av Illia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16"/>
            <p:cNvSpPr txBox="1"/>
            <p:nvPr/>
          </p:nvSpPr>
          <p:spPr>
            <a:xfrm rot="2069779">
              <a:off x="4377052" y="1595476"/>
              <a:ext cx="798265" cy="307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Av Cantilo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16"/>
            <p:cNvSpPr txBox="1"/>
            <p:nvPr/>
          </p:nvSpPr>
          <p:spPr>
            <a:xfrm rot="4640503">
              <a:off x="5453128" y="3575887"/>
              <a:ext cx="777600" cy="307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solidFill>
                    <a:srgbClr val="0000FF"/>
                  </a:solidFill>
                  <a:latin typeface="Nunito"/>
                  <a:ea typeface="Nunito"/>
                  <a:cs typeface="Nunito"/>
                  <a:sym typeface="Nunito"/>
                </a:rPr>
                <a:t>AU Frondizi</a:t>
              </a:r>
              <a:endParaRPr b="1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Audiencia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056750" y="1442875"/>
            <a:ext cx="78912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Este análisis persigue como objetivo prevenir, o al menos disminuir, lesiones y fallecimientos en accidentes de tránsito.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Por lo que en primer lugar, está destinado a los sectores encargados de la </a:t>
            </a:r>
            <a:r>
              <a:rPr b="1" lang="es" sz="1600"/>
              <a:t>Seguridad Vial de Autopistas AUSA</a:t>
            </a:r>
            <a:r>
              <a:rPr lang="es" sz="1600"/>
              <a:t> y </a:t>
            </a:r>
            <a:r>
              <a:rPr b="1" lang="es" sz="1600"/>
              <a:t>Secretaría de Transporte de la Ciudad de Buenos Aires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En segundo lugar, está destinado a la </a:t>
            </a:r>
            <a:r>
              <a:rPr b="1" lang="es" sz="1600"/>
              <a:t>sociedad en general</a:t>
            </a:r>
            <a:r>
              <a:rPr lang="es" sz="1600"/>
              <a:t> y toda aquella persona interesada en conocer más sobre la problemática.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Y por último a cualquier persona interesada en adentrarse en el mundo de la Ciencia de Datos 😉</a:t>
            </a:r>
            <a:endParaRPr sz="1600"/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de interés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205350" y="2212150"/>
            <a:ext cx="77286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¿Cuáles son las autopistas con mayor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¿Cuál es la cantidad de lesionados / fallecidos por autopista?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¿Se observa algún tipo de tendencia en cuanto a la cantidad de siniestros?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¿Las condiciones meteorológicas influyen en la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00"/>
              <a:t>¿Existen días y horarios en los que se producen mayor cantidad de accidentes?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s" sz="1600"/>
              <a:t>¿Existen meses en los que se producen mayor cantidad de accidentes?</a:t>
            </a:r>
            <a:endParaRPr sz="16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23269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27270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1373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5373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393742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09900" y="43374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1191575" y="1469925"/>
            <a:ext cx="69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Intentaremos dar respuesta a las siguientes preguntas: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METADATA</a:t>
            </a:r>
            <a:endParaRPr/>
          </a:p>
        </p:txBody>
      </p:sp>
      <p:sp>
        <p:nvSpPr>
          <p:cNvPr id="340" name="Google Shape;340;p19"/>
          <p:cNvSpPr txBox="1"/>
          <p:nvPr/>
        </p:nvSpPr>
        <p:spPr>
          <a:xfrm rot="-5400000">
            <a:off x="-246200" y="2429950"/>
            <a:ext cx="10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7579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filas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431000" y="1448375"/>
            <a:ext cx="148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Nunito"/>
                <a:ea typeface="Nunito"/>
                <a:cs typeface="Nunito"/>
                <a:sym typeface="Nunito"/>
              </a:rPr>
              <a:t>15 columnas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56" y="2310850"/>
            <a:ext cx="8230342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>
            <a:off x="1158525" y="1701250"/>
            <a:ext cx="2625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2536250" y="1904375"/>
            <a:ext cx="3467100" cy="22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 rot="-5400000">
            <a:off x="128325" y="2642650"/>
            <a:ext cx="917700" cy="2211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1103950" y="2281825"/>
            <a:ext cx="1260900" cy="860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3259975" y="2271575"/>
            <a:ext cx="5228400" cy="860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51" y="3808933"/>
            <a:ext cx="1183800" cy="708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/>
          <p:nvPr/>
        </p:nvSpPr>
        <p:spPr>
          <a:xfrm rot="10800000">
            <a:off x="1917075" y="3157925"/>
            <a:ext cx="255600" cy="525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8899" y="3808925"/>
            <a:ext cx="1325504" cy="6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/>
          <p:nvPr/>
        </p:nvSpPr>
        <p:spPr>
          <a:xfrm rot="10800000">
            <a:off x="3530313" y="3161325"/>
            <a:ext cx="3078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3808925"/>
            <a:ext cx="1116700" cy="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/>
          <p:nvPr/>
        </p:nvSpPr>
        <p:spPr>
          <a:xfrm rot="10800000">
            <a:off x="4665138" y="3157875"/>
            <a:ext cx="307800" cy="5133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6952" y="1136675"/>
            <a:ext cx="2253045" cy="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/>
          <p:nvPr/>
        </p:nvSpPr>
        <p:spPr>
          <a:xfrm>
            <a:off x="6518775" y="1758275"/>
            <a:ext cx="262500" cy="492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0350" y="3804275"/>
            <a:ext cx="1563600" cy="121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19"/>
          <p:cNvGrpSpPr/>
          <p:nvPr/>
        </p:nvGrpSpPr>
        <p:grpSpPr>
          <a:xfrm>
            <a:off x="1200763" y="1295800"/>
            <a:ext cx="849337" cy="431100"/>
            <a:chOff x="1276963" y="1219600"/>
            <a:chExt cx="849337" cy="431100"/>
          </a:xfrm>
        </p:grpSpPr>
        <p:sp>
          <p:nvSpPr>
            <p:cNvPr id="358" name="Google Shape;358;p19"/>
            <p:cNvSpPr txBox="1"/>
            <p:nvPr/>
          </p:nvSpPr>
          <p:spPr>
            <a:xfrm>
              <a:off x="1479800" y="1219600"/>
              <a:ext cx="646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latin typeface="Nunito"/>
                  <a:ea typeface="Nunito"/>
                  <a:cs typeface="Nunito"/>
                  <a:sym typeface="Nunito"/>
                </a:rPr>
                <a:t>01/2014</a:t>
              </a:r>
              <a:endParaRPr b="1" sz="8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800">
                  <a:latin typeface="Nunito"/>
                  <a:ea typeface="Nunito"/>
                  <a:cs typeface="Nunito"/>
                  <a:sym typeface="Nunito"/>
                </a:rPr>
                <a:t>03/2022</a:t>
              </a:r>
              <a:endParaRPr b="1" sz="800"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59" name="Google Shape;359;p19"/>
            <p:cNvPicPr preferRelativeResize="0"/>
            <p:nvPr/>
          </p:nvPicPr>
          <p:blipFill>
            <a:blip r:embed="rId9">
              <a:alphaModFix amt="69000"/>
            </a:blip>
            <a:stretch>
              <a:fillRect/>
            </a:stretch>
          </p:blipFill>
          <p:spPr>
            <a:xfrm>
              <a:off x="1276963" y="1357027"/>
              <a:ext cx="157600" cy="1562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0" name="Google Shape;360;p19"/>
          <p:cNvPicPr preferRelativeResize="0"/>
          <p:nvPr/>
        </p:nvPicPr>
        <p:blipFill>
          <a:blip r:embed="rId10">
            <a:alphaModFix amt="74000"/>
          </a:blip>
          <a:stretch>
            <a:fillRect/>
          </a:stretch>
        </p:blipFill>
        <p:spPr>
          <a:xfrm>
            <a:off x="4857237" y="1718030"/>
            <a:ext cx="121100" cy="13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9"/>
          <p:cNvPicPr preferRelativeResize="0"/>
          <p:nvPr/>
        </p:nvPicPr>
        <p:blipFill>
          <a:blip r:embed="rId11">
            <a:alphaModFix amt="61000"/>
          </a:blip>
          <a:stretch>
            <a:fillRect/>
          </a:stretch>
        </p:blipFill>
        <p:spPr>
          <a:xfrm>
            <a:off x="3809650" y="3487722"/>
            <a:ext cx="157600" cy="15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9"/>
          <p:cNvPicPr preferRelativeResize="0"/>
          <p:nvPr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2140700" y="3504975"/>
            <a:ext cx="121100" cy="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9"/>
          <p:cNvPicPr preferRelativeResize="0"/>
          <p:nvPr/>
        </p:nvPicPr>
        <p:blipFill>
          <a:blip r:embed="rId13">
            <a:alphaModFix amt="63000"/>
          </a:blip>
          <a:stretch>
            <a:fillRect/>
          </a:stretch>
        </p:blipFill>
        <p:spPr>
          <a:xfrm>
            <a:off x="6770350" y="1846518"/>
            <a:ext cx="205400" cy="13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9"/>
          <p:cNvPicPr preferRelativeResize="0"/>
          <p:nvPr/>
        </p:nvPicPr>
        <p:blipFill>
          <a:blip r:embed="rId14">
            <a:alphaModFix amt="62000"/>
          </a:blip>
          <a:stretch>
            <a:fillRect/>
          </a:stretch>
        </p:blipFill>
        <p:spPr>
          <a:xfrm>
            <a:off x="4944363" y="3503682"/>
            <a:ext cx="157600" cy="12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9"/>
          <p:cNvPicPr preferRelativeResize="0"/>
          <p:nvPr/>
        </p:nvPicPr>
        <p:blipFill>
          <a:blip r:embed="rId10">
            <a:alphaModFix amt="79000"/>
          </a:blip>
          <a:stretch>
            <a:fillRect/>
          </a:stretch>
        </p:blipFill>
        <p:spPr>
          <a:xfrm>
            <a:off x="97600" y="2318157"/>
            <a:ext cx="121125" cy="13781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9"/>
          <p:cNvSpPr/>
          <p:nvPr/>
        </p:nvSpPr>
        <p:spPr>
          <a:xfrm>
            <a:off x="6507000" y="3750225"/>
            <a:ext cx="1632000" cy="1316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1742825" y="3767875"/>
            <a:ext cx="1260900" cy="7860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3097050" y="3767875"/>
            <a:ext cx="1389000" cy="7062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4534175" y="3764725"/>
            <a:ext cx="1191600" cy="6378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6155275" y="1091625"/>
            <a:ext cx="2332200" cy="638700"/>
          </a:xfrm>
          <a:prstGeom prst="rect">
            <a:avLst/>
          </a:prstGeom>
          <a:noFill/>
          <a:ln cap="flat" cmpd="sng" w="19050">
            <a:solidFill>
              <a:srgbClr val="82C6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19"/>
          <p:cNvPicPr preferRelativeResize="0"/>
          <p:nvPr/>
        </p:nvPicPr>
        <p:blipFill>
          <a:blip r:embed="rId15">
            <a:alphaModFix amt="79000"/>
          </a:blip>
          <a:stretch>
            <a:fillRect/>
          </a:stretch>
        </p:blipFill>
        <p:spPr>
          <a:xfrm>
            <a:off x="7736438" y="2134723"/>
            <a:ext cx="157625" cy="12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9"/>
          <p:cNvPicPr preferRelativeResize="0"/>
          <p:nvPr/>
        </p:nvPicPr>
        <p:blipFill>
          <a:blip r:embed="rId16">
            <a:alphaModFix amt="90000"/>
          </a:blip>
          <a:stretch>
            <a:fillRect/>
          </a:stretch>
        </p:blipFill>
        <p:spPr>
          <a:xfrm>
            <a:off x="7981400" y="2127199"/>
            <a:ext cx="157600" cy="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9"/>
          <p:cNvPicPr preferRelativeResize="0"/>
          <p:nvPr/>
        </p:nvPicPr>
        <p:blipFill>
          <a:blip r:embed="rId17">
            <a:alphaModFix amt="71000"/>
          </a:blip>
          <a:stretch>
            <a:fillRect/>
          </a:stretch>
        </p:blipFill>
        <p:spPr>
          <a:xfrm>
            <a:off x="8231688" y="2114401"/>
            <a:ext cx="205400" cy="13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9"/>
          <p:cNvPicPr preferRelativeResize="0"/>
          <p:nvPr/>
        </p:nvPicPr>
        <p:blipFill>
          <a:blip r:embed="rId18">
            <a:alphaModFix amt="73000"/>
          </a:blip>
          <a:stretch>
            <a:fillRect/>
          </a:stretch>
        </p:blipFill>
        <p:spPr>
          <a:xfrm>
            <a:off x="7469675" y="2147877"/>
            <a:ext cx="205400" cy="11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>
          <a:blip r:embed="rId19">
            <a:alphaModFix amt="69000"/>
          </a:blip>
          <a:stretch>
            <a:fillRect/>
          </a:stretch>
        </p:blipFill>
        <p:spPr>
          <a:xfrm>
            <a:off x="5483300" y="2090990"/>
            <a:ext cx="205400" cy="17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ANÁLISIS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EXPLORATORIO</a:t>
            </a:r>
            <a:endParaRPr sz="3900"/>
          </a:p>
        </p:txBody>
      </p:sp>
      <p:sp>
        <p:nvSpPr>
          <p:cNvPr id="382" name="Google Shape;382;p20"/>
          <p:cNvSpPr txBox="1"/>
          <p:nvPr>
            <p:ph idx="1" type="body"/>
          </p:nvPr>
        </p:nvSpPr>
        <p:spPr>
          <a:xfrm>
            <a:off x="1388625" y="25717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Maven Pro"/>
                <a:ea typeface="Maven Pro"/>
                <a:cs typeface="Maven Pro"/>
                <a:sym typeface="Maven Pro"/>
              </a:rPr>
              <a:t>(EDA)</a:t>
            </a:r>
            <a:endParaRPr sz="400"/>
          </a:p>
        </p:txBody>
      </p:sp>
      <p:sp>
        <p:nvSpPr>
          <p:cNvPr id="383" name="Google Shape;38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1303800" y="598575"/>
            <a:ext cx="7667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Autopistas con mayor cantidad de accidentes</a:t>
            </a:r>
            <a:endParaRPr/>
          </a:p>
        </p:txBody>
      </p:sp>
      <p:pic>
        <p:nvPicPr>
          <p:cNvPr id="389" name="Google Shape;3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693125"/>
            <a:ext cx="608554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 txBox="1"/>
          <p:nvPr/>
        </p:nvSpPr>
        <p:spPr>
          <a:xfrm>
            <a:off x="250250" y="1681600"/>
            <a:ext cx="269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25 de Mayo es la autopista con mayor cantidad de accidentes, seguida por Perito Moreno y Dellepiane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Sin embargo, necesitamos alguna forma de escalar estos datos ya que una autopista de mayor extensión tendrá más cantidad de accidentes.</a:t>
            </a:r>
            <a:br>
              <a:rPr lang="es">
                <a:latin typeface="Nunito"/>
                <a:ea typeface="Nunito"/>
                <a:cs typeface="Nunito"/>
                <a:sym typeface="Nunito"/>
              </a:rPr>
            </a:br>
            <a:br>
              <a:rPr lang="es">
                <a:latin typeface="Nunito"/>
                <a:ea typeface="Nunito"/>
                <a:cs typeface="Nunito"/>
                <a:sym typeface="Nunito"/>
              </a:rPr>
            </a:br>
            <a:r>
              <a:rPr lang="es">
                <a:latin typeface="Nunito"/>
                <a:ea typeface="Nunito"/>
                <a:cs typeface="Nunito"/>
                <a:sym typeface="Nunito"/>
              </a:rPr>
              <a:t>Lo veremos a continuación 😉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57150" y="1755475"/>
            <a:ext cx="2595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1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57150" y="2822275"/>
            <a:ext cx="2595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