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3FC41-06FC-4F92-8534-128EDA584BA1}" v="6" dt="2024-08-23T01:54:06.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DDE9-7226-B34E-8EDB-254A5DA84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BD418B9-8F6C-18C8-7862-C3DAAFA76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05823A5-A194-D5F5-F328-BA9C921F0D75}"/>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5" name="Footer Placeholder 4">
            <a:extLst>
              <a:ext uri="{FF2B5EF4-FFF2-40B4-BE49-F238E27FC236}">
                <a16:creationId xmlns:a16="http://schemas.microsoft.com/office/drawing/2014/main" id="{B030D452-34A9-73E2-8596-CE15935233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74FD167-A806-0750-048F-840BF40713C6}"/>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24928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D6A0-2F43-01F6-A137-233EAA90994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4B15D72-FCAB-5A59-4DFA-74BBFFF4FD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0A33094-BDEA-F076-FD7A-08E41730AD37}"/>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5" name="Footer Placeholder 4">
            <a:extLst>
              <a:ext uri="{FF2B5EF4-FFF2-40B4-BE49-F238E27FC236}">
                <a16:creationId xmlns:a16="http://schemas.microsoft.com/office/drawing/2014/main" id="{9DE512D8-24C5-507C-5D2A-B2A280E9F9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FAE8AC0-5DB6-B8F8-6394-17FE18315F55}"/>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293884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3773E-0092-50F5-EED7-6B8A15B83A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4CCCFCB-9334-EA61-5497-DE2AA83CC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ECBA01-3152-83E4-041C-44706453C9DE}"/>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5" name="Footer Placeholder 4">
            <a:extLst>
              <a:ext uri="{FF2B5EF4-FFF2-40B4-BE49-F238E27FC236}">
                <a16:creationId xmlns:a16="http://schemas.microsoft.com/office/drawing/2014/main" id="{9800F9BC-E1C5-36E9-ECB8-52DD0DFE70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B02D5F3-40B4-51AA-D970-A5FAAEAA9EFB}"/>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46516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4DBD-3C97-E82C-E3F1-5CED7C7DBE3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130927C-E018-B7FE-0783-002A4C5AF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F0C10A9-C80A-C04A-C2A6-758A39062B85}"/>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5" name="Footer Placeholder 4">
            <a:extLst>
              <a:ext uri="{FF2B5EF4-FFF2-40B4-BE49-F238E27FC236}">
                <a16:creationId xmlns:a16="http://schemas.microsoft.com/office/drawing/2014/main" id="{2C929D16-26FB-8685-F7BE-3D9405C1E99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EA63525-E064-1286-9A08-60208C9B1AC0}"/>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420966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3D73-599F-A471-B949-BDC9DB4958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61C579B-11E3-B790-16A3-7F66916B7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D95663-FF35-0034-80A2-D685AB3F34A3}"/>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5" name="Footer Placeholder 4">
            <a:extLst>
              <a:ext uri="{FF2B5EF4-FFF2-40B4-BE49-F238E27FC236}">
                <a16:creationId xmlns:a16="http://schemas.microsoft.com/office/drawing/2014/main" id="{C7742ECC-BDBD-EB04-8EFD-265450E9636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77894CE-7FD6-55C0-D7EF-60F6DA5792EF}"/>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287567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1F71-079A-F1A8-C906-FC545A98560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4C369E-4B86-A29E-7747-7570570916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9AD8BEC-2C64-C53C-24FB-F9115BBEC8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376510C-C4E7-09C8-93E9-A5D158798F69}"/>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6" name="Footer Placeholder 5">
            <a:extLst>
              <a:ext uri="{FF2B5EF4-FFF2-40B4-BE49-F238E27FC236}">
                <a16:creationId xmlns:a16="http://schemas.microsoft.com/office/drawing/2014/main" id="{79C1A475-1C24-F19C-4EAD-4A6842DFE5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D5DFF4-CE9C-A334-F501-48FF4FEC8EE1}"/>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239640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0FA0-329C-AC69-77A5-D2FE6EC1B06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B6A8159-E61C-EAC6-8E27-82716D117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7D115C-9D7C-BF1D-BA10-9D7BDDDAB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17B99B7-68D5-4DB2-7C1C-AA02CEEA1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05A07-A4F8-2279-CCFE-77EF35B29E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7AD5F5E-76D6-39B0-B45B-045E74F7FD47}"/>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8" name="Footer Placeholder 7">
            <a:extLst>
              <a:ext uri="{FF2B5EF4-FFF2-40B4-BE49-F238E27FC236}">
                <a16:creationId xmlns:a16="http://schemas.microsoft.com/office/drawing/2014/main" id="{57C3990F-23FD-EB19-E777-EB0A0B4247B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2A78F9F-0CE6-072B-BE88-B3B63E7BCCAC}"/>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205636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495A-85D4-98D9-59A0-2971ADD0C62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25D1B39-DB5B-8C63-BA5B-2E3A954A7C61}"/>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4" name="Footer Placeholder 3">
            <a:extLst>
              <a:ext uri="{FF2B5EF4-FFF2-40B4-BE49-F238E27FC236}">
                <a16:creationId xmlns:a16="http://schemas.microsoft.com/office/drawing/2014/main" id="{E5856CC0-3F58-6A68-59E1-8DD628EA200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D6F0AC5-497F-FD1E-2F65-FE74D38E53FB}"/>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403438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18261-CB92-5BDF-B619-2CEB001ADA3F}"/>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3" name="Footer Placeholder 2">
            <a:extLst>
              <a:ext uri="{FF2B5EF4-FFF2-40B4-BE49-F238E27FC236}">
                <a16:creationId xmlns:a16="http://schemas.microsoft.com/office/drawing/2014/main" id="{14FD545B-C570-6FC3-9F7F-A3650F5C88D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351702E-7699-2A00-9450-8BFBDBEAE695}"/>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54021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51B5-DD14-53A3-F324-E81F57F9B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4767D47-8195-1F81-03F8-D3EF63B31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2FBD26D-3618-44A7-C8B5-11EB6F503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394FD-3965-83DF-762E-72A13DBE5E5B}"/>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6" name="Footer Placeholder 5">
            <a:extLst>
              <a:ext uri="{FF2B5EF4-FFF2-40B4-BE49-F238E27FC236}">
                <a16:creationId xmlns:a16="http://schemas.microsoft.com/office/drawing/2014/main" id="{873A4E80-C365-D973-81CA-E83631DC514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7BF1DF5-95F1-A897-E57E-148E1D5968EA}"/>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128380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0A65-246A-67FC-2559-7E6430A49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DC9A097-CB14-EDB7-E61D-214F8E75E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A0B7FC2-BC8D-1C71-D198-A8FC0224D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9657C-24C4-97B1-517A-0FDEA4BE956D}"/>
              </a:ext>
            </a:extLst>
          </p:cNvPr>
          <p:cNvSpPr>
            <a:spLocks noGrp="1"/>
          </p:cNvSpPr>
          <p:nvPr>
            <p:ph type="dt" sz="half" idx="10"/>
          </p:nvPr>
        </p:nvSpPr>
        <p:spPr/>
        <p:txBody>
          <a:bodyPr/>
          <a:lstStyle/>
          <a:p>
            <a:fld id="{3586A54F-6D74-47E6-A2F2-6937C90CEB18}" type="datetimeFigureOut">
              <a:rPr lang="en-AU" smtClean="0"/>
              <a:t>5/09/2024</a:t>
            </a:fld>
            <a:endParaRPr lang="en-AU"/>
          </a:p>
        </p:txBody>
      </p:sp>
      <p:sp>
        <p:nvSpPr>
          <p:cNvPr id="6" name="Footer Placeholder 5">
            <a:extLst>
              <a:ext uri="{FF2B5EF4-FFF2-40B4-BE49-F238E27FC236}">
                <a16:creationId xmlns:a16="http://schemas.microsoft.com/office/drawing/2014/main" id="{2EDF483F-77C5-07FB-C1FB-328DC0C4483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23F1D4-D632-B24B-2A01-DEBB29ED3A12}"/>
              </a:ext>
            </a:extLst>
          </p:cNvPr>
          <p:cNvSpPr>
            <a:spLocks noGrp="1"/>
          </p:cNvSpPr>
          <p:nvPr>
            <p:ph type="sldNum" sz="quarter" idx="12"/>
          </p:nvPr>
        </p:nvSpPr>
        <p:spPr/>
        <p:txBody>
          <a:bodyPr/>
          <a:lstStyle/>
          <a:p>
            <a:fld id="{7D23ABDD-CB26-4DCE-A045-307B761F7DE4}" type="slidenum">
              <a:rPr lang="en-AU" smtClean="0"/>
              <a:t>‹#›</a:t>
            </a:fld>
            <a:endParaRPr lang="en-AU"/>
          </a:p>
        </p:txBody>
      </p:sp>
    </p:spTree>
    <p:extLst>
      <p:ext uri="{BB962C8B-B14F-4D97-AF65-F5344CB8AC3E}">
        <p14:creationId xmlns:p14="http://schemas.microsoft.com/office/powerpoint/2010/main" val="389345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D692C-0EE2-D4CC-05A2-D10CA7B74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25CD4D1-A8E5-0A2F-FA2F-38D3F0B40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067DBB9-E820-81AB-7C77-4E7985D68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6A54F-6D74-47E6-A2F2-6937C90CEB18}" type="datetimeFigureOut">
              <a:rPr lang="en-AU" smtClean="0"/>
              <a:t>5/09/2024</a:t>
            </a:fld>
            <a:endParaRPr lang="en-AU"/>
          </a:p>
        </p:txBody>
      </p:sp>
      <p:sp>
        <p:nvSpPr>
          <p:cNvPr id="5" name="Footer Placeholder 4">
            <a:extLst>
              <a:ext uri="{FF2B5EF4-FFF2-40B4-BE49-F238E27FC236}">
                <a16:creationId xmlns:a16="http://schemas.microsoft.com/office/drawing/2014/main" id="{AF298508-2958-6867-CC24-18EA6F555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635B7EE-2291-07D5-E3DD-51CB8E20E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3ABDD-CB26-4DCE-A045-307B761F7DE4}" type="slidenum">
              <a:rPr lang="en-AU" smtClean="0"/>
              <a:t>‹#›</a:t>
            </a:fld>
            <a:endParaRPr lang="en-AU"/>
          </a:p>
        </p:txBody>
      </p:sp>
    </p:spTree>
    <p:extLst>
      <p:ext uri="{BB962C8B-B14F-4D97-AF65-F5344CB8AC3E}">
        <p14:creationId xmlns:p14="http://schemas.microsoft.com/office/powerpoint/2010/main" val="329102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7997-C005-BA63-AA64-DE0A5FA58C0D}"/>
              </a:ext>
            </a:extLst>
          </p:cNvPr>
          <p:cNvSpPr>
            <a:spLocks noGrp="1"/>
          </p:cNvSpPr>
          <p:nvPr>
            <p:ph type="ctrTitle"/>
          </p:nvPr>
        </p:nvSpPr>
        <p:spPr>
          <a:xfrm>
            <a:off x="1524000" y="224818"/>
            <a:ext cx="9144000" cy="1085821"/>
          </a:xfrm>
        </p:spPr>
        <p:txBody>
          <a:bodyPr/>
          <a:lstStyle/>
          <a:p>
            <a:r>
              <a:rPr lang="en-US" dirty="0"/>
              <a:t>Define Topologies</a:t>
            </a:r>
            <a:endParaRPr lang="en-AU" dirty="0"/>
          </a:p>
        </p:txBody>
      </p:sp>
      <p:sp>
        <p:nvSpPr>
          <p:cNvPr id="3" name="Subtitle 2">
            <a:extLst>
              <a:ext uri="{FF2B5EF4-FFF2-40B4-BE49-F238E27FC236}">
                <a16:creationId xmlns:a16="http://schemas.microsoft.com/office/drawing/2014/main" id="{9D56F6FA-55E8-CE4C-CC61-9077EC798266}"/>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3E49483B-387F-FAB6-2F61-B12C405741C1}"/>
              </a:ext>
            </a:extLst>
          </p:cNvPr>
          <p:cNvPicPr>
            <a:picLocks noChangeAspect="1"/>
          </p:cNvPicPr>
          <p:nvPr/>
        </p:nvPicPr>
        <p:blipFill>
          <a:blip r:embed="rId2"/>
          <a:stretch>
            <a:fillRect/>
          </a:stretch>
        </p:blipFill>
        <p:spPr>
          <a:xfrm>
            <a:off x="5986546" y="2475851"/>
            <a:ext cx="6131618" cy="4095591"/>
          </a:xfrm>
          <a:prstGeom prst="rect">
            <a:avLst/>
          </a:prstGeom>
        </p:spPr>
      </p:pic>
      <p:pic>
        <p:nvPicPr>
          <p:cNvPr id="7" name="Picture 6">
            <a:extLst>
              <a:ext uri="{FF2B5EF4-FFF2-40B4-BE49-F238E27FC236}">
                <a16:creationId xmlns:a16="http://schemas.microsoft.com/office/drawing/2014/main" id="{FF75AE29-B29A-D340-37DE-89A6B536DBF0}"/>
              </a:ext>
            </a:extLst>
          </p:cNvPr>
          <p:cNvPicPr>
            <a:picLocks noChangeAspect="1"/>
          </p:cNvPicPr>
          <p:nvPr/>
        </p:nvPicPr>
        <p:blipFill>
          <a:blip r:embed="rId3"/>
          <a:stretch>
            <a:fillRect/>
          </a:stretch>
        </p:blipFill>
        <p:spPr>
          <a:xfrm>
            <a:off x="73836" y="1418619"/>
            <a:ext cx="6022164" cy="5152823"/>
          </a:xfrm>
          <a:prstGeom prst="rect">
            <a:avLst/>
          </a:prstGeom>
        </p:spPr>
      </p:pic>
    </p:spTree>
    <p:extLst>
      <p:ext uri="{BB962C8B-B14F-4D97-AF65-F5344CB8AC3E}">
        <p14:creationId xmlns:p14="http://schemas.microsoft.com/office/powerpoint/2010/main" val="24276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7F0F-D055-C502-F97F-24B00ED2B808}"/>
              </a:ext>
            </a:extLst>
          </p:cNvPr>
          <p:cNvSpPr>
            <a:spLocks noGrp="1"/>
          </p:cNvSpPr>
          <p:nvPr>
            <p:ph type="title"/>
          </p:nvPr>
        </p:nvSpPr>
        <p:spPr/>
        <p:txBody>
          <a:bodyPr>
            <a:normAutofit/>
          </a:bodyPr>
          <a:lstStyle/>
          <a:p>
            <a:r>
              <a:rPr lang="en-US" sz="2400" dirty="0"/>
              <a:t>If you specify </a:t>
            </a:r>
            <a:r>
              <a:rPr lang="en-US" sz="2400" dirty="0" err="1"/>
              <a:t>include_flow_count</a:t>
            </a:r>
            <a:r>
              <a:rPr lang="en-US" sz="2400" dirty="0"/>
              <a:t> the request will put a flow label for all the source destination flow permutations that are grouped together in the same row to be installed on the same gateway</a:t>
            </a:r>
            <a:endParaRPr lang="en-AU" sz="2400" dirty="0"/>
          </a:p>
        </p:txBody>
      </p:sp>
      <p:pic>
        <p:nvPicPr>
          <p:cNvPr id="4" name="Picture 3">
            <a:extLst>
              <a:ext uri="{FF2B5EF4-FFF2-40B4-BE49-F238E27FC236}">
                <a16:creationId xmlns:a16="http://schemas.microsoft.com/office/drawing/2014/main" id="{266FB751-9520-151B-48FD-4DFC6F40F69C}"/>
              </a:ext>
            </a:extLst>
          </p:cNvPr>
          <p:cNvPicPr>
            <a:picLocks noChangeAspect="1"/>
          </p:cNvPicPr>
          <p:nvPr/>
        </p:nvPicPr>
        <p:blipFill>
          <a:blip r:embed="rId2"/>
          <a:stretch>
            <a:fillRect/>
          </a:stretch>
        </p:blipFill>
        <p:spPr>
          <a:xfrm>
            <a:off x="616183" y="2257261"/>
            <a:ext cx="2400635" cy="1171739"/>
          </a:xfrm>
          <a:prstGeom prst="rect">
            <a:avLst/>
          </a:prstGeom>
        </p:spPr>
      </p:pic>
      <p:pic>
        <p:nvPicPr>
          <p:cNvPr id="6" name="Picture 5">
            <a:extLst>
              <a:ext uri="{FF2B5EF4-FFF2-40B4-BE49-F238E27FC236}">
                <a16:creationId xmlns:a16="http://schemas.microsoft.com/office/drawing/2014/main" id="{D4D804F4-F2AB-E827-D019-EDC6A786762A}"/>
              </a:ext>
            </a:extLst>
          </p:cNvPr>
          <p:cNvPicPr>
            <a:picLocks noChangeAspect="1"/>
          </p:cNvPicPr>
          <p:nvPr/>
        </p:nvPicPr>
        <p:blipFill>
          <a:blip r:embed="rId3"/>
          <a:stretch>
            <a:fillRect/>
          </a:stretch>
        </p:blipFill>
        <p:spPr>
          <a:xfrm>
            <a:off x="3732645" y="1870979"/>
            <a:ext cx="7449590" cy="4829849"/>
          </a:xfrm>
          <a:prstGeom prst="rect">
            <a:avLst/>
          </a:prstGeom>
        </p:spPr>
      </p:pic>
      <p:sp>
        <p:nvSpPr>
          <p:cNvPr id="7" name="TextBox 6">
            <a:extLst>
              <a:ext uri="{FF2B5EF4-FFF2-40B4-BE49-F238E27FC236}">
                <a16:creationId xmlns:a16="http://schemas.microsoft.com/office/drawing/2014/main" id="{9FF90E25-EA45-0961-4B15-5F93407142A2}"/>
              </a:ext>
            </a:extLst>
          </p:cNvPr>
          <p:cNvSpPr txBox="1"/>
          <p:nvPr/>
        </p:nvSpPr>
        <p:spPr>
          <a:xfrm>
            <a:off x="486176" y="3991326"/>
            <a:ext cx="2530642" cy="1754326"/>
          </a:xfrm>
          <a:prstGeom prst="rect">
            <a:avLst/>
          </a:prstGeom>
          <a:noFill/>
        </p:spPr>
        <p:txBody>
          <a:bodyPr wrap="square" rtlCol="0">
            <a:spAutoFit/>
          </a:bodyPr>
          <a:lstStyle/>
          <a:p>
            <a:r>
              <a:rPr lang="en-US" dirty="0"/>
              <a:t>The config.ini File will be re-read each time you click submit so there is no need to reload the app after making changes</a:t>
            </a:r>
            <a:endParaRPr lang="en-AU" dirty="0"/>
          </a:p>
        </p:txBody>
      </p:sp>
    </p:spTree>
    <p:extLst>
      <p:ext uri="{BB962C8B-B14F-4D97-AF65-F5344CB8AC3E}">
        <p14:creationId xmlns:p14="http://schemas.microsoft.com/office/powerpoint/2010/main" val="346436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C29C-3FB1-3901-D2BE-D71A6FAB0EA1}"/>
              </a:ext>
            </a:extLst>
          </p:cNvPr>
          <p:cNvSpPr>
            <a:spLocks noGrp="1"/>
          </p:cNvSpPr>
          <p:nvPr>
            <p:ph type="title"/>
          </p:nvPr>
        </p:nvSpPr>
        <p:spPr>
          <a:xfrm>
            <a:off x="838200" y="365125"/>
            <a:ext cx="2983029" cy="4004744"/>
          </a:xfrm>
        </p:spPr>
        <p:txBody>
          <a:bodyPr>
            <a:normAutofit/>
          </a:bodyPr>
          <a:lstStyle/>
          <a:p>
            <a:r>
              <a:rPr lang="en-US" sz="2000" dirty="0"/>
              <a:t>If you specify no for </a:t>
            </a:r>
            <a:r>
              <a:rPr lang="en-US" sz="2000" dirty="0" err="1"/>
              <a:t>details_diagrams</a:t>
            </a:r>
            <a:r>
              <a:rPr lang="en-US" sz="2000" dirty="0"/>
              <a:t> it will group all the flows together for each path for the rule set requested</a:t>
            </a:r>
            <a:endParaRPr lang="en-AU" sz="2000" dirty="0"/>
          </a:p>
        </p:txBody>
      </p:sp>
      <p:pic>
        <p:nvPicPr>
          <p:cNvPr id="6" name="Picture 5">
            <a:extLst>
              <a:ext uri="{FF2B5EF4-FFF2-40B4-BE49-F238E27FC236}">
                <a16:creationId xmlns:a16="http://schemas.microsoft.com/office/drawing/2014/main" id="{83E1AC82-1285-8DE8-DAE9-024FF357CE38}"/>
              </a:ext>
            </a:extLst>
          </p:cNvPr>
          <p:cNvPicPr>
            <a:picLocks noChangeAspect="1"/>
          </p:cNvPicPr>
          <p:nvPr/>
        </p:nvPicPr>
        <p:blipFill>
          <a:blip r:embed="rId2"/>
          <a:stretch>
            <a:fillRect/>
          </a:stretch>
        </p:blipFill>
        <p:spPr>
          <a:xfrm>
            <a:off x="506562" y="5092314"/>
            <a:ext cx="2400635" cy="981212"/>
          </a:xfrm>
          <a:prstGeom prst="rect">
            <a:avLst/>
          </a:prstGeom>
        </p:spPr>
      </p:pic>
      <p:pic>
        <p:nvPicPr>
          <p:cNvPr id="5" name="Picture 4">
            <a:extLst>
              <a:ext uri="{FF2B5EF4-FFF2-40B4-BE49-F238E27FC236}">
                <a16:creationId xmlns:a16="http://schemas.microsoft.com/office/drawing/2014/main" id="{067ABC32-19A2-083A-1164-36CD387F8316}"/>
              </a:ext>
            </a:extLst>
          </p:cNvPr>
          <p:cNvPicPr>
            <a:picLocks noChangeAspect="1"/>
          </p:cNvPicPr>
          <p:nvPr/>
        </p:nvPicPr>
        <p:blipFill>
          <a:blip r:embed="rId3"/>
          <a:stretch>
            <a:fillRect/>
          </a:stretch>
        </p:blipFill>
        <p:spPr>
          <a:xfrm>
            <a:off x="3902175" y="423443"/>
            <a:ext cx="7659169" cy="6011114"/>
          </a:xfrm>
          <a:prstGeom prst="rect">
            <a:avLst/>
          </a:prstGeom>
        </p:spPr>
      </p:pic>
    </p:spTree>
    <p:extLst>
      <p:ext uri="{BB962C8B-B14F-4D97-AF65-F5344CB8AC3E}">
        <p14:creationId xmlns:p14="http://schemas.microsoft.com/office/powerpoint/2010/main" val="3980674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1920-0176-60F7-BA8C-DB9C3EB57F08}"/>
              </a:ext>
            </a:extLst>
          </p:cNvPr>
          <p:cNvSpPr>
            <a:spLocks noGrp="1"/>
          </p:cNvSpPr>
          <p:nvPr>
            <p:ph type="title"/>
          </p:nvPr>
        </p:nvSpPr>
        <p:spPr>
          <a:xfrm>
            <a:off x="636069" y="578158"/>
            <a:ext cx="4176563" cy="5507622"/>
          </a:xfrm>
        </p:spPr>
        <p:txBody>
          <a:bodyPr>
            <a:normAutofit/>
          </a:bodyPr>
          <a:lstStyle/>
          <a:p>
            <a:r>
              <a:rPr lang="en-US" sz="2400" dirty="0"/>
              <a:t>If you want to populate a template specify the template file and configure which columns you want to use, what starting row, and what worksheet it should be outputted to</a:t>
            </a:r>
            <a:endParaRPr lang="en-AU" sz="2400" dirty="0"/>
          </a:p>
        </p:txBody>
      </p:sp>
      <p:pic>
        <p:nvPicPr>
          <p:cNvPr id="5" name="Picture 4">
            <a:extLst>
              <a:ext uri="{FF2B5EF4-FFF2-40B4-BE49-F238E27FC236}">
                <a16:creationId xmlns:a16="http://schemas.microsoft.com/office/drawing/2014/main" id="{3CC43FEF-AB33-EF9C-26D4-F593629D9B92}"/>
              </a:ext>
            </a:extLst>
          </p:cNvPr>
          <p:cNvPicPr>
            <a:picLocks noChangeAspect="1"/>
          </p:cNvPicPr>
          <p:nvPr/>
        </p:nvPicPr>
        <p:blipFill>
          <a:blip r:embed="rId2"/>
          <a:stretch>
            <a:fillRect/>
          </a:stretch>
        </p:blipFill>
        <p:spPr>
          <a:xfrm>
            <a:off x="4964667" y="1181272"/>
            <a:ext cx="6109733" cy="4495456"/>
          </a:xfrm>
          <a:prstGeom prst="rect">
            <a:avLst/>
          </a:prstGeom>
        </p:spPr>
      </p:pic>
    </p:spTree>
    <p:extLst>
      <p:ext uri="{BB962C8B-B14F-4D97-AF65-F5344CB8AC3E}">
        <p14:creationId xmlns:p14="http://schemas.microsoft.com/office/powerpoint/2010/main" val="43997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75B6-F710-63A1-8F20-48C8627C1824}"/>
              </a:ext>
            </a:extLst>
          </p:cNvPr>
          <p:cNvSpPr>
            <a:spLocks noGrp="1"/>
          </p:cNvSpPr>
          <p:nvPr>
            <p:ph type="title"/>
          </p:nvPr>
        </p:nvSpPr>
        <p:spPr/>
        <p:txBody>
          <a:bodyPr>
            <a:normAutofit/>
          </a:bodyPr>
          <a:lstStyle/>
          <a:p>
            <a:r>
              <a:rPr lang="en-US" sz="2800" dirty="0"/>
              <a:t>A copy of the template will be made and populated with your request and diagrams</a:t>
            </a:r>
            <a:endParaRPr lang="en-AU" sz="2800" dirty="0"/>
          </a:p>
        </p:txBody>
      </p:sp>
      <p:pic>
        <p:nvPicPr>
          <p:cNvPr id="4" name="Picture 3">
            <a:extLst>
              <a:ext uri="{FF2B5EF4-FFF2-40B4-BE49-F238E27FC236}">
                <a16:creationId xmlns:a16="http://schemas.microsoft.com/office/drawing/2014/main" id="{B44FA69F-31F5-94D6-24CF-C69EF1AA13AC}"/>
              </a:ext>
            </a:extLst>
          </p:cNvPr>
          <p:cNvPicPr>
            <a:picLocks noChangeAspect="1"/>
          </p:cNvPicPr>
          <p:nvPr/>
        </p:nvPicPr>
        <p:blipFill>
          <a:blip r:embed="rId2"/>
          <a:stretch>
            <a:fillRect/>
          </a:stretch>
        </p:blipFill>
        <p:spPr>
          <a:xfrm>
            <a:off x="327258" y="1982782"/>
            <a:ext cx="11864741" cy="3392950"/>
          </a:xfrm>
          <a:prstGeom prst="rect">
            <a:avLst/>
          </a:prstGeom>
        </p:spPr>
      </p:pic>
    </p:spTree>
    <p:extLst>
      <p:ext uri="{BB962C8B-B14F-4D97-AF65-F5344CB8AC3E}">
        <p14:creationId xmlns:p14="http://schemas.microsoft.com/office/powerpoint/2010/main" val="269338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211B-AAA9-659A-1A90-D8E06D5DC6FB}"/>
              </a:ext>
            </a:extLst>
          </p:cNvPr>
          <p:cNvSpPr>
            <a:spLocks noGrp="1"/>
          </p:cNvSpPr>
          <p:nvPr>
            <p:ph type="title"/>
          </p:nvPr>
        </p:nvSpPr>
        <p:spPr/>
        <p:txBody>
          <a:bodyPr/>
          <a:lstStyle/>
          <a:p>
            <a:r>
              <a:rPr lang="en-AU" dirty="0"/>
              <a:t>Customised diagrams - </a:t>
            </a:r>
            <a:r>
              <a:rPr lang="en-US" dirty="0"/>
              <a:t>Original diagrams and source file</a:t>
            </a:r>
            <a:endParaRPr lang="en-AU" dirty="0"/>
          </a:p>
        </p:txBody>
      </p:sp>
      <p:pic>
        <p:nvPicPr>
          <p:cNvPr id="6" name="Picture 5">
            <a:extLst>
              <a:ext uri="{FF2B5EF4-FFF2-40B4-BE49-F238E27FC236}">
                <a16:creationId xmlns:a16="http://schemas.microsoft.com/office/drawing/2014/main" id="{5DBE723E-4E73-897D-959A-93541FA44CBE}"/>
              </a:ext>
            </a:extLst>
          </p:cNvPr>
          <p:cNvPicPr>
            <a:picLocks noChangeAspect="1"/>
          </p:cNvPicPr>
          <p:nvPr/>
        </p:nvPicPr>
        <p:blipFill>
          <a:blip r:embed="rId2"/>
          <a:stretch>
            <a:fillRect/>
          </a:stretch>
        </p:blipFill>
        <p:spPr>
          <a:xfrm>
            <a:off x="5448702" y="1503681"/>
            <a:ext cx="6536615" cy="2134082"/>
          </a:xfrm>
          <a:prstGeom prst="rect">
            <a:avLst/>
          </a:prstGeom>
        </p:spPr>
      </p:pic>
      <p:pic>
        <p:nvPicPr>
          <p:cNvPr id="8" name="Picture 7">
            <a:extLst>
              <a:ext uri="{FF2B5EF4-FFF2-40B4-BE49-F238E27FC236}">
                <a16:creationId xmlns:a16="http://schemas.microsoft.com/office/drawing/2014/main" id="{8A23ACBF-B01B-8466-5E76-45510B84D846}"/>
              </a:ext>
            </a:extLst>
          </p:cNvPr>
          <p:cNvPicPr>
            <a:picLocks noChangeAspect="1"/>
          </p:cNvPicPr>
          <p:nvPr/>
        </p:nvPicPr>
        <p:blipFill>
          <a:blip r:embed="rId3"/>
          <a:stretch>
            <a:fillRect/>
          </a:stretch>
        </p:blipFill>
        <p:spPr>
          <a:xfrm>
            <a:off x="406400" y="3727070"/>
            <a:ext cx="9641840" cy="3130930"/>
          </a:xfrm>
          <a:prstGeom prst="rect">
            <a:avLst/>
          </a:prstGeom>
        </p:spPr>
      </p:pic>
    </p:spTree>
    <p:extLst>
      <p:ext uri="{BB962C8B-B14F-4D97-AF65-F5344CB8AC3E}">
        <p14:creationId xmlns:p14="http://schemas.microsoft.com/office/powerpoint/2010/main" val="178409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D0B9-7118-2D02-F581-513E9E587D99}"/>
              </a:ext>
            </a:extLst>
          </p:cNvPr>
          <p:cNvSpPr>
            <a:spLocks noGrp="1"/>
          </p:cNvSpPr>
          <p:nvPr>
            <p:ph type="title"/>
          </p:nvPr>
        </p:nvSpPr>
        <p:spPr/>
        <p:txBody>
          <a:bodyPr/>
          <a:lstStyle/>
          <a:p>
            <a:r>
              <a:rPr lang="en-US" dirty="0"/>
              <a:t>Modified source file and re-rendered image</a:t>
            </a:r>
            <a:endParaRPr lang="en-AU" dirty="0"/>
          </a:p>
        </p:txBody>
      </p:sp>
      <p:pic>
        <p:nvPicPr>
          <p:cNvPr id="4" name="Picture 3">
            <a:extLst>
              <a:ext uri="{FF2B5EF4-FFF2-40B4-BE49-F238E27FC236}">
                <a16:creationId xmlns:a16="http://schemas.microsoft.com/office/drawing/2014/main" id="{763A722B-B87B-B661-9CAA-95AEC0E4356C}"/>
              </a:ext>
            </a:extLst>
          </p:cNvPr>
          <p:cNvPicPr>
            <a:picLocks noChangeAspect="1"/>
          </p:cNvPicPr>
          <p:nvPr/>
        </p:nvPicPr>
        <p:blipFill>
          <a:blip r:embed="rId2"/>
          <a:stretch>
            <a:fillRect/>
          </a:stretch>
        </p:blipFill>
        <p:spPr>
          <a:xfrm>
            <a:off x="299874" y="1938024"/>
            <a:ext cx="5725005" cy="3687157"/>
          </a:xfrm>
          <a:prstGeom prst="rect">
            <a:avLst/>
          </a:prstGeom>
        </p:spPr>
      </p:pic>
      <p:pic>
        <p:nvPicPr>
          <p:cNvPr id="6" name="Picture 5">
            <a:extLst>
              <a:ext uri="{FF2B5EF4-FFF2-40B4-BE49-F238E27FC236}">
                <a16:creationId xmlns:a16="http://schemas.microsoft.com/office/drawing/2014/main" id="{C3BFABED-CE1C-01C0-316F-CA0C87582E12}"/>
              </a:ext>
            </a:extLst>
          </p:cNvPr>
          <p:cNvPicPr>
            <a:picLocks noChangeAspect="1"/>
          </p:cNvPicPr>
          <p:nvPr/>
        </p:nvPicPr>
        <p:blipFill>
          <a:blip r:embed="rId3"/>
          <a:stretch>
            <a:fillRect/>
          </a:stretch>
        </p:blipFill>
        <p:spPr>
          <a:xfrm>
            <a:off x="4932771" y="4719543"/>
            <a:ext cx="6151789" cy="1662036"/>
          </a:xfrm>
          <a:prstGeom prst="rect">
            <a:avLst/>
          </a:prstGeom>
        </p:spPr>
      </p:pic>
      <p:pic>
        <p:nvPicPr>
          <p:cNvPr id="7" name="Picture 6">
            <a:extLst>
              <a:ext uri="{FF2B5EF4-FFF2-40B4-BE49-F238E27FC236}">
                <a16:creationId xmlns:a16="http://schemas.microsoft.com/office/drawing/2014/main" id="{4D447F04-A9EC-F382-85CF-4230F2BFA6C3}"/>
              </a:ext>
            </a:extLst>
          </p:cNvPr>
          <p:cNvPicPr>
            <a:picLocks noChangeAspect="1"/>
          </p:cNvPicPr>
          <p:nvPr/>
        </p:nvPicPr>
        <p:blipFill>
          <a:blip r:embed="rId4"/>
          <a:stretch>
            <a:fillRect/>
          </a:stretch>
        </p:blipFill>
        <p:spPr>
          <a:xfrm>
            <a:off x="443880" y="5032019"/>
            <a:ext cx="3384305" cy="1680995"/>
          </a:xfrm>
          <a:prstGeom prst="rect">
            <a:avLst/>
          </a:prstGeom>
        </p:spPr>
      </p:pic>
      <p:pic>
        <p:nvPicPr>
          <p:cNvPr id="9" name="Picture 8">
            <a:extLst>
              <a:ext uri="{FF2B5EF4-FFF2-40B4-BE49-F238E27FC236}">
                <a16:creationId xmlns:a16="http://schemas.microsoft.com/office/drawing/2014/main" id="{A998B881-3FC8-0EEB-A2A2-0CE5646E13CF}"/>
              </a:ext>
            </a:extLst>
          </p:cNvPr>
          <p:cNvPicPr>
            <a:picLocks noChangeAspect="1"/>
          </p:cNvPicPr>
          <p:nvPr/>
        </p:nvPicPr>
        <p:blipFill>
          <a:blip r:embed="rId5"/>
          <a:stretch>
            <a:fillRect/>
          </a:stretch>
        </p:blipFill>
        <p:spPr>
          <a:xfrm>
            <a:off x="6797097" y="1690688"/>
            <a:ext cx="3515244" cy="2772483"/>
          </a:xfrm>
          <a:prstGeom prst="rect">
            <a:avLst/>
          </a:prstGeom>
        </p:spPr>
      </p:pic>
    </p:spTree>
    <p:extLst>
      <p:ext uri="{BB962C8B-B14F-4D97-AF65-F5344CB8AC3E}">
        <p14:creationId xmlns:p14="http://schemas.microsoft.com/office/powerpoint/2010/main" val="294378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ADCB-20B6-72C3-929D-B1D82B59A75E}"/>
              </a:ext>
            </a:extLst>
          </p:cNvPr>
          <p:cNvSpPr>
            <a:spLocks noGrp="1"/>
          </p:cNvSpPr>
          <p:nvPr>
            <p:ph type="title"/>
          </p:nvPr>
        </p:nvSpPr>
        <p:spPr>
          <a:xfrm>
            <a:off x="664946" y="779011"/>
            <a:ext cx="3713480" cy="2012315"/>
          </a:xfrm>
        </p:spPr>
        <p:txBody>
          <a:bodyPr>
            <a:normAutofit/>
          </a:bodyPr>
          <a:lstStyle/>
          <a:p>
            <a:r>
              <a:rPr lang="en-AU" sz="2800" dirty="0"/>
              <a:t>Add new customer:</a:t>
            </a:r>
            <a:br>
              <a:rPr lang="en-AU" sz="2800" dirty="0"/>
            </a:br>
            <a:br>
              <a:rPr lang="en-AU" sz="2800" dirty="0"/>
            </a:br>
            <a:r>
              <a:rPr lang="en-US" sz="2800" dirty="0"/>
              <a:t>Select the directories for topologies, templates and output</a:t>
            </a:r>
            <a:endParaRPr lang="en-AU" sz="2800" dirty="0"/>
          </a:p>
        </p:txBody>
      </p:sp>
      <p:pic>
        <p:nvPicPr>
          <p:cNvPr id="4" name="Picture 3">
            <a:extLst>
              <a:ext uri="{FF2B5EF4-FFF2-40B4-BE49-F238E27FC236}">
                <a16:creationId xmlns:a16="http://schemas.microsoft.com/office/drawing/2014/main" id="{5E705BC6-1E19-EEF7-42A6-AC2E47465851}"/>
              </a:ext>
            </a:extLst>
          </p:cNvPr>
          <p:cNvPicPr>
            <a:picLocks noChangeAspect="1"/>
          </p:cNvPicPr>
          <p:nvPr/>
        </p:nvPicPr>
        <p:blipFill>
          <a:blip r:embed="rId2"/>
          <a:stretch>
            <a:fillRect/>
          </a:stretch>
        </p:blipFill>
        <p:spPr>
          <a:xfrm>
            <a:off x="419551" y="4034467"/>
            <a:ext cx="4471153" cy="2150249"/>
          </a:xfrm>
          <a:prstGeom prst="rect">
            <a:avLst/>
          </a:prstGeom>
        </p:spPr>
      </p:pic>
      <p:pic>
        <p:nvPicPr>
          <p:cNvPr id="6" name="Picture 5">
            <a:extLst>
              <a:ext uri="{FF2B5EF4-FFF2-40B4-BE49-F238E27FC236}">
                <a16:creationId xmlns:a16="http://schemas.microsoft.com/office/drawing/2014/main" id="{D8A75DC1-219A-387F-807E-ADB520CB7D0B}"/>
              </a:ext>
            </a:extLst>
          </p:cNvPr>
          <p:cNvPicPr>
            <a:picLocks noChangeAspect="1"/>
          </p:cNvPicPr>
          <p:nvPr/>
        </p:nvPicPr>
        <p:blipFill>
          <a:blip r:embed="rId3"/>
          <a:stretch>
            <a:fillRect/>
          </a:stretch>
        </p:blipFill>
        <p:spPr>
          <a:xfrm>
            <a:off x="5637271" y="3124746"/>
            <a:ext cx="5682535" cy="3733254"/>
          </a:xfrm>
          <a:prstGeom prst="rect">
            <a:avLst/>
          </a:prstGeom>
        </p:spPr>
      </p:pic>
      <p:pic>
        <p:nvPicPr>
          <p:cNvPr id="7" name="Picture 6">
            <a:extLst>
              <a:ext uri="{FF2B5EF4-FFF2-40B4-BE49-F238E27FC236}">
                <a16:creationId xmlns:a16="http://schemas.microsoft.com/office/drawing/2014/main" id="{346D951C-6AA4-8A14-7DB1-BE4010145D54}"/>
              </a:ext>
            </a:extLst>
          </p:cNvPr>
          <p:cNvPicPr>
            <a:picLocks noChangeAspect="1"/>
          </p:cNvPicPr>
          <p:nvPr/>
        </p:nvPicPr>
        <p:blipFill>
          <a:blip r:embed="rId4"/>
          <a:stretch>
            <a:fillRect/>
          </a:stretch>
        </p:blipFill>
        <p:spPr>
          <a:xfrm>
            <a:off x="6420852" y="154190"/>
            <a:ext cx="4115374" cy="2353003"/>
          </a:xfrm>
          <a:prstGeom prst="rect">
            <a:avLst/>
          </a:prstGeom>
        </p:spPr>
      </p:pic>
    </p:spTree>
    <p:extLst>
      <p:ext uri="{BB962C8B-B14F-4D97-AF65-F5344CB8AC3E}">
        <p14:creationId xmlns:p14="http://schemas.microsoft.com/office/powerpoint/2010/main" val="2681967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CB8A-28D5-328F-84C6-E62292D2E921}"/>
              </a:ext>
            </a:extLst>
          </p:cNvPr>
          <p:cNvSpPr>
            <a:spLocks noGrp="1"/>
          </p:cNvSpPr>
          <p:nvPr>
            <p:ph type="title"/>
          </p:nvPr>
        </p:nvSpPr>
        <p:spPr>
          <a:xfrm>
            <a:off x="838200" y="365125"/>
            <a:ext cx="2954154" cy="674403"/>
          </a:xfrm>
        </p:spPr>
        <p:txBody>
          <a:bodyPr>
            <a:normAutofit fontScale="90000"/>
          </a:bodyPr>
          <a:lstStyle/>
          <a:p>
            <a:r>
              <a:rPr lang="en-AU" sz="2800" dirty="0"/>
              <a:t>Setup via GUI – Add Topology for existing customer</a:t>
            </a:r>
          </a:p>
        </p:txBody>
      </p:sp>
      <p:pic>
        <p:nvPicPr>
          <p:cNvPr id="6" name="Picture 5">
            <a:extLst>
              <a:ext uri="{FF2B5EF4-FFF2-40B4-BE49-F238E27FC236}">
                <a16:creationId xmlns:a16="http://schemas.microsoft.com/office/drawing/2014/main" id="{950E3866-2C88-8A35-80E3-2B5750271D9E}"/>
              </a:ext>
            </a:extLst>
          </p:cNvPr>
          <p:cNvPicPr>
            <a:picLocks noChangeAspect="1"/>
          </p:cNvPicPr>
          <p:nvPr/>
        </p:nvPicPr>
        <p:blipFill>
          <a:blip r:embed="rId2"/>
          <a:stretch>
            <a:fillRect/>
          </a:stretch>
        </p:blipFill>
        <p:spPr>
          <a:xfrm>
            <a:off x="5117398" y="232530"/>
            <a:ext cx="6236402" cy="3164328"/>
          </a:xfrm>
          <a:prstGeom prst="rect">
            <a:avLst/>
          </a:prstGeom>
        </p:spPr>
      </p:pic>
      <p:pic>
        <p:nvPicPr>
          <p:cNvPr id="8" name="Picture 7">
            <a:extLst>
              <a:ext uri="{FF2B5EF4-FFF2-40B4-BE49-F238E27FC236}">
                <a16:creationId xmlns:a16="http://schemas.microsoft.com/office/drawing/2014/main" id="{4F0547DD-AE89-C16B-5AA8-9AE9429D5BC3}"/>
              </a:ext>
            </a:extLst>
          </p:cNvPr>
          <p:cNvPicPr>
            <a:picLocks noChangeAspect="1"/>
          </p:cNvPicPr>
          <p:nvPr/>
        </p:nvPicPr>
        <p:blipFill>
          <a:blip r:embed="rId3"/>
          <a:stretch>
            <a:fillRect/>
          </a:stretch>
        </p:blipFill>
        <p:spPr>
          <a:xfrm>
            <a:off x="474022" y="3848235"/>
            <a:ext cx="4267796" cy="1648055"/>
          </a:xfrm>
          <a:prstGeom prst="rect">
            <a:avLst/>
          </a:prstGeom>
        </p:spPr>
      </p:pic>
      <p:pic>
        <p:nvPicPr>
          <p:cNvPr id="10" name="Picture 9">
            <a:extLst>
              <a:ext uri="{FF2B5EF4-FFF2-40B4-BE49-F238E27FC236}">
                <a16:creationId xmlns:a16="http://schemas.microsoft.com/office/drawing/2014/main" id="{2F13F0C8-C30F-A10C-4680-8FF000AED07B}"/>
              </a:ext>
            </a:extLst>
          </p:cNvPr>
          <p:cNvPicPr>
            <a:picLocks noChangeAspect="1"/>
          </p:cNvPicPr>
          <p:nvPr/>
        </p:nvPicPr>
        <p:blipFill>
          <a:blip r:embed="rId4"/>
          <a:stretch>
            <a:fillRect/>
          </a:stretch>
        </p:blipFill>
        <p:spPr>
          <a:xfrm>
            <a:off x="6096000" y="3662225"/>
            <a:ext cx="3924116" cy="2963245"/>
          </a:xfrm>
          <a:prstGeom prst="rect">
            <a:avLst/>
          </a:prstGeom>
        </p:spPr>
      </p:pic>
    </p:spTree>
    <p:extLst>
      <p:ext uri="{BB962C8B-B14F-4D97-AF65-F5344CB8AC3E}">
        <p14:creationId xmlns:p14="http://schemas.microsoft.com/office/powerpoint/2010/main" val="225397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05D0-549D-02AE-DEA6-B5BEAE537E75}"/>
              </a:ext>
            </a:extLst>
          </p:cNvPr>
          <p:cNvSpPr>
            <a:spLocks noGrp="1"/>
          </p:cNvSpPr>
          <p:nvPr>
            <p:ph type="title"/>
          </p:nvPr>
        </p:nvSpPr>
        <p:spPr/>
        <p:txBody>
          <a:bodyPr/>
          <a:lstStyle/>
          <a:p>
            <a:r>
              <a:rPr lang="en-AU" dirty="0"/>
              <a:t>Excel Options</a:t>
            </a:r>
          </a:p>
        </p:txBody>
      </p:sp>
      <p:pic>
        <p:nvPicPr>
          <p:cNvPr id="6" name="Picture 5">
            <a:extLst>
              <a:ext uri="{FF2B5EF4-FFF2-40B4-BE49-F238E27FC236}">
                <a16:creationId xmlns:a16="http://schemas.microsoft.com/office/drawing/2014/main" id="{479097B2-B0B5-C1C9-3B27-6137F89E272A}"/>
              </a:ext>
            </a:extLst>
          </p:cNvPr>
          <p:cNvPicPr>
            <a:picLocks noChangeAspect="1"/>
          </p:cNvPicPr>
          <p:nvPr/>
        </p:nvPicPr>
        <p:blipFill>
          <a:blip r:embed="rId2"/>
          <a:stretch>
            <a:fillRect/>
          </a:stretch>
        </p:blipFill>
        <p:spPr>
          <a:xfrm>
            <a:off x="7859677" y="1381759"/>
            <a:ext cx="3815834" cy="4884555"/>
          </a:xfrm>
          <a:prstGeom prst="rect">
            <a:avLst/>
          </a:prstGeom>
        </p:spPr>
      </p:pic>
      <p:pic>
        <p:nvPicPr>
          <p:cNvPr id="8" name="Picture 7">
            <a:extLst>
              <a:ext uri="{FF2B5EF4-FFF2-40B4-BE49-F238E27FC236}">
                <a16:creationId xmlns:a16="http://schemas.microsoft.com/office/drawing/2014/main" id="{B5EE6DD8-D878-E8A7-4C00-64876951BC53}"/>
              </a:ext>
            </a:extLst>
          </p:cNvPr>
          <p:cNvPicPr>
            <a:picLocks noChangeAspect="1"/>
          </p:cNvPicPr>
          <p:nvPr/>
        </p:nvPicPr>
        <p:blipFill>
          <a:blip r:embed="rId3"/>
          <a:stretch>
            <a:fillRect/>
          </a:stretch>
        </p:blipFill>
        <p:spPr>
          <a:xfrm>
            <a:off x="599932" y="4330020"/>
            <a:ext cx="7030431" cy="1286054"/>
          </a:xfrm>
          <a:prstGeom prst="rect">
            <a:avLst/>
          </a:prstGeom>
        </p:spPr>
      </p:pic>
      <p:pic>
        <p:nvPicPr>
          <p:cNvPr id="10" name="Picture 9">
            <a:extLst>
              <a:ext uri="{FF2B5EF4-FFF2-40B4-BE49-F238E27FC236}">
                <a16:creationId xmlns:a16="http://schemas.microsoft.com/office/drawing/2014/main" id="{EABA75E6-B56B-4065-0172-0CEF4978871D}"/>
              </a:ext>
            </a:extLst>
          </p:cNvPr>
          <p:cNvPicPr>
            <a:picLocks noChangeAspect="1"/>
          </p:cNvPicPr>
          <p:nvPr/>
        </p:nvPicPr>
        <p:blipFill>
          <a:blip r:embed="rId4"/>
          <a:stretch>
            <a:fillRect/>
          </a:stretch>
        </p:blipFill>
        <p:spPr>
          <a:xfrm>
            <a:off x="599932" y="2629984"/>
            <a:ext cx="7200969" cy="760739"/>
          </a:xfrm>
          <a:prstGeom prst="rect">
            <a:avLst/>
          </a:prstGeom>
        </p:spPr>
      </p:pic>
      <p:sp>
        <p:nvSpPr>
          <p:cNvPr id="11" name="TextBox 10">
            <a:extLst>
              <a:ext uri="{FF2B5EF4-FFF2-40B4-BE49-F238E27FC236}">
                <a16:creationId xmlns:a16="http://schemas.microsoft.com/office/drawing/2014/main" id="{6AA759AA-D40C-DD8E-78BA-45FDD2CF4EA4}"/>
              </a:ext>
            </a:extLst>
          </p:cNvPr>
          <p:cNvSpPr txBox="1"/>
          <p:nvPr/>
        </p:nvSpPr>
        <p:spPr>
          <a:xfrm>
            <a:off x="775298" y="1995876"/>
            <a:ext cx="2278252" cy="369332"/>
          </a:xfrm>
          <a:prstGeom prst="rect">
            <a:avLst/>
          </a:prstGeom>
          <a:noFill/>
        </p:spPr>
        <p:txBody>
          <a:bodyPr wrap="none" rtlCol="0">
            <a:spAutoFit/>
          </a:bodyPr>
          <a:lstStyle/>
          <a:p>
            <a:r>
              <a:rPr lang="en-AU" dirty="0" err="1"/>
              <a:t>Group_gateways</a:t>
            </a:r>
            <a:r>
              <a:rPr lang="en-AU" dirty="0"/>
              <a:t> = yes</a:t>
            </a:r>
          </a:p>
        </p:txBody>
      </p:sp>
      <p:sp>
        <p:nvSpPr>
          <p:cNvPr id="12" name="TextBox 11">
            <a:extLst>
              <a:ext uri="{FF2B5EF4-FFF2-40B4-BE49-F238E27FC236}">
                <a16:creationId xmlns:a16="http://schemas.microsoft.com/office/drawing/2014/main" id="{6DCB2196-9623-D4DE-779E-1DA9EA8E5431}"/>
              </a:ext>
            </a:extLst>
          </p:cNvPr>
          <p:cNvSpPr txBox="1"/>
          <p:nvPr/>
        </p:nvSpPr>
        <p:spPr>
          <a:xfrm>
            <a:off x="838200" y="3863499"/>
            <a:ext cx="2215350" cy="369332"/>
          </a:xfrm>
          <a:prstGeom prst="rect">
            <a:avLst/>
          </a:prstGeom>
          <a:noFill/>
        </p:spPr>
        <p:txBody>
          <a:bodyPr wrap="none" rtlCol="0">
            <a:spAutoFit/>
          </a:bodyPr>
          <a:lstStyle/>
          <a:p>
            <a:r>
              <a:rPr lang="en-AU" dirty="0" err="1"/>
              <a:t>Group_gateways</a:t>
            </a:r>
            <a:r>
              <a:rPr lang="en-AU" dirty="0"/>
              <a:t> = no</a:t>
            </a:r>
          </a:p>
        </p:txBody>
      </p:sp>
    </p:spTree>
    <p:extLst>
      <p:ext uri="{BB962C8B-B14F-4D97-AF65-F5344CB8AC3E}">
        <p14:creationId xmlns:p14="http://schemas.microsoft.com/office/powerpoint/2010/main" val="19409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E56F0-B571-FD3C-A7F4-BAD084CC766A}"/>
              </a:ext>
            </a:extLst>
          </p:cNvPr>
          <p:cNvSpPr>
            <a:spLocks noGrp="1"/>
          </p:cNvSpPr>
          <p:nvPr>
            <p:ph type="title"/>
          </p:nvPr>
        </p:nvSpPr>
        <p:spPr>
          <a:xfrm>
            <a:off x="640080" y="640080"/>
            <a:ext cx="3566160" cy="3580330"/>
          </a:xfrm>
        </p:spPr>
        <p:txBody>
          <a:bodyPr vert="horz" lIns="91440" tIns="45720" rIns="91440" bIns="45720" rtlCol="0" anchor="b">
            <a:normAutofit fontScale="90000"/>
          </a:bodyPr>
          <a:lstStyle/>
          <a:p>
            <a:r>
              <a:rPr lang="en-US" sz="5400" dirty="0"/>
              <a:t>Save</a:t>
            </a:r>
            <a:br>
              <a:rPr lang="en-US" sz="5400" dirty="0"/>
            </a:br>
            <a:r>
              <a:rPr lang="en-US" sz="5400" dirty="0"/>
              <a:t>Topologies and </a:t>
            </a:r>
            <a:br>
              <a:rPr lang="en-US" sz="5400" dirty="0"/>
            </a:br>
            <a:r>
              <a:rPr lang="en-US" sz="5400" dirty="0"/>
              <a:t>Define Subnets</a:t>
            </a:r>
          </a:p>
        </p:txBody>
      </p:sp>
      <p:pic>
        <p:nvPicPr>
          <p:cNvPr id="9" name="Picture 8">
            <a:extLst>
              <a:ext uri="{FF2B5EF4-FFF2-40B4-BE49-F238E27FC236}">
                <a16:creationId xmlns:a16="http://schemas.microsoft.com/office/drawing/2014/main" id="{94582B68-F4A6-9B9B-DECA-EF10C6606ECC}"/>
              </a:ext>
            </a:extLst>
          </p:cNvPr>
          <p:cNvPicPr>
            <a:picLocks noChangeAspect="1"/>
          </p:cNvPicPr>
          <p:nvPr/>
        </p:nvPicPr>
        <p:blipFill>
          <a:blip r:embed="rId2"/>
          <a:stretch>
            <a:fillRect/>
          </a:stretch>
        </p:blipFill>
        <p:spPr>
          <a:xfrm>
            <a:off x="4625585" y="164592"/>
            <a:ext cx="2461373" cy="4121398"/>
          </a:xfrm>
          <a:prstGeom prst="rect">
            <a:avLst/>
          </a:prstGeom>
        </p:spPr>
      </p:pic>
      <p:pic>
        <p:nvPicPr>
          <p:cNvPr id="11" name="Picture 10">
            <a:extLst>
              <a:ext uri="{FF2B5EF4-FFF2-40B4-BE49-F238E27FC236}">
                <a16:creationId xmlns:a16="http://schemas.microsoft.com/office/drawing/2014/main" id="{58B5DF2C-6C9A-A045-4914-975BCF6198AE}"/>
              </a:ext>
            </a:extLst>
          </p:cNvPr>
          <p:cNvPicPr>
            <a:picLocks noChangeAspect="1"/>
          </p:cNvPicPr>
          <p:nvPr/>
        </p:nvPicPr>
        <p:blipFill>
          <a:blip r:embed="rId3"/>
          <a:stretch>
            <a:fillRect/>
          </a:stretch>
        </p:blipFill>
        <p:spPr>
          <a:xfrm>
            <a:off x="7857228" y="251161"/>
            <a:ext cx="2549525" cy="3708400"/>
          </a:xfrm>
          <a:prstGeom prst="rect">
            <a:avLst/>
          </a:prstGeom>
        </p:spPr>
      </p:pic>
      <p:sp>
        <p:nvSpPr>
          <p:cNvPr id="25"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C988C4-83A3-AFA7-9067-4038807D5DF1}"/>
              </a:ext>
            </a:extLst>
          </p:cNvPr>
          <p:cNvPicPr>
            <a:picLocks noChangeAspect="1"/>
          </p:cNvPicPr>
          <p:nvPr/>
        </p:nvPicPr>
        <p:blipFill>
          <a:blip r:embed="rId4"/>
          <a:stretch>
            <a:fillRect/>
          </a:stretch>
        </p:blipFill>
        <p:spPr>
          <a:xfrm>
            <a:off x="7857228" y="4126680"/>
            <a:ext cx="2586342" cy="2480159"/>
          </a:xfrm>
          <a:prstGeom prst="rect">
            <a:avLst/>
          </a:prstGeom>
        </p:spPr>
      </p:pic>
      <p:pic>
        <p:nvPicPr>
          <p:cNvPr id="5" name="Picture 4">
            <a:extLst>
              <a:ext uri="{FF2B5EF4-FFF2-40B4-BE49-F238E27FC236}">
                <a16:creationId xmlns:a16="http://schemas.microsoft.com/office/drawing/2014/main" id="{447C43C8-A7EC-42B8-6061-F202534CA47F}"/>
              </a:ext>
            </a:extLst>
          </p:cNvPr>
          <p:cNvPicPr>
            <a:picLocks noChangeAspect="1"/>
          </p:cNvPicPr>
          <p:nvPr/>
        </p:nvPicPr>
        <p:blipFill>
          <a:blip r:embed="rId5"/>
          <a:stretch>
            <a:fillRect/>
          </a:stretch>
        </p:blipFill>
        <p:spPr>
          <a:xfrm>
            <a:off x="4625586" y="4505999"/>
            <a:ext cx="2461373" cy="2131992"/>
          </a:xfrm>
          <a:prstGeom prst="rect">
            <a:avLst/>
          </a:prstGeom>
        </p:spPr>
      </p:pic>
    </p:spTree>
    <p:extLst>
      <p:ext uri="{BB962C8B-B14F-4D97-AF65-F5344CB8AC3E}">
        <p14:creationId xmlns:p14="http://schemas.microsoft.com/office/powerpoint/2010/main" val="258169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2560C-F5D8-DC34-0F0C-1EF8002C3B6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Config.ini file</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458C1C-9FAB-6555-3CFF-151FFDCA7993}"/>
              </a:ext>
            </a:extLst>
          </p:cNvPr>
          <p:cNvPicPr>
            <a:picLocks noChangeAspect="1"/>
          </p:cNvPicPr>
          <p:nvPr/>
        </p:nvPicPr>
        <p:blipFill>
          <a:blip r:embed="rId2"/>
          <a:stretch>
            <a:fillRect/>
          </a:stretch>
        </p:blipFill>
        <p:spPr>
          <a:xfrm>
            <a:off x="344424" y="3140456"/>
            <a:ext cx="3916702" cy="3107944"/>
          </a:xfrm>
          <a:prstGeom prst="rect">
            <a:avLst/>
          </a:prstGeom>
        </p:spPr>
      </p:pic>
      <p:pic>
        <p:nvPicPr>
          <p:cNvPr id="5" name="Picture 4">
            <a:extLst>
              <a:ext uri="{FF2B5EF4-FFF2-40B4-BE49-F238E27FC236}">
                <a16:creationId xmlns:a16="http://schemas.microsoft.com/office/drawing/2014/main" id="{BB28087C-85C9-6E03-56A0-EB873C1D66BC}"/>
              </a:ext>
            </a:extLst>
          </p:cNvPr>
          <p:cNvPicPr>
            <a:picLocks noChangeAspect="1"/>
          </p:cNvPicPr>
          <p:nvPr/>
        </p:nvPicPr>
        <p:blipFill>
          <a:blip r:embed="rId3"/>
          <a:stretch>
            <a:fillRect/>
          </a:stretch>
        </p:blipFill>
        <p:spPr>
          <a:xfrm>
            <a:off x="4898818" y="2272167"/>
            <a:ext cx="5108781" cy="4096322"/>
          </a:xfrm>
          <a:prstGeom prst="rect">
            <a:avLst/>
          </a:prstGeom>
        </p:spPr>
      </p:pic>
    </p:spTree>
    <p:extLst>
      <p:ext uri="{BB962C8B-B14F-4D97-AF65-F5344CB8AC3E}">
        <p14:creationId xmlns:p14="http://schemas.microsoft.com/office/powerpoint/2010/main" val="20897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49B2-D383-7482-AD29-6A7A39EE59F8}"/>
              </a:ext>
            </a:extLst>
          </p:cNvPr>
          <p:cNvSpPr>
            <a:spLocks noGrp="1"/>
          </p:cNvSpPr>
          <p:nvPr>
            <p:ph type="title"/>
          </p:nvPr>
        </p:nvSpPr>
        <p:spPr/>
        <p:txBody>
          <a:bodyPr/>
          <a:lstStyle/>
          <a:p>
            <a:r>
              <a:rPr lang="en-US" dirty="0"/>
              <a:t>Select Customer to Start Manual Input</a:t>
            </a:r>
            <a:endParaRPr lang="en-AU" dirty="0"/>
          </a:p>
        </p:txBody>
      </p:sp>
      <p:pic>
        <p:nvPicPr>
          <p:cNvPr id="8" name="Picture 7">
            <a:extLst>
              <a:ext uri="{FF2B5EF4-FFF2-40B4-BE49-F238E27FC236}">
                <a16:creationId xmlns:a16="http://schemas.microsoft.com/office/drawing/2014/main" id="{8838F7E7-2022-DD1F-85A3-7122A9CE2E90}"/>
              </a:ext>
            </a:extLst>
          </p:cNvPr>
          <p:cNvPicPr>
            <a:picLocks noChangeAspect="1"/>
          </p:cNvPicPr>
          <p:nvPr/>
        </p:nvPicPr>
        <p:blipFill>
          <a:blip r:embed="rId2"/>
          <a:stretch>
            <a:fillRect/>
          </a:stretch>
        </p:blipFill>
        <p:spPr>
          <a:xfrm>
            <a:off x="4882035" y="1480135"/>
            <a:ext cx="4891886" cy="5266640"/>
          </a:xfrm>
          <a:prstGeom prst="rect">
            <a:avLst/>
          </a:prstGeom>
        </p:spPr>
      </p:pic>
      <p:pic>
        <p:nvPicPr>
          <p:cNvPr id="10" name="Picture 9">
            <a:extLst>
              <a:ext uri="{FF2B5EF4-FFF2-40B4-BE49-F238E27FC236}">
                <a16:creationId xmlns:a16="http://schemas.microsoft.com/office/drawing/2014/main" id="{91377334-A77B-D118-A00F-412A39A6C368}"/>
              </a:ext>
            </a:extLst>
          </p:cNvPr>
          <p:cNvPicPr>
            <a:picLocks noChangeAspect="1"/>
          </p:cNvPicPr>
          <p:nvPr/>
        </p:nvPicPr>
        <p:blipFill>
          <a:blip r:embed="rId3"/>
          <a:stretch>
            <a:fillRect/>
          </a:stretch>
        </p:blipFill>
        <p:spPr>
          <a:xfrm>
            <a:off x="602802" y="1480135"/>
            <a:ext cx="3630554" cy="5266640"/>
          </a:xfrm>
          <a:prstGeom prst="rect">
            <a:avLst/>
          </a:prstGeom>
        </p:spPr>
      </p:pic>
    </p:spTree>
    <p:extLst>
      <p:ext uri="{BB962C8B-B14F-4D97-AF65-F5344CB8AC3E}">
        <p14:creationId xmlns:p14="http://schemas.microsoft.com/office/powerpoint/2010/main" val="286935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50DF6F-4D4C-4AD5-78B0-19E953421E8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Load from save file</a:t>
            </a:r>
            <a:endParaRPr lang="en-US" sz="3600" dirty="0"/>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6AB80A7-2D0F-843E-9519-21971FDF6601}"/>
              </a:ext>
            </a:extLst>
          </p:cNvPr>
          <p:cNvPicPr>
            <a:picLocks noChangeAspect="1"/>
          </p:cNvPicPr>
          <p:nvPr/>
        </p:nvPicPr>
        <p:blipFill>
          <a:blip r:embed="rId2"/>
          <a:stretch>
            <a:fillRect/>
          </a:stretch>
        </p:blipFill>
        <p:spPr>
          <a:xfrm>
            <a:off x="558792" y="2098273"/>
            <a:ext cx="5431536" cy="2661453"/>
          </a:xfrm>
          <a:prstGeom prst="rect">
            <a:avLst/>
          </a:prstGeom>
        </p:spPr>
      </p:pic>
      <p:pic>
        <p:nvPicPr>
          <p:cNvPr id="8" name="Picture 7">
            <a:extLst>
              <a:ext uri="{FF2B5EF4-FFF2-40B4-BE49-F238E27FC236}">
                <a16:creationId xmlns:a16="http://schemas.microsoft.com/office/drawing/2014/main" id="{44807F3D-12E9-637B-43B7-C00970BE46BE}"/>
              </a:ext>
            </a:extLst>
          </p:cNvPr>
          <p:cNvPicPr>
            <a:picLocks noChangeAspect="1"/>
          </p:cNvPicPr>
          <p:nvPr/>
        </p:nvPicPr>
        <p:blipFill>
          <a:blip r:embed="rId3"/>
          <a:stretch>
            <a:fillRect/>
          </a:stretch>
        </p:blipFill>
        <p:spPr>
          <a:xfrm>
            <a:off x="6709913" y="143329"/>
            <a:ext cx="4211267" cy="6714671"/>
          </a:xfrm>
          <a:prstGeom prst="rect">
            <a:avLst/>
          </a:prstGeom>
        </p:spPr>
      </p:pic>
      <p:sp>
        <p:nvSpPr>
          <p:cNvPr id="3" name="TextBox 2">
            <a:extLst>
              <a:ext uri="{FF2B5EF4-FFF2-40B4-BE49-F238E27FC236}">
                <a16:creationId xmlns:a16="http://schemas.microsoft.com/office/drawing/2014/main" id="{7BCB5576-70DB-7DC4-8A86-91EC7780CA30}"/>
              </a:ext>
            </a:extLst>
          </p:cNvPr>
          <p:cNvSpPr txBox="1"/>
          <p:nvPr/>
        </p:nvSpPr>
        <p:spPr>
          <a:xfrm>
            <a:off x="779646" y="5120640"/>
            <a:ext cx="3801979" cy="1200329"/>
          </a:xfrm>
          <a:prstGeom prst="rect">
            <a:avLst/>
          </a:prstGeom>
          <a:noFill/>
        </p:spPr>
        <p:txBody>
          <a:bodyPr wrap="square" rtlCol="0">
            <a:spAutoFit/>
          </a:bodyPr>
          <a:lstStyle/>
          <a:p>
            <a:r>
              <a:rPr lang="en-US" dirty="0"/>
              <a:t>Every time you submit the original content you entered will be saved in </a:t>
            </a:r>
            <a:r>
              <a:rPr lang="en-US" dirty="0" err="1"/>
              <a:t>json</a:t>
            </a:r>
            <a:r>
              <a:rPr lang="en-US" dirty="0"/>
              <a:t> to allow you to edit this directly or reloaded back into the GUI</a:t>
            </a:r>
            <a:endParaRPr lang="en-AU" dirty="0"/>
          </a:p>
        </p:txBody>
      </p:sp>
    </p:spTree>
    <p:extLst>
      <p:ext uri="{BB962C8B-B14F-4D97-AF65-F5344CB8AC3E}">
        <p14:creationId xmlns:p14="http://schemas.microsoft.com/office/powerpoint/2010/main" val="168899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1DB3-08A9-D5BD-391D-A3D722A676F6}"/>
              </a:ext>
            </a:extLst>
          </p:cNvPr>
          <p:cNvSpPr>
            <a:spLocks noGrp="1"/>
          </p:cNvSpPr>
          <p:nvPr>
            <p:ph type="title"/>
          </p:nvPr>
        </p:nvSpPr>
        <p:spPr/>
        <p:txBody>
          <a:bodyPr>
            <a:normAutofit/>
          </a:bodyPr>
          <a:lstStyle/>
          <a:p>
            <a:r>
              <a:rPr lang="en-US" sz="2000" dirty="0"/>
              <a:t>After submitting and the form is generated a list of IPs that are not matched to your topology will be outputted, these may need attention to complete the firewall request properly. </a:t>
            </a:r>
            <a:br>
              <a:rPr lang="en-US" sz="2000" dirty="0"/>
            </a:br>
            <a:br>
              <a:rPr lang="en-US" sz="2000" dirty="0"/>
            </a:br>
            <a:r>
              <a:rPr lang="en-US" sz="2000" dirty="0"/>
              <a:t>In this case the IP's are not matched to the alternate topology so there is no action required here</a:t>
            </a:r>
            <a:endParaRPr lang="en-AU" sz="2000" dirty="0"/>
          </a:p>
        </p:txBody>
      </p:sp>
      <p:pic>
        <p:nvPicPr>
          <p:cNvPr id="4" name="Picture 3">
            <a:extLst>
              <a:ext uri="{FF2B5EF4-FFF2-40B4-BE49-F238E27FC236}">
                <a16:creationId xmlns:a16="http://schemas.microsoft.com/office/drawing/2014/main" id="{EEF38F8D-0DA5-E39E-6EC0-387A6AF5143D}"/>
              </a:ext>
            </a:extLst>
          </p:cNvPr>
          <p:cNvPicPr>
            <a:picLocks noChangeAspect="1"/>
          </p:cNvPicPr>
          <p:nvPr/>
        </p:nvPicPr>
        <p:blipFill>
          <a:blip r:embed="rId2"/>
          <a:stretch>
            <a:fillRect/>
          </a:stretch>
        </p:blipFill>
        <p:spPr>
          <a:xfrm>
            <a:off x="243207" y="2519145"/>
            <a:ext cx="6198978" cy="3843481"/>
          </a:xfrm>
          <a:prstGeom prst="rect">
            <a:avLst/>
          </a:prstGeom>
        </p:spPr>
      </p:pic>
      <p:pic>
        <p:nvPicPr>
          <p:cNvPr id="6" name="Picture 5">
            <a:extLst>
              <a:ext uri="{FF2B5EF4-FFF2-40B4-BE49-F238E27FC236}">
                <a16:creationId xmlns:a16="http://schemas.microsoft.com/office/drawing/2014/main" id="{B6693501-F64A-DCB9-B3E9-C687477D4189}"/>
              </a:ext>
            </a:extLst>
          </p:cNvPr>
          <p:cNvPicPr>
            <a:picLocks noChangeAspect="1"/>
          </p:cNvPicPr>
          <p:nvPr/>
        </p:nvPicPr>
        <p:blipFill>
          <a:blip r:embed="rId3"/>
          <a:stretch>
            <a:fillRect/>
          </a:stretch>
        </p:blipFill>
        <p:spPr>
          <a:xfrm>
            <a:off x="6828798" y="2796957"/>
            <a:ext cx="4799590" cy="3435380"/>
          </a:xfrm>
          <a:prstGeom prst="rect">
            <a:avLst/>
          </a:prstGeom>
        </p:spPr>
      </p:pic>
    </p:spTree>
    <p:extLst>
      <p:ext uri="{BB962C8B-B14F-4D97-AF65-F5344CB8AC3E}">
        <p14:creationId xmlns:p14="http://schemas.microsoft.com/office/powerpoint/2010/main" val="31597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64CE-B1C8-A46F-669B-8B0914E2F215}"/>
              </a:ext>
            </a:extLst>
          </p:cNvPr>
          <p:cNvSpPr>
            <a:spLocks noGrp="1"/>
          </p:cNvSpPr>
          <p:nvPr>
            <p:ph type="title"/>
          </p:nvPr>
        </p:nvSpPr>
        <p:spPr>
          <a:xfrm>
            <a:off x="5039486" y="336249"/>
            <a:ext cx="6679131" cy="5679540"/>
          </a:xfrm>
        </p:spPr>
        <p:txBody>
          <a:bodyPr>
            <a:noAutofit/>
          </a:bodyPr>
          <a:lstStyle/>
          <a:p>
            <a:r>
              <a:rPr lang="en-US" sz="2000" dirty="0"/>
              <a:t>Files are outputted</a:t>
            </a:r>
            <a:br>
              <a:rPr lang="en-US" sz="2000" dirty="0"/>
            </a:br>
            <a:br>
              <a:rPr lang="en-US" sz="2000" dirty="0"/>
            </a:br>
            <a:r>
              <a:rPr lang="en-US" sz="2000" dirty="0"/>
              <a:t>-Diagram images</a:t>
            </a:r>
            <a:br>
              <a:rPr lang="en-US" sz="2000" dirty="0"/>
            </a:br>
            <a:r>
              <a:rPr lang="en-US" sz="2000" dirty="0"/>
              <a:t>-diagram source files to allow the user to edit them</a:t>
            </a:r>
            <a:br>
              <a:rPr lang="en-US" sz="2000" dirty="0"/>
            </a:br>
            <a:r>
              <a:rPr lang="en-US" sz="2000" dirty="0"/>
              <a:t>-the original request submitted saved in </a:t>
            </a:r>
            <a:r>
              <a:rPr lang="en-US" sz="2000" dirty="0" err="1"/>
              <a:t>json</a:t>
            </a:r>
            <a:r>
              <a:rPr lang="en-US" sz="2000" dirty="0"/>
              <a:t> to allow the user to reload this later</a:t>
            </a:r>
            <a:br>
              <a:rPr lang="en-US" sz="2000" dirty="0"/>
            </a:br>
            <a:r>
              <a:rPr lang="en-US" sz="2000" dirty="0"/>
              <a:t>-the XL form which will either be based on a template or just a plain new XL form this</a:t>
            </a:r>
            <a:endParaRPr lang="en-AU" sz="2000" dirty="0"/>
          </a:p>
        </p:txBody>
      </p:sp>
      <p:pic>
        <p:nvPicPr>
          <p:cNvPr id="4" name="Picture 3">
            <a:extLst>
              <a:ext uri="{FF2B5EF4-FFF2-40B4-BE49-F238E27FC236}">
                <a16:creationId xmlns:a16="http://schemas.microsoft.com/office/drawing/2014/main" id="{4F4EEB5A-3BAD-BB44-53A0-BD50C8DBBB75}"/>
              </a:ext>
            </a:extLst>
          </p:cNvPr>
          <p:cNvPicPr>
            <a:picLocks noChangeAspect="1"/>
          </p:cNvPicPr>
          <p:nvPr/>
        </p:nvPicPr>
        <p:blipFill>
          <a:blip r:embed="rId2"/>
          <a:stretch>
            <a:fillRect/>
          </a:stretch>
        </p:blipFill>
        <p:spPr>
          <a:xfrm>
            <a:off x="453598" y="404896"/>
            <a:ext cx="4108242" cy="6087979"/>
          </a:xfrm>
          <a:prstGeom prst="rect">
            <a:avLst/>
          </a:prstGeom>
        </p:spPr>
      </p:pic>
    </p:spTree>
    <p:extLst>
      <p:ext uri="{BB962C8B-B14F-4D97-AF65-F5344CB8AC3E}">
        <p14:creationId xmlns:p14="http://schemas.microsoft.com/office/powerpoint/2010/main" val="238958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338D-9E40-B1EB-0A46-03D8948B2143}"/>
              </a:ext>
            </a:extLst>
          </p:cNvPr>
          <p:cNvSpPr>
            <a:spLocks noGrp="1"/>
          </p:cNvSpPr>
          <p:nvPr>
            <p:ph type="title"/>
          </p:nvPr>
        </p:nvSpPr>
        <p:spPr>
          <a:xfrm>
            <a:off x="8749364" y="304189"/>
            <a:ext cx="3262964" cy="4306311"/>
          </a:xfrm>
        </p:spPr>
        <p:txBody>
          <a:bodyPr>
            <a:normAutofit/>
          </a:bodyPr>
          <a:lstStyle/>
          <a:p>
            <a:r>
              <a:rPr lang="en-US" sz="2000" dirty="0"/>
              <a:t>Sample output showing the rules split up based on the firewalls that need to be installed on</a:t>
            </a:r>
            <a:endParaRPr lang="en-AU" sz="2000" dirty="0"/>
          </a:p>
        </p:txBody>
      </p:sp>
      <p:pic>
        <p:nvPicPr>
          <p:cNvPr id="4" name="Picture 3">
            <a:extLst>
              <a:ext uri="{FF2B5EF4-FFF2-40B4-BE49-F238E27FC236}">
                <a16:creationId xmlns:a16="http://schemas.microsoft.com/office/drawing/2014/main" id="{B1AC1558-CFB2-DA4A-04E1-434DCD4E8BBA}"/>
              </a:ext>
            </a:extLst>
          </p:cNvPr>
          <p:cNvPicPr>
            <a:picLocks noChangeAspect="1"/>
          </p:cNvPicPr>
          <p:nvPr/>
        </p:nvPicPr>
        <p:blipFill>
          <a:blip r:embed="rId2"/>
          <a:stretch>
            <a:fillRect/>
          </a:stretch>
        </p:blipFill>
        <p:spPr>
          <a:xfrm>
            <a:off x="500825" y="161661"/>
            <a:ext cx="8175815" cy="6064890"/>
          </a:xfrm>
          <a:prstGeom prst="rect">
            <a:avLst/>
          </a:prstGeom>
        </p:spPr>
      </p:pic>
    </p:spTree>
    <p:extLst>
      <p:ext uri="{BB962C8B-B14F-4D97-AF65-F5344CB8AC3E}">
        <p14:creationId xmlns:p14="http://schemas.microsoft.com/office/powerpoint/2010/main" val="337845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BDD2-A172-4B91-77A8-0618EF5149AD}"/>
              </a:ext>
            </a:extLst>
          </p:cNvPr>
          <p:cNvSpPr>
            <a:spLocks noGrp="1"/>
          </p:cNvSpPr>
          <p:nvPr>
            <p:ph type="title"/>
          </p:nvPr>
        </p:nvSpPr>
        <p:spPr>
          <a:xfrm>
            <a:off x="9318070" y="384375"/>
            <a:ext cx="2787315" cy="4399380"/>
          </a:xfrm>
        </p:spPr>
        <p:txBody>
          <a:bodyPr>
            <a:normAutofit/>
          </a:bodyPr>
          <a:lstStyle/>
          <a:p>
            <a:r>
              <a:rPr lang="en-US" sz="2000" dirty="0"/>
              <a:t>Diagrams are inserted in the diagrams worksheet. The format will depend on the option specified in the config.ini file</a:t>
            </a:r>
            <a:br>
              <a:rPr lang="en-US" sz="2000" dirty="0"/>
            </a:br>
            <a:br>
              <a:rPr lang="en-US" sz="2000" dirty="0"/>
            </a:br>
            <a:r>
              <a:rPr lang="en-US" sz="2000" dirty="0"/>
              <a:t>The text on the source and destination endpoints provides detail to map this back to an item in the firewall request</a:t>
            </a:r>
            <a:endParaRPr lang="en-AU" sz="2000" dirty="0"/>
          </a:p>
        </p:txBody>
      </p:sp>
      <p:pic>
        <p:nvPicPr>
          <p:cNvPr id="5" name="Picture 4">
            <a:extLst>
              <a:ext uri="{FF2B5EF4-FFF2-40B4-BE49-F238E27FC236}">
                <a16:creationId xmlns:a16="http://schemas.microsoft.com/office/drawing/2014/main" id="{9975932D-3019-EBBE-2C9B-C69D8E22691A}"/>
              </a:ext>
            </a:extLst>
          </p:cNvPr>
          <p:cNvPicPr>
            <a:picLocks noChangeAspect="1"/>
          </p:cNvPicPr>
          <p:nvPr/>
        </p:nvPicPr>
        <p:blipFill>
          <a:blip r:embed="rId2"/>
          <a:stretch>
            <a:fillRect/>
          </a:stretch>
        </p:blipFill>
        <p:spPr>
          <a:xfrm>
            <a:off x="311108" y="304800"/>
            <a:ext cx="8822630" cy="6553200"/>
          </a:xfrm>
          <a:prstGeom prst="rect">
            <a:avLst/>
          </a:prstGeom>
        </p:spPr>
      </p:pic>
    </p:spTree>
    <p:extLst>
      <p:ext uri="{BB962C8B-B14F-4D97-AF65-F5344CB8AC3E}">
        <p14:creationId xmlns:p14="http://schemas.microsoft.com/office/powerpoint/2010/main" val="418904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406</Words>
  <Application>Microsoft Office PowerPoint</Application>
  <PresentationFormat>Widescreen</PresentationFormat>
  <Paragraphs>22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Define Topologies</vt:lpstr>
      <vt:lpstr>Save Topologies and  Define Subnets</vt:lpstr>
      <vt:lpstr>Config.ini file</vt:lpstr>
      <vt:lpstr>Select Customer to Start Manual Input</vt:lpstr>
      <vt:lpstr>Load from save file</vt:lpstr>
      <vt:lpstr>After submitting and the form is generated a list of IPs that are not matched to your topology will be outputted, these may need attention to complete the firewall request properly.   In this case the IP's are not matched to the alternate topology so there is no action required here</vt:lpstr>
      <vt:lpstr>Files are outputted  -Diagram images -diagram source files to allow the user to edit them -the original request submitted saved in json to allow the user to reload this later -the XL form which will either be based on a template or just a plain new XL form this</vt:lpstr>
      <vt:lpstr>Sample output showing the rules split up based on the firewalls that need to be installed on</vt:lpstr>
      <vt:lpstr>Diagrams are inserted in the diagrams worksheet. The format will depend on the option specified in the config.ini file  The text on the source and destination endpoints provides detail to map this back to an item in the firewall request</vt:lpstr>
      <vt:lpstr>If you specify include_flow_count the request will put a flow label for all the source destination flow permutations that are grouped together in the same row to be installed on the same gateway</vt:lpstr>
      <vt:lpstr>If you specify no for details_diagrams it will group all the flows together for each path for the rule set requested</vt:lpstr>
      <vt:lpstr>If you want to populate a template specify the template file and configure which columns you want to use, what starting row, and what worksheet it should be outputted to</vt:lpstr>
      <vt:lpstr>A copy of the template will be made and populated with your request and diagrams</vt:lpstr>
      <vt:lpstr>Customised diagrams - Original diagrams and source file</vt:lpstr>
      <vt:lpstr>Modified source file and re-rendered image</vt:lpstr>
      <vt:lpstr>Add new customer:  Select the directories for topologies, templates and output</vt:lpstr>
      <vt:lpstr>Setup via GUI – Add Topology for existing customer</vt:lpstr>
      <vt:lpstr>Excel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Topologies</dc:title>
  <dc:creator>Brehaut, Peter</dc:creator>
  <cp:lastModifiedBy>Brehaut, Peter</cp:lastModifiedBy>
  <cp:revision>2</cp:revision>
  <dcterms:created xsi:type="dcterms:W3CDTF">2024-08-11T21:39:25Z</dcterms:created>
  <dcterms:modified xsi:type="dcterms:W3CDTF">2024-09-05T06:12:09Z</dcterms:modified>
</cp:coreProperties>
</file>