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1"/>
  </p:notesMasterIdLst>
  <p:sldIdLst>
    <p:sldId id="256" r:id="rId2"/>
    <p:sldId id="257" r:id="rId3"/>
    <p:sldId id="261" r:id="rId4"/>
    <p:sldId id="260" r:id="rId5"/>
    <p:sldId id="259" r:id="rId6"/>
    <p:sldId id="317" r:id="rId7"/>
    <p:sldId id="287" r:id="rId8"/>
    <p:sldId id="288" r:id="rId9"/>
    <p:sldId id="289" r:id="rId10"/>
    <p:sldId id="316" r:id="rId11"/>
    <p:sldId id="323" r:id="rId12"/>
    <p:sldId id="322" r:id="rId13"/>
    <p:sldId id="321" r:id="rId14"/>
    <p:sldId id="313" r:id="rId15"/>
    <p:sldId id="324" r:id="rId16"/>
    <p:sldId id="325" r:id="rId17"/>
    <p:sldId id="326" r:id="rId18"/>
    <p:sldId id="327" r:id="rId19"/>
    <p:sldId id="315" r:id="rId20"/>
    <p:sldId id="320" r:id="rId21"/>
    <p:sldId id="314" r:id="rId22"/>
    <p:sldId id="318" r:id="rId23"/>
    <p:sldId id="319" r:id="rId24"/>
    <p:sldId id="309" r:id="rId25"/>
    <p:sldId id="262" r:id="rId26"/>
    <p:sldId id="282" r:id="rId27"/>
    <p:sldId id="285" r:id="rId28"/>
    <p:sldId id="286" r:id="rId29"/>
    <p:sldId id="284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6695E1-6B1F-5D4F-999A-86FABBD1C2A2}">
          <p14:sldIdLst>
            <p14:sldId id="256"/>
            <p14:sldId id="257"/>
            <p14:sldId id="261"/>
            <p14:sldId id="260"/>
            <p14:sldId id="259"/>
            <p14:sldId id="317"/>
            <p14:sldId id="287"/>
            <p14:sldId id="288"/>
            <p14:sldId id="289"/>
            <p14:sldId id="316"/>
            <p14:sldId id="323"/>
            <p14:sldId id="322"/>
            <p14:sldId id="321"/>
            <p14:sldId id="313"/>
            <p14:sldId id="324"/>
            <p14:sldId id="325"/>
            <p14:sldId id="326"/>
            <p14:sldId id="327"/>
            <p14:sldId id="315"/>
            <p14:sldId id="320"/>
            <p14:sldId id="314"/>
            <p14:sldId id="318"/>
            <p14:sldId id="319"/>
            <p14:sldId id="309"/>
          </p14:sldIdLst>
        </p14:section>
        <p14:section name="Diapositives retranchées" id="{9FCB2AEC-335F-0E42-9E22-CE2270ACFD54}">
          <p14:sldIdLst>
            <p14:sldId id="262"/>
            <p14:sldId id="282"/>
            <p14:sldId id="285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9"/>
    <p:restoredTop sz="96327"/>
  </p:normalViewPr>
  <p:slideViewPr>
    <p:cSldViewPr snapToGrid="0">
      <p:cViewPr varScale="1">
        <p:scale>
          <a:sx n="123" d="100"/>
          <a:sy n="123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C6F5A-6ACB-4E03-BCD0-10C6B66F74A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3E4E15-1264-489D-9B6C-A91AAB306587}">
      <dgm:prSet/>
      <dgm:spPr/>
      <dgm:t>
        <a:bodyPr/>
        <a:lstStyle/>
        <a:p>
          <a:r>
            <a:rPr lang="fr-CA"/>
            <a:t>Comprendre l’intérêt et les limites de l’analyse de textes avec un langage de programmation comme R;</a:t>
          </a:r>
          <a:endParaRPr lang="en-US"/>
        </a:p>
      </dgm:t>
    </dgm:pt>
    <dgm:pt modelId="{5A68ECAF-CE46-41EB-9A4F-2554D60D6B0A}" type="parTrans" cxnId="{AC0FD300-7D6D-41D0-A42E-31037DCB785E}">
      <dgm:prSet/>
      <dgm:spPr/>
      <dgm:t>
        <a:bodyPr/>
        <a:lstStyle/>
        <a:p>
          <a:endParaRPr lang="en-US"/>
        </a:p>
      </dgm:t>
    </dgm:pt>
    <dgm:pt modelId="{B6BFB3BD-978C-4AE6-AE1F-E929613B171B}" type="sibTrans" cxnId="{AC0FD300-7D6D-41D0-A42E-31037DCB785E}">
      <dgm:prSet/>
      <dgm:spPr/>
      <dgm:t>
        <a:bodyPr/>
        <a:lstStyle/>
        <a:p>
          <a:endParaRPr lang="en-US"/>
        </a:p>
      </dgm:t>
    </dgm:pt>
    <dgm:pt modelId="{742205BA-96CA-4632-A7F3-3E33DF33264F}">
      <dgm:prSet/>
      <dgm:spPr/>
      <dgm:t>
        <a:bodyPr/>
        <a:lstStyle/>
        <a:p>
          <a:r>
            <a:rPr lang="fr-CA"/>
            <a:t>Se familiariser avec l’environnement de travail RStudio;</a:t>
          </a:r>
          <a:endParaRPr lang="en-US"/>
        </a:p>
      </dgm:t>
    </dgm:pt>
    <dgm:pt modelId="{B518BD35-81C5-4479-885E-BCC9D87A3757}" type="parTrans" cxnId="{2C00CFDE-B7D2-4585-8F8F-3A59AA586982}">
      <dgm:prSet/>
      <dgm:spPr/>
      <dgm:t>
        <a:bodyPr/>
        <a:lstStyle/>
        <a:p>
          <a:endParaRPr lang="en-US"/>
        </a:p>
      </dgm:t>
    </dgm:pt>
    <dgm:pt modelId="{284D2312-A98F-4D49-AA2F-FB778ADD04B0}" type="sibTrans" cxnId="{2C00CFDE-B7D2-4585-8F8F-3A59AA586982}">
      <dgm:prSet/>
      <dgm:spPr/>
      <dgm:t>
        <a:bodyPr/>
        <a:lstStyle/>
        <a:p>
          <a:endParaRPr lang="en-US"/>
        </a:p>
      </dgm:t>
    </dgm:pt>
    <dgm:pt modelId="{785757D6-35E6-4E40-9534-841166610CB3}">
      <dgm:prSet/>
      <dgm:spPr/>
      <dgm:t>
        <a:bodyPr/>
        <a:lstStyle/>
        <a:p>
          <a:r>
            <a:rPr lang="fr-CA"/>
            <a:t>Importer et explorer un jeu de données textuelles;</a:t>
          </a:r>
          <a:endParaRPr lang="en-US"/>
        </a:p>
      </dgm:t>
    </dgm:pt>
    <dgm:pt modelId="{95E9B448-4656-498B-A79F-988263B7FBC9}" type="parTrans" cxnId="{985F0F4C-4F6C-4B03-AE98-AE3D486898ED}">
      <dgm:prSet/>
      <dgm:spPr/>
      <dgm:t>
        <a:bodyPr/>
        <a:lstStyle/>
        <a:p>
          <a:endParaRPr lang="en-US"/>
        </a:p>
      </dgm:t>
    </dgm:pt>
    <dgm:pt modelId="{BF213FEB-2E0A-46AD-B3BC-49B3F28A85D0}" type="sibTrans" cxnId="{985F0F4C-4F6C-4B03-AE98-AE3D486898ED}">
      <dgm:prSet/>
      <dgm:spPr/>
      <dgm:t>
        <a:bodyPr/>
        <a:lstStyle/>
        <a:p>
          <a:endParaRPr lang="en-US"/>
        </a:p>
      </dgm:t>
    </dgm:pt>
    <dgm:pt modelId="{BC7A08D4-FDA8-4BD5-A9D2-A16639B90071}">
      <dgm:prSet/>
      <dgm:spPr/>
      <dgm:t>
        <a:bodyPr/>
        <a:lstStyle/>
        <a:p>
          <a:r>
            <a:rPr lang="fr-CA"/>
            <a:t>Créer quelques statistiques à partir du vocabulaire des documents. </a:t>
          </a:r>
          <a:endParaRPr lang="en-US"/>
        </a:p>
      </dgm:t>
    </dgm:pt>
    <dgm:pt modelId="{DCF0F5CC-1414-4140-BE33-4BA933223096}" type="parTrans" cxnId="{432EE4C5-A7F9-461C-AEEE-DE4706282B84}">
      <dgm:prSet/>
      <dgm:spPr/>
      <dgm:t>
        <a:bodyPr/>
        <a:lstStyle/>
        <a:p>
          <a:endParaRPr lang="en-US"/>
        </a:p>
      </dgm:t>
    </dgm:pt>
    <dgm:pt modelId="{544241AB-61DD-4038-B02B-384C93080DB4}" type="sibTrans" cxnId="{432EE4C5-A7F9-461C-AEEE-DE4706282B84}">
      <dgm:prSet/>
      <dgm:spPr/>
      <dgm:t>
        <a:bodyPr/>
        <a:lstStyle/>
        <a:p>
          <a:endParaRPr lang="en-US"/>
        </a:p>
      </dgm:t>
    </dgm:pt>
    <dgm:pt modelId="{181CB7BB-B559-6342-84F0-66332FDAB0F6}">
      <dgm:prSet/>
      <dgm:spPr/>
      <dgm:t>
        <a:bodyPr/>
        <a:lstStyle/>
        <a:p>
          <a:r>
            <a:rPr lang="fr-CA" dirty="0"/>
            <a:t>Apprendre à manipuler un vecteur et un tableau de données;</a:t>
          </a:r>
        </a:p>
      </dgm:t>
    </dgm:pt>
    <dgm:pt modelId="{0D6662D2-244F-834E-883C-AA84AF3EC055}" type="parTrans" cxnId="{F63AB4E1-B0EF-564C-A1C4-5AFA1A7CDEAF}">
      <dgm:prSet/>
      <dgm:spPr/>
    </dgm:pt>
    <dgm:pt modelId="{6F86EECF-3667-3544-9118-76874E159051}" type="sibTrans" cxnId="{F63AB4E1-B0EF-564C-A1C4-5AFA1A7CDEAF}">
      <dgm:prSet/>
      <dgm:spPr/>
    </dgm:pt>
    <dgm:pt modelId="{0AE9813A-83F6-944E-B493-7AFF19401615}" type="pres">
      <dgm:prSet presAssocID="{E10C6F5A-6ACB-4E03-BCD0-10C6B66F74AD}" presName="linear" presStyleCnt="0">
        <dgm:presLayoutVars>
          <dgm:animLvl val="lvl"/>
          <dgm:resizeHandles val="exact"/>
        </dgm:presLayoutVars>
      </dgm:prSet>
      <dgm:spPr/>
    </dgm:pt>
    <dgm:pt modelId="{2FC1C3FC-B717-B84B-9ADD-B8AD8FB6DA97}" type="pres">
      <dgm:prSet presAssocID="{FB3E4E15-1264-489D-9B6C-A91AAB3065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247B2F-939F-E04B-A7C4-950E81B20725}" type="pres">
      <dgm:prSet presAssocID="{B6BFB3BD-978C-4AE6-AE1F-E929613B171B}" presName="spacer" presStyleCnt="0"/>
      <dgm:spPr/>
    </dgm:pt>
    <dgm:pt modelId="{8D583054-7EC0-7C45-8268-8DCFF03A6BC0}" type="pres">
      <dgm:prSet presAssocID="{742205BA-96CA-4632-A7F3-3E33DF3326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FAB15-7302-3B49-A1B8-B6F25AB21C0C}" type="pres">
      <dgm:prSet presAssocID="{284D2312-A98F-4D49-AA2F-FB778ADD04B0}" presName="spacer" presStyleCnt="0"/>
      <dgm:spPr/>
    </dgm:pt>
    <dgm:pt modelId="{D0825FD4-2300-7B48-97D0-EDE9826B18AB}" type="pres">
      <dgm:prSet presAssocID="{181CB7BB-B559-6342-84F0-66332FDAB0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D795C5-31C5-FD48-815E-4C54ACC8D75D}" type="pres">
      <dgm:prSet presAssocID="{6F86EECF-3667-3544-9118-76874E159051}" presName="spacer" presStyleCnt="0"/>
      <dgm:spPr/>
    </dgm:pt>
    <dgm:pt modelId="{413F924B-67AE-8646-9C66-E1DF03B23F5E}" type="pres">
      <dgm:prSet presAssocID="{785757D6-35E6-4E40-9534-841166610C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5F6521-9F5B-2547-9D69-C7CD8CE73600}" type="pres">
      <dgm:prSet presAssocID="{BF213FEB-2E0A-46AD-B3BC-49B3F28A85D0}" presName="spacer" presStyleCnt="0"/>
      <dgm:spPr/>
    </dgm:pt>
    <dgm:pt modelId="{11D01EC3-4F02-744E-A09A-026293F6487D}" type="pres">
      <dgm:prSet presAssocID="{BC7A08D4-FDA8-4BD5-A9D2-A16639B90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0FD300-7D6D-41D0-A42E-31037DCB785E}" srcId="{E10C6F5A-6ACB-4E03-BCD0-10C6B66F74AD}" destId="{FB3E4E15-1264-489D-9B6C-A91AAB306587}" srcOrd="0" destOrd="0" parTransId="{5A68ECAF-CE46-41EB-9A4F-2554D60D6B0A}" sibTransId="{B6BFB3BD-978C-4AE6-AE1F-E929613B171B}"/>
    <dgm:cxn modelId="{BCF5BA03-9A32-6146-9B7C-B99C39BDAEA9}" type="presOf" srcId="{FB3E4E15-1264-489D-9B6C-A91AAB306587}" destId="{2FC1C3FC-B717-B84B-9ADD-B8AD8FB6DA97}" srcOrd="0" destOrd="0" presId="urn:microsoft.com/office/officeart/2005/8/layout/vList2"/>
    <dgm:cxn modelId="{985F0F4C-4F6C-4B03-AE98-AE3D486898ED}" srcId="{E10C6F5A-6ACB-4E03-BCD0-10C6B66F74AD}" destId="{785757D6-35E6-4E40-9534-841166610CB3}" srcOrd="3" destOrd="0" parTransId="{95E9B448-4656-498B-A79F-988263B7FBC9}" sibTransId="{BF213FEB-2E0A-46AD-B3BC-49B3F28A85D0}"/>
    <dgm:cxn modelId="{E7A01056-2395-2E47-B92C-00A6AF30E931}" type="presOf" srcId="{E10C6F5A-6ACB-4E03-BCD0-10C6B66F74AD}" destId="{0AE9813A-83F6-944E-B493-7AFF19401615}" srcOrd="0" destOrd="0" presId="urn:microsoft.com/office/officeart/2005/8/layout/vList2"/>
    <dgm:cxn modelId="{3A9E3C85-C048-804C-8145-366C985DA576}" type="presOf" srcId="{785757D6-35E6-4E40-9534-841166610CB3}" destId="{413F924B-67AE-8646-9C66-E1DF03B23F5E}" srcOrd="0" destOrd="0" presId="urn:microsoft.com/office/officeart/2005/8/layout/vList2"/>
    <dgm:cxn modelId="{0BB84DAF-8567-1645-B88E-3CD85C2593AC}" type="presOf" srcId="{742205BA-96CA-4632-A7F3-3E33DF33264F}" destId="{8D583054-7EC0-7C45-8268-8DCFF03A6BC0}" srcOrd="0" destOrd="0" presId="urn:microsoft.com/office/officeart/2005/8/layout/vList2"/>
    <dgm:cxn modelId="{36DF3CC1-1316-0A4B-B41F-0E728531EA4B}" type="presOf" srcId="{181CB7BB-B559-6342-84F0-66332FDAB0F6}" destId="{D0825FD4-2300-7B48-97D0-EDE9826B18AB}" srcOrd="0" destOrd="0" presId="urn:microsoft.com/office/officeart/2005/8/layout/vList2"/>
    <dgm:cxn modelId="{432EE4C5-A7F9-461C-AEEE-DE4706282B84}" srcId="{E10C6F5A-6ACB-4E03-BCD0-10C6B66F74AD}" destId="{BC7A08D4-FDA8-4BD5-A9D2-A16639B90071}" srcOrd="4" destOrd="0" parTransId="{DCF0F5CC-1414-4140-BE33-4BA933223096}" sibTransId="{544241AB-61DD-4038-B02B-384C93080DB4}"/>
    <dgm:cxn modelId="{282744D4-42A0-DD46-B29F-E1BE0E8751E6}" type="presOf" srcId="{BC7A08D4-FDA8-4BD5-A9D2-A16639B90071}" destId="{11D01EC3-4F02-744E-A09A-026293F6487D}" srcOrd="0" destOrd="0" presId="urn:microsoft.com/office/officeart/2005/8/layout/vList2"/>
    <dgm:cxn modelId="{2C00CFDE-B7D2-4585-8F8F-3A59AA586982}" srcId="{E10C6F5A-6ACB-4E03-BCD0-10C6B66F74AD}" destId="{742205BA-96CA-4632-A7F3-3E33DF33264F}" srcOrd="1" destOrd="0" parTransId="{B518BD35-81C5-4479-885E-BCC9D87A3757}" sibTransId="{284D2312-A98F-4D49-AA2F-FB778ADD04B0}"/>
    <dgm:cxn modelId="{F63AB4E1-B0EF-564C-A1C4-5AFA1A7CDEAF}" srcId="{E10C6F5A-6ACB-4E03-BCD0-10C6B66F74AD}" destId="{181CB7BB-B559-6342-84F0-66332FDAB0F6}" srcOrd="2" destOrd="0" parTransId="{0D6662D2-244F-834E-883C-AA84AF3EC055}" sibTransId="{6F86EECF-3667-3544-9118-76874E159051}"/>
    <dgm:cxn modelId="{132FFE97-4F07-0A49-BCC0-5727B2E9D770}" type="presParOf" srcId="{0AE9813A-83F6-944E-B493-7AFF19401615}" destId="{2FC1C3FC-B717-B84B-9ADD-B8AD8FB6DA97}" srcOrd="0" destOrd="0" presId="urn:microsoft.com/office/officeart/2005/8/layout/vList2"/>
    <dgm:cxn modelId="{92DAF8AF-A923-3B47-AE54-DE0B7E024AA8}" type="presParOf" srcId="{0AE9813A-83F6-944E-B493-7AFF19401615}" destId="{36247B2F-939F-E04B-A7C4-950E81B20725}" srcOrd="1" destOrd="0" presId="urn:microsoft.com/office/officeart/2005/8/layout/vList2"/>
    <dgm:cxn modelId="{F4857A4F-1D77-5449-ABD7-65EDD5B2C7A5}" type="presParOf" srcId="{0AE9813A-83F6-944E-B493-7AFF19401615}" destId="{8D583054-7EC0-7C45-8268-8DCFF03A6BC0}" srcOrd="2" destOrd="0" presId="urn:microsoft.com/office/officeart/2005/8/layout/vList2"/>
    <dgm:cxn modelId="{D33DCF0D-28A4-DC49-9ABB-0C49721EDBE2}" type="presParOf" srcId="{0AE9813A-83F6-944E-B493-7AFF19401615}" destId="{32BFAB15-7302-3B49-A1B8-B6F25AB21C0C}" srcOrd="3" destOrd="0" presId="urn:microsoft.com/office/officeart/2005/8/layout/vList2"/>
    <dgm:cxn modelId="{C8D7F86A-6C19-E14F-8DCF-DAD5F1A84706}" type="presParOf" srcId="{0AE9813A-83F6-944E-B493-7AFF19401615}" destId="{D0825FD4-2300-7B48-97D0-EDE9826B18AB}" srcOrd="4" destOrd="0" presId="urn:microsoft.com/office/officeart/2005/8/layout/vList2"/>
    <dgm:cxn modelId="{790DF4DE-637A-1C4D-94D7-AE07F3FF7EB3}" type="presParOf" srcId="{0AE9813A-83F6-944E-B493-7AFF19401615}" destId="{9ED795C5-31C5-FD48-815E-4C54ACC8D75D}" srcOrd="5" destOrd="0" presId="urn:microsoft.com/office/officeart/2005/8/layout/vList2"/>
    <dgm:cxn modelId="{785007E1-640F-6849-BC9C-2357004EC852}" type="presParOf" srcId="{0AE9813A-83F6-944E-B493-7AFF19401615}" destId="{413F924B-67AE-8646-9C66-E1DF03B23F5E}" srcOrd="6" destOrd="0" presId="urn:microsoft.com/office/officeart/2005/8/layout/vList2"/>
    <dgm:cxn modelId="{4093E2FB-2BFE-C644-AC02-4933A45D3953}" type="presParOf" srcId="{0AE9813A-83F6-944E-B493-7AFF19401615}" destId="{655F6521-9F5B-2547-9D69-C7CD8CE73600}" srcOrd="7" destOrd="0" presId="urn:microsoft.com/office/officeart/2005/8/layout/vList2"/>
    <dgm:cxn modelId="{3D931954-2735-7C46-BBB4-7831604151F8}" type="presParOf" srcId="{0AE9813A-83F6-944E-B493-7AFF19401615}" destId="{11D01EC3-4F02-744E-A09A-026293F648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44A37-718B-4F99-9C2C-CF0B1504F7AC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2670D3-7939-4BBA-A58F-94F40E350B1A}">
      <dgm:prSet/>
      <dgm:spPr/>
      <dgm:t>
        <a:bodyPr/>
        <a:lstStyle/>
        <a:p>
          <a:r>
            <a:rPr lang="fr-CA" dirty="0"/>
            <a:t>L’ADT, R et </a:t>
          </a:r>
          <a:r>
            <a:rPr lang="fr-CA" dirty="0" err="1"/>
            <a:t>Rstudio</a:t>
          </a:r>
          <a:endParaRPr lang="en-US" dirty="0"/>
        </a:p>
      </dgm:t>
    </dgm:pt>
    <dgm:pt modelId="{5D2DF3C3-C04B-488D-A3AB-E98662BE3564}" type="parTrans" cxnId="{4926545D-CF42-40CE-9654-6F5BFD5D7DA4}">
      <dgm:prSet/>
      <dgm:spPr/>
      <dgm:t>
        <a:bodyPr/>
        <a:lstStyle/>
        <a:p>
          <a:endParaRPr lang="en-US"/>
        </a:p>
      </dgm:t>
    </dgm:pt>
    <dgm:pt modelId="{EB8B1551-A0DC-45E1-AF67-E6AA9FB03392}" type="sibTrans" cxnId="{4926545D-CF42-40CE-9654-6F5BFD5D7DA4}">
      <dgm:prSet/>
      <dgm:spPr/>
      <dgm:t>
        <a:bodyPr/>
        <a:lstStyle/>
        <a:p>
          <a:endParaRPr lang="en-US"/>
        </a:p>
      </dgm:t>
    </dgm:pt>
    <dgm:pt modelId="{2A101A5A-15E2-4BB5-A0D8-D3E396C214BB}">
      <dgm:prSet/>
      <dgm:spPr/>
      <dgm:t>
        <a:bodyPr/>
        <a:lstStyle/>
        <a:p>
          <a:r>
            <a:rPr lang="fr-CA" dirty="0"/>
            <a:t>Ouverture de </a:t>
          </a:r>
          <a:r>
            <a:rPr lang="fr-CA" dirty="0" err="1"/>
            <a:t>RStudio</a:t>
          </a:r>
          <a:r>
            <a:rPr lang="fr-CA" dirty="0"/>
            <a:t> et exploration de l’environnement</a:t>
          </a:r>
          <a:endParaRPr lang="en-US" dirty="0"/>
        </a:p>
      </dgm:t>
    </dgm:pt>
    <dgm:pt modelId="{1D718585-76F2-49BB-A91D-915629D22A9B}" type="parTrans" cxnId="{5182E4DD-EB35-4677-AC08-7B93B48B2011}">
      <dgm:prSet/>
      <dgm:spPr/>
      <dgm:t>
        <a:bodyPr/>
        <a:lstStyle/>
        <a:p>
          <a:endParaRPr lang="en-US"/>
        </a:p>
      </dgm:t>
    </dgm:pt>
    <dgm:pt modelId="{068D32A8-F3B0-455C-AE3E-13CE82284D0E}" type="sibTrans" cxnId="{5182E4DD-EB35-4677-AC08-7B93B48B2011}">
      <dgm:prSet/>
      <dgm:spPr/>
      <dgm:t>
        <a:bodyPr/>
        <a:lstStyle/>
        <a:p>
          <a:endParaRPr lang="en-US"/>
        </a:p>
      </dgm:t>
    </dgm:pt>
    <dgm:pt modelId="{3E0DAAD7-71C6-4378-9A97-9234FC3945E3}">
      <dgm:prSet/>
      <dgm:spPr/>
      <dgm:t>
        <a:bodyPr/>
        <a:lstStyle/>
        <a:p>
          <a:r>
            <a:rPr lang="fr-CA"/>
            <a:t>Importation d’un « projet » à partir de Github</a:t>
          </a:r>
          <a:endParaRPr lang="en-US"/>
        </a:p>
      </dgm:t>
    </dgm:pt>
    <dgm:pt modelId="{E5FCF9FC-C800-450C-8830-8DC003208A53}" type="parTrans" cxnId="{9D827ADE-39F0-482D-B03E-72F1A5547942}">
      <dgm:prSet/>
      <dgm:spPr/>
      <dgm:t>
        <a:bodyPr/>
        <a:lstStyle/>
        <a:p>
          <a:endParaRPr lang="en-US"/>
        </a:p>
      </dgm:t>
    </dgm:pt>
    <dgm:pt modelId="{CF35BFD3-3A45-4F8E-80B1-151C44459276}" type="sibTrans" cxnId="{9D827ADE-39F0-482D-B03E-72F1A5547942}">
      <dgm:prSet/>
      <dgm:spPr/>
      <dgm:t>
        <a:bodyPr/>
        <a:lstStyle/>
        <a:p>
          <a:endParaRPr lang="en-US"/>
        </a:p>
      </dgm:t>
    </dgm:pt>
    <dgm:pt modelId="{D63287AE-AF98-442F-90B1-8371DCBAAABE}">
      <dgm:prSet/>
      <dgm:spPr/>
      <dgm:t>
        <a:bodyPr/>
        <a:lstStyle/>
        <a:p>
          <a:r>
            <a:rPr lang="fr-CA"/>
            <a:t>Exécution de blocs d’instructions (</a:t>
          </a:r>
          <a:r>
            <a:rPr lang="fr-CA" i="1"/>
            <a:t>chunks</a:t>
          </a:r>
          <a:r>
            <a:rPr lang="fr-CA"/>
            <a:t>) et observation des résultats</a:t>
          </a:r>
          <a:endParaRPr lang="en-US"/>
        </a:p>
      </dgm:t>
    </dgm:pt>
    <dgm:pt modelId="{71519446-4769-4BCA-B8AC-F1A225F975B2}" type="parTrans" cxnId="{76810321-6DB9-4DCB-9E7F-702361A7D419}">
      <dgm:prSet/>
      <dgm:spPr/>
      <dgm:t>
        <a:bodyPr/>
        <a:lstStyle/>
        <a:p>
          <a:endParaRPr lang="en-US"/>
        </a:p>
      </dgm:t>
    </dgm:pt>
    <dgm:pt modelId="{0A43B84B-C057-47E3-B77D-BD3AE9EF1026}" type="sibTrans" cxnId="{76810321-6DB9-4DCB-9E7F-702361A7D419}">
      <dgm:prSet/>
      <dgm:spPr/>
      <dgm:t>
        <a:bodyPr/>
        <a:lstStyle/>
        <a:p>
          <a:endParaRPr lang="en-US"/>
        </a:p>
      </dgm:t>
    </dgm:pt>
    <dgm:pt modelId="{AECE119F-1A97-4F51-9B53-1BEAEDBF5DFE}">
      <dgm:prSet/>
      <dgm:spPr/>
      <dgm:t>
        <a:bodyPr/>
        <a:lstStyle/>
        <a:p>
          <a:r>
            <a:rPr lang="fr-CA"/>
            <a:t>Questions</a:t>
          </a:r>
          <a:endParaRPr lang="en-US"/>
        </a:p>
      </dgm:t>
    </dgm:pt>
    <dgm:pt modelId="{A60D7C30-C487-4186-8B38-3E54E1AE5901}" type="parTrans" cxnId="{D7DDA148-4C8A-4DCE-9077-25D1A355B7C3}">
      <dgm:prSet/>
      <dgm:spPr/>
      <dgm:t>
        <a:bodyPr/>
        <a:lstStyle/>
        <a:p>
          <a:endParaRPr lang="en-US"/>
        </a:p>
      </dgm:t>
    </dgm:pt>
    <dgm:pt modelId="{DB2BE399-A055-4D6E-A702-2DFE946CFD34}" type="sibTrans" cxnId="{D7DDA148-4C8A-4DCE-9077-25D1A355B7C3}">
      <dgm:prSet/>
      <dgm:spPr/>
      <dgm:t>
        <a:bodyPr/>
        <a:lstStyle/>
        <a:p>
          <a:endParaRPr lang="en-US"/>
        </a:p>
      </dgm:t>
    </dgm:pt>
    <dgm:pt modelId="{EA7D6ED9-F46C-CF4E-B4E9-98BBE325E079}" type="pres">
      <dgm:prSet presAssocID="{97C44A37-718B-4F99-9C2C-CF0B1504F7AC}" presName="diagram" presStyleCnt="0">
        <dgm:presLayoutVars>
          <dgm:dir/>
          <dgm:resizeHandles val="exact"/>
        </dgm:presLayoutVars>
      </dgm:prSet>
      <dgm:spPr/>
    </dgm:pt>
    <dgm:pt modelId="{544B06C5-D8DB-DF4C-A6B4-09A9DDF0FFCA}" type="pres">
      <dgm:prSet presAssocID="{E62670D3-7939-4BBA-A58F-94F40E350B1A}" presName="node" presStyleLbl="node1" presStyleIdx="0" presStyleCnt="5">
        <dgm:presLayoutVars>
          <dgm:bulletEnabled val="1"/>
        </dgm:presLayoutVars>
      </dgm:prSet>
      <dgm:spPr/>
    </dgm:pt>
    <dgm:pt modelId="{44B488ED-AD80-C342-B29B-7B4620AD4807}" type="pres">
      <dgm:prSet presAssocID="{EB8B1551-A0DC-45E1-AF67-E6AA9FB03392}" presName="sibTrans" presStyleLbl="sibTrans2D1" presStyleIdx="0" presStyleCnt="4"/>
      <dgm:spPr/>
    </dgm:pt>
    <dgm:pt modelId="{82373AFB-0B9C-1E41-8731-902BC59484D7}" type="pres">
      <dgm:prSet presAssocID="{EB8B1551-A0DC-45E1-AF67-E6AA9FB03392}" presName="connectorText" presStyleLbl="sibTrans2D1" presStyleIdx="0" presStyleCnt="4"/>
      <dgm:spPr/>
    </dgm:pt>
    <dgm:pt modelId="{0D80DB22-3E1A-4745-A264-17D333CC84C5}" type="pres">
      <dgm:prSet presAssocID="{2A101A5A-15E2-4BB5-A0D8-D3E396C214BB}" presName="node" presStyleLbl="node1" presStyleIdx="1" presStyleCnt="5">
        <dgm:presLayoutVars>
          <dgm:bulletEnabled val="1"/>
        </dgm:presLayoutVars>
      </dgm:prSet>
      <dgm:spPr/>
    </dgm:pt>
    <dgm:pt modelId="{27D50F7C-9F95-6B4B-A5E5-2E63B926BC27}" type="pres">
      <dgm:prSet presAssocID="{068D32A8-F3B0-455C-AE3E-13CE82284D0E}" presName="sibTrans" presStyleLbl="sibTrans2D1" presStyleIdx="1" presStyleCnt="4"/>
      <dgm:spPr/>
    </dgm:pt>
    <dgm:pt modelId="{44388E37-AC98-1D46-ADA7-FA2BC56115D2}" type="pres">
      <dgm:prSet presAssocID="{068D32A8-F3B0-455C-AE3E-13CE82284D0E}" presName="connectorText" presStyleLbl="sibTrans2D1" presStyleIdx="1" presStyleCnt="4"/>
      <dgm:spPr/>
    </dgm:pt>
    <dgm:pt modelId="{8108E2D4-7F83-9944-9D8E-6579F02CF939}" type="pres">
      <dgm:prSet presAssocID="{3E0DAAD7-71C6-4378-9A97-9234FC3945E3}" presName="node" presStyleLbl="node1" presStyleIdx="2" presStyleCnt="5">
        <dgm:presLayoutVars>
          <dgm:bulletEnabled val="1"/>
        </dgm:presLayoutVars>
      </dgm:prSet>
      <dgm:spPr/>
    </dgm:pt>
    <dgm:pt modelId="{D3757EA1-86D0-EA48-87B1-645CF2D15793}" type="pres">
      <dgm:prSet presAssocID="{CF35BFD3-3A45-4F8E-80B1-151C44459276}" presName="sibTrans" presStyleLbl="sibTrans2D1" presStyleIdx="2" presStyleCnt="4"/>
      <dgm:spPr/>
    </dgm:pt>
    <dgm:pt modelId="{738425B5-9BA6-F144-ABCA-AA50365E30F6}" type="pres">
      <dgm:prSet presAssocID="{CF35BFD3-3A45-4F8E-80B1-151C44459276}" presName="connectorText" presStyleLbl="sibTrans2D1" presStyleIdx="2" presStyleCnt="4"/>
      <dgm:spPr/>
    </dgm:pt>
    <dgm:pt modelId="{37681E3F-7BEB-2247-B5D9-F76B9845D737}" type="pres">
      <dgm:prSet presAssocID="{D63287AE-AF98-442F-90B1-8371DCBAAABE}" presName="node" presStyleLbl="node1" presStyleIdx="3" presStyleCnt="5">
        <dgm:presLayoutVars>
          <dgm:bulletEnabled val="1"/>
        </dgm:presLayoutVars>
      </dgm:prSet>
      <dgm:spPr/>
    </dgm:pt>
    <dgm:pt modelId="{64B973B2-2472-EC40-9F87-E36EFE4967B3}" type="pres">
      <dgm:prSet presAssocID="{0A43B84B-C057-47E3-B77D-BD3AE9EF1026}" presName="sibTrans" presStyleLbl="sibTrans2D1" presStyleIdx="3" presStyleCnt="4"/>
      <dgm:spPr/>
    </dgm:pt>
    <dgm:pt modelId="{0C7ACCFF-D5D8-8B4F-B4CD-B3608C0C5852}" type="pres">
      <dgm:prSet presAssocID="{0A43B84B-C057-47E3-B77D-BD3AE9EF1026}" presName="connectorText" presStyleLbl="sibTrans2D1" presStyleIdx="3" presStyleCnt="4"/>
      <dgm:spPr/>
    </dgm:pt>
    <dgm:pt modelId="{EEFDFB55-C02D-2246-8C10-B378343BA18E}" type="pres">
      <dgm:prSet presAssocID="{AECE119F-1A97-4F51-9B53-1BEAEDBF5DFE}" presName="node" presStyleLbl="node1" presStyleIdx="4" presStyleCnt="5">
        <dgm:presLayoutVars>
          <dgm:bulletEnabled val="1"/>
        </dgm:presLayoutVars>
      </dgm:prSet>
      <dgm:spPr/>
    </dgm:pt>
  </dgm:ptLst>
  <dgm:cxnLst>
    <dgm:cxn modelId="{76810321-6DB9-4DCB-9E7F-702361A7D419}" srcId="{97C44A37-718B-4F99-9C2C-CF0B1504F7AC}" destId="{D63287AE-AF98-442F-90B1-8371DCBAAABE}" srcOrd="3" destOrd="0" parTransId="{71519446-4769-4BCA-B8AC-F1A225F975B2}" sibTransId="{0A43B84B-C057-47E3-B77D-BD3AE9EF1026}"/>
    <dgm:cxn modelId="{D423862F-676D-9349-851F-925796F44A1C}" type="presOf" srcId="{068D32A8-F3B0-455C-AE3E-13CE82284D0E}" destId="{44388E37-AC98-1D46-ADA7-FA2BC56115D2}" srcOrd="1" destOrd="0" presId="urn:microsoft.com/office/officeart/2005/8/layout/process5"/>
    <dgm:cxn modelId="{6F183C3F-9C82-884F-858F-3BF4C8C4D227}" type="presOf" srcId="{CF35BFD3-3A45-4F8E-80B1-151C44459276}" destId="{738425B5-9BA6-F144-ABCA-AA50365E30F6}" srcOrd="1" destOrd="0" presId="urn:microsoft.com/office/officeart/2005/8/layout/process5"/>
    <dgm:cxn modelId="{409E6741-123F-B242-BCC3-44C9CC7A0C0F}" type="presOf" srcId="{0A43B84B-C057-47E3-B77D-BD3AE9EF1026}" destId="{0C7ACCFF-D5D8-8B4F-B4CD-B3608C0C5852}" srcOrd="1" destOrd="0" presId="urn:microsoft.com/office/officeart/2005/8/layout/process5"/>
    <dgm:cxn modelId="{D7DDA148-4C8A-4DCE-9077-25D1A355B7C3}" srcId="{97C44A37-718B-4F99-9C2C-CF0B1504F7AC}" destId="{AECE119F-1A97-4F51-9B53-1BEAEDBF5DFE}" srcOrd="4" destOrd="0" parTransId="{A60D7C30-C487-4186-8B38-3E54E1AE5901}" sibTransId="{DB2BE399-A055-4D6E-A702-2DFE946CFD34}"/>
    <dgm:cxn modelId="{CAC54A58-C14F-6B43-A63E-6EB2F6899AC5}" type="presOf" srcId="{EB8B1551-A0DC-45E1-AF67-E6AA9FB03392}" destId="{82373AFB-0B9C-1E41-8731-902BC59484D7}" srcOrd="1" destOrd="0" presId="urn:microsoft.com/office/officeart/2005/8/layout/process5"/>
    <dgm:cxn modelId="{4926545D-CF42-40CE-9654-6F5BFD5D7DA4}" srcId="{97C44A37-718B-4F99-9C2C-CF0B1504F7AC}" destId="{E62670D3-7939-4BBA-A58F-94F40E350B1A}" srcOrd="0" destOrd="0" parTransId="{5D2DF3C3-C04B-488D-A3AB-E98662BE3564}" sibTransId="{EB8B1551-A0DC-45E1-AF67-E6AA9FB03392}"/>
    <dgm:cxn modelId="{E48B948E-5309-2F42-9267-F3DF02FFBEB9}" type="presOf" srcId="{AECE119F-1A97-4F51-9B53-1BEAEDBF5DFE}" destId="{EEFDFB55-C02D-2246-8C10-B378343BA18E}" srcOrd="0" destOrd="0" presId="urn:microsoft.com/office/officeart/2005/8/layout/process5"/>
    <dgm:cxn modelId="{E451D99A-B355-BB41-8CDF-CD829CEBF329}" type="presOf" srcId="{068D32A8-F3B0-455C-AE3E-13CE82284D0E}" destId="{27D50F7C-9F95-6B4B-A5E5-2E63B926BC27}" srcOrd="0" destOrd="0" presId="urn:microsoft.com/office/officeart/2005/8/layout/process5"/>
    <dgm:cxn modelId="{5F8172B2-EFFF-8444-A269-097990D7D621}" type="presOf" srcId="{CF35BFD3-3A45-4F8E-80B1-151C44459276}" destId="{D3757EA1-86D0-EA48-87B1-645CF2D15793}" srcOrd="0" destOrd="0" presId="urn:microsoft.com/office/officeart/2005/8/layout/process5"/>
    <dgm:cxn modelId="{A4DB30B9-2670-3C4E-A18E-7AB0B01CC860}" type="presOf" srcId="{97C44A37-718B-4F99-9C2C-CF0B1504F7AC}" destId="{EA7D6ED9-F46C-CF4E-B4E9-98BBE325E079}" srcOrd="0" destOrd="0" presId="urn:microsoft.com/office/officeart/2005/8/layout/process5"/>
    <dgm:cxn modelId="{F1193BBA-1250-A04E-BCFE-BB73462584A2}" type="presOf" srcId="{EB8B1551-A0DC-45E1-AF67-E6AA9FB03392}" destId="{44B488ED-AD80-C342-B29B-7B4620AD4807}" srcOrd="0" destOrd="0" presId="urn:microsoft.com/office/officeart/2005/8/layout/process5"/>
    <dgm:cxn modelId="{388CFED6-333C-254B-8E64-9F9CB9FB612C}" type="presOf" srcId="{D63287AE-AF98-442F-90B1-8371DCBAAABE}" destId="{37681E3F-7BEB-2247-B5D9-F76B9845D737}" srcOrd="0" destOrd="0" presId="urn:microsoft.com/office/officeart/2005/8/layout/process5"/>
    <dgm:cxn modelId="{91C8E4D7-75C6-D342-943F-E1E739E27A96}" type="presOf" srcId="{2A101A5A-15E2-4BB5-A0D8-D3E396C214BB}" destId="{0D80DB22-3E1A-4745-A264-17D333CC84C5}" srcOrd="0" destOrd="0" presId="urn:microsoft.com/office/officeart/2005/8/layout/process5"/>
    <dgm:cxn modelId="{894599DC-52FA-0A49-9F7B-92520EAD108B}" type="presOf" srcId="{3E0DAAD7-71C6-4378-9A97-9234FC3945E3}" destId="{8108E2D4-7F83-9944-9D8E-6579F02CF939}" srcOrd="0" destOrd="0" presId="urn:microsoft.com/office/officeart/2005/8/layout/process5"/>
    <dgm:cxn modelId="{DCB0FDDC-0B46-DA47-AEAC-CA62BC2ED3DC}" type="presOf" srcId="{0A43B84B-C057-47E3-B77D-BD3AE9EF1026}" destId="{64B973B2-2472-EC40-9F87-E36EFE4967B3}" srcOrd="0" destOrd="0" presId="urn:microsoft.com/office/officeart/2005/8/layout/process5"/>
    <dgm:cxn modelId="{5182E4DD-EB35-4677-AC08-7B93B48B2011}" srcId="{97C44A37-718B-4F99-9C2C-CF0B1504F7AC}" destId="{2A101A5A-15E2-4BB5-A0D8-D3E396C214BB}" srcOrd="1" destOrd="0" parTransId="{1D718585-76F2-49BB-A91D-915629D22A9B}" sibTransId="{068D32A8-F3B0-455C-AE3E-13CE82284D0E}"/>
    <dgm:cxn modelId="{9D827ADE-39F0-482D-B03E-72F1A5547942}" srcId="{97C44A37-718B-4F99-9C2C-CF0B1504F7AC}" destId="{3E0DAAD7-71C6-4378-9A97-9234FC3945E3}" srcOrd="2" destOrd="0" parTransId="{E5FCF9FC-C800-450C-8830-8DC003208A53}" sibTransId="{CF35BFD3-3A45-4F8E-80B1-151C44459276}"/>
    <dgm:cxn modelId="{4F7A01F4-5046-6245-B300-FC57EE4DB98F}" type="presOf" srcId="{E62670D3-7939-4BBA-A58F-94F40E350B1A}" destId="{544B06C5-D8DB-DF4C-A6B4-09A9DDF0FFCA}" srcOrd="0" destOrd="0" presId="urn:microsoft.com/office/officeart/2005/8/layout/process5"/>
    <dgm:cxn modelId="{41288E00-FACC-DE41-85DE-AF17AA3DFF6E}" type="presParOf" srcId="{EA7D6ED9-F46C-CF4E-B4E9-98BBE325E079}" destId="{544B06C5-D8DB-DF4C-A6B4-09A9DDF0FFCA}" srcOrd="0" destOrd="0" presId="urn:microsoft.com/office/officeart/2005/8/layout/process5"/>
    <dgm:cxn modelId="{E2A49EF5-5BDF-D24B-B5A5-E70D93D951A7}" type="presParOf" srcId="{EA7D6ED9-F46C-CF4E-B4E9-98BBE325E079}" destId="{44B488ED-AD80-C342-B29B-7B4620AD4807}" srcOrd="1" destOrd="0" presId="urn:microsoft.com/office/officeart/2005/8/layout/process5"/>
    <dgm:cxn modelId="{A7B3C522-4BE2-7548-AC62-5C88E2A7B5C3}" type="presParOf" srcId="{44B488ED-AD80-C342-B29B-7B4620AD4807}" destId="{82373AFB-0B9C-1E41-8731-902BC59484D7}" srcOrd="0" destOrd="0" presId="urn:microsoft.com/office/officeart/2005/8/layout/process5"/>
    <dgm:cxn modelId="{C083EAE6-DF22-0E47-962D-EAD765D4F80C}" type="presParOf" srcId="{EA7D6ED9-F46C-CF4E-B4E9-98BBE325E079}" destId="{0D80DB22-3E1A-4745-A264-17D333CC84C5}" srcOrd="2" destOrd="0" presId="urn:microsoft.com/office/officeart/2005/8/layout/process5"/>
    <dgm:cxn modelId="{84AEA873-21AF-0043-9E3A-29BE97E251B4}" type="presParOf" srcId="{EA7D6ED9-F46C-CF4E-B4E9-98BBE325E079}" destId="{27D50F7C-9F95-6B4B-A5E5-2E63B926BC27}" srcOrd="3" destOrd="0" presId="urn:microsoft.com/office/officeart/2005/8/layout/process5"/>
    <dgm:cxn modelId="{71D2ACEC-0D46-CC46-8F1C-1CB3E20F7C62}" type="presParOf" srcId="{27D50F7C-9F95-6B4B-A5E5-2E63B926BC27}" destId="{44388E37-AC98-1D46-ADA7-FA2BC56115D2}" srcOrd="0" destOrd="0" presId="urn:microsoft.com/office/officeart/2005/8/layout/process5"/>
    <dgm:cxn modelId="{B2F3063B-479A-BD46-AD9B-D4D36D062D73}" type="presParOf" srcId="{EA7D6ED9-F46C-CF4E-B4E9-98BBE325E079}" destId="{8108E2D4-7F83-9944-9D8E-6579F02CF939}" srcOrd="4" destOrd="0" presId="urn:microsoft.com/office/officeart/2005/8/layout/process5"/>
    <dgm:cxn modelId="{3C5BF6D3-4806-284A-9972-516240B8CE52}" type="presParOf" srcId="{EA7D6ED9-F46C-CF4E-B4E9-98BBE325E079}" destId="{D3757EA1-86D0-EA48-87B1-645CF2D15793}" srcOrd="5" destOrd="0" presId="urn:microsoft.com/office/officeart/2005/8/layout/process5"/>
    <dgm:cxn modelId="{8B0DFD3A-D9B0-804F-8729-095E1AABADF1}" type="presParOf" srcId="{D3757EA1-86D0-EA48-87B1-645CF2D15793}" destId="{738425B5-9BA6-F144-ABCA-AA50365E30F6}" srcOrd="0" destOrd="0" presId="urn:microsoft.com/office/officeart/2005/8/layout/process5"/>
    <dgm:cxn modelId="{0D920277-B60D-444E-967F-5BD81E1F83C8}" type="presParOf" srcId="{EA7D6ED9-F46C-CF4E-B4E9-98BBE325E079}" destId="{37681E3F-7BEB-2247-B5D9-F76B9845D737}" srcOrd="6" destOrd="0" presId="urn:microsoft.com/office/officeart/2005/8/layout/process5"/>
    <dgm:cxn modelId="{7BED7CA1-ABCB-AC44-A1EE-3398B8E577A1}" type="presParOf" srcId="{EA7D6ED9-F46C-CF4E-B4E9-98BBE325E079}" destId="{64B973B2-2472-EC40-9F87-E36EFE4967B3}" srcOrd="7" destOrd="0" presId="urn:microsoft.com/office/officeart/2005/8/layout/process5"/>
    <dgm:cxn modelId="{19895E02-3449-024A-8BFE-0040995472D3}" type="presParOf" srcId="{64B973B2-2472-EC40-9F87-E36EFE4967B3}" destId="{0C7ACCFF-D5D8-8B4F-B4CD-B3608C0C5852}" srcOrd="0" destOrd="0" presId="urn:microsoft.com/office/officeart/2005/8/layout/process5"/>
    <dgm:cxn modelId="{2E7A54C6-C706-BF4D-B393-7D9C69A8C911}" type="presParOf" srcId="{EA7D6ED9-F46C-CF4E-B4E9-98BBE325E079}" destId="{EEFDFB55-C02D-2246-8C10-B378343BA1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fr-CA"/>
            <a:t>Ensemble de méthodes qui se développent dans la 2</a:t>
          </a:r>
          <a:r>
            <a:rPr lang="fr-CA" baseline="30000"/>
            <a:t>e</a:t>
          </a:r>
          <a:r>
            <a:rPr lang="fr-CA"/>
            <a:t> moitié du XXe siècle au confluent de la linguistique, des statistiques et de l’informatique.</a:t>
          </a:r>
          <a:endParaRPr lang="en-US"/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/>
            <a:t>Centrée initialement sur les mots (analyse lexicale), l’ADT a évolué vers l’analyse sémantique (signification des mots insérés dans leurs contextes);</a:t>
          </a:r>
          <a:endParaRPr lang="en-US"/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5D47B75A-AA92-40DD-BC6D-627135ACFE67}">
      <dgm:prSet/>
      <dgm:spPr/>
      <dgm:t>
        <a:bodyPr/>
        <a:lstStyle/>
        <a:p>
          <a:r>
            <a:rPr lang="fr-CA"/>
            <a:t>Les méthodes utilisées pour traiter le matériau textuel et en extraire des informations ont beaucoup évolué et se sont considérablement complexifiés.</a:t>
          </a:r>
          <a:endParaRPr lang="en-US"/>
        </a:p>
      </dgm:t>
    </dgm:pt>
    <dgm:pt modelId="{CC3C4C1F-1800-4D59-B83C-16C11D2EF05B}" type="parTrans" cxnId="{42507682-0CEC-420C-9CEE-841EF3B9CC1B}">
      <dgm:prSet/>
      <dgm:spPr/>
      <dgm:t>
        <a:bodyPr/>
        <a:lstStyle/>
        <a:p>
          <a:endParaRPr lang="en-US"/>
        </a:p>
      </dgm:t>
    </dgm:pt>
    <dgm:pt modelId="{147BFE44-BE27-490B-9FB3-C6F4BCC902D3}" type="sibTrans" cxnId="{42507682-0CEC-420C-9CEE-841EF3B9CC1B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81F1FA-FD3F-F44D-A69C-64646E29B52D}" type="pres">
      <dgm:prSet presAssocID="{AE9C45ED-5617-4EC6-B490-43C237F41F09}" presName="spacer" presStyleCnt="0"/>
      <dgm:spPr/>
    </dgm:pt>
    <dgm:pt modelId="{4AEF16AF-90D0-F646-8E54-80D03C6F73A7}" type="pres">
      <dgm:prSet presAssocID="{5D47B75A-AA92-40DD-BC6D-627135ACFE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42507682-0CEC-420C-9CEE-841EF3B9CC1B}" srcId="{EB3E9BFB-1CF4-4A0E-B22E-49D2C4AADD53}" destId="{5D47B75A-AA92-40DD-BC6D-627135ACFE67}" srcOrd="2" destOrd="0" parTransId="{CC3C4C1F-1800-4D59-B83C-16C11D2EF05B}" sibTransId="{147BFE44-BE27-490B-9FB3-C6F4BCC902D3}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696181B9-7D0F-2F48-B621-A772C9FE312B}" type="presOf" srcId="{5D47B75A-AA92-40DD-BC6D-627135ACFE67}" destId="{4AEF16AF-90D0-F646-8E54-80D03C6F73A7}" srcOrd="0" destOrd="0" presId="urn:microsoft.com/office/officeart/2005/8/layout/vList2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  <dgm:cxn modelId="{9BA8475B-04E5-BB4D-9180-ED42B4053BB6}" type="presParOf" srcId="{6F2BBC26-3C45-144F-B357-128316F6C843}" destId="{A981F1FA-FD3F-F44D-A69C-64646E29B52D}" srcOrd="3" destOrd="0" presId="urn:microsoft.com/office/officeart/2005/8/layout/vList2"/>
    <dgm:cxn modelId="{5730E54B-2534-9F48-A31A-682181799335}" type="presParOf" srcId="{6F2BBC26-3C45-144F-B357-128316F6C843}" destId="{4AEF16AF-90D0-F646-8E54-80D03C6F73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06D7D-F555-4060-9D9D-8B4413A7251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00839B-AF73-4424-91B9-C5D76CE5E1C2}">
      <dgm:prSet/>
      <dgm:spPr/>
      <dgm:t>
        <a:bodyPr/>
        <a:lstStyle/>
        <a:p>
          <a:r>
            <a:rPr lang="fr-CA" dirty="0"/>
            <a:t>Langage développé précisément pour l’analyse de données</a:t>
          </a:r>
          <a:endParaRPr lang="en-US" dirty="0"/>
        </a:p>
      </dgm:t>
    </dgm:pt>
    <dgm:pt modelId="{8A9DF883-17DD-4783-949A-0CF32333B6F3}" type="parTrans" cxnId="{7098A6C7-B008-4CA7-96DC-948FB32C6612}">
      <dgm:prSet/>
      <dgm:spPr/>
      <dgm:t>
        <a:bodyPr/>
        <a:lstStyle/>
        <a:p>
          <a:endParaRPr lang="en-US"/>
        </a:p>
      </dgm:t>
    </dgm:pt>
    <dgm:pt modelId="{D2525045-57D9-4BBB-9320-2DD0E2DED841}" type="sibTrans" cxnId="{7098A6C7-B008-4CA7-96DC-948FB32C6612}">
      <dgm:prSet/>
      <dgm:spPr/>
      <dgm:t>
        <a:bodyPr/>
        <a:lstStyle/>
        <a:p>
          <a:endParaRPr lang="en-US"/>
        </a:p>
      </dgm:t>
    </dgm:pt>
    <dgm:pt modelId="{844DAD31-7E63-4261-B99B-89F8982ABDAB}">
      <dgm:prSet/>
      <dgm:spPr/>
      <dgm:t>
        <a:bodyPr/>
        <a:lstStyle/>
        <a:p>
          <a:r>
            <a:rPr lang="fr-CA" dirty="0"/>
            <a:t>Largement utilisé par les universitaires</a:t>
          </a:r>
          <a:endParaRPr lang="en-US" dirty="0"/>
        </a:p>
      </dgm:t>
    </dgm:pt>
    <dgm:pt modelId="{7D4514D1-65B2-42D1-A86B-7B91D030EE88}" type="parTrans" cxnId="{2B4CD497-9EC1-49DD-9D87-4CC1006FDC9A}">
      <dgm:prSet/>
      <dgm:spPr/>
      <dgm:t>
        <a:bodyPr/>
        <a:lstStyle/>
        <a:p>
          <a:endParaRPr lang="en-US"/>
        </a:p>
      </dgm:t>
    </dgm:pt>
    <dgm:pt modelId="{38EA2CAB-043B-4B79-8037-D0FA00ED38DD}" type="sibTrans" cxnId="{2B4CD497-9EC1-49DD-9D87-4CC1006FDC9A}">
      <dgm:prSet/>
      <dgm:spPr/>
      <dgm:t>
        <a:bodyPr/>
        <a:lstStyle/>
        <a:p>
          <a:endParaRPr lang="en-US"/>
        </a:p>
      </dgm:t>
    </dgm:pt>
    <dgm:pt modelId="{1B6E07FC-828E-40F9-A09D-A2AFB07EF655}">
      <dgm:prSet/>
      <dgm:spPr/>
      <dgm:t>
        <a:bodyPr/>
        <a:lstStyle/>
        <a:p>
          <a:r>
            <a:rPr lang="fr-CA" dirty="0"/>
            <a:t>Support (</a:t>
          </a:r>
          <a:r>
            <a:rPr lang="fr-CA" dirty="0" err="1"/>
            <a:t>StackOverflow</a:t>
          </a:r>
          <a:r>
            <a:rPr lang="fr-CA" dirty="0"/>
            <a:t>, </a:t>
          </a:r>
          <a:r>
            <a:rPr lang="fr-CA" dirty="0" err="1"/>
            <a:t>ChatGPT</a:t>
          </a:r>
          <a:r>
            <a:rPr lang="fr-CA" dirty="0"/>
            <a:t>)</a:t>
          </a:r>
          <a:endParaRPr lang="en-US" dirty="0"/>
        </a:p>
      </dgm:t>
    </dgm:pt>
    <dgm:pt modelId="{D4E2C266-B17F-4155-A217-EC86F489A124}" type="parTrans" cxnId="{217D3952-15B4-416D-8CF6-E7C8BF8B6F41}">
      <dgm:prSet/>
      <dgm:spPr/>
      <dgm:t>
        <a:bodyPr/>
        <a:lstStyle/>
        <a:p>
          <a:endParaRPr lang="en-US"/>
        </a:p>
      </dgm:t>
    </dgm:pt>
    <dgm:pt modelId="{3D5145CA-90E3-4DBF-94F4-AAAAE57BC572}" type="sibTrans" cxnId="{217D3952-15B4-416D-8CF6-E7C8BF8B6F41}">
      <dgm:prSet/>
      <dgm:spPr/>
      <dgm:t>
        <a:bodyPr/>
        <a:lstStyle/>
        <a:p>
          <a:endParaRPr lang="en-US"/>
        </a:p>
      </dgm:t>
    </dgm:pt>
    <dgm:pt modelId="{66D110F2-A659-41AE-8D3A-1A7963CDFEDF}">
      <dgm:prSet/>
      <dgm:spPr/>
      <dgm:t>
        <a:bodyPr/>
        <a:lstStyle/>
        <a:p>
          <a:r>
            <a:rPr lang="fr-CA" dirty="0"/>
            <a:t>Plus de 19 000 extensions dédiées à diverses tâches, dont le </a:t>
          </a:r>
          <a:r>
            <a:rPr lang="fr-CA" i="1" dirty="0"/>
            <a:t>NLP</a:t>
          </a:r>
          <a:endParaRPr lang="en-US" dirty="0"/>
        </a:p>
      </dgm:t>
    </dgm:pt>
    <dgm:pt modelId="{9299466F-1F41-40E6-BCA6-AD92828D3BF1}" type="parTrans" cxnId="{4BE7AB11-9DAB-4A95-9621-381484408B37}">
      <dgm:prSet/>
      <dgm:spPr/>
      <dgm:t>
        <a:bodyPr/>
        <a:lstStyle/>
        <a:p>
          <a:endParaRPr lang="en-US"/>
        </a:p>
      </dgm:t>
    </dgm:pt>
    <dgm:pt modelId="{11CF62A6-37A9-4141-9A01-158DD74C342F}" type="sibTrans" cxnId="{4BE7AB11-9DAB-4A95-9621-381484408B37}">
      <dgm:prSet/>
      <dgm:spPr/>
      <dgm:t>
        <a:bodyPr/>
        <a:lstStyle/>
        <a:p>
          <a:endParaRPr lang="en-US"/>
        </a:p>
      </dgm:t>
    </dgm:pt>
    <dgm:pt modelId="{3B9069FD-66D6-4B25-89B4-125D290F624F}">
      <dgm:prSet/>
      <dgm:spPr/>
      <dgm:t>
        <a:bodyPr/>
        <a:lstStyle/>
        <a:p>
          <a:r>
            <a:rPr lang="fr-CA" dirty="0" err="1"/>
            <a:t>RStudio</a:t>
          </a:r>
          <a:r>
            <a:rPr lang="fr-CA" dirty="0"/>
            <a:t> : environnement de développement et d’expérimentation facile à utilisé</a:t>
          </a:r>
          <a:endParaRPr lang="en-US" dirty="0"/>
        </a:p>
      </dgm:t>
    </dgm:pt>
    <dgm:pt modelId="{8E7A58D3-ACEC-46E1-9B25-B2BA243B3588}" type="parTrans" cxnId="{A7876A55-BBF6-45A1-9BD1-CB91B45336FD}">
      <dgm:prSet/>
      <dgm:spPr/>
      <dgm:t>
        <a:bodyPr/>
        <a:lstStyle/>
        <a:p>
          <a:endParaRPr lang="en-US"/>
        </a:p>
      </dgm:t>
    </dgm:pt>
    <dgm:pt modelId="{6180F56D-E1CC-4A8A-92C9-2BD5ED7EB1D1}" type="sibTrans" cxnId="{A7876A55-BBF6-45A1-9BD1-CB91B45336FD}">
      <dgm:prSet/>
      <dgm:spPr/>
      <dgm:t>
        <a:bodyPr/>
        <a:lstStyle/>
        <a:p>
          <a:endParaRPr lang="en-US"/>
        </a:p>
      </dgm:t>
    </dgm:pt>
    <dgm:pt modelId="{687C6C97-7E6F-044A-8DA7-2FDE482B652B}" type="pres">
      <dgm:prSet presAssocID="{05106D7D-F555-4060-9D9D-8B4413A72518}" presName="diagram" presStyleCnt="0">
        <dgm:presLayoutVars>
          <dgm:dir/>
          <dgm:resizeHandles val="exact"/>
        </dgm:presLayoutVars>
      </dgm:prSet>
      <dgm:spPr/>
    </dgm:pt>
    <dgm:pt modelId="{5FD886ED-B39E-AD44-AC20-A4CE3A031A0F}" type="pres">
      <dgm:prSet presAssocID="{4F00839B-AF73-4424-91B9-C5D76CE5E1C2}" presName="node" presStyleLbl="node1" presStyleIdx="0" presStyleCnt="5">
        <dgm:presLayoutVars>
          <dgm:bulletEnabled val="1"/>
        </dgm:presLayoutVars>
      </dgm:prSet>
      <dgm:spPr/>
    </dgm:pt>
    <dgm:pt modelId="{FB0DD5B5-F18C-094C-951E-438AB77DEBEC}" type="pres">
      <dgm:prSet presAssocID="{D2525045-57D9-4BBB-9320-2DD0E2DED841}" presName="sibTrans" presStyleCnt="0"/>
      <dgm:spPr/>
    </dgm:pt>
    <dgm:pt modelId="{E26CAECF-BC48-9A41-9202-607D58536798}" type="pres">
      <dgm:prSet presAssocID="{844DAD31-7E63-4261-B99B-89F8982ABDAB}" presName="node" presStyleLbl="node1" presStyleIdx="1" presStyleCnt="5">
        <dgm:presLayoutVars>
          <dgm:bulletEnabled val="1"/>
        </dgm:presLayoutVars>
      </dgm:prSet>
      <dgm:spPr/>
    </dgm:pt>
    <dgm:pt modelId="{3C0C6D07-5989-9D4E-B88E-00C4A014D46F}" type="pres">
      <dgm:prSet presAssocID="{38EA2CAB-043B-4B79-8037-D0FA00ED38DD}" presName="sibTrans" presStyleCnt="0"/>
      <dgm:spPr/>
    </dgm:pt>
    <dgm:pt modelId="{D15400B8-6BBE-3848-B1D5-2A06CDC325E7}" type="pres">
      <dgm:prSet presAssocID="{1B6E07FC-828E-40F9-A09D-A2AFB07EF655}" presName="node" presStyleLbl="node1" presStyleIdx="2" presStyleCnt="5">
        <dgm:presLayoutVars>
          <dgm:bulletEnabled val="1"/>
        </dgm:presLayoutVars>
      </dgm:prSet>
      <dgm:spPr/>
    </dgm:pt>
    <dgm:pt modelId="{750DD972-664F-E544-BD73-4611E5D04628}" type="pres">
      <dgm:prSet presAssocID="{3D5145CA-90E3-4DBF-94F4-AAAAE57BC572}" presName="sibTrans" presStyleCnt="0"/>
      <dgm:spPr/>
    </dgm:pt>
    <dgm:pt modelId="{9E239B94-62B7-9A48-8A5F-C815864AA99C}" type="pres">
      <dgm:prSet presAssocID="{66D110F2-A659-41AE-8D3A-1A7963CDFEDF}" presName="node" presStyleLbl="node1" presStyleIdx="3" presStyleCnt="5">
        <dgm:presLayoutVars>
          <dgm:bulletEnabled val="1"/>
        </dgm:presLayoutVars>
      </dgm:prSet>
      <dgm:spPr/>
    </dgm:pt>
    <dgm:pt modelId="{72731FD0-BA90-314F-B1CD-0873C2634FC4}" type="pres">
      <dgm:prSet presAssocID="{11CF62A6-37A9-4141-9A01-158DD74C342F}" presName="sibTrans" presStyleCnt="0"/>
      <dgm:spPr/>
    </dgm:pt>
    <dgm:pt modelId="{07A902FA-905B-9E40-88C7-A984D04EB951}" type="pres">
      <dgm:prSet presAssocID="{3B9069FD-66D6-4B25-89B4-125D290F624F}" presName="node" presStyleLbl="node1" presStyleIdx="4" presStyleCnt="5">
        <dgm:presLayoutVars>
          <dgm:bulletEnabled val="1"/>
        </dgm:presLayoutVars>
      </dgm:prSet>
      <dgm:spPr/>
    </dgm:pt>
  </dgm:ptLst>
  <dgm:cxnLst>
    <dgm:cxn modelId="{4BE7AB11-9DAB-4A95-9621-381484408B37}" srcId="{05106D7D-F555-4060-9D9D-8B4413A72518}" destId="{66D110F2-A659-41AE-8D3A-1A7963CDFEDF}" srcOrd="3" destOrd="0" parTransId="{9299466F-1F41-40E6-BCA6-AD92828D3BF1}" sibTransId="{11CF62A6-37A9-4141-9A01-158DD74C342F}"/>
    <dgm:cxn modelId="{C4FBC220-F3A4-8944-AEFF-AD5AE86C48D2}" type="presOf" srcId="{4F00839B-AF73-4424-91B9-C5D76CE5E1C2}" destId="{5FD886ED-B39E-AD44-AC20-A4CE3A031A0F}" srcOrd="0" destOrd="0" presId="urn:microsoft.com/office/officeart/2005/8/layout/default"/>
    <dgm:cxn modelId="{1BDD0E31-483E-8E4E-A093-B35EA00C8B1D}" type="presOf" srcId="{66D110F2-A659-41AE-8D3A-1A7963CDFEDF}" destId="{9E239B94-62B7-9A48-8A5F-C815864AA99C}" srcOrd="0" destOrd="0" presId="urn:microsoft.com/office/officeart/2005/8/layout/default"/>
    <dgm:cxn modelId="{23386E4B-F15B-144F-93B1-74A2D8D8BC80}" type="presOf" srcId="{844DAD31-7E63-4261-B99B-89F8982ABDAB}" destId="{E26CAECF-BC48-9A41-9202-607D58536798}" srcOrd="0" destOrd="0" presId="urn:microsoft.com/office/officeart/2005/8/layout/default"/>
    <dgm:cxn modelId="{217D3952-15B4-416D-8CF6-E7C8BF8B6F41}" srcId="{05106D7D-F555-4060-9D9D-8B4413A72518}" destId="{1B6E07FC-828E-40F9-A09D-A2AFB07EF655}" srcOrd="2" destOrd="0" parTransId="{D4E2C266-B17F-4155-A217-EC86F489A124}" sibTransId="{3D5145CA-90E3-4DBF-94F4-AAAAE57BC572}"/>
    <dgm:cxn modelId="{A7876A55-BBF6-45A1-9BD1-CB91B45336FD}" srcId="{05106D7D-F555-4060-9D9D-8B4413A72518}" destId="{3B9069FD-66D6-4B25-89B4-125D290F624F}" srcOrd="4" destOrd="0" parTransId="{8E7A58D3-ACEC-46E1-9B25-B2BA243B3588}" sibTransId="{6180F56D-E1CC-4A8A-92C9-2BD5ED7EB1D1}"/>
    <dgm:cxn modelId="{5CB1BD91-2A36-954E-900C-60483C3CB066}" type="presOf" srcId="{1B6E07FC-828E-40F9-A09D-A2AFB07EF655}" destId="{D15400B8-6BBE-3848-B1D5-2A06CDC325E7}" srcOrd="0" destOrd="0" presId="urn:microsoft.com/office/officeart/2005/8/layout/default"/>
    <dgm:cxn modelId="{2B4CD497-9EC1-49DD-9D87-4CC1006FDC9A}" srcId="{05106D7D-F555-4060-9D9D-8B4413A72518}" destId="{844DAD31-7E63-4261-B99B-89F8982ABDAB}" srcOrd="1" destOrd="0" parTransId="{7D4514D1-65B2-42D1-A86B-7B91D030EE88}" sibTransId="{38EA2CAB-043B-4B79-8037-D0FA00ED38DD}"/>
    <dgm:cxn modelId="{28BC69BF-5DD8-634B-8092-1EDC8732E27E}" type="presOf" srcId="{3B9069FD-66D6-4B25-89B4-125D290F624F}" destId="{07A902FA-905B-9E40-88C7-A984D04EB951}" srcOrd="0" destOrd="0" presId="urn:microsoft.com/office/officeart/2005/8/layout/default"/>
    <dgm:cxn modelId="{7098A6C7-B008-4CA7-96DC-948FB32C6612}" srcId="{05106D7D-F555-4060-9D9D-8B4413A72518}" destId="{4F00839B-AF73-4424-91B9-C5D76CE5E1C2}" srcOrd="0" destOrd="0" parTransId="{8A9DF883-17DD-4783-949A-0CF32333B6F3}" sibTransId="{D2525045-57D9-4BBB-9320-2DD0E2DED841}"/>
    <dgm:cxn modelId="{1DBBC5D9-34CC-3349-A1AA-2FCDB62EEA8D}" type="presOf" srcId="{05106D7D-F555-4060-9D9D-8B4413A72518}" destId="{687C6C97-7E6F-044A-8DA7-2FDE482B652B}" srcOrd="0" destOrd="0" presId="urn:microsoft.com/office/officeart/2005/8/layout/default"/>
    <dgm:cxn modelId="{A2244482-3F72-6746-9ECF-847A653BF773}" type="presParOf" srcId="{687C6C97-7E6F-044A-8DA7-2FDE482B652B}" destId="{5FD886ED-B39E-AD44-AC20-A4CE3A031A0F}" srcOrd="0" destOrd="0" presId="urn:microsoft.com/office/officeart/2005/8/layout/default"/>
    <dgm:cxn modelId="{A1FBBE41-F3B0-A94D-BE24-F4F2474909CA}" type="presParOf" srcId="{687C6C97-7E6F-044A-8DA7-2FDE482B652B}" destId="{FB0DD5B5-F18C-094C-951E-438AB77DEBEC}" srcOrd="1" destOrd="0" presId="urn:microsoft.com/office/officeart/2005/8/layout/default"/>
    <dgm:cxn modelId="{FC6FFF5A-8B33-3D4E-A089-DC12493BD47E}" type="presParOf" srcId="{687C6C97-7E6F-044A-8DA7-2FDE482B652B}" destId="{E26CAECF-BC48-9A41-9202-607D58536798}" srcOrd="2" destOrd="0" presId="urn:microsoft.com/office/officeart/2005/8/layout/default"/>
    <dgm:cxn modelId="{37A17083-E6AF-FC45-8424-D472C8286D8C}" type="presParOf" srcId="{687C6C97-7E6F-044A-8DA7-2FDE482B652B}" destId="{3C0C6D07-5989-9D4E-B88E-00C4A014D46F}" srcOrd="3" destOrd="0" presId="urn:microsoft.com/office/officeart/2005/8/layout/default"/>
    <dgm:cxn modelId="{195B5F3C-AF6A-7E4A-B4B7-4B5F1225C6CA}" type="presParOf" srcId="{687C6C97-7E6F-044A-8DA7-2FDE482B652B}" destId="{D15400B8-6BBE-3848-B1D5-2A06CDC325E7}" srcOrd="4" destOrd="0" presId="urn:microsoft.com/office/officeart/2005/8/layout/default"/>
    <dgm:cxn modelId="{C448A2A2-1226-1F4B-9B69-97EB21E9719B}" type="presParOf" srcId="{687C6C97-7E6F-044A-8DA7-2FDE482B652B}" destId="{750DD972-664F-E544-BD73-4611E5D04628}" srcOrd="5" destOrd="0" presId="urn:microsoft.com/office/officeart/2005/8/layout/default"/>
    <dgm:cxn modelId="{609F64E4-DB75-D841-A43E-36B90AEEA5AE}" type="presParOf" srcId="{687C6C97-7E6F-044A-8DA7-2FDE482B652B}" destId="{9E239B94-62B7-9A48-8A5F-C815864AA99C}" srcOrd="6" destOrd="0" presId="urn:microsoft.com/office/officeart/2005/8/layout/default"/>
    <dgm:cxn modelId="{8D86BA11-B49D-9444-8EBB-BB0B5E1A09CA}" type="presParOf" srcId="{687C6C97-7E6F-044A-8DA7-2FDE482B652B}" destId="{72731FD0-BA90-314F-B1CD-0873C2634FC4}" srcOrd="7" destOrd="0" presId="urn:microsoft.com/office/officeart/2005/8/layout/default"/>
    <dgm:cxn modelId="{27A7207C-DFF3-6E47-8721-9C5BA08E9A91}" type="presParOf" srcId="{687C6C97-7E6F-044A-8DA7-2FDE482B652B}" destId="{07A902FA-905B-9E40-88C7-A984D04EB9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en-US" b="1" dirty="0"/>
            <a:t>word2vec</a:t>
          </a:r>
          <a:r>
            <a:rPr lang="en-US" dirty="0"/>
            <a:t> (</a:t>
          </a:r>
          <a:r>
            <a:rPr lang="en-US" dirty="0" err="1"/>
            <a:t>modèle</a:t>
          </a:r>
          <a:r>
            <a:rPr lang="en-US" dirty="0"/>
            <a:t> de </a:t>
          </a:r>
          <a:r>
            <a:rPr lang="en-US" dirty="0" err="1"/>
            <a:t>fenêtre</a:t>
          </a:r>
          <a:r>
            <a:rPr lang="en-US" dirty="0"/>
            <a:t> </a:t>
          </a:r>
          <a:r>
            <a:rPr lang="en-US" dirty="0" err="1"/>
            <a:t>contextuelle</a:t>
          </a:r>
          <a:r>
            <a:rPr lang="en-US" dirty="0"/>
            <a:t>)</a:t>
          </a:r>
        </a:p>
        <a:p>
          <a:r>
            <a:rPr lang="en-US" dirty="0"/>
            <a:t>CBOW (</a:t>
          </a:r>
          <a:r>
            <a:rPr lang="en-US" dirty="0" err="1"/>
            <a:t>prédiction</a:t>
          </a:r>
          <a:r>
            <a:rPr lang="en-US" dirty="0"/>
            <a:t> d’un mot </a:t>
          </a:r>
          <a:r>
            <a:rPr lang="en-US" dirty="0" err="1"/>
            <a:t>fondé</a:t>
          </a:r>
          <a:r>
            <a:rPr lang="en-US" dirty="0"/>
            <a:t> sur des mots avec </a:t>
          </a:r>
          <a:r>
            <a:rPr lang="en-US" dirty="0" err="1"/>
            <a:t>lesquels</a:t>
          </a:r>
          <a:r>
            <a:rPr lang="en-US" dirty="0"/>
            <a:t> il </a:t>
          </a:r>
          <a:r>
            <a:rPr lang="en-US" dirty="0" err="1"/>
            <a:t>cooccurre</a:t>
          </a:r>
          <a:r>
            <a:rPr lang="en-US" dirty="0"/>
            <a:t> </a:t>
          </a:r>
          <a:r>
            <a:rPr lang="en-US" dirty="0" err="1"/>
            <a:t>fréquemment</a:t>
          </a:r>
          <a:r>
            <a:rPr lang="en-US" dirty="0"/>
            <a:t>)</a:t>
          </a:r>
        </a:p>
        <a:p>
          <a:r>
            <a:rPr lang="en-US" dirty="0"/>
            <a:t>Skip-Gram (</a:t>
          </a:r>
          <a:r>
            <a:rPr lang="en-US" dirty="0" err="1"/>
            <a:t>prédiction</a:t>
          </a:r>
          <a:r>
            <a:rPr lang="en-US" dirty="0"/>
            <a:t> du </a:t>
          </a:r>
          <a:r>
            <a:rPr lang="en-US" dirty="0" err="1"/>
            <a:t>voisinage</a:t>
          </a:r>
          <a:r>
            <a:rPr lang="en-US" dirty="0"/>
            <a:t> d’un mot </a:t>
          </a:r>
          <a:r>
            <a:rPr lang="en-US" dirty="0" err="1"/>
            <a:t>donné</a:t>
          </a:r>
          <a:r>
            <a:rPr lang="en-US" dirty="0"/>
            <a:t>)</a:t>
          </a:r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 b="1" dirty="0"/>
            <a:t>BERT</a:t>
          </a:r>
          <a:r>
            <a:rPr lang="fr-CA" dirty="0"/>
            <a:t> (</a:t>
          </a:r>
          <a:r>
            <a:rPr lang="fr-CA" i="1" dirty="0" err="1"/>
            <a:t>Bidirectional</a:t>
          </a:r>
          <a:r>
            <a:rPr lang="fr-CA" i="1" dirty="0"/>
            <a:t> Encoder </a:t>
          </a:r>
          <a:r>
            <a:rPr lang="fr-CA" i="1" dirty="0" err="1"/>
            <a:t>Representations</a:t>
          </a:r>
          <a:r>
            <a:rPr lang="fr-CA" i="1" dirty="0"/>
            <a:t> </a:t>
          </a:r>
          <a:r>
            <a:rPr lang="fr-CA" i="1" dirty="0" err="1"/>
            <a:t>from</a:t>
          </a:r>
          <a:r>
            <a:rPr lang="fr-CA" i="1" dirty="0"/>
            <a:t> Transformers</a:t>
          </a:r>
          <a:r>
            <a:rPr lang="fr-CA" dirty="0"/>
            <a:t>)</a:t>
          </a:r>
        </a:p>
        <a:p>
          <a:r>
            <a:rPr lang="fr-CA" dirty="0"/>
            <a:t>Entrainé à comprendre le sens d’un mot en regardant à sa gauche et à sa droite, selon une fenêtre plus ou moins grande.</a:t>
          </a:r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2" custLinFactNeighborX="-5337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1C3FC-B717-B84B-9ADD-B8AD8FB6DA97}">
      <dsp:nvSpPr>
        <dsp:cNvPr id="0" name=""/>
        <dsp:cNvSpPr/>
      </dsp:nvSpPr>
      <dsp:spPr>
        <a:xfrm>
          <a:off x="0" y="33556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Comprendre l’intérêt et les limites de l’analyse de textes avec un langage de programmation comme R;</a:t>
          </a:r>
          <a:endParaRPr lang="en-US" sz="1700" kern="1200"/>
        </a:p>
      </dsp:txBody>
      <dsp:txXfrm>
        <a:off x="19904" y="355464"/>
        <a:ext cx="10469695" cy="367937"/>
      </dsp:txXfrm>
    </dsp:sp>
    <dsp:sp modelId="{8D583054-7EC0-7C45-8268-8DCFF03A6BC0}">
      <dsp:nvSpPr>
        <dsp:cNvPr id="0" name=""/>
        <dsp:cNvSpPr/>
      </dsp:nvSpPr>
      <dsp:spPr>
        <a:xfrm>
          <a:off x="0" y="79226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Se familiariser avec l’environnement de travail RStudio;</a:t>
          </a:r>
          <a:endParaRPr lang="en-US" sz="1700" kern="1200"/>
        </a:p>
      </dsp:txBody>
      <dsp:txXfrm>
        <a:off x="19904" y="812169"/>
        <a:ext cx="10469695" cy="367937"/>
      </dsp:txXfrm>
    </dsp:sp>
    <dsp:sp modelId="{D0825FD4-2300-7B48-97D0-EDE9826B18AB}">
      <dsp:nvSpPr>
        <dsp:cNvPr id="0" name=""/>
        <dsp:cNvSpPr/>
      </dsp:nvSpPr>
      <dsp:spPr>
        <a:xfrm>
          <a:off x="0" y="124897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Apprendre à manipuler un vecteur et un tableau de données;</a:t>
          </a:r>
        </a:p>
      </dsp:txBody>
      <dsp:txXfrm>
        <a:off x="19904" y="1268874"/>
        <a:ext cx="10469695" cy="367937"/>
      </dsp:txXfrm>
    </dsp:sp>
    <dsp:sp modelId="{413F924B-67AE-8646-9C66-E1DF03B23F5E}">
      <dsp:nvSpPr>
        <dsp:cNvPr id="0" name=""/>
        <dsp:cNvSpPr/>
      </dsp:nvSpPr>
      <dsp:spPr>
        <a:xfrm>
          <a:off x="0" y="170567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Importer et explorer un jeu de données textuelles;</a:t>
          </a:r>
          <a:endParaRPr lang="en-US" sz="1700" kern="1200"/>
        </a:p>
      </dsp:txBody>
      <dsp:txXfrm>
        <a:off x="19904" y="1725579"/>
        <a:ext cx="10469695" cy="367937"/>
      </dsp:txXfrm>
    </dsp:sp>
    <dsp:sp modelId="{11D01EC3-4F02-744E-A09A-026293F6487D}">
      <dsp:nvSpPr>
        <dsp:cNvPr id="0" name=""/>
        <dsp:cNvSpPr/>
      </dsp:nvSpPr>
      <dsp:spPr>
        <a:xfrm>
          <a:off x="0" y="216238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Créer quelques statistiques à partir du vocabulaire des documents. </a:t>
          </a:r>
          <a:endParaRPr lang="en-US" sz="1700" kern="1200"/>
        </a:p>
      </dsp:txBody>
      <dsp:txXfrm>
        <a:off x="19904" y="2182284"/>
        <a:ext cx="1046969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06C5-D8DB-DF4C-A6B4-09A9DDF0FFCA}">
      <dsp:nvSpPr>
        <dsp:cNvPr id="0" name=""/>
        <dsp:cNvSpPr/>
      </dsp:nvSpPr>
      <dsp:spPr>
        <a:xfrm>
          <a:off x="918288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L’ADT, R et </a:t>
          </a:r>
          <a:r>
            <a:rPr lang="fr-CA" sz="1200" kern="1200" dirty="0" err="1"/>
            <a:t>Rstudio</a:t>
          </a:r>
          <a:endParaRPr lang="en-US" sz="1200" kern="1200" dirty="0"/>
        </a:p>
      </dsp:txBody>
      <dsp:txXfrm>
        <a:off x="947588" y="30496"/>
        <a:ext cx="1608684" cy="941770"/>
      </dsp:txXfrm>
    </dsp:sp>
    <dsp:sp modelId="{44B488ED-AD80-C342-B29B-7B4620AD4807}">
      <dsp:nvSpPr>
        <dsp:cNvPr id="0" name=""/>
        <dsp:cNvSpPr/>
      </dsp:nvSpPr>
      <dsp:spPr>
        <a:xfrm>
          <a:off x="2732294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32294" y="377335"/>
        <a:ext cx="247425" cy="248092"/>
      </dsp:txXfrm>
    </dsp:sp>
    <dsp:sp modelId="{0D80DB22-3E1A-4745-A264-17D333CC84C5}">
      <dsp:nvSpPr>
        <dsp:cNvPr id="0" name=""/>
        <dsp:cNvSpPr/>
      </dsp:nvSpPr>
      <dsp:spPr>
        <a:xfrm>
          <a:off x="3252486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Ouverture de </a:t>
          </a:r>
          <a:r>
            <a:rPr lang="fr-CA" sz="1200" kern="1200" dirty="0" err="1"/>
            <a:t>RStudio</a:t>
          </a:r>
          <a:r>
            <a:rPr lang="fr-CA" sz="1200" kern="1200" dirty="0"/>
            <a:t> et exploration de l’environnement</a:t>
          </a:r>
          <a:endParaRPr lang="en-US" sz="1200" kern="1200" dirty="0"/>
        </a:p>
      </dsp:txBody>
      <dsp:txXfrm>
        <a:off x="3281786" y="30496"/>
        <a:ext cx="1608684" cy="941770"/>
      </dsp:txXfrm>
    </dsp:sp>
    <dsp:sp modelId="{27D50F7C-9F95-6B4B-A5E5-2E63B926BC27}">
      <dsp:nvSpPr>
        <dsp:cNvPr id="0" name=""/>
        <dsp:cNvSpPr/>
      </dsp:nvSpPr>
      <dsp:spPr>
        <a:xfrm>
          <a:off x="5066492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66492" y="377335"/>
        <a:ext cx="247425" cy="248092"/>
      </dsp:txXfrm>
    </dsp:sp>
    <dsp:sp modelId="{8108E2D4-7F83-9944-9D8E-6579F02CF939}">
      <dsp:nvSpPr>
        <dsp:cNvPr id="0" name=""/>
        <dsp:cNvSpPr/>
      </dsp:nvSpPr>
      <dsp:spPr>
        <a:xfrm>
          <a:off x="5586684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Importation d’un « projet » à partir de Github</a:t>
          </a:r>
          <a:endParaRPr lang="en-US" sz="1200" kern="1200"/>
        </a:p>
      </dsp:txBody>
      <dsp:txXfrm>
        <a:off x="5615984" y="30496"/>
        <a:ext cx="1608684" cy="941770"/>
      </dsp:txXfrm>
    </dsp:sp>
    <dsp:sp modelId="{D3757EA1-86D0-EA48-87B1-645CF2D15793}">
      <dsp:nvSpPr>
        <dsp:cNvPr id="0" name=""/>
        <dsp:cNvSpPr/>
      </dsp:nvSpPr>
      <dsp:spPr>
        <a:xfrm>
          <a:off x="7400690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00690" y="377335"/>
        <a:ext cx="247425" cy="248092"/>
      </dsp:txXfrm>
    </dsp:sp>
    <dsp:sp modelId="{37681E3F-7BEB-2247-B5D9-F76B9845D737}">
      <dsp:nvSpPr>
        <dsp:cNvPr id="0" name=""/>
        <dsp:cNvSpPr/>
      </dsp:nvSpPr>
      <dsp:spPr>
        <a:xfrm>
          <a:off x="7920882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Exécution de blocs d’instructions (</a:t>
          </a:r>
          <a:r>
            <a:rPr lang="fr-CA" sz="1200" i="1" kern="1200"/>
            <a:t>chunks</a:t>
          </a:r>
          <a:r>
            <a:rPr lang="fr-CA" sz="1200" kern="1200"/>
            <a:t>) et observation des résultats</a:t>
          </a:r>
          <a:endParaRPr lang="en-US" sz="1200" kern="1200"/>
        </a:p>
      </dsp:txBody>
      <dsp:txXfrm>
        <a:off x="7950182" y="30496"/>
        <a:ext cx="1608684" cy="941770"/>
      </dsp:txXfrm>
    </dsp:sp>
    <dsp:sp modelId="{64B973B2-2472-EC40-9F87-E36EFE4967B3}">
      <dsp:nvSpPr>
        <dsp:cNvPr id="0" name=""/>
        <dsp:cNvSpPr/>
      </dsp:nvSpPr>
      <dsp:spPr>
        <a:xfrm rot="5400000">
          <a:off x="8577792" y="1118277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630479" y="1148288"/>
        <a:ext cx="248092" cy="247425"/>
      </dsp:txXfrm>
    </dsp:sp>
    <dsp:sp modelId="{EEFDFB55-C02D-2246-8C10-B378343BA18E}">
      <dsp:nvSpPr>
        <dsp:cNvPr id="0" name=""/>
        <dsp:cNvSpPr/>
      </dsp:nvSpPr>
      <dsp:spPr>
        <a:xfrm>
          <a:off x="7920882" y="1668480"/>
          <a:ext cx="1667284" cy="100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Questions</a:t>
          </a:r>
          <a:endParaRPr lang="en-US" sz="1200" kern="1200"/>
        </a:p>
      </dsp:txBody>
      <dsp:txXfrm>
        <a:off x="7950182" y="1697780"/>
        <a:ext cx="1608684" cy="941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40544"/>
          <a:ext cx="6967728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Ensemble de méthodes qui se développent dans la 2</a:t>
          </a:r>
          <a:r>
            <a:rPr lang="fr-CA" sz="2500" kern="1200" baseline="30000"/>
            <a:t>e</a:t>
          </a:r>
          <a:r>
            <a:rPr lang="fr-CA" sz="2500" kern="1200"/>
            <a:t> moitié du XXe siècle au confluent de la linguistique, des statistiques et de l’informatique.</a:t>
          </a:r>
          <a:endParaRPr lang="en-US" sz="2500" kern="1200"/>
        </a:p>
      </dsp:txBody>
      <dsp:txXfrm>
        <a:off x="87100" y="127644"/>
        <a:ext cx="6793528" cy="1610050"/>
      </dsp:txXfrm>
    </dsp:sp>
    <dsp:sp modelId="{C377793D-0786-5C42-8F3E-91F873D31A7C}">
      <dsp:nvSpPr>
        <dsp:cNvPr id="0" name=""/>
        <dsp:cNvSpPr/>
      </dsp:nvSpPr>
      <dsp:spPr>
        <a:xfrm>
          <a:off x="0" y="1896795"/>
          <a:ext cx="6967728" cy="178425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Centrée initialement sur les mots (analyse lexicale), l’ADT a évolué vers l’analyse sémantique (signification des mots insérés dans leurs contextes);</a:t>
          </a:r>
          <a:endParaRPr lang="en-US" sz="2500" kern="1200"/>
        </a:p>
      </dsp:txBody>
      <dsp:txXfrm>
        <a:off x="87100" y="1983895"/>
        <a:ext cx="6793528" cy="1610050"/>
      </dsp:txXfrm>
    </dsp:sp>
    <dsp:sp modelId="{4AEF16AF-90D0-F646-8E54-80D03C6F73A7}">
      <dsp:nvSpPr>
        <dsp:cNvPr id="0" name=""/>
        <dsp:cNvSpPr/>
      </dsp:nvSpPr>
      <dsp:spPr>
        <a:xfrm>
          <a:off x="0" y="3753045"/>
          <a:ext cx="6967728" cy="178425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Les méthodes utilisées pour traiter le matériau textuel et en extraire des informations ont beaucoup évolué et se sont considérablement complexifiés.</a:t>
          </a:r>
          <a:endParaRPr lang="en-US" sz="2500" kern="1200"/>
        </a:p>
      </dsp:txBody>
      <dsp:txXfrm>
        <a:off x="87100" y="3840145"/>
        <a:ext cx="6793528" cy="1610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886ED-B39E-AD44-AC20-A4CE3A031A0F}">
      <dsp:nvSpPr>
        <dsp:cNvPr id="0" name=""/>
        <dsp:cNvSpPr/>
      </dsp:nvSpPr>
      <dsp:spPr>
        <a:xfrm>
          <a:off x="4001" y="685062"/>
          <a:ext cx="2166539" cy="1299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Langage développé précisément pour l’analyse de données</a:t>
          </a:r>
          <a:endParaRPr lang="en-US" sz="1600" kern="1200" dirty="0"/>
        </a:p>
      </dsp:txBody>
      <dsp:txXfrm>
        <a:off x="4001" y="685062"/>
        <a:ext cx="2166539" cy="1299923"/>
      </dsp:txXfrm>
    </dsp:sp>
    <dsp:sp modelId="{E26CAECF-BC48-9A41-9202-607D58536798}">
      <dsp:nvSpPr>
        <dsp:cNvPr id="0" name=""/>
        <dsp:cNvSpPr/>
      </dsp:nvSpPr>
      <dsp:spPr>
        <a:xfrm>
          <a:off x="2387195" y="685062"/>
          <a:ext cx="2166539" cy="1299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Largement utilisé par les universitaires</a:t>
          </a:r>
          <a:endParaRPr lang="en-US" sz="1600" kern="1200" dirty="0"/>
        </a:p>
      </dsp:txBody>
      <dsp:txXfrm>
        <a:off x="2387195" y="685062"/>
        <a:ext cx="2166539" cy="1299923"/>
      </dsp:txXfrm>
    </dsp:sp>
    <dsp:sp modelId="{D15400B8-6BBE-3848-B1D5-2A06CDC325E7}">
      <dsp:nvSpPr>
        <dsp:cNvPr id="0" name=""/>
        <dsp:cNvSpPr/>
      </dsp:nvSpPr>
      <dsp:spPr>
        <a:xfrm>
          <a:off x="4770389" y="685062"/>
          <a:ext cx="2166539" cy="1299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Support (</a:t>
          </a:r>
          <a:r>
            <a:rPr lang="fr-CA" sz="1600" kern="1200" dirty="0" err="1"/>
            <a:t>StackOverflow</a:t>
          </a:r>
          <a:r>
            <a:rPr lang="fr-CA" sz="1600" kern="1200" dirty="0"/>
            <a:t>, </a:t>
          </a:r>
          <a:r>
            <a:rPr lang="fr-CA" sz="1600" kern="1200" dirty="0" err="1"/>
            <a:t>ChatGPT</a:t>
          </a:r>
          <a:r>
            <a:rPr lang="fr-CA" sz="1600" kern="1200" dirty="0"/>
            <a:t>)</a:t>
          </a:r>
          <a:endParaRPr lang="en-US" sz="1600" kern="1200" dirty="0"/>
        </a:p>
      </dsp:txBody>
      <dsp:txXfrm>
        <a:off x="4770389" y="685062"/>
        <a:ext cx="2166539" cy="1299923"/>
      </dsp:txXfrm>
    </dsp:sp>
    <dsp:sp modelId="{9E239B94-62B7-9A48-8A5F-C815864AA99C}">
      <dsp:nvSpPr>
        <dsp:cNvPr id="0" name=""/>
        <dsp:cNvSpPr/>
      </dsp:nvSpPr>
      <dsp:spPr>
        <a:xfrm>
          <a:off x="7153582" y="685062"/>
          <a:ext cx="2166539" cy="1299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Plus de 19 000 extensions dédiées à diverses tâches, dont le </a:t>
          </a:r>
          <a:r>
            <a:rPr lang="fr-CA" sz="1600" i="1" kern="1200" dirty="0"/>
            <a:t>NLP</a:t>
          </a:r>
          <a:endParaRPr lang="en-US" sz="1600" kern="1200" dirty="0"/>
        </a:p>
      </dsp:txBody>
      <dsp:txXfrm>
        <a:off x="7153582" y="685062"/>
        <a:ext cx="2166539" cy="1299923"/>
      </dsp:txXfrm>
    </dsp:sp>
    <dsp:sp modelId="{07A902FA-905B-9E40-88C7-A984D04EB951}">
      <dsp:nvSpPr>
        <dsp:cNvPr id="0" name=""/>
        <dsp:cNvSpPr/>
      </dsp:nvSpPr>
      <dsp:spPr>
        <a:xfrm>
          <a:off x="9536776" y="685062"/>
          <a:ext cx="2166539" cy="12999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 err="1"/>
            <a:t>RStudio</a:t>
          </a:r>
          <a:r>
            <a:rPr lang="fr-CA" sz="1600" kern="1200" dirty="0"/>
            <a:t> : environnement de développement et d’expérimentation facile à utilisé</a:t>
          </a:r>
          <a:endParaRPr lang="en-US" sz="1600" kern="1200" dirty="0"/>
        </a:p>
      </dsp:txBody>
      <dsp:txXfrm>
        <a:off x="9536776" y="685062"/>
        <a:ext cx="2166539" cy="12999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124468"/>
          <a:ext cx="6729413" cy="1895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word2vec</a:t>
          </a:r>
          <a:r>
            <a:rPr lang="en-US" sz="2000" kern="1200" dirty="0"/>
            <a:t> (</a:t>
          </a:r>
          <a:r>
            <a:rPr lang="en-US" sz="2000" kern="1200" dirty="0" err="1"/>
            <a:t>modèle</a:t>
          </a:r>
          <a:r>
            <a:rPr lang="en-US" sz="2000" kern="1200" dirty="0"/>
            <a:t> de </a:t>
          </a:r>
          <a:r>
            <a:rPr lang="en-US" sz="2000" kern="1200" dirty="0" err="1"/>
            <a:t>fenêtre</a:t>
          </a:r>
          <a:r>
            <a:rPr lang="en-US" sz="2000" kern="1200" dirty="0"/>
            <a:t> </a:t>
          </a:r>
          <a:r>
            <a:rPr lang="en-US" sz="2000" kern="1200" dirty="0" err="1"/>
            <a:t>contextuelle</a:t>
          </a:r>
          <a:r>
            <a:rPr lang="en-US" sz="2000" kern="1200" dirty="0"/>
            <a:t>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CBOW (</a:t>
          </a:r>
          <a:r>
            <a:rPr lang="en-US" sz="2000" kern="1200" dirty="0" err="1"/>
            <a:t>prédiction</a:t>
          </a:r>
          <a:r>
            <a:rPr lang="en-US" sz="2000" kern="1200" dirty="0"/>
            <a:t> d’un mot </a:t>
          </a:r>
          <a:r>
            <a:rPr lang="en-US" sz="2000" kern="1200" dirty="0" err="1"/>
            <a:t>fondé</a:t>
          </a:r>
          <a:r>
            <a:rPr lang="en-US" sz="2000" kern="1200" dirty="0"/>
            <a:t> sur des mots avec </a:t>
          </a:r>
          <a:r>
            <a:rPr lang="en-US" sz="2000" kern="1200" dirty="0" err="1"/>
            <a:t>lesquels</a:t>
          </a:r>
          <a:r>
            <a:rPr lang="en-US" sz="2000" kern="1200" dirty="0"/>
            <a:t> il </a:t>
          </a:r>
          <a:r>
            <a:rPr lang="en-US" sz="2000" kern="1200" dirty="0" err="1"/>
            <a:t>cooccurre</a:t>
          </a:r>
          <a:r>
            <a:rPr lang="en-US" sz="2000" kern="1200" dirty="0"/>
            <a:t> </a:t>
          </a:r>
          <a:r>
            <a:rPr lang="en-US" sz="2000" kern="1200" dirty="0" err="1"/>
            <a:t>fréquemment</a:t>
          </a:r>
          <a:r>
            <a:rPr lang="en-US" sz="2000" kern="1200" dirty="0"/>
            <a:t>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Skip-Gram (</a:t>
          </a:r>
          <a:r>
            <a:rPr lang="en-US" sz="2000" kern="1200" dirty="0" err="1"/>
            <a:t>prédiction</a:t>
          </a:r>
          <a:r>
            <a:rPr lang="en-US" sz="2000" kern="1200" dirty="0"/>
            <a:t> du </a:t>
          </a:r>
          <a:r>
            <a:rPr lang="en-US" sz="2000" kern="1200" dirty="0" err="1"/>
            <a:t>voisinage</a:t>
          </a:r>
          <a:r>
            <a:rPr lang="en-US" sz="2000" kern="1200" dirty="0"/>
            <a:t> d’un mot </a:t>
          </a:r>
          <a:r>
            <a:rPr lang="en-US" sz="2000" kern="1200" dirty="0" err="1"/>
            <a:t>donné</a:t>
          </a:r>
          <a:r>
            <a:rPr lang="en-US" sz="2000" kern="1200" dirty="0"/>
            <a:t>)</a:t>
          </a:r>
        </a:p>
      </dsp:txBody>
      <dsp:txXfrm>
        <a:off x="92526" y="216994"/>
        <a:ext cx="6544361" cy="1710348"/>
      </dsp:txXfrm>
    </dsp:sp>
    <dsp:sp modelId="{C377793D-0786-5C42-8F3E-91F873D31A7C}">
      <dsp:nvSpPr>
        <dsp:cNvPr id="0" name=""/>
        <dsp:cNvSpPr/>
      </dsp:nvSpPr>
      <dsp:spPr>
        <a:xfrm>
          <a:off x="0" y="2077468"/>
          <a:ext cx="6729413" cy="189540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 dirty="0"/>
            <a:t>BERT</a:t>
          </a:r>
          <a:r>
            <a:rPr lang="fr-CA" sz="2000" kern="1200" dirty="0"/>
            <a:t> (</a:t>
          </a:r>
          <a:r>
            <a:rPr lang="fr-CA" sz="2000" i="1" kern="1200" dirty="0" err="1"/>
            <a:t>Bidirectional</a:t>
          </a:r>
          <a:r>
            <a:rPr lang="fr-CA" sz="2000" i="1" kern="1200" dirty="0"/>
            <a:t> Encoder </a:t>
          </a:r>
          <a:r>
            <a:rPr lang="fr-CA" sz="2000" i="1" kern="1200" dirty="0" err="1"/>
            <a:t>Representations</a:t>
          </a:r>
          <a:r>
            <a:rPr lang="fr-CA" sz="2000" i="1" kern="1200" dirty="0"/>
            <a:t> </a:t>
          </a:r>
          <a:r>
            <a:rPr lang="fr-CA" sz="2000" i="1" kern="1200" dirty="0" err="1"/>
            <a:t>from</a:t>
          </a:r>
          <a:r>
            <a:rPr lang="fr-CA" sz="2000" i="1" kern="1200" dirty="0"/>
            <a:t> Transformers</a:t>
          </a:r>
          <a:r>
            <a:rPr lang="fr-CA" sz="2000" kern="1200" dirty="0"/>
            <a:t>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Entrainé à comprendre le sens d’un mot en regardant à sa gauche et à sa droite, selon une fenêtre plus ou moins grande.</a:t>
          </a:r>
        </a:p>
      </dsp:txBody>
      <dsp:txXfrm>
        <a:off x="92526" y="2169994"/>
        <a:ext cx="6544361" cy="1710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8:51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16383,'48'0'0,"-5"0"0,-23 0 0,11 0 0,-12 0 0,9 0 0,-17 0 0,1 0 0,9 0 0,-10 0 0,12 0 0,-11 0 0,2 0 0,4 0 0,-4 0 0,5 0 0,-5 0 0,3 0 0,-2 0 0,1 0 0,5 0 0,-7 0 0,11 0 0,-13 0 0,5 0 0,0 0 0,-3 0 0,5 0 0,-2 0 0,-5 0 0,8 0 0,-6 0 0,2 0 0,6 0 0,-6 0 0,6 0 0,-6 0 0,-1 0 0,5 0 0,-6 0 0,7 0 0,-9 0 0,4 0 0,2 0 0,-4 0 0,5 0 0,-6 0 0,4 0 0,-1 0 0,1 0 0,-1 0 0,1 0 0,-1 0 0,1 0 0,-1 0 0,0 0 0,0 0 0,0 0 0,1 0 0,2 0 0,-2 0 0,-2 0 0,0 0 0,-2 0 0,4 0 0,-1 0 0,1 0 0,0 0 0,-1 0 0,1 0 0,-1 0 0,-1 0 0,0 0 0,1 0 0,-1 0 0,0 0 0,3 0 0,-3 0 0,3 0 0,-1 0 0,-1 0 0,1 0 0,0 0 0,-2 0 0,0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5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16383,'41'0'0,"3"0"0,-24 0 0,8 0 0,-3 0 0,0 0 0,0 0 0,-3 0 0,-1 0 0,-5 0 0,3 0 0,0 0 0,3 0 0,0 0 0,0 0 0,3 0 0,0 0 0,0 0 0,-3 0 0,-3 0 0,-1 0 0,-1 0 0,-1 0 0,-1 0 0,6 0 0,-9 0 0,8 0 0,-6 0 0,1 0 0,2 0 0,-3 0 0,2 0 0,6 0 0,-2 0 0,2 0 0,-4 0 0,-5 0 0,2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8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16383,'59'0'0,"-1"0"0,-19 0 0,1 0 0,-1 0 0,-4 0 0,0 0 0,1 0 0,-2 0 0,0 0 0,0 0 0,0 0 0,-3 0 0,1 0 0,-5 0 0,-2 0 0,2 0 0,-1 0 0,-4 0 0,4 0 0,-13 0 0,6 0 0,-1 0 0,-5 0 0,10 0 0,-10 0 0,2 0 0,5 0 0,-7 0 0,8 0 0,-6 0 0,-2 0 0,6 0 0,-6 0 0,5 0 0,-1 0 0,-5 0 0,8 1 0,-3 1 0,0 2 0,3 1 0,-5-2 0,-1 0 0,7 2 0,-5-1 0,4 2 0,-5-2 0,-1 0 0,5 0 0,-4 1 0,1-1 0,3-2 0,-9 1 0,13 0 0,-10-1 0,2 2 0,4-2 0,-9 3 0,9-1 0,-8-1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23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16383,'73'0'0,"-8"0"0,-27 2 0,-1 2 0,-2 3 0,-5 2 0,-7-1 0,-3-3 0,-1-1 0,4-2 0,3 0 0,3 0 0,-3 0 0,-1 1 0,-2-1 0,0 0 0,2 1 0,0 3 0,1 2 0,-4 2 0,-2-2 0,-2-3 0,-1-3 0,-1 1 0,-1-1 0,5 2 0,-8 0 0,8-1 0,0-2 0,-8-1 0,11 0 0,-11 0 0,2 0 0,6 0 0,-1 0 0,1 0 0,2 0 0,-10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39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0 250 16383,'56'0'0,"-1"0"0,2 0 0,-2 0 0,40 0 0,-44 0 0,1 0 0,3 0 0,1 0 0,5-1 0,0-1 0,2 1 0,0-2 0,2 0 0,-2-1 0,-3-1 0,-2-1 0,-6 1 0,-2-1 0,36-7 0,-12 4 0,-4 0 0,6 0 0,10-2 0,4 0 0,-1 2 0,-10 3 0,-8 1 0,-5-3 0,-4-1 0,2-2 0,-3-1 0,-8 2 0,-7 2 0,-10 1 0,-7 3 0,0 0 0,2-3 0,2 2 0,-1-2 0,3-1 0,0 1 0,4-2 0,2 2 0,-1 2 0,-5 3 0,-8 0 0,-4 2 0,-14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2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16383,'98'0'0,"0"0"0,-32 0 0,0 0 0,2 0 0,8 0 0,1 0 0,-1 0 0,-1 0 0,-1 0 0,0 0 0,-1 0 0,-1 0 0,-1 0 0,30 0 0,-3 0 0,-14 0 0,-3 0 0,-4 0 0,-1 0 0,-11 0 0,-2 0 0,-6 0 0,-2 0 0,40 0 0,-16 0 0,-15 4 0,-15 3 0,-10 3 0,-7 2 0,-6-3 0,-4-1 0,-2-1 0,0-3 0,-9-2 0,8 6 0,-9-5 0,5 6 0,5-3 0,-11-4 0,3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9.3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16383,'88'0'0,"-6"0"0,-23 0 0,-4 0 0,-6 0 0,-3 0 0,-10 0 0,-4 0 0,-4 0 0,-4 0 0,2 0 0,-4 0 0,-2 0 0,-1 0 0,-3 2 0,1 1 0,0-1 0,-1 0 0,1-2 0,0 0 0,1 0 0,4 0 0,1 0 0,3 0 0,0 0 0,-2 0 0,-2 0 0,-2 0 0,-4 0 0,1 0 0,-1 0 0,1 0 0,0 0 0,-2 0 0,0 0 0,0 0 0,1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52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16383,'55'0'0,"5"0"0,-2 0 0,8 0 0,8 0 0,-4 0 0,-7 0 0,-12 0 0,-12 0 0,-10 0 0,-4 0 0,-2 0 0,0 0 0,2 0 0,-2 0 0,-1 0 0,-3 0 0,-1 0 0,-6 0 0,13 0 0,-14 0 0,8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5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16383,'51'0'0,"-2"0"0,-10 0 0,1 0 0,1 0 0,2 0 0,-2 0 0,-1 0 0,-3 0 0,-1 0 0,1 0 0,-2 0 0,-4 0 0,-4 0 0,-4 0 0,1 0 0,1 0 0,-6 0 0,-2 0 0,-2 0 0,0 0 0,3 0 0,-3 0 0,4 0 0,-1 0 0,-7 0 0,11 0 0,-12 0 0,9 0 0,-4 0 0,-1 0 0,9 0 0,-5 0 0,8 0 0,-5 0 0,0 0 0,0 0 0,-1 0 0,-1 0 0,-1 0 0,-3 0 0,1 0 0,-1 0 0,1 3 0,-2-2 0,2 5 0,1-5 0,0 6 0,0-6 0,0 5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8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16383,'64'0'0,"12"0"0,-46 0 0,25 0 0,-12 0 0,10 0 0,0 0 0,3 0 0,-5 0 0,11 0 0,0 0 0,12 0 0,6 0 0,1 0 0,0 0 0,-7 0 0,-7 0 0,-3 0 0,-3 0 0,-6 0 0,-2 0 0,-4 0 0,-4 0 0,-3 0 0,-1 0 0,1 0 0,4 2 0,4 2 0,0-1 0,-3 1 0,-4-1 0,-4 0 0,-2 0 0,-3 0 0,-4-2 0,-5-1 0,-7 0 0,-3 0 0,0 0 0,1 0 0,1 3 0,-1-2 0,2 3 0,-6-4 0,7 2 0,-4 1 0,0-1 0,1 1 0,-1-3 0,5 3 0,-3-1 0,4 1 0,-7-3 0,0 1 0,5 1 0,-4 0 0,2 1 0,-3-3 0,0 0 0,3 0 0,-2 0 0,2 0 0,-2 0 0,3 0 0,-2 0 0,-1 0 0,0 0 0,0 0 0,2 0 0,-2 0 0,1 0 0,-1 0 0,2 0 0,-2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1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16383,'51'0'0,"-5"0"0,-27 0 0,1 0 0,-1 0 0,1 0 0,4 0 0,1 0 0,3 0 0,-2 0 0,8 0 0,-15 0 0,9 0 0,-13 0 0,6 0 0,-1 0 0,0 0 0,-3 0 0,0 0 0,-3 0 0,1 0 0,4 4 0,-3 0 0,3 2 0,-4 0 0,0-3 0,0 1 0,1-2 0,0 2 0,-2 0 0,2-2 0,-1 3 0,0-2 0,3 3 0,-5-1 0,3-1 0,-1 1 0,0-3 0,2 2 0,-3-4 0,4 0 0,-2 3 0,1-2 0,-2 3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3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16383,'56'0'0,"-6"0"0,-15 0 0,3 0 0,5 0 0,6 0 0,4 0 0,2 0 0,6 0 0,-1 0 0,3 0 0,5 0 0,0 0 0,4 3 0,0 4 0,-7 3 0,-1 4 0,-9-2 0,-7-2 0,-6-3 0,-8-3 0,-6-1 0,-4-3 0,-8 0 0,1 0 0,-3 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5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16383,'39'0'0,"-4"0"0,-26 0 0,5 0 0,3 0 0,9 0 0,6 0 0,5 0 0,-5 0 0,4 0 0,0 0 0,-1 0 0,3 0 0,-2 0 0,0 0 0,0 0 0,-4 0 0,0 0 0,-1 0 0,1 0 0,-1 0 0,1 0 0,-2 0 0,-3 0 0,-3 0 0,-2 0 0,-3 0 0,-2 0 0,-1 0 0,2 0 0,-3 2 0,1 0 0,-1 0 0,-2 3 0,3-1 0,1 0 0,-1 2 0,-1-5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9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16383,'77'0'0,"12"0"0,-11 0 0,-19 0 0,4 0 0,7 0 0,2 0 0,-3 0 0,0 0 0,1 0 0,-3 0 0,-13 0 0,-3 0 0,43 0 0,-1 0 0,-10 0 0,-10 0 0,-6 0 0,-6 0 0,-6 0 0,-3 0 0,-3 0 0,-4 0 0,-3 0 0,-6 0 0,-3 0 0,-3 0 0,-4 0 0,-1 0 0,-4 0 0,0 0 0,-3 0 0,0 0 0,-1 0 0,-2 0 0,10 0 0,-12 0 0,5 0 0,-4 0 0,-1 0 0,8 1 0,-6 3 0,-2-1 0,4 4 0,-5-3 0,5 0 0,2-2 0,-6-1 0,6-1 0,-5 0 0,1 0 0,4 0 0,-7 0 0,6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7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16383,'65'0'0,"-5"0"0,-24 0 0,-1 0 0,0 0 0,0 0 0,-1 0 0,-2 0 0,-3 0 0,-2 0 0,-2 0 0,0 0 0,-1 0 0,1 0 0,0 0 0,1 0 0,1 0 0,1 0 0,1 0 0,-1 0 0,1 0 0,-3 0 0,-2 0 0,-5 0 0,-4 0 0,1 0 0,-3 0 0,3-2 0,2-1 0,-6-1 0,9 0 0,-8 1 0,7-1 0,-4 1 0,-1 0 0,1 2 0,-1 1 0,1 0 0,1 0 0,-1 0 0,1 0 0,-1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9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16383,'68'0'0,"-4"0"0,-17 0 0,4 0 0,7 0 0,3 0 0,6 0 0,3 0 0,3 0 0,3 0 0,-1 0 0,1 0 0,-3 0 0,-3 0 0,-4 0 0,-7 0 0,-2 0 0,-2 0 0,-7 0 0,-5 0 0,-5 0 0,-1 0 0,-3 0 0,-5 0 0,-1 0 0,-3 0 0,0 0 0,4 0 0,-15 0 0,7 0 0,-5 0 0,-1 0 0,6 0 0,-9 0 0,7 0 0,-6 0 0,7 0 0,-4 0 0,-1 0 0,4 0 0,-6 0 0,5 0 0,1 0 0,-2 0 0,7 0 0,-5 0 0,4 0 0,2 0 0,3 0 0,1 0 0,0 0 0,-1 0 0,1 0 0,-1 0 0,-2 0 0,-2 0 0,-2 0 0,-4 0 0,4 0 0,-11 0 0,10 0 0,-10 0 0,10 0 0,-6 0 0,0 0 0,5 0 0,-10 0 0,15 0 0,-12 0 0,7 0 0,-5 0 0,-1 0 0,4 0 0,-2 1 0,1 1 0,-2 0 0,-1 0 0,2-1 0,-1-1 0,2 3 0,-1-2 0,0 3 0,2-4 0,4 0 0,-8 0 0,6 0 0,-4 0 0,0 0 0,5 0 0,-7 0 0,2 0 0,3 0 0,-4 0 0,2 0 0,0 0 0,-5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A9C0-D7C5-1F4F-9ADD-323C3EAE9429}" type="datetimeFigureOut">
              <a:rPr lang="fr-CA" smtClean="0"/>
              <a:t>2023-02-15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6E3D-D3AF-974B-B662-9B3DFC129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82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Une erreur de langage dans la communication humaine n’entraine généralement pas l’arrêt du dialogue, mais votre ordinateur n’hésitera pas à vous dire que quelque chose cloche dans votre code et qu’il ne peut l’exécuter.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6E3D-D3AF-974B-B662-9B3DFC1298AA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6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C94CAA9-8C1E-B658-3832-1C63E228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r="581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F02A-F606-43CD-AECC-72F5ABCB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A" sz="4400" dirty="0"/>
              <a:t>L’exploration des données textuelles avec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DCA7B3-1024-37A4-C34E-6581F0D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 dirty="0"/>
              <a:t>Pascal Brissette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Université McGill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23 février 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96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Trousse de survie « R »</a:t>
            </a:r>
          </a:p>
        </p:txBody>
      </p:sp>
    </p:spTree>
    <p:extLst>
      <p:ext uri="{BB962C8B-B14F-4D97-AF65-F5344CB8AC3E}">
        <p14:creationId xmlns:p14="http://schemas.microsoft.com/office/powerpoint/2010/main" val="419836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9380BB-DA25-A248-49BE-57133A6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et structures de données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DD0DCD6-61E9-5B6B-8FCA-FCA14ABC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3033627"/>
            <a:ext cx="4937760" cy="3953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de </a:t>
            </a:r>
            <a:r>
              <a:rPr lang="en-US" dirty="0" err="1"/>
              <a:t>données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  </a:t>
            </a:r>
            <a:r>
              <a:rPr lang="en-US" dirty="0" err="1"/>
              <a:t>typeof</a:t>
            </a:r>
            <a:r>
              <a:rPr lang="en-US" dirty="0"/>
              <a:t>() 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8007A5C-2728-4A43-848F-C739EEB61A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90929"/>
              </p:ext>
            </p:extLst>
          </p:nvPr>
        </p:nvGraphicFramePr>
        <p:xfrm>
          <a:off x="647217" y="3661438"/>
          <a:ext cx="49371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841721255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396194937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302225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Character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"Victor Hugo"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5.4443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Logical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0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Manquant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Not </a:t>
                      </a:r>
                      <a:r>
                        <a:rPr lang="fr-CA" i="1" dirty="0" err="1"/>
                        <a:t>Available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4993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CBCD879-97B5-EC92-B2D7-AD36E5F47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3047010"/>
            <a:ext cx="4937760" cy="395374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Types d’objets   </a:t>
            </a:r>
            <a:r>
              <a:rPr lang="fr-CA" dirty="0">
                <a:sym typeface="Wingdings" pitchFamily="2" charset="2"/>
              </a:rPr>
              <a:t>  </a:t>
            </a:r>
            <a:r>
              <a:rPr lang="fr-CA" dirty="0"/>
              <a:t>class()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F76288F3-4BF7-3F1D-4D76-9E8B5A8F6A4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2051723"/>
              </p:ext>
            </p:extLst>
          </p:nvPr>
        </p:nvGraphicFramePr>
        <p:xfrm>
          <a:off x="6199632" y="3661438"/>
          <a:ext cx="4938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2579478217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208457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Vecteur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Vector</a:t>
                      </a:r>
                      <a:endParaRPr lang="fr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7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9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Array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1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51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5C73F4-5456-B575-EDD8-33C62232B6E0}"/>
              </a:ext>
            </a:extLst>
          </p:cNvPr>
          <p:cNvSpPr txBox="1"/>
          <p:nvPr/>
        </p:nvSpPr>
        <p:spPr>
          <a:xfrm>
            <a:off x="1783088" y="2291152"/>
            <a:ext cx="85404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b="1" dirty="0"/>
              <a:t>Pour pouvoir manipuler et analyser des données, il faut pouvoir les stocker</a:t>
            </a:r>
          </a:p>
        </p:txBody>
      </p:sp>
    </p:spTree>
    <p:extLst>
      <p:ext uri="{BB962C8B-B14F-4D97-AF65-F5344CB8AC3E}">
        <p14:creationId xmlns:p14="http://schemas.microsoft.com/office/powerpoint/2010/main" val="35606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2C04B-1C02-6144-E97E-87967FED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Objet le plus simple: le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33FB0-35FF-48C3-459B-5B7CB3E3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3" y="2297151"/>
            <a:ext cx="11562477" cy="4326673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Structure de </a:t>
            </a:r>
            <a:r>
              <a:rPr lang="en-US" dirty="0" err="1"/>
              <a:t>données</a:t>
            </a:r>
            <a:r>
              <a:rPr lang="en-US" dirty="0"/>
              <a:t> de 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dimension (longueur);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Est </a:t>
            </a:r>
            <a:r>
              <a:rPr lang="en-US" dirty="0" err="1"/>
              <a:t>dite</a:t>
            </a:r>
            <a:r>
              <a:rPr lang="en-US" dirty="0"/>
              <a:t> «</a:t>
            </a:r>
            <a:r>
              <a:rPr lang="en-US" dirty="0" err="1"/>
              <a:t>atomique</a:t>
            </a:r>
            <a:r>
              <a:rPr lang="en-US" dirty="0"/>
              <a:t>»: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que </a:t>
            </a:r>
            <a:r>
              <a:rPr lang="en-US" dirty="0" err="1"/>
              <a:t>d’éléments</a:t>
            </a:r>
            <a:r>
              <a:rPr lang="en-US" dirty="0"/>
              <a:t> du </a:t>
            </a:r>
            <a:r>
              <a:rPr lang="en-US" dirty="0" err="1"/>
              <a:t>même</a:t>
            </a:r>
            <a:r>
              <a:rPr lang="en-US" dirty="0"/>
              <a:t> type: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pPr marL="57150" indent="0">
              <a:buNone/>
            </a:pPr>
            <a:endParaRPr lang="en-US" dirty="0"/>
          </a:p>
          <a:p>
            <a:pPr marL="285750"/>
            <a:endParaRPr lang="en-US" dirty="0"/>
          </a:p>
          <a:p>
            <a:pPr marL="285750"/>
            <a:r>
              <a:rPr lang="en-US" dirty="0"/>
              <a:t>Indexation du 2e </a:t>
            </a:r>
            <a:r>
              <a:rPr lang="en-US" dirty="0" err="1"/>
              <a:t>élément</a:t>
            </a:r>
            <a:r>
              <a:rPr lang="en-US" dirty="0"/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82469F-6EE8-F3A6-B430-F750E46F6182}"/>
              </a:ext>
            </a:extLst>
          </p:cNvPr>
          <p:cNvSpPr txBox="1"/>
          <p:nvPr/>
        </p:nvSpPr>
        <p:spPr>
          <a:xfrm>
            <a:off x="1115568" y="4460487"/>
            <a:ext cx="105544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     &lt;-    c("Victor Hugo", "Louise Colet", "Alfred de Vigny", "</a:t>
            </a:r>
            <a:r>
              <a:rPr lang="fr-CA" dirty="0" err="1">
                <a:latin typeface="American Typewriter" panose="02090604020004020304" pitchFamily="18" charset="77"/>
              </a:rPr>
              <a:t>Deslphine</a:t>
            </a:r>
            <a:r>
              <a:rPr lang="fr-CA" dirty="0">
                <a:latin typeface="American Typewriter" panose="02090604020004020304" pitchFamily="18" charset="77"/>
              </a:rPr>
              <a:t> de Girardin")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75DDE-C9F4-72C2-9F06-1E86C1220757}"/>
              </a:ext>
            </a:extLst>
          </p:cNvPr>
          <p:cNvSpPr txBox="1"/>
          <p:nvPr/>
        </p:nvSpPr>
        <p:spPr>
          <a:xfrm>
            <a:off x="4432830" y="5542155"/>
            <a:ext cx="21686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[2]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54B8F5-4037-E610-606B-DCA32F719C99}"/>
              </a:ext>
            </a:extLst>
          </p:cNvPr>
          <p:cNvSpPr txBox="1"/>
          <p:nvPr/>
        </p:nvSpPr>
        <p:spPr>
          <a:xfrm>
            <a:off x="8208639" y="5398754"/>
            <a:ext cx="27195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Création d’un vecteur de type </a:t>
            </a:r>
            <a:r>
              <a:rPr lang="fr-CA" sz="1400" i="1" dirty="0" err="1"/>
              <a:t>character</a:t>
            </a:r>
            <a:r>
              <a:rPr lang="fr-CA" sz="1400" dirty="0"/>
              <a:t> de longueur 4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062B11F-F988-E509-C148-F2E766E43279}"/>
              </a:ext>
            </a:extLst>
          </p:cNvPr>
          <p:cNvCxnSpPr>
            <a:cxnSpLocks/>
          </p:cNvCxnSpPr>
          <p:nvPr/>
        </p:nvCxnSpPr>
        <p:spPr>
          <a:xfrm flipV="1">
            <a:off x="9568418" y="4829819"/>
            <a:ext cx="0" cy="56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B5089-B7F9-8338-89D5-6373418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83068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Le tableau de </a:t>
            </a:r>
            <a:r>
              <a:rPr lang="en-US" sz="2400" dirty="0" err="1"/>
              <a:t>données</a:t>
            </a:r>
            <a:br>
              <a:rPr lang="en-US" sz="2400" dirty="0"/>
            </a:br>
            <a:r>
              <a:rPr lang="en-US" sz="2400" dirty="0" err="1"/>
              <a:t>ou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1" dirty="0"/>
              <a:t>data frame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A0B449-7596-3989-50E2-9553FA26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de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2 dimensions (</a:t>
            </a:r>
            <a:r>
              <a:rPr lang="en-US" sz="1700" dirty="0" err="1"/>
              <a:t>lignes</a:t>
            </a:r>
            <a:r>
              <a:rPr lang="en-US" sz="1700" dirty="0"/>
              <a:t> et </a:t>
            </a:r>
            <a:r>
              <a:rPr lang="en-US" sz="1700" dirty="0" err="1"/>
              <a:t>colonnes</a:t>
            </a:r>
            <a:r>
              <a:rPr lang="en-US" sz="1700" dirty="0"/>
              <a:t>);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lignes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</a:t>
            </a:r>
            <a:r>
              <a:rPr lang="en-US" sz="1700" dirty="0"/>
              <a:t> </a:t>
            </a:r>
            <a:r>
              <a:rPr lang="en-US" sz="1700" dirty="0" err="1"/>
              <a:t>individus</a:t>
            </a:r>
            <a:r>
              <a:rPr lang="en-US" sz="1700" dirty="0"/>
              <a:t> </a:t>
            </a:r>
            <a:r>
              <a:rPr lang="en-US" sz="1700" dirty="0" err="1"/>
              <a:t>d’une</a:t>
            </a:r>
            <a:r>
              <a:rPr lang="en-US" sz="1700" dirty="0"/>
              <a:t> population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colonnes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 </a:t>
            </a:r>
            <a:r>
              <a:rPr lang="en-US" sz="1700" dirty="0"/>
              <a:t>champs </a:t>
            </a:r>
            <a:r>
              <a:rPr lang="en-US" sz="1700" dirty="0" err="1"/>
              <a:t>d’information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</a:t>
            </a:r>
            <a:r>
              <a:rPr lang="en-US" sz="1700" dirty="0" err="1"/>
              <a:t>dite</a:t>
            </a:r>
            <a:r>
              <a:rPr lang="en-US" sz="1700" dirty="0"/>
              <a:t> </a:t>
            </a:r>
            <a:r>
              <a:rPr lang="en-US" sz="1700" dirty="0" err="1"/>
              <a:t>récursive</a:t>
            </a:r>
            <a:r>
              <a:rPr lang="en-US" sz="1700" dirty="0"/>
              <a:t>, </a:t>
            </a:r>
            <a:r>
              <a:rPr lang="en-US" sz="1700" dirty="0" err="1"/>
              <a:t>permettant</a:t>
            </a:r>
            <a:r>
              <a:rPr lang="en-US" sz="1700" dirty="0"/>
              <a:t> de stocker des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hétérogènes</a:t>
            </a:r>
            <a:endParaRPr lang="en-US" sz="17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353BFA-4F14-DBE9-A391-3242C1D9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7" y="2081928"/>
            <a:ext cx="6921940" cy="28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90877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14:cNvPr>
              <p14:cNvContentPartPr/>
              <p14:nvPr/>
            </p14:nvContentPartPr>
            <p14:xfrm>
              <a:off x="248793" y="5386778"/>
              <a:ext cx="537120" cy="360"/>
            </p14:xfrm>
          </p:contentPart>
        </mc:Choice>
        <mc:Fallback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153" y="5279138"/>
                <a:ext cx="644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02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20641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14:cNvPr>
              <p14:cNvContentPartPr/>
              <p14:nvPr/>
            </p14:nvContentPartPr>
            <p14:xfrm>
              <a:off x="300993" y="5343578"/>
              <a:ext cx="435240" cy="10080"/>
            </p14:xfrm>
          </p:contentPart>
        </mc:Choice>
        <mc:Fallback>
          <p:pic>
            <p:nvPicPr>
              <p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53" y="5235578"/>
                <a:ext cx="542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14:cNvPr>
              <p14:cNvContentPartPr/>
              <p14:nvPr/>
            </p14:nvContentPartPr>
            <p14:xfrm>
              <a:off x="1611033" y="5377418"/>
              <a:ext cx="914760" cy="21960"/>
            </p14:xfrm>
          </p:contentPart>
        </mc:Choice>
        <mc:Fallback>
          <p:pic>
            <p:nvPicPr>
              <p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7033" y="5269778"/>
                <a:ext cx="1022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14:cNvPr>
              <p14:cNvContentPartPr/>
              <p14:nvPr/>
            </p14:nvContentPartPr>
            <p14:xfrm>
              <a:off x="297393" y="5616098"/>
              <a:ext cx="316080" cy="29520"/>
            </p14:xfrm>
          </p:contentPart>
        </mc:Choice>
        <mc:Fallback>
          <p:pic>
            <p:nvPicPr>
              <p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393" y="5508458"/>
                <a:ext cx="423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14:cNvPr>
              <p14:cNvContentPartPr/>
              <p14:nvPr/>
            </p14:nvContentPartPr>
            <p14:xfrm>
              <a:off x="1591593" y="5605298"/>
              <a:ext cx="455760" cy="27000"/>
            </p14:xfrm>
          </p:contentPart>
        </mc:Choice>
        <mc:Fallback>
          <p:pic>
            <p:nvPicPr>
              <p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593" y="5497298"/>
                <a:ext cx="563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14:cNvPr>
              <p14:cNvContentPartPr/>
              <p14:nvPr/>
            </p14:nvContentPartPr>
            <p14:xfrm>
              <a:off x="300633" y="5833178"/>
              <a:ext cx="357480" cy="11160"/>
            </p14:xfrm>
          </p:contentPart>
        </mc:Choice>
        <mc:Fallback>
          <p:pic>
            <p:nvPicPr>
              <p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993" y="5725178"/>
                <a:ext cx="465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14:cNvPr>
              <p14:cNvContentPartPr/>
              <p14:nvPr/>
            </p14:nvContentPartPr>
            <p14:xfrm>
              <a:off x="1610673" y="5750018"/>
              <a:ext cx="785520" cy="9720"/>
            </p14:xfrm>
          </p:contentPart>
        </mc:Choice>
        <mc:Fallback>
          <p:pic>
            <p:nvPicPr>
              <p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57033" y="5642018"/>
                <a:ext cx="89316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3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3072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14:cNvPr>
              <p14:cNvContentPartPr/>
              <p14:nvPr/>
            </p14:nvContentPartPr>
            <p14:xfrm>
              <a:off x="316833" y="5337818"/>
              <a:ext cx="378720" cy="10080"/>
            </p14:xfrm>
          </p:contentPart>
        </mc:Choice>
        <mc:Fallback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93" y="5229818"/>
                <a:ext cx="486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14:cNvPr>
              <p14:cNvContentPartPr/>
              <p14:nvPr/>
            </p14:nvContentPartPr>
            <p14:xfrm>
              <a:off x="1554153" y="5369858"/>
              <a:ext cx="997200" cy="6120"/>
            </p14:xfrm>
          </p:contentPart>
        </mc:Choice>
        <mc:Fallback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0513" y="5262218"/>
                <a:ext cx="1104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14:cNvPr>
              <p14:cNvContentPartPr/>
              <p14:nvPr/>
            </p14:nvContentPartPr>
            <p14:xfrm>
              <a:off x="322593" y="5976458"/>
              <a:ext cx="290880" cy="360"/>
            </p14:xfrm>
          </p:contentPart>
        </mc:Choice>
        <mc:Fallback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593" y="5868458"/>
                <a:ext cx="39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14:cNvPr>
              <p14:cNvContentPartPr/>
              <p14:nvPr/>
            </p14:nvContentPartPr>
            <p14:xfrm>
              <a:off x="1591593" y="6033698"/>
              <a:ext cx="485280" cy="29880"/>
            </p14:xfrm>
          </p:contentPart>
        </mc:Choice>
        <mc:Fallback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953" y="5926058"/>
                <a:ext cx="59292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45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750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14:cNvPr>
              <p14:cNvContentPartPr/>
              <p14:nvPr/>
            </p14:nvContentPartPr>
            <p14:xfrm>
              <a:off x="303513" y="5578658"/>
              <a:ext cx="337680" cy="41040"/>
            </p14:xfrm>
          </p:contentPart>
        </mc:Choice>
        <mc:Fallback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13" y="5470658"/>
                <a:ext cx="44532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50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00529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14:cNvPr>
              <p14:cNvContentPartPr/>
              <p14:nvPr/>
            </p14:nvContentPartPr>
            <p14:xfrm>
              <a:off x="1591953" y="5322338"/>
              <a:ext cx="966600" cy="90360"/>
            </p14:xfrm>
          </p:contentPart>
        </mc:Choice>
        <mc:Fallback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953" y="5214338"/>
                <a:ext cx="1074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14:cNvPr>
              <p14:cNvContentPartPr/>
              <p14:nvPr/>
            </p14:nvContentPartPr>
            <p14:xfrm>
              <a:off x="1568193" y="5796818"/>
              <a:ext cx="851040" cy="34560"/>
            </p14:xfrm>
          </p:contentPart>
        </mc:Choice>
        <mc:Fallback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53" y="5689178"/>
                <a:ext cx="958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14:cNvPr>
              <p14:cNvContentPartPr/>
              <p14:nvPr/>
            </p14:nvContentPartPr>
            <p14:xfrm>
              <a:off x="4970553" y="5366258"/>
              <a:ext cx="370440" cy="3240"/>
            </p14:xfrm>
          </p:contentPart>
        </mc:Choice>
        <mc:Fallback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6913" y="5258258"/>
                <a:ext cx="478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14:cNvPr>
              <p14:cNvContentPartPr/>
              <p14:nvPr/>
            </p14:nvContentPartPr>
            <p14:xfrm>
              <a:off x="4974153" y="5799698"/>
              <a:ext cx="294480" cy="360"/>
            </p14:xfrm>
          </p:contentPart>
        </mc:Choice>
        <mc:Fallback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0513" y="5691698"/>
                <a:ext cx="402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82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 d’assignation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d’assignation dans R est une flèche! Elle indique que le résultat de ce qui est produit à sa droite doit être emmagasiné dans un conteneur, une variable dont le nom figure à sa gauche.</a:t>
            </a:r>
          </a:p>
          <a:p>
            <a:r>
              <a:rPr lang="fr-CA" dirty="0"/>
              <a:t>Exemple: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premier_texte_xyz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corpus_xyz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[ 1, "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lang="fr-CA" noProof="1">
                <a:latin typeface="American Typewriter" panose="02090604020004020304" pitchFamily="18" charset="77"/>
                <a:cs typeface="Arial" panose="020B0604020202020204" pitchFamily="34" charset="0"/>
              </a:rPr>
              <a:t>exte" ]</a:t>
            </a: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2240095" y="50263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565521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>
            <a:off x="6818767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1878896" y="5552062"/>
            <a:ext cx="105602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937200" y="5516838"/>
            <a:ext cx="1590274" cy="523220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Opérateur d’assignation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F132EC-42F6-0782-5797-3F1E3CFE4EBB}"/>
              </a:ext>
            </a:extLst>
          </p:cNvPr>
          <p:cNvSpPr txBox="1"/>
          <p:nvPr/>
        </p:nvSpPr>
        <p:spPr>
          <a:xfrm>
            <a:off x="6312002" y="5546125"/>
            <a:ext cx="1380563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41123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DAC22-24EF-F518-530D-6A360CC0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CA" sz="6000">
                <a:solidFill>
                  <a:srgbClr val="FFFFFF"/>
                </a:solidFill>
              </a:rPr>
              <a:t>Objectifs de l’atelier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0FDE603-8964-CCFE-D6F0-EABD52418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86490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5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Opérateur d’indexation des objets récursifs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d’indexation ‘$’ permet d’isoler une colonne d’un tableau.</a:t>
            </a:r>
          </a:p>
          <a:p>
            <a:r>
              <a:rPr lang="fr-CA" dirty="0"/>
              <a:t>Exemple: 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 err="1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$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URI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NULL</a:t>
            </a:r>
            <a:endParaRPr lang="fr-CA" noProof="1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1712079" y="43405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162749" y="43405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 rot="5400000">
            <a:off x="5929183" y="3588409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668067" y="4855656"/>
            <a:ext cx="275528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Colonne `URI` du tableau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701245" y="4861476"/>
            <a:ext cx="1590274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Valeur nulle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0088A8-5951-7CFC-B239-84B56E70CF12}"/>
              </a:ext>
            </a:extLst>
          </p:cNvPr>
          <p:cNvSpPr txBox="1"/>
          <p:nvPr/>
        </p:nvSpPr>
        <p:spPr>
          <a:xfrm>
            <a:off x="6578060" y="3503014"/>
            <a:ext cx="43947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L’assignation de la colonne URI à NULL élimine cette colonne du tableau</a:t>
            </a:r>
          </a:p>
        </p:txBody>
      </p:sp>
    </p:spTree>
    <p:extLst>
      <p:ext uri="{BB962C8B-B14F-4D97-AF65-F5344CB8AC3E}">
        <p14:creationId xmlns:p14="http://schemas.microsoft.com/office/powerpoint/2010/main" val="180349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ESSENTIELLES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16DE67-8F16-CD1A-9273-17299BAA3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329903"/>
              </p:ext>
            </p:extLst>
          </p:nvPr>
        </p:nvGraphicFramePr>
        <p:xfrm>
          <a:off x="833613" y="2302983"/>
          <a:ext cx="10167936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130386832"/>
                    </a:ext>
                  </a:extLst>
                </a:gridCol>
                <a:gridCol w="3037424">
                  <a:extLst>
                    <a:ext uri="{9D8B030D-6E8A-4147-A177-3AD203B41FA5}">
                      <a16:colId xmlns:a16="http://schemas.microsoft.com/office/drawing/2014/main" val="1075964559"/>
                    </a:ext>
                  </a:extLst>
                </a:gridCol>
                <a:gridCol w="3741200">
                  <a:extLst>
                    <a:ext uri="{9D8B030D-6E8A-4147-A177-3AD203B41FA5}">
                      <a16:colId xmlns:a16="http://schemas.microsoft.com/office/drawing/2014/main" val="408985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Nom de la fonction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Sortie (résultat)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Exemple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getwd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 et 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Chemin du répertoire de travail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("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fr-CA" sz="1800" kern="1200" dirty="0" err="1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Users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fr-CA" sz="1800" kern="1200" dirty="0" err="1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pascalbrissette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6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Installation d’extensions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(`xlsx`)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Active une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(xlsx)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Informations sur la structure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vecteur (fonction de concaténation)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c(`Victor Hugo`, `Émile Zola`)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tableau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(auteur = c(`Hugo`, `Zola`),</a:t>
                      </a:r>
                    </a:p>
                    <a:p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                      naissance = c(1802, 1840))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6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Nbre de lignes et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27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39F20-9476-48D1-3C58-270FEDEC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Quand la coquille ne pardonne pas…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DD81E-AAEC-4D90-A2B7-614AAB66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Rappelez-vous que la machine ne lit pas dans votre tête, qu’elle exécute très exactement ce que vous lui demandez d’exécuter. Si l’exécution du code renvoie une erreur, voyez s’il n’y a pas une virgule de trop, une parenthèse qui n’est pas fermée, une espace où il n’en faut pas…</a:t>
            </a:r>
          </a:p>
        </p:txBody>
      </p:sp>
    </p:spTree>
    <p:extLst>
      <p:ext uri="{BB962C8B-B14F-4D97-AF65-F5344CB8AC3E}">
        <p14:creationId xmlns:p14="http://schemas.microsoft.com/office/powerpoint/2010/main" val="54729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42974-E754-EED9-A821-1182884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venir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85F8A8-8B52-FAB9-EE1A-EA1FC6F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45924"/>
            <a:ext cx="11420856" cy="30836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0F647F7-3E46-9DE9-D9AE-9481593F8AA3}"/>
              </a:ext>
            </a:extLst>
          </p:cNvPr>
          <p:cNvSpPr txBox="1"/>
          <p:nvPr/>
        </p:nvSpPr>
        <p:spPr>
          <a:xfrm>
            <a:off x="385572" y="6041571"/>
            <a:ext cx="561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Première boucle avec des données non problématiques</a:t>
            </a:r>
          </a:p>
        </p:txBody>
      </p:sp>
      <p:sp>
        <p:nvSpPr>
          <p:cNvPr id="15" name="Rectangle avec flèche vers le haut 14">
            <a:extLst>
              <a:ext uri="{FF2B5EF4-FFF2-40B4-BE49-F238E27FC236}">
                <a16:creationId xmlns:a16="http://schemas.microsoft.com/office/drawing/2014/main" id="{441C7EC3-48F7-3DC6-C9C6-171A6FC01761}"/>
              </a:ext>
            </a:extLst>
          </p:cNvPr>
          <p:cNvSpPr/>
          <p:nvPr/>
        </p:nvSpPr>
        <p:spPr>
          <a:xfrm>
            <a:off x="309372" y="5889171"/>
            <a:ext cx="5753972" cy="15240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5069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avec flèche vers le haut 21">
            <a:extLst>
              <a:ext uri="{FF2B5EF4-FFF2-40B4-BE49-F238E27FC236}">
                <a16:creationId xmlns:a16="http://schemas.microsoft.com/office/drawing/2014/main" id="{1C07D910-A3E5-25AD-3E03-222BDF23F7D2}"/>
              </a:ext>
            </a:extLst>
          </p:cNvPr>
          <p:cNvSpPr/>
          <p:nvPr/>
        </p:nvSpPr>
        <p:spPr>
          <a:xfrm rot="5400000">
            <a:off x="93948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avec flèche vers le haut 22">
            <a:extLst>
              <a:ext uri="{FF2B5EF4-FFF2-40B4-BE49-F238E27FC236}">
                <a16:creationId xmlns:a16="http://schemas.microsoft.com/office/drawing/2014/main" id="{44F193F3-64EC-2CE6-128F-9991B3EF07B9}"/>
              </a:ext>
            </a:extLst>
          </p:cNvPr>
          <p:cNvSpPr/>
          <p:nvPr/>
        </p:nvSpPr>
        <p:spPr>
          <a:xfrm rot="5400000">
            <a:off x="5782602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661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5B0C8C-C65A-894F-9D5C-3660457C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6" y="457200"/>
            <a:ext cx="3523868" cy="543387"/>
          </a:xfrm>
        </p:spPr>
        <p:txBody>
          <a:bodyPr>
            <a:noAutofit/>
          </a:bodyPr>
          <a:lstStyle/>
          <a:p>
            <a:pPr algn="ctr"/>
            <a:r>
              <a:rPr lang="fr-CA" sz="2800" dirty="0" err="1"/>
              <a:t>RStudio</a:t>
            </a:r>
            <a:endParaRPr lang="fr-CA" sz="2800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530FCC4-3763-8D4D-A58C-EBF84242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79" y="0"/>
            <a:ext cx="8128621" cy="6857999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3271FA9-002A-8C44-95AB-AA834D3F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907" y="2199191"/>
            <a:ext cx="3065513" cy="3658222"/>
          </a:xfrm>
        </p:spPr>
        <p:txBody>
          <a:bodyPr>
            <a:normAutofit lnSpcReduction="10000"/>
          </a:bodyPr>
          <a:lstStyle/>
          <a:p>
            <a:pPr algn="ctr"/>
            <a:r>
              <a:rPr lang="fr-CA" sz="2800" dirty="0"/>
              <a:t>Disposition des fenêtres (par défaut)</a:t>
            </a:r>
          </a:p>
          <a:p>
            <a:pPr algn="ctr"/>
            <a:endParaRPr lang="fr-CA" sz="1800" dirty="0"/>
          </a:p>
          <a:p>
            <a:pPr marL="342900" indent="-342900">
              <a:buAutoNum type="arabicPeriod"/>
            </a:pPr>
            <a:r>
              <a:rPr lang="fr-CA" sz="2100" dirty="0"/>
              <a:t>Éditeur</a:t>
            </a:r>
          </a:p>
          <a:p>
            <a:pPr marL="342900" indent="-342900">
              <a:buAutoNum type="arabicPeriod"/>
            </a:pPr>
            <a:r>
              <a:rPr lang="fr-CA" sz="2100" dirty="0"/>
              <a:t>Console </a:t>
            </a:r>
          </a:p>
          <a:p>
            <a:pPr marL="342900" indent="-342900">
              <a:buAutoNum type="arabicPeriod"/>
            </a:pPr>
            <a:r>
              <a:rPr lang="fr-CA" sz="2100" dirty="0"/>
              <a:t>Objets en mémoire</a:t>
            </a:r>
          </a:p>
          <a:p>
            <a:pPr marL="342900" indent="-342900">
              <a:buAutoNum type="arabicPeriod"/>
            </a:pPr>
            <a:r>
              <a:rPr lang="fr-CA" sz="2100" dirty="0"/>
              <a:t>Répertoire de travail</a:t>
            </a:r>
          </a:p>
        </p:txBody>
      </p:sp>
      <p:pic>
        <p:nvPicPr>
          <p:cNvPr id="11" name="Graphique 10" descr="Badge 1 avec un remplissage uni">
            <a:extLst>
              <a:ext uri="{FF2B5EF4-FFF2-40B4-BE49-F238E27FC236}">
                <a16:creationId xmlns:a16="http://schemas.microsoft.com/office/drawing/2014/main" id="{072EEC9D-B3F7-4C45-AFBF-8BA7511D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696" y="1502032"/>
            <a:ext cx="1110736" cy="1110736"/>
          </a:xfrm>
          <a:prstGeom prst="rect">
            <a:avLst/>
          </a:prstGeom>
        </p:spPr>
      </p:pic>
      <p:pic>
        <p:nvPicPr>
          <p:cNvPr id="12" name="Graphique 11" descr="Badge avec un remplissage uni">
            <a:extLst>
              <a:ext uri="{FF2B5EF4-FFF2-40B4-BE49-F238E27FC236}">
                <a16:creationId xmlns:a16="http://schemas.microsoft.com/office/drawing/2014/main" id="{454BB7BD-EF19-6441-9B1D-B2C6E4E52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696" y="4391308"/>
            <a:ext cx="1110736" cy="1110736"/>
          </a:xfrm>
          <a:prstGeom prst="rect">
            <a:avLst/>
          </a:prstGeom>
        </p:spPr>
      </p:pic>
      <p:pic>
        <p:nvPicPr>
          <p:cNvPr id="13" name="Graphique 12" descr="Badge 3 avec un remplissage uni">
            <a:extLst>
              <a:ext uri="{FF2B5EF4-FFF2-40B4-BE49-F238E27FC236}">
                <a16:creationId xmlns:a16="http://schemas.microsoft.com/office/drawing/2014/main" id="{A943B684-B335-384C-BDB8-FAA9C907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074" y="1502032"/>
            <a:ext cx="1110736" cy="1110736"/>
          </a:xfrm>
          <a:prstGeom prst="rect">
            <a:avLst/>
          </a:prstGeom>
        </p:spPr>
      </p:pic>
      <p:pic>
        <p:nvPicPr>
          <p:cNvPr id="14" name="Graphique 13" descr="Badge 4 avec un remplissage uni">
            <a:extLst>
              <a:ext uri="{FF2B5EF4-FFF2-40B4-BE49-F238E27FC236}">
                <a16:creationId xmlns:a16="http://schemas.microsoft.com/office/drawing/2014/main" id="{EC80FC0F-4580-C948-BC61-F45641A32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23074" y="4391308"/>
            <a:ext cx="1110736" cy="1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2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D2ECA-6223-95D2-3D96-7FAD0D9F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Première approche: le sac de mots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C316F-C365-B6C3-2FA7-C7E3CD97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2800" dirty="0"/>
              <a:t>Représentation du texte comme un sac de mots (</a:t>
            </a:r>
            <a:r>
              <a:rPr lang="fr-CA" sz="2800" i="1" dirty="0"/>
              <a:t>bag of </a:t>
            </a:r>
            <a:r>
              <a:rPr lang="fr-CA" sz="2800" i="1" dirty="0" err="1"/>
              <a:t>words</a:t>
            </a:r>
            <a:r>
              <a:rPr lang="fr-CA" sz="2800" dirty="0"/>
              <a:t>)</a:t>
            </a:r>
          </a:p>
          <a:p>
            <a:r>
              <a:rPr lang="fr-CA" sz="2800" dirty="0"/>
              <a:t>L’ordre des mots ne compte pas</a:t>
            </a:r>
          </a:p>
          <a:p>
            <a:r>
              <a:rPr lang="fr-CA" sz="2800" dirty="0"/>
              <a:t>Le mot est présent ou absent (0/1), ou plus ou moins fréquent (0 à </a:t>
            </a:r>
            <a:r>
              <a:rPr lang="fr-CA" sz="2800" i="1" dirty="0"/>
              <a:t>n</a:t>
            </a:r>
            <a:r>
              <a:rPr lang="fr-CA" sz="2800" dirty="0"/>
              <a:t>)</a:t>
            </a:r>
          </a:p>
          <a:p>
            <a:r>
              <a:rPr lang="fr-CA" sz="2800" dirty="0"/>
              <a:t>Repose sur l’idée que le sens d’un texte est contenu dans la valeur sémantique de ses unités.</a:t>
            </a:r>
          </a:p>
        </p:txBody>
      </p:sp>
    </p:spTree>
    <p:extLst>
      <p:ext uri="{BB962C8B-B14F-4D97-AF65-F5344CB8AC3E}">
        <p14:creationId xmlns:p14="http://schemas.microsoft.com/office/powerpoint/2010/main" val="1922431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20D244-60DD-FA64-83B4-98F3B9A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52" y="216010"/>
            <a:ext cx="4131013" cy="528430"/>
          </a:xfrm>
        </p:spPr>
        <p:txBody>
          <a:bodyPr>
            <a:noAutofit/>
          </a:bodyPr>
          <a:lstStyle/>
          <a:p>
            <a:r>
              <a:rPr lang="fr-CA" sz="2800" dirty="0"/>
              <a:t>Vers le sac de mots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9AD2D0-460A-26A0-1BBA-1705B24A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61" y="4040767"/>
            <a:ext cx="4538518" cy="28172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E0F157-87BA-EE55-6872-8B45A950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05" y="392086"/>
            <a:ext cx="4005139" cy="434431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C71CB9F-CBD1-4AEB-9C86-2A8157ED4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820" y="3579230"/>
            <a:ext cx="4346432" cy="26789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C3A64BD-C199-1ED7-F3E8-09D15F2A52B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567" y="984802"/>
            <a:ext cx="2245011" cy="2991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FDBA6F67-91AB-48FE-C755-C33BD2F24EC3}"/>
              </a:ext>
            </a:extLst>
          </p:cNvPr>
          <p:cNvSpPr/>
          <p:nvPr/>
        </p:nvSpPr>
        <p:spPr>
          <a:xfrm>
            <a:off x="2882348" y="2375452"/>
            <a:ext cx="2723322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Virage 11">
            <a:extLst>
              <a:ext uri="{FF2B5EF4-FFF2-40B4-BE49-F238E27FC236}">
                <a16:creationId xmlns:a16="http://schemas.microsoft.com/office/drawing/2014/main" id="{5C35937B-7AFB-AC07-B769-82E9C8CB8844}"/>
              </a:ext>
            </a:extLst>
          </p:cNvPr>
          <p:cNvSpPr/>
          <p:nvPr/>
        </p:nvSpPr>
        <p:spPr>
          <a:xfrm rot="5400000">
            <a:off x="10518340" y="1905002"/>
            <a:ext cx="779135" cy="19784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3" name="Flèche vers la gauche 12">
            <a:extLst>
              <a:ext uri="{FF2B5EF4-FFF2-40B4-BE49-F238E27FC236}">
                <a16:creationId xmlns:a16="http://schemas.microsoft.com/office/drawing/2014/main" id="{8191654B-716F-DF90-F155-7F7DC7B4F1E9}"/>
              </a:ext>
            </a:extLst>
          </p:cNvPr>
          <p:cNvSpPr/>
          <p:nvPr/>
        </p:nvSpPr>
        <p:spPr>
          <a:xfrm>
            <a:off x="6584967" y="5624251"/>
            <a:ext cx="1311965" cy="407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DA6B5D7-36A1-9C7C-347D-421A34C0AB64}"/>
              </a:ext>
            </a:extLst>
          </p:cNvPr>
          <p:cNvSpPr txBox="1"/>
          <p:nvPr/>
        </p:nvSpPr>
        <p:spPr>
          <a:xfrm>
            <a:off x="3357142" y="1894727"/>
            <a:ext cx="1485356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Exposition des balises HTML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F8FE1F-449C-FEC9-5AE6-4DB032720BCA}"/>
              </a:ext>
            </a:extLst>
          </p:cNvPr>
          <p:cNvSpPr txBox="1"/>
          <p:nvPr/>
        </p:nvSpPr>
        <p:spPr>
          <a:xfrm>
            <a:off x="9918677" y="1788950"/>
            <a:ext cx="179041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Extraction du texte et des métadonnées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AC86E90-7D4A-CDCB-327F-89FE59F59462}"/>
              </a:ext>
            </a:extLst>
          </p:cNvPr>
          <p:cNvSpPr txBox="1"/>
          <p:nvPr/>
        </p:nvSpPr>
        <p:spPr>
          <a:xfrm>
            <a:off x="6537902" y="4974080"/>
            <a:ext cx="14060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Matrice documents-mots</a:t>
            </a:r>
          </a:p>
        </p:txBody>
      </p:sp>
    </p:spTree>
    <p:extLst>
      <p:ext uri="{BB962C8B-B14F-4D97-AF65-F5344CB8AC3E}">
        <p14:creationId xmlns:p14="http://schemas.microsoft.com/office/powerpoint/2010/main" val="763834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20D244-60DD-FA64-83B4-98F3B9AB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L’approche « du sac de mots »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6D9643-D2D6-F21A-C91B-572675A5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56611"/>
          </a:xfrm>
        </p:spPr>
        <p:txBody>
          <a:bodyPr>
            <a:normAutofit fontScale="92500"/>
          </a:bodyPr>
          <a:lstStyle/>
          <a:p>
            <a:r>
              <a:rPr lang="fr-CA" dirty="0"/>
              <a:t>Problèmes de l’approche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A023D1B-2E3E-29AD-3F39-B0FB342CFF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A" sz="7200" dirty="0"/>
              <a:t>Les mots les plus fréquents dans un texte sont fonctionnels ne sont pas les plus significatifs.</a:t>
            </a:r>
          </a:p>
          <a:p>
            <a:r>
              <a:rPr lang="fr-CA" sz="7200" dirty="0"/>
              <a:t>Qu’est-ce qu’un mot? Quelle est la frontière d’un mots? </a:t>
            </a:r>
          </a:p>
          <a:p>
            <a:r>
              <a:rPr lang="fr-CA" sz="7200" dirty="0"/>
              <a:t>Ambiguïté des mots en contexte</a:t>
            </a:r>
          </a:p>
          <a:p>
            <a:r>
              <a:rPr lang="fr-CA" sz="7200" dirty="0"/>
              <a:t>Longueur variable des textes</a:t>
            </a:r>
          </a:p>
          <a:p>
            <a:r>
              <a:rPr lang="fr-CA" sz="7200" dirty="0"/>
              <a:t>« Malédiction dimensionnelle »</a:t>
            </a:r>
          </a:p>
          <a:p>
            <a:pPr marL="617220" lvl="2" indent="-342900"/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119550-4B79-C6F0-C7C6-A799F62B6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56611"/>
          </a:xfrm>
        </p:spPr>
        <p:txBody>
          <a:bodyPr>
            <a:normAutofit fontScale="92500"/>
          </a:bodyPr>
          <a:lstStyle/>
          <a:p>
            <a:r>
              <a:rPr lang="fr-CA" dirty="0"/>
              <a:t>Stratégies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FBE890-FD05-96C0-3788-A5A520CEF9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A" sz="7200" dirty="0"/>
              <a:t>Utilisation d’un </a:t>
            </a:r>
            <a:r>
              <a:rPr lang="fr-CA" sz="7200" dirty="0" err="1"/>
              <a:t>antidictionnaire</a:t>
            </a:r>
            <a:endParaRPr lang="fr-CA" sz="7200" dirty="0"/>
          </a:p>
          <a:p>
            <a:r>
              <a:rPr lang="fr-CA" sz="7200" dirty="0"/>
              <a:t>Filtrage par seuils de fréquences (</a:t>
            </a:r>
            <a:r>
              <a:rPr lang="fr-CA" sz="7200" dirty="0" err="1"/>
              <a:t>inf</a:t>
            </a:r>
            <a:r>
              <a:rPr lang="fr-CA" sz="7200" dirty="0"/>
              <a:t>/sup)</a:t>
            </a:r>
          </a:p>
          <a:p>
            <a:r>
              <a:rPr lang="fr-CA" sz="7200" dirty="0"/>
              <a:t>Imposition du bas de casse</a:t>
            </a:r>
          </a:p>
          <a:p>
            <a:r>
              <a:rPr lang="fr-CA" sz="7200" dirty="0"/>
              <a:t>Création de dictionnaires / de n-grammes</a:t>
            </a:r>
          </a:p>
          <a:p>
            <a:r>
              <a:rPr lang="fr-CA" sz="7200" dirty="0"/>
              <a:t>Pondération des caractéristiques d’un texte (</a:t>
            </a:r>
            <a:r>
              <a:rPr lang="fr-CA" sz="7200" i="1" dirty="0"/>
              <a:t>TF-IDF</a:t>
            </a:r>
            <a:r>
              <a:rPr lang="fr-CA" sz="7200" dirty="0"/>
              <a:t>)</a:t>
            </a:r>
          </a:p>
          <a:p>
            <a:r>
              <a:rPr lang="fr-CA" sz="7200" dirty="0"/>
              <a:t>Normalisation des textes</a:t>
            </a:r>
          </a:p>
          <a:p>
            <a:r>
              <a:rPr lang="fr-CA" sz="7200" dirty="0"/>
              <a:t>Lemmatisation et racinisation</a:t>
            </a:r>
          </a:p>
          <a:p>
            <a:pPr marL="0" indent="0">
              <a:buNone/>
            </a:pP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1674250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fr-CA" sz="3600" dirty="0"/>
              <a:t>Autres approches</a:t>
            </a:r>
            <a:br>
              <a:rPr lang="fr-CA" sz="3600" dirty="0"/>
            </a:br>
            <a:endParaRPr lang="fr-CA" sz="3600" b="0" dirty="0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434334"/>
              </p:ext>
            </p:extLst>
          </p:nvPr>
        </p:nvGraphicFramePr>
        <p:xfrm>
          <a:off x="4997973" y="1010491"/>
          <a:ext cx="6729413" cy="409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535CDD-819A-5DB4-B23E-2856B613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</a:t>
            </a:r>
            <a:r>
              <a:rPr lang="fr-CA" sz="1800" b="0" dirty="0"/>
              <a:t>écessitent un grand volume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GPT-3 a été entrainé avec des milliards de mots</a:t>
            </a:r>
          </a:p>
        </p:txBody>
      </p:sp>
    </p:spTree>
    <p:extLst>
      <p:ext uri="{BB962C8B-B14F-4D97-AF65-F5344CB8AC3E}">
        <p14:creationId xmlns:p14="http://schemas.microsoft.com/office/powerpoint/2010/main" val="2557802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20D244-60DD-FA64-83B4-98F3B9A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0003"/>
            <a:ext cx="10134600" cy="517782"/>
          </a:xfrm>
        </p:spPr>
        <p:txBody>
          <a:bodyPr>
            <a:normAutofit/>
          </a:bodyPr>
          <a:lstStyle/>
          <a:p>
            <a:r>
              <a:rPr lang="fr-CA" sz="2400" b="0" dirty="0"/>
              <a:t>Exemple de textes présentés sous la forme d’un sac de mots (</a:t>
            </a:r>
            <a:r>
              <a:rPr lang="fr-CA" sz="2400" b="0" i="1" dirty="0"/>
              <a:t>BOW</a:t>
            </a:r>
            <a:r>
              <a:rPr lang="fr-CA" sz="2400" b="0" dirty="0"/>
              <a:t>)</a:t>
            </a:r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DD8C543E-F291-39E4-A755-2B44A21ADD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1294" y="1155218"/>
          <a:ext cx="10134600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8880">
                  <a:extLst>
                    <a:ext uri="{9D8B030D-6E8A-4147-A177-3AD203B41FA5}">
                      <a16:colId xmlns:a16="http://schemas.microsoft.com/office/drawing/2014/main" val="2477106951"/>
                    </a:ext>
                  </a:extLst>
                </a:gridCol>
                <a:gridCol w="9055720">
                  <a:extLst>
                    <a:ext uri="{9D8B030D-6E8A-4147-A177-3AD203B41FA5}">
                      <a16:colId xmlns:a16="http://schemas.microsoft.com/office/drawing/2014/main" val="177392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« Je suis arrivé trop tard. J’ai raté ma chance 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4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« </a:t>
                      </a:r>
                      <a:r>
                        <a:rPr lang="fr-CA" i="0" dirty="0"/>
                        <a:t>Je suis parti trop tôt. Je suis en attente. </a:t>
                      </a:r>
                      <a:r>
                        <a:rPr lang="fr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fr-CA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1176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6BBD488-2427-BBC9-4E1D-1F95B75FE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42457"/>
              </p:ext>
            </p:extLst>
          </p:nvPr>
        </p:nvGraphicFramePr>
        <p:xfrm>
          <a:off x="584200" y="2677984"/>
          <a:ext cx="10561694" cy="16510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76335">
                  <a:extLst>
                    <a:ext uri="{9D8B030D-6E8A-4147-A177-3AD203B41FA5}">
                      <a16:colId xmlns:a16="http://schemas.microsoft.com/office/drawing/2014/main" val="3899652699"/>
                    </a:ext>
                  </a:extLst>
                </a:gridCol>
                <a:gridCol w="464221">
                  <a:extLst>
                    <a:ext uri="{9D8B030D-6E8A-4147-A177-3AD203B41FA5}">
                      <a16:colId xmlns:a16="http://schemas.microsoft.com/office/drawing/2014/main" val="275811571"/>
                    </a:ext>
                  </a:extLst>
                </a:gridCol>
                <a:gridCol w="627543">
                  <a:extLst>
                    <a:ext uri="{9D8B030D-6E8A-4147-A177-3AD203B41FA5}">
                      <a16:colId xmlns:a16="http://schemas.microsoft.com/office/drawing/2014/main" val="2467499838"/>
                    </a:ext>
                  </a:extLst>
                </a:gridCol>
                <a:gridCol w="942196">
                  <a:extLst>
                    <a:ext uri="{9D8B030D-6E8A-4147-A177-3AD203B41FA5}">
                      <a16:colId xmlns:a16="http://schemas.microsoft.com/office/drawing/2014/main" val="3649517528"/>
                    </a:ext>
                  </a:extLst>
                </a:gridCol>
                <a:gridCol w="822846">
                  <a:extLst>
                    <a:ext uri="{9D8B030D-6E8A-4147-A177-3AD203B41FA5}">
                      <a16:colId xmlns:a16="http://schemas.microsoft.com/office/drawing/2014/main" val="130515352"/>
                    </a:ext>
                  </a:extLst>
                </a:gridCol>
                <a:gridCol w="690131">
                  <a:extLst>
                    <a:ext uri="{9D8B030D-6E8A-4147-A177-3AD203B41FA5}">
                      <a16:colId xmlns:a16="http://schemas.microsoft.com/office/drawing/2014/main" val="235970963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594680092"/>
                    </a:ext>
                  </a:extLst>
                </a:gridCol>
                <a:gridCol w="641938">
                  <a:extLst>
                    <a:ext uri="{9D8B030D-6E8A-4147-A177-3AD203B41FA5}">
                      <a16:colId xmlns:a16="http://schemas.microsoft.com/office/drawing/2014/main" val="3187423103"/>
                    </a:ext>
                  </a:extLst>
                </a:gridCol>
                <a:gridCol w="602029">
                  <a:extLst>
                    <a:ext uri="{9D8B030D-6E8A-4147-A177-3AD203B41FA5}">
                      <a16:colId xmlns:a16="http://schemas.microsoft.com/office/drawing/2014/main" val="2180167409"/>
                    </a:ext>
                  </a:extLst>
                </a:gridCol>
                <a:gridCol w="717803">
                  <a:extLst>
                    <a:ext uri="{9D8B030D-6E8A-4147-A177-3AD203B41FA5}">
                      <a16:colId xmlns:a16="http://schemas.microsoft.com/office/drawing/2014/main" val="3466954718"/>
                    </a:ext>
                  </a:extLst>
                </a:gridCol>
                <a:gridCol w="740957">
                  <a:extLst>
                    <a:ext uri="{9D8B030D-6E8A-4147-A177-3AD203B41FA5}">
                      <a16:colId xmlns:a16="http://schemas.microsoft.com/office/drawing/2014/main" val="3623976829"/>
                    </a:ext>
                  </a:extLst>
                </a:gridCol>
                <a:gridCol w="1146168">
                  <a:extLst>
                    <a:ext uri="{9D8B030D-6E8A-4147-A177-3AD203B41FA5}">
                      <a16:colId xmlns:a16="http://schemas.microsoft.com/office/drawing/2014/main" val="3103431520"/>
                    </a:ext>
                  </a:extLst>
                </a:gridCol>
                <a:gridCol w="613605">
                  <a:extLst>
                    <a:ext uri="{9D8B030D-6E8A-4147-A177-3AD203B41FA5}">
                      <a16:colId xmlns:a16="http://schemas.microsoft.com/office/drawing/2014/main" val="2153662062"/>
                    </a:ext>
                  </a:extLst>
                </a:gridCol>
                <a:gridCol w="1125608">
                  <a:extLst>
                    <a:ext uri="{9D8B030D-6E8A-4147-A177-3AD203B41FA5}">
                      <a16:colId xmlns:a16="http://schemas.microsoft.com/office/drawing/2014/main" val="383827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suis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arrivé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tôt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raté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attente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7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95501"/>
                  </a:ext>
                </a:extLst>
              </a:tr>
            </a:tbl>
          </a:graphicData>
        </a:graphic>
      </p:graphicFrame>
      <p:sp>
        <p:nvSpPr>
          <p:cNvPr id="6" name="Flèche vers le bas 5">
            <a:extLst>
              <a:ext uri="{FF2B5EF4-FFF2-40B4-BE49-F238E27FC236}">
                <a16:creationId xmlns:a16="http://schemas.microsoft.com/office/drawing/2014/main" id="{28B44DFA-7A2C-82EB-C5A2-F590EBCF87C0}"/>
              </a:ext>
            </a:extLst>
          </p:cNvPr>
          <p:cNvSpPr/>
          <p:nvPr/>
        </p:nvSpPr>
        <p:spPr>
          <a:xfrm>
            <a:off x="5816540" y="2127926"/>
            <a:ext cx="524107" cy="478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Cadre 6">
            <a:extLst>
              <a:ext uri="{FF2B5EF4-FFF2-40B4-BE49-F238E27FC236}">
                <a16:creationId xmlns:a16="http://schemas.microsoft.com/office/drawing/2014/main" id="{450DEF8E-1690-A3D7-1788-03A2DDAB9EC7}"/>
              </a:ext>
            </a:extLst>
          </p:cNvPr>
          <p:cNvSpPr/>
          <p:nvPr/>
        </p:nvSpPr>
        <p:spPr>
          <a:xfrm>
            <a:off x="1692612" y="2674117"/>
            <a:ext cx="8192869" cy="386762"/>
          </a:xfrm>
          <a:prstGeom prst="fram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D3182D-D1A8-0BFE-74DF-513891F5FBAC}"/>
              </a:ext>
            </a:extLst>
          </p:cNvPr>
          <p:cNvSpPr txBox="1"/>
          <p:nvPr/>
        </p:nvSpPr>
        <p:spPr>
          <a:xfrm>
            <a:off x="6741651" y="2254233"/>
            <a:ext cx="204280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CA" sz="1400" dirty="0"/>
              <a:t>13 formes distinctes</a:t>
            </a:r>
          </a:p>
        </p:txBody>
      </p:sp>
      <p:graphicFrame>
        <p:nvGraphicFramePr>
          <p:cNvPr id="10" name="Tableau 5">
            <a:extLst>
              <a:ext uri="{FF2B5EF4-FFF2-40B4-BE49-F238E27FC236}">
                <a16:creationId xmlns:a16="http://schemas.microsoft.com/office/drawing/2014/main" id="{3A5F8B13-3868-F127-033D-EE8147381C8F}"/>
              </a:ext>
            </a:extLst>
          </p:cNvPr>
          <p:cNvGraphicFramePr>
            <a:graphicFrameLocks noGrp="1"/>
          </p:cNvGraphicFramePr>
          <p:nvPr/>
        </p:nvGraphicFramePr>
        <p:xfrm>
          <a:off x="1015131" y="4985350"/>
          <a:ext cx="8870351" cy="1920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42853">
                  <a:extLst>
                    <a:ext uri="{9D8B030D-6E8A-4147-A177-3AD203B41FA5}">
                      <a16:colId xmlns:a16="http://schemas.microsoft.com/office/drawing/2014/main" val="3899652699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275811571"/>
                    </a:ext>
                  </a:extLst>
                </a:gridCol>
                <a:gridCol w="535021">
                  <a:extLst>
                    <a:ext uri="{9D8B030D-6E8A-4147-A177-3AD203B41FA5}">
                      <a16:colId xmlns:a16="http://schemas.microsoft.com/office/drawing/2014/main" val="2467499838"/>
                    </a:ext>
                  </a:extLst>
                </a:gridCol>
                <a:gridCol w="846306">
                  <a:extLst>
                    <a:ext uri="{9D8B030D-6E8A-4147-A177-3AD203B41FA5}">
                      <a16:colId xmlns:a16="http://schemas.microsoft.com/office/drawing/2014/main" val="3649517528"/>
                    </a:ext>
                  </a:extLst>
                </a:gridCol>
                <a:gridCol w="680937">
                  <a:extLst>
                    <a:ext uri="{9D8B030D-6E8A-4147-A177-3AD203B41FA5}">
                      <a16:colId xmlns:a16="http://schemas.microsoft.com/office/drawing/2014/main" val="130515352"/>
                    </a:ext>
                  </a:extLst>
                </a:gridCol>
                <a:gridCol w="719846">
                  <a:extLst>
                    <a:ext uri="{9D8B030D-6E8A-4147-A177-3AD203B41FA5}">
                      <a16:colId xmlns:a16="http://schemas.microsoft.com/office/drawing/2014/main" val="2359709635"/>
                    </a:ext>
                  </a:extLst>
                </a:gridCol>
                <a:gridCol w="651754">
                  <a:extLst>
                    <a:ext uri="{9D8B030D-6E8A-4147-A177-3AD203B41FA5}">
                      <a16:colId xmlns:a16="http://schemas.microsoft.com/office/drawing/2014/main" val="594680092"/>
                    </a:ext>
                  </a:extLst>
                </a:gridCol>
                <a:gridCol w="535021">
                  <a:extLst>
                    <a:ext uri="{9D8B030D-6E8A-4147-A177-3AD203B41FA5}">
                      <a16:colId xmlns:a16="http://schemas.microsoft.com/office/drawing/2014/main" val="3187423103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3466954718"/>
                    </a:ext>
                  </a:extLst>
                </a:gridCol>
                <a:gridCol w="622570">
                  <a:extLst>
                    <a:ext uri="{9D8B030D-6E8A-4147-A177-3AD203B41FA5}">
                      <a16:colId xmlns:a16="http://schemas.microsoft.com/office/drawing/2014/main" val="3623976829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3103431520"/>
                    </a:ext>
                  </a:extLst>
                </a:gridCol>
                <a:gridCol w="651753">
                  <a:extLst>
                    <a:ext uri="{9D8B030D-6E8A-4147-A177-3AD203B41FA5}">
                      <a16:colId xmlns:a16="http://schemas.microsoft.com/office/drawing/2014/main" val="2153662062"/>
                    </a:ext>
                  </a:extLst>
                </a:gridCol>
                <a:gridCol w="809575">
                  <a:extLst>
                    <a:ext uri="{9D8B030D-6E8A-4147-A177-3AD203B41FA5}">
                      <a16:colId xmlns:a16="http://schemas.microsoft.com/office/drawing/2014/main" val="3838275949"/>
                    </a:ext>
                  </a:extLst>
                </a:gridCol>
              </a:tblGrid>
              <a:tr h="35312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être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arriver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partir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tôt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attente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51137"/>
                  </a:ext>
                </a:extLst>
              </a:tr>
              <a:tr h="609495">
                <a:tc>
                  <a:txBody>
                    <a:bodyPr/>
                    <a:lstStyle/>
                    <a:p>
                      <a:r>
                        <a:rPr lang="fr-CA" dirty="0"/>
                        <a:t>texte_1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76092"/>
                  </a:ext>
                </a:extLst>
              </a:tr>
              <a:tr h="609495">
                <a:tc>
                  <a:txBody>
                    <a:bodyPr/>
                    <a:lstStyle/>
                    <a:p>
                      <a:r>
                        <a:rPr lang="fr-CA" dirty="0"/>
                        <a:t>texte_2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95501"/>
                  </a:ext>
                </a:extLst>
              </a:tr>
            </a:tbl>
          </a:graphicData>
        </a:graphic>
      </p:graphicFrame>
      <p:sp>
        <p:nvSpPr>
          <p:cNvPr id="11" name="Flèche vers le bas 10">
            <a:extLst>
              <a:ext uri="{FF2B5EF4-FFF2-40B4-BE49-F238E27FC236}">
                <a16:creationId xmlns:a16="http://schemas.microsoft.com/office/drawing/2014/main" id="{CA3452C7-04D6-ADAE-4EED-4E225159B51A}"/>
              </a:ext>
            </a:extLst>
          </p:cNvPr>
          <p:cNvSpPr/>
          <p:nvPr/>
        </p:nvSpPr>
        <p:spPr>
          <a:xfrm>
            <a:off x="5816539" y="4435812"/>
            <a:ext cx="524107" cy="429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4F1088-87CF-B4BE-0F42-08A28EC2DF0D}"/>
              </a:ext>
            </a:extLst>
          </p:cNvPr>
          <p:cNvSpPr txBox="1"/>
          <p:nvPr/>
        </p:nvSpPr>
        <p:spPr>
          <a:xfrm>
            <a:off x="6741651" y="4588050"/>
            <a:ext cx="204280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CA" sz="1400" dirty="0"/>
              <a:t>12 formes distinctes</a:t>
            </a:r>
          </a:p>
        </p:txBody>
      </p:sp>
      <p:sp>
        <p:nvSpPr>
          <p:cNvPr id="13" name="Cadre 12">
            <a:extLst>
              <a:ext uri="{FF2B5EF4-FFF2-40B4-BE49-F238E27FC236}">
                <a16:creationId xmlns:a16="http://schemas.microsoft.com/office/drawing/2014/main" id="{7B85F860-9792-ABAB-04DC-43A290858F3C}"/>
              </a:ext>
            </a:extLst>
          </p:cNvPr>
          <p:cNvSpPr/>
          <p:nvPr/>
        </p:nvSpPr>
        <p:spPr>
          <a:xfrm>
            <a:off x="1806102" y="4972112"/>
            <a:ext cx="8079380" cy="386762"/>
          </a:xfrm>
          <a:prstGeom prst="fram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8982711-68D5-B37B-2246-0620B53DDE14}"/>
              </a:ext>
            </a:extLst>
          </p:cNvPr>
          <p:cNvSpPr txBox="1"/>
          <p:nvPr/>
        </p:nvSpPr>
        <p:spPr>
          <a:xfrm>
            <a:off x="4435813" y="4459065"/>
            <a:ext cx="92412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lemmes</a:t>
            </a:r>
          </a:p>
        </p:txBody>
      </p:sp>
    </p:spTree>
    <p:extLst>
      <p:ext uri="{BB962C8B-B14F-4D97-AF65-F5344CB8AC3E}">
        <p14:creationId xmlns:p14="http://schemas.microsoft.com/office/powerpoint/2010/main" val="21084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3B9EBE-58A9-716A-8DFB-5F4E5AC0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Parties de l’atelier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7CBA83A-2B2E-DBBC-CA78-5AA38A63C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21650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5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EBB284-90EC-9764-17A9-EB1C5B4E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fr-CA" sz="3600" dirty="0"/>
              <a:t>L’analyse des données textuelles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43692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8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ou programmation? </a:t>
            </a:r>
          </a:p>
        </p:txBody>
      </p:sp>
    </p:spTree>
    <p:extLst>
      <p:ext uri="{BB962C8B-B14F-4D97-AF65-F5344CB8AC3E}">
        <p14:creationId xmlns:p14="http://schemas.microsoft.com/office/powerpoint/2010/main" val="180990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Avantages et limites des logiciels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21980"/>
            <a:ext cx="4937760" cy="315022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Nombreux: Voyant Tools, Alceste, </a:t>
            </a:r>
            <a:r>
              <a:rPr lang="fr-CA" dirty="0" err="1"/>
              <a:t>Iramuteq</a:t>
            </a:r>
            <a:r>
              <a:rPr lang="fr-CA" dirty="0"/>
              <a:t>, </a:t>
            </a:r>
            <a:r>
              <a:rPr lang="fr-CA" dirty="0" err="1"/>
              <a:t>Constellate</a:t>
            </a:r>
            <a:r>
              <a:rPr lang="fr-CA" dirty="0"/>
              <a:t> (</a:t>
            </a:r>
            <a:r>
              <a:rPr lang="fr-CA" dirty="0" err="1"/>
              <a:t>Jstor</a:t>
            </a:r>
            <a:r>
              <a:rPr lang="fr-CA" dirty="0"/>
              <a:t>), TDM-Studio (Pro-</a:t>
            </a:r>
            <a:r>
              <a:rPr lang="fr-CA" dirty="0" err="1"/>
              <a:t>Quest</a:t>
            </a:r>
            <a:r>
              <a:rPr lang="fr-CA" dirty="0"/>
              <a:t>), etc.</a:t>
            </a:r>
          </a:p>
          <a:p>
            <a:r>
              <a:rPr lang="fr-CA" dirty="0"/>
              <a:t>Accessibles, résultats rapides</a:t>
            </a:r>
          </a:p>
          <a:p>
            <a:r>
              <a:rPr lang="fr-CA" dirty="0"/>
              <a:t>Une partie du travail peut être fait automatiquement (</a:t>
            </a:r>
            <a:r>
              <a:rPr lang="fr-CA" dirty="0" err="1"/>
              <a:t>tokénisation</a:t>
            </a:r>
            <a:r>
              <a:rPr lang="fr-CA" dirty="0"/>
              <a:t>, etc.)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Limites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21980"/>
            <a:ext cx="4937760" cy="3650963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L’« accessibilité » est peut-être un leurre: la démarche scientifique suppose qu’on sache ce que le logiciel fait avec le corpus.</a:t>
            </a:r>
          </a:p>
          <a:p>
            <a:r>
              <a:rPr lang="fr-CA" dirty="0"/>
              <a:t>La « rapidité » d’exécution repose sur des choix et des paramètres qui ne cadrent pas forcément avec les questions de recherche.</a:t>
            </a:r>
          </a:p>
          <a:p>
            <a:r>
              <a:rPr lang="fr-CA" dirty="0"/>
              <a:t>Cadres rigides, outils limités.</a:t>
            </a:r>
          </a:p>
          <a:p>
            <a:r>
              <a:rPr lang="fr-CA" dirty="0"/>
              <a:t>Coût (services payants)</a:t>
            </a:r>
          </a:p>
          <a:p>
            <a:r>
              <a:rPr lang="fr-CA" dirty="0"/>
              <a:t>Orientation « client »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858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Désavantages et avantages de la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Désavantages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Plusieurs options! Laquelle choisir? Python, R, Rust, Julia?</a:t>
            </a:r>
          </a:p>
          <a:p>
            <a:r>
              <a:rPr lang="fr-CA" dirty="0"/>
              <a:t>Exige un changement d’attitude vis-à-vis de l’outil ordinateur;</a:t>
            </a:r>
          </a:p>
          <a:p>
            <a:r>
              <a:rPr lang="fr-CA" dirty="0"/>
              <a:t>Courbe d’apprentissage abrupte</a:t>
            </a:r>
          </a:p>
          <a:p>
            <a:pPr lvl="1"/>
            <a:r>
              <a:rPr lang="fr-CA" dirty="0"/>
              <a:t>Nouveaux environnements</a:t>
            </a:r>
          </a:p>
          <a:p>
            <a:pPr lvl="1"/>
            <a:r>
              <a:rPr lang="fr-CA" dirty="0"/>
              <a:t>Nouveaux concepts</a:t>
            </a:r>
          </a:p>
          <a:p>
            <a:pPr lvl="1"/>
            <a:r>
              <a:rPr lang="fr-CA" dirty="0"/>
              <a:t>Opérateurs</a:t>
            </a:r>
          </a:p>
          <a:p>
            <a:pPr lvl="1"/>
            <a:r>
              <a:rPr lang="fr-CA" dirty="0"/>
              <a:t>Langage formel</a:t>
            </a:r>
          </a:p>
          <a:p>
            <a:pPr lvl="1"/>
            <a:endParaRPr lang="fr-CA" dirty="0"/>
          </a:p>
          <a:p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208688"/>
          </a:xfrm>
        </p:spPr>
        <p:txBody>
          <a:bodyPr>
            <a:normAutofit fontScale="70000" lnSpcReduction="20000"/>
          </a:bodyPr>
          <a:lstStyle/>
          <a:p>
            <a:r>
              <a:rPr lang="fr-CA" dirty="0"/>
              <a:t>L’écriture du code épouse la question de recherche </a:t>
            </a:r>
          </a:p>
          <a:p>
            <a:r>
              <a:rPr lang="fr-CA" dirty="0"/>
              <a:t>Connaissance intime des opérations faites sur les textes</a:t>
            </a:r>
          </a:p>
          <a:p>
            <a:r>
              <a:rPr lang="fr-CA" dirty="0"/>
              <a:t>Pour des langages comme R et Python, très large soutien de la communauté</a:t>
            </a:r>
          </a:p>
          <a:p>
            <a:r>
              <a:rPr lang="fr-CA" dirty="0"/>
              <a:t>Tire parti de la puissance des ordinateurs (attitude active)</a:t>
            </a:r>
          </a:p>
          <a:p>
            <a:r>
              <a:rPr lang="fr-CA" dirty="0"/>
              <a:t>Coût nul</a:t>
            </a:r>
          </a:p>
          <a:p>
            <a:r>
              <a:rPr lang="fr-CA" dirty="0"/>
              <a:t>Créativité et plaisir…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41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F6A6E-5853-CAF8-5A59-5D1D3A0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Et pourquoi R?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3B78ACCD-5A2F-99BE-076A-4A5686D90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36497"/>
              </p:ext>
            </p:extLst>
          </p:nvPr>
        </p:nvGraphicFramePr>
        <p:xfrm>
          <a:off x="240817" y="3501460"/>
          <a:ext cx="11707318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2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9395</TotalTime>
  <Words>1622</Words>
  <Application>Microsoft Macintosh PowerPoint</Application>
  <PresentationFormat>Grand écran</PresentationFormat>
  <Paragraphs>359</Paragraphs>
  <Slides>29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Aharoni</vt:lpstr>
      <vt:lpstr>American Typewriter</vt:lpstr>
      <vt:lpstr>Arial</vt:lpstr>
      <vt:lpstr>Avenir Next LT Pro</vt:lpstr>
      <vt:lpstr>Calibri</vt:lpstr>
      <vt:lpstr>Courier</vt:lpstr>
      <vt:lpstr>Monaco</vt:lpstr>
      <vt:lpstr>Neue Haas Grotesk Text Pro</vt:lpstr>
      <vt:lpstr>AccentBoxVTI</vt:lpstr>
      <vt:lpstr>L’exploration des données textuelles avec R</vt:lpstr>
      <vt:lpstr>Objectifs de l’atelier</vt:lpstr>
      <vt:lpstr>Parties de l’atelier</vt:lpstr>
      <vt:lpstr>Présentation PowerPoint</vt:lpstr>
      <vt:lpstr>L’analyse des données textuelles</vt:lpstr>
      <vt:lpstr>Logiciel ou programmation? </vt:lpstr>
      <vt:lpstr>Avantages et limites des logiciels</vt:lpstr>
      <vt:lpstr>Désavantages et avantages de la programmation</vt:lpstr>
      <vt:lpstr>Et pourquoi R?</vt:lpstr>
      <vt:lpstr>Trousse de survie « R »</vt:lpstr>
      <vt:lpstr>Types et structures de données</vt:lpstr>
      <vt:lpstr>Objet le plus simple: le vecteur</vt:lpstr>
      <vt:lpstr>Le tableau de données ou  data 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Opérateur d’assignation</vt:lpstr>
      <vt:lpstr>Opérateur d’indexation des objets récursifs</vt:lpstr>
      <vt:lpstr>FONCTIONS ESSENTIELLES</vt:lpstr>
      <vt:lpstr>Quand la coquille ne pardonne pas…</vt:lpstr>
      <vt:lpstr>Opérations à venir</vt:lpstr>
      <vt:lpstr>RStudio</vt:lpstr>
      <vt:lpstr>Première approche: le sac de mots</vt:lpstr>
      <vt:lpstr>Vers le sac de mots</vt:lpstr>
      <vt:lpstr>L’approche « du sac de mots »</vt:lpstr>
      <vt:lpstr>Autres approches </vt:lpstr>
      <vt:lpstr>Exemple de textes présentés sous la forme d’un sac de mots (BOW)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L’exploration de textes avec R</dc:title>
  <dc:creator>Pascal Brissette, Professor</dc:creator>
  <cp:lastModifiedBy>Pascal Brissette, Professor</cp:lastModifiedBy>
  <cp:revision>33</cp:revision>
  <dcterms:created xsi:type="dcterms:W3CDTF">2023-02-04T20:30:14Z</dcterms:created>
  <dcterms:modified xsi:type="dcterms:W3CDTF">2023-02-15T17:23:59Z</dcterms:modified>
</cp:coreProperties>
</file>