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0"/>
  </p:notesMasterIdLst>
  <p:sldIdLst>
    <p:sldId id="256" r:id="rId2"/>
    <p:sldId id="257" r:id="rId3"/>
    <p:sldId id="330" r:id="rId4"/>
    <p:sldId id="261" r:id="rId5"/>
    <p:sldId id="260" r:id="rId6"/>
    <p:sldId id="331" r:id="rId7"/>
    <p:sldId id="259" r:id="rId8"/>
    <p:sldId id="317" r:id="rId9"/>
    <p:sldId id="287" r:id="rId10"/>
    <p:sldId id="288" r:id="rId11"/>
    <p:sldId id="289" r:id="rId12"/>
    <p:sldId id="316" r:id="rId13"/>
    <p:sldId id="328" r:id="rId14"/>
    <p:sldId id="323" r:id="rId15"/>
    <p:sldId id="322" r:id="rId16"/>
    <p:sldId id="321" r:id="rId17"/>
    <p:sldId id="313" r:id="rId18"/>
    <p:sldId id="324" r:id="rId19"/>
    <p:sldId id="325" r:id="rId20"/>
    <p:sldId id="326" r:id="rId21"/>
    <p:sldId id="327" r:id="rId22"/>
    <p:sldId id="315" r:id="rId23"/>
    <p:sldId id="320" r:id="rId24"/>
    <p:sldId id="314" r:id="rId25"/>
    <p:sldId id="318" r:id="rId26"/>
    <p:sldId id="319" r:id="rId27"/>
    <p:sldId id="329" r:id="rId28"/>
    <p:sldId id="309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330"/>
            <p14:sldId id="261"/>
            <p14:sldId id="260"/>
            <p14:sldId id="331"/>
            <p14:sldId id="259"/>
            <p14:sldId id="317"/>
            <p14:sldId id="287"/>
            <p14:sldId id="288"/>
            <p14:sldId id="289"/>
            <p14:sldId id="316"/>
            <p14:sldId id="328"/>
            <p14:sldId id="323"/>
            <p14:sldId id="322"/>
            <p14:sldId id="321"/>
            <p14:sldId id="313"/>
            <p14:sldId id="324"/>
            <p14:sldId id="325"/>
            <p14:sldId id="326"/>
            <p14:sldId id="327"/>
            <p14:sldId id="315"/>
            <p14:sldId id="320"/>
            <p14:sldId id="314"/>
            <p14:sldId id="318"/>
            <p14:sldId id="319"/>
            <p14:sldId id="32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1"/>
    <p:restoredTop sz="96327"/>
  </p:normalViewPr>
  <p:slideViewPr>
    <p:cSldViewPr snapToGrid="0">
      <p:cViewPr varScale="1">
        <p:scale>
          <a:sx n="117" d="100"/>
          <a:sy n="117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L’analyse des données textuelles (ADT), R et </a:t>
          </a:r>
          <a:r>
            <a:rPr lang="fr-CA" dirty="0" err="1"/>
            <a:t>Rstudio</a:t>
          </a:r>
          <a:endParaRPr lang="fr-CA" dirty="0"/>
        </a:p>
        <a:p>
          <a:r>
            <a:rPr lang="fr-CA" b="1" dirty="0"/>
            <a:t>Présentation .pptx</a:t>
          </a:r>
          <a:endParaRPr lang="en-US" b="1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POSIT-Cloud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 dirty="0"/>
            <a:t>Importation d’un « projet » à partir de </a:t>
          </a:r>
          <a:r>
            <a:rPr lang="fr-CA" dirty="0" err="1"/>
            <a:t>Github</a:t>
          </a:r>
          <a:endParaRPr lang="en-US" dirty="0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 dirty="0"/>
            <a:t>Centrée initialement sur les mots (analyse lexicale), l’analyse des données textuelles a évolué vers l’analyse sémantique (signification des mots insérés dans leurs contextes);</a:t>
          </a:r>
          <a:endParaRPr lang="en-US" dirty="0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traitement des langues naturelles (</a:t>
          </a:r>
          <a:r>
            <a:rPr lang="fr-CA" i="1" dirty="0"/>
            <a:t>NLP</a:t>
          </a:r>
          <a:r>
            <a:rPr lang="fr-CA" i="0" dirty="0"/>
            <a:t>)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L’analyse des données textuelles (ADT), R et </a:t>
          </a:r>
          <a:r>
            <a:rPr lang="fr-CA" sz="1200" kern="1200" dirty="0" err="1"/>
            <a:t>Rstudio</a:t>
          </a:r>
          <a:endParaRPr lang="fr-CA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dirty="0"/>
            <a:t>Présentation .pptx</a:t>
          </a:r>
          <a:endParaRPr lang="en-US" sz="1200" b="1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POSIT-Cloud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Importation d’un « projet » à partir de </a:t>
          </a:r>
          <a:r>
            <a:rPr lang="fr-CA" sz="1200" kern="1200" dirty="0" err="1"/>
            <a:t>Github</a:t>
          </a:r>
          <a:endParaRPr lang="en-US" sz="1200" kern="1200" dirty="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150480"/>
          <a:ext cx="6967728" cy="1712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Ensemble de méthodes qui se développent dans la 2</a:t>
          </a:r>
          <a:r>
            <a:rPr lang="fr-CA" sz="2400" kern="1200" baseline="30000"/>
            <a:t>e</a:t>
          </a:r>
          <a:r>
            <a:rPr lang="fr-CA" sz="2400" kern="1200"/>
            <a:t> moitié du XXe siècle au confluent de la linguistique, des statistiques et de l’informatique.</a:t>
          </a:r>
          <a:endParaRPr lang="en-US" sz="2400" kern="1200"/>
        </a:p>
      </dsp:txBody>
      <dsp:txXfrm>
        <a:off x="83616" y="234096"/>
        <a:ext cx="6800496" cy="1545648"/>
      </dsp:txXfrm>
    </dsp:sp>
    <dsp:sp modelId="{C377793D-0786-5C42-8F3E-91F873D31A7C}">
      <dsp:nvSpPr>
        <dsp:cNvPr id="0" name=""/>
        <dsp:cNvSpPr/>
      </dsp:nvSpPr>
      <dsp:spPr>
        <a:xfrm>
          <a:off x="0" y="1932480"/>
          <a:ext cx="6967728" cy="171288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Centrée initialement sur les mots (analyse lexicale), l’analyse des données textuelles a évolué vers l’analyse sémantique (signification des mots insérés dans leurs contextes);</a:t>
          </a:r>
          <a:endParaRPr lang="en-US" sz="2400" kern="1200" dirty="0"/>
        </a:p>
      </dsp:txBody>
      <dsp:txXfrm>
        <a:off x="83616" y="2016096"/>
        <a:ext cx="6800496" cy="1545648"/>
      </dsp:txXfrm>
    </dsp:sp>
    <dsp:sp modelId="{4AEF16AF-90D0-F646-8E54-80D03C6F73A7}">
      <dsp:nvSpPr>
        <dsp:cNvPr id="0" name=""/>
        <dsp:cNvSpPr/>
      </dsp:nvSpPr>
      <dsp:spPr>
        <a:xfrm>
          <a:off x="0" y="3714480"/>
          <a:ext cx="6967728" cy="171288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/>
            <a:t>Les méthodes utilisées pour traiter le matériau textuel et en extraire des informations ont beaucoup évolué et se sont considérablement complexifiés.</a:t>
          </a:r>
          <a:endParaRPr lang="en-US" sz="2400" kern="1200"/>
        </a:p>
      </dsp:txBody>
      <dsp:txXfrm>
        <a:off x="83616" y="3798096"/>
        <a:ext cx="6800496" cy="1545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Langage développé précisément pour l’analyse de données</a:t>
          </a:r>
          <a:endParaRPr lang="en-US" sz="14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Largement utilisé par les universitaires</a:t>
          </a:r>
          <a:endParaRPr lang="en-US" sz="14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Support (</a:t>
          </a:r>
          <a:r>
            <a:rPr lang="fr-CA" sz="1400" kern="1200" dirty="0" err="1"/>
            <a:t>StackOverflow</a:t>
          </a:r>
          <a:r>
            <a:rPr lang="fr-CA" sz="1400" kern="1200" dirty="0"/>
            <a:t>, </a:t>
          </a:r>
          <a:r>
            <a:rPr lang="fr-CA" sz="1400" kern="1200" dirty="0" err="1"/>
            <a:t>ChatGPT</a:t>
          </a:r>
          <a:r>
            <a:rPr lang="fr-CA" sz="1400" kern="1200" dirty="0"/>
            <a:t>)</a:t>
          </a:r>
          <a:endParaRPr lang="en-US" sz="14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Plus de 19 000 extensions dédiées à diverses tâches, dont le traitement des langues naturelles (</a:t>
          </a:r>
          <a:r>
            <a:rPr lang="fr-CA" sz="1400" i="1" kern="1200" dirty="0"/>
            <a:t>NLP</a:t>
          </a:r>
          <a:r>
            <a:rPr lang="fr-CA" sz="1400" i="0" kern="1200" dirty="0"/>
            <a:t>)</a:t>
          </a:r>
          <a:endParaRPr lang="en-US" sz="14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 err="1"/>
            <a:t>RStudio</a:t>
          </a:r>
          <a:r>
            <a:rPr lang="fr-CA" sz="1400" kern="1200" dirty="0"/>
            <a:t> : environnement de développement et d’expérimentation facile à utilisé</a:t>
          </a:r>
          <a:endParaRPr lang="en-US" sz="1400" kern="1200" dirty="0"/>
        </a:p>
      </dsp:txBody>
      <dsp:txXfrm>
        <a:off x="9536776" y="685062"/>
        <a:ext cx="2166539" cy="129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8:51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16383,'48'0'0,"-5"0"0,-23 0 0,11 0 0,-12 0 0,9 0 0,-17 0 0,1 0 0,9 0 0,-10 0 0,12 0 0,-11 0 0,2 0 0,4 0 0,-4 0 0,5 0 0,-5 0 0,3 0 0,-2 0 0,1 0 0,5 0 0,-7 0 0,11 0 0,-13 0 0,5 0 0,0 0 0,-3 0 0,5 0 0,-2 0 0,-5 0 0,8 0 0,-6 0 0,2 0 0,6 0 0,-6 0 0,6 0 0,-6 0 0,-1 0 0,5 0 0,-6 0 0,7 0 0,-9 0 0,4 0 0,2 0 0,-4 0 0,5 0 0,-6 0 0,4 0 0,-1 0 0,1 0 0,-1 0 0,1 0 0,-1 0 0,1 0 0,-1 0 0,0 0 0,0 0 0,0 0 0,1 0 0,2 0 0,-2 0 0,-2 0 0,0 0 0,-2 0 0,4 0 0,-1 0 0,1 0 0,0 0 0,-1 0 0,1 0 0,-1 0 0,-1 0 0,0 0 0,1 0 0,-1 0 0,0 0 0,3 0 0,-3 0 0,3 0 0,-1 0 0,-1 0 0,1 0 0,0 0 0,-2 0 0,0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5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16383,'41'0'0,"3"0"0,-24 0 0,8 0 0,-3 0 0,0 0 0,0 0 0,-3 0 0,-1 0 0,-5 0 0,3 0 0,0 0 0,3 0 0,0 0 0,0 0 0,3 0 0,0 0 0,0 0 0,-3 0 0,-3 0 0,-1 0 0,-1 0 0,-1 0 0,-1 0 0,6 0 0,-9 0 0,8 0 0,-6 0 0,1 0 0,2 0 0,-3 0 0,2 0 0,6 0 0,-2 0 0,2 0 0,-4 0 0,-5 0 0,2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8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16383,'59'0'0,"-1"0"0,-19 0 0,1 0 0,-1 0 0,-4 0 0,0 0 0,1 0 0,-2 0 0,0 0 0,0 0 0,0 0 0,-3 0 0,1 0 0,-5 0 0,-2 0 0,2 0 0,-1 0 0,-4 0 0,4 0 0,-13 0 0,6 0 0,-1 0 0,-5 0 0,10 0 0,-10 0 0,2 0 0,5 0 0,-7 0 0,8 0 0,-6 0 0,-2 0 0,6 0 0,-6 0 0,5 0 0,-1 0 0,-5 0 0,8 1 0,-3 1 0,0 2 0,3 1 0,-5-2 0,-1 0 0,7 2 0,-5-1 0,4 2 0,-5-2 0,-1 0 0,5 0 0,-4 1 0,1-1 0,3-2 0,-9 1 0,13 0 0,-10-1 0,2 2 0,4-2 0,-9 3 0,9-1 0,-8-1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23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16383,'73'0'0,"-8"0"0,-27 2 0,-1 2 0,-2 3 0,-5 2 0,-7-1 0,-3-3 0,-1-1 0,4-2 0,3 0 0,3 0 0,-3 0 0,-1 1 0,-2-1 0,0 0 0,2 1 0,0 3 0,1 2 0,-4 2 0,-2-2 0,-2-3 0,-1-3 0,-1 1 0,-1-1 0,5 2 0,-8 0 0,8-1 0,0-2 0,-8-1 0,11 0 0,-11 0 0,2 0 0,6 0 0,-1 0 0,1 0 0,2 0 0,-10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39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0 250 16383,'56'0'0,"-1"0"0,2 0 0,-2 0 0,40 0 0,-44 0 0,1 0 0,3 0 0,1 0 0,5-1 0,0-1 0,2 1 0,0-2 0,2 0 0,-2-1 0,-3-1 0,-2-1 0,-6 1 0,-2-1 0,36-7 0,-12 4 0,-4 0 0,6 0 0,10-2 0,4 0 0,-1 2 0,-10 3 0,-8 1 0,-5-3 0,-4-1 0,2-2 0,-3-1 0,-8 2 0,-7 2 0,-10 1 0,-7 3 0,0 0 0,2-3 0,2 2 0,-1-2 0,3-1 0,0 1 0,4-2 0,2 2 0,-1 2 0,-5 3 0,-8 0 0,-4 2 0,-14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2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16383,'98'0'0,"0"0"0,-32 0 0,0 0 0,2 0 0,8 0 0,1 0 0,-1 0 0,-1 0 0,-1 0 0,0 0 0,-1 0 0,-1 0 0,-1 0 0,30 0 0,-3 0 0,-14 0 0,-3 0 0,-4 0 0,-1 0 0,-11 0 0,-2 0 0,-6 0 0,-2 0 0,40 0 0,-16 0 0,-15 4 0,-15 3 0,-10 3 0,-7 2 0,-6-3 0,-4-1 0,-2-1 0,0-3 0,-9-2 0,8 6 0,-9-5 0,5 6 0,5-3 0,-11-4 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9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16383,'88'0'0,"-6"0"0,-23 0 0,-4 0 0,-6 0 0,-3 0 0,-10 0 0,-4 0 0,-4 0 0,-4 0 0,2 0 0,-4 0 0,-2 0 0,-1 0 0,-3 2 0,1 1 0,0-1 0,-1 0 0,1-2 0,0 0 0,1 0 0,4 0 0,1 0 0,3 0 0,0 0 0,-2 0 0,-2 0 0,-2 0 0,-4 0 0,1 0 0,-1 0 0,1 0 0,0 0 0,-2 0 0,0 0 0,0 0 0,1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52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16383,'55'0'0,"5"0"0,-2 0 0,8 0 0,8 0 0,-4 0 0,-7 0 0,-12 0 0,-12 0 0,-10 0 0,-4 0 0,-2 0 0,0 0 0,2 0 0,-2 0 0,-1 0 0,-3 0 0,-1 0 0,-6 0 0,13 0 0,-14 0 0,8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5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16383,'51'0'0,"-2"0"0,-10 0 0,1 0 0,1 0 0,2 0 0,-2 0 0,-1 0 0,-3 0 0,-1 0 0,1 0 0,-2 0 0,-4 0 0,-4 0 0,-4 0 0,1 0 0,1 0 0,-6 0 0,-2 0 0,-2 0 0,0 0 0,3 0 0,-3 0 0,4 0 0,-1 0 0,-7 0 0,11 0 0,-12 0 0,9 0 0,-4 0 0,-1 0 0,9 0 0,-5 0 0,8 0 0,-5 0 0,0 0 0,0 0 0,-1 0 0,-1 0 0,-1 0 0,-3 0 0,1 0 0,-1 0 0,1 3 0,-2-2 0,2 5 0,1-5 0,0 6 0,0-6 0,0 5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8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16383,'64'0'0,"12"0"0,-46 0 0,25 0 0,-12 0 0,10 0 0,0 0 0,3 0 0,-5 0 0,11 0 0,0 0 0,12 0 0,6 0 0,1 0 0,0 0 0,-7 0 0,-7 0 0,-3 0 0,-3 0 0,-6 0 0,-2 0 0,-4 0 0,-4 0 0,-3 0 0,-1 0 0,1 0 0,4 2 0,4 2 0,0-1 0,-3 1 0,-4-1 0,-4 0 0,-2 0 0,-3 0 0,-4-2 0,-5-1 0,-7 0 0,-3 0 0,0 0 0,1 0 0,1 3 0,-1-2 0,2 3 0,-6-4 0,7 2 0,-4 1 0,0-1 0,1 1 0,-1-3 0,5 3 0,-3-1 0,4 1 0,-7-3 0,0 1 0,5 1 0,-4 0 0,2 1 0,-3-3 0,0 0 0,3 0 0,-2 0 0,2 0 0,-2 0 0,3 0 0,-2 0 0,-1 0 0,0 0 0,0 0 0,2 0 0,-2 0 0,1 0 0,-1 0 0,2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16383,'51'0'0,"-5"0"0,-27 0 0,1 0 0,-1 0 0,1 0 0,4 0 0,1 0 0,3 0 0,-2 0 0,8 0 0,-15 0 0,9 0 0,-13 0 0,6 0 0,-1 0 0,0 0 0,-3 0 0,0 0 0,-3 0 0,1 0 0,4 4 0,-3 0 0,3 2 0,-4 0 0,0-3 0,0 1 0,1-2 0,0 2 0,-2 0 0,2-2 0,-1 3 0,0-2 0,3 3 0,-5-1 0,3-1 0,-1 1 0,0-3 0,2 2 0,-3-4 0,4 0 0,-2 3 0,1-2 0,-2 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16383,'56'0'0,"-6"0"0,-15 0 0,3 0 0,5 0 0,6 0 0,4 0 0,2 0 0,6 0 0,-1 0 0,3 0 0,5 0 0,0 0 0,4 3 0,0 4 0,-7 3 0,-1 4 0,-9-2 0,-7-2 0,-6-3 0,-8-3 0,-6-1 0,-4-3 0,-8 0 0,1 0 0,-3 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5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16383,'39'0'0,"-4"0"0,-26 0 0,5 0 0,3 0 0,9 0 0,6 0 0,5 0 0,-5 0 0,4 0 0,0 0 0,-1 0 0,3 0 0,-2 0 0,0 0 0,0 0 0,-4 0 0,0 0 0,-1 0 0,1 0 0,-1 0 0,1 0 0,-2 0 0,-3 0 0,-3 0 0,-2 0 0,-3 0 0,-2 0 0,-1 0 0,2 0 0,-3 2 0,1 0 0,-1 0 0,-2 3 0,3-1 0,1 0 0,-1 2 0,-1-5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9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16383,'77'0'0,"12"0"0,-11 0 0,-19 0 0,4 0 0,7 0 0,2 0 0,-3 0 0,0 0 0,1 0 0,-3 0 0,-13 0 0,-3 0 0,43 0 0,-1 0 0,-10 0 0,-10 0 0,-6 0 0,-6 0 0,-6 0 0,-3 0 0,-3 0 0,-4 0 0,-3 0 0,-6 0 0,-3 0 0,-3 0 0,-4 0 0,-1 0 0,-4 0 0,0 0 0,-3 0 0,0 0 0,-1 0 0,-2 0 0,10 0 0,-12 0 0,5 0 0,-4 0 0,-1 0 0,8 1 0,-6 3 0,-2-1 0,4 4 0,-5-3 0,5 0 0,2-2 0,-6-1 0,6-1 0,-5 0 0,1 0 0,4 0 0,-7 0 0,6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7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16383,'65'0'0,"-5"0"0,-24 0 0,-1 0 0,0 0 0,0 0 0,-1 0 0,-2 0 0,-3 0 0,-2 0 0,-2 0 0,0 0 0,-1 0 0,1 0 0,0 0 0,1 0 0,1 0 0,1 0 0,1 0 0,-1 0 0,1 0 0,-3 0 0,-2 0 0,-5 0 0,-4 0 0,1 0 0,-3 0 0,3-2 0,2-1 0,-6-1 0,9 0 0,-8 1 0,7-1 0,-4 1 0,-1 0 0,1 2 0,-1 1 0,1 0 0,1 0 0,-1 0 0,1 0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9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16383,'68'0'0,"-4"0"0,-17 0 0,4 0 0,7 0 0,3 0 0,6 0 0,3 0 0,3 0 0,3 0 0,-1 0 0,1 0 0,-3 0 0,-3 0 0,-4 0 0,-7 0 0,-2 0 0,-2 0 0,-7 0 0,-5 0 0,-5 0 0,-1 0 0,-3 0 0,-5 0 0,-1 0 0,-3 0 0,0 0 0,4 0 0,-15 0 0,7 0 0,-5 0 0,-1 0 0,6 0 0,-9 0 0,7 0 0,-6 0 0,7 0 0,-4 0 0,-1 0 0,4 0 0,-6 0 0,5 0 0,1 0 0,-2 0 0,7 0 0,-5 0 0,4 0 0,2 0 0,3 0 0,1 0 0,0 0 0,-1 0 0,1 0 0,-1 0 0,-2 0 0,-2 0 0,-2 0 0,-4 0 0,4 0 0,-11 0 0,10 0 0,-10 0 0,10 0 0,-6 0 0,0 0 0,5 0 0,-10 0 0,15 0 0,-12 0 0,7 0 0,-5 0 0,-1 0 0,4 0 0,-2 1 0,1 1 0,-2 0 0,-1 0 0,2-1 0,-1-1 0,2 3 0,-1-2 0,0 3 0,2-4 0,4 0 0,-8 0 0,6 0 0,-4 0 0,0 0 0,5 0 0,-7 0 0,2 0 0,3 0 0,-4 0 0,2 0 0,0 0 0,-5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2023-02-23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0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r>
              <a:rPr lang="fr-CA" dirty="0"/>
              <a:t>Temps requis</a:t>
            </a:r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réduit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050349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D3F2E-2DCA-876A-27F6-E042DDC5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 est un langage orienté « objet »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2DF280-549A-042E-5C48-AE7F3FD8F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2E83E-DBAF-4D2B-93B0-AC356102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340493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À peu près tout dans R est un objet. Qu’est-ce que cela veut dire?</a:t>
            </a:r>
          </a:p>
          <a:p>
            <a:pPr lvl="1"/>
            <a:r>
              <a:rPr lang="fr-CA" i="1" dirty="0"/>
              <a:t>Object </a:t>
            </a:r>
            <a:r>
              <a:rPr lang="fr-CA" i="1" dirty="0" err="1"/>
              <a:t>Oriented</a:t>
            </a:r>
            <a:r>
              <a:rPr lang="fr-CA" i="1" dirty="0"/>
              <a:t> </a:t>
            </a:r>
            <a:r>
              <a:rPr lang="fr-CA" i="1" dirty="0" err="1"/>
              <a:t>Language</a:t>
            </a:r>
            <a:r>
              <a:rPr lang="fr-CA" dirty="0"/>
              <a:t> est un paradigme de programmation qui mise sur la modélisation des données sous forme d’objet.</a:t>
            </a:r>
          </a:p>
          <a:p>
            <a:pPr lvl="1"/>
            <a:r>
              <a:rPr lang="fr-CA" dirty="0"/>
              <a:t>Des objets sont des instances autonomes pourvus d’attributs et de méthodes.</a:t>
            </a:r>
          </a:p>
          <a:p>
            <a:pPr lvl="1"/>
            <a:r>
              <a:rPr lang="fr-CA" dirty="0"/>
              <a:t>Dans un OOL, les données sont encapsulées dans des objets, dont on peut vérifier les attributs.</a:t>
            </a:r>
          </a:p>
          <a:p>
            <a:pPr lvl="1"/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DD7881-2E1F-FD2A-F79B-02904AC01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Exemple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1E2320-981A-CA0A-F83D-5E1B0D034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40493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Le jeu de données que nous allons importer dans R a les attributs suivants:</a:t>
            </a:r>
          </a:p>
          <a:p>
            <a:pPr marL="457200" lvl="1" indent="0">
              <a:buNone/>
            </a:pPr>
            <a:endParaRPr lang="fr-CA" dirty="0"/>
          </a:p>
          <a:p>
            <a:pPr marL="457200" lvl="1" indent="0">
              <a:buNone/>
            </a:pPr>
            <a:r>
              <a:rPr lang="fr-CA" dirty="0"/>
              <a:t>&gt; </a:t>
            </a:r>
            <a:r>
              <a:rPr lang="fr-CA" dirty="0" err="1">
                <a:highlight>
                  <a:srgbClr val="FF00FF"/>
                </a:highlight>
              </a:rPr>
              <a:t>attributes</a:t>
            </a:r>
            <a:r>
              <a:rPr lang="fr-CA" dirty="0">
                <a:highlight>
                  <a:srgbClr val="FF00FF"/>
                </a:highlight>
              </a:rPr>
              <a:t>(</a:t>
            </a:r>
            <a:r>
              <a:rPr lang="fr-CA" dirty="0" err="1">
                <a:highlight>
                  <a:srgbClr val="FF00FF"/>
                </a:highlight>
              </a:rPr>
              <a:t>xyz</a:t>
            </a:r>
            <a:r>
              <a:rPr lang="fr-CA" dirty="0">
                <a:highlight>
                  <a:srgbClr val="FF00FF"/>
                </a:highlight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</a:t>
            </a:r>
            <a:r>
              <a:rPr lang="fr-CA" dirty="0" err="1">
                <a:highlight>
                  <a:srgbClr val="FFFF00"/>
                </a:highlight>
              </a:rPr>
              <a:t>names</a:t>
            </a:r>
            <a:endParaRPr lang="fr-CA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 [1] "périodique"       "titre" …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</a:t>
            </a:r>
            <a:r>
              <a:rPr lang="fr-CA" dirty="0" err="1">
                <a:highlight>
                  <a:srgbClr val="FFFF00"/>
                </a:highlight>
              </a:rPr>
              <a:t>row.names</a:t>
            </a:r>
            <a:endParaRPr lang="fr-CA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[1] 1 2 3 4 5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CA" dirty="0"/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>
                <a:highlight>
                  <a:srgbClr val="FFFF00"/>
                </a:highlight>
              </a:rPr>
              <a:t>$class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CA" dirty="0"/>
              <a:t>[1] "</a:t>
            </a:r>
            <a:r>
              <a:rPr lang="fr-CA" dirty="0" err="1"/>
              <a:t>tbl_df</a:t>
            </a:r>
            <a:r>
              <a:rPr lang="fr-CA" dirty="0"/>
              <a:t>"     "</a:t>
            </a:r>
            <a:r>
              <a:rPr lang="fr-CA" dirty="0" err="1"/>
              <a:t>tbl</a:t>
            </a:r>
            <a:r>
              <a:rPr lang="fr-CA" dirty="0"/>
              <a:t>"        "</a:t>
            </a:r>
            <a:r>
              <a:rPr lang="fr-CA" dirty="0" err="1"/>
              <a:t>data.frame</a:t>
            </a:r>
            <a:r>
              <a:rPr lang="fr-CA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0135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d’un </a:t>
            </a:r>
            <a:r>
              <a:rPr lang="en-US" dirty="0" err="1"/>
              <a:t>vecteur</a:t>
            </a:r>
            <a:r>
              <a:rPr lang="en-US" dirty="0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131494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56517"/>
              </p:ext>
            </p:extLst>
          </p:nvPr>
        </p:nvGraphicFramePr>
        <p:xfrm>
          <a:off x="4958738" y="2354086"/>
          <a:ext cx="51143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14:cNvPr>
              <p14:cNvContentPartPr/>
              <p14:nvPr/>
            </p14:nvContentPartPr>
            <p14:xfrm>
              <a:off x="248793" y="5386778"/>
              <a:ext cx="537120" cy="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53" y="5279138"/>
                <a:ext cx="644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02728"/>
              </p:ext>
            </p:extLst>
          </p:nvPr>
        </p:nvGraphicFramePr>
        <p:xfrm>
          <a:off x="4958738" y="2476533"/>
          <a:ext cx="51143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14:cNvPr>
              <p14:cNvContentPartPr/>
              <p14:nvPr/>
            </p14:nvContentPartPr>
            <p14:xfrm>
              <a:off x="300993" y="5343578"/>
              <a:ext cx="435240" cy="10080"/>
            </p14:xfrm>
          </p:contentPart>
        </mc:Choice>
        <mc:Fallback xmlns="">
          <p:pic>
            <p:nvPicPr>
              <p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3" y="5235578"/>
                <a:ext cx="542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14:cNvPr>
              <p14:cNvContentPartPr/>
              <p14:nvPr/>
            </p14:nvContentPartPr>
            <p14:xfrm>
              <a:off x="1611033" y="5377418"/>
              <a:ext cx="914760" cy="21960"/>
            </p14:xfrm>
          </p:contentPart>
        </mc:Choice>
        <mc:Fallback xmlns="">
          <p:pic>
            <p:nvPicPr>
              <p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033" y="5269778"/>
                <a:ext cx="1022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14:cNvPr>
              <p14:cNvContentPartPr/>
              <p14:nvPr/>
            </p14:nvContentPartPr>
            <p14:xfrm>
              <a:off x="297393" y="5616098"/>
              <a:ext cx="316080" cy="29520"/>
            </p14:xfrm>
          </p:contentPart>
        </mc:Choice>
        <mc:Fallback xmlns="">
          <p:pic>
            <p:nvPicPr>
              <p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93" y="5508458"/>
                <a:ext cx="423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14:cNvPr>
              <p14:cNvContentPartPr/>
              <p14:nvPr/>
            </p14:nvContentPartPr>
            <p14:xfrm>
              <a:off x="1591593" y="5605298"/>
              <a:ext cx="455760" cy="27000"/>
            </p14:xfrm>
          </p:contentPart>
        </mc:Choice>
        <mc:Fallback xmlns="">
          <p:pic>
            <p:nvPicPr>
              <p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593" y="5497298"/>
                <a:ext cx="56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14:cNvPr>
              <p14:cNvContentPartPr/>
              <p14:nvPr/>
            </p14:nvContentPartPr>
            <p14:xfrm>
              <a:off x="300633" y="5833178"/>
              <a:ext cx="357480" cy="11160"/>
            </p14:xfrm>
          </p:contentPart>
        </mc:Choice>
        <mc:Fallback xmlns="">
          <p:pic>
            <p:nvPicPr>
              <p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993" y="5725178"/>
                <a:ext cx="465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14:cNvPr>
              <p14:cNvContentPartPr/>
              <p14:nvPr/>
            </p14:nvContentPartPr>
            <p14:xfrm>
              <a:off x="1610673" y="5750018"/>
              <a:ext cx="785520" cy="9720"/>
            </p14:xfrm>
          </p:contentPart>
        </mc:Choice>
        <mc:Fallback xmlns="">
          <p:pic>
            <p:nvPicPr>
              <p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7033" y="5642018"/>
                <a:ext cx="89316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3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60193"/>
              </p:ext>
            </p:extLst>
          </p:nvPr>
        </p:nvGraphicFramePr>
        <p:xfrm>
          <a:off x="4958738" y="2423637"/>
          <a:ext cx="511438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14:cNvPr>
              <p14:cNvContentPartPr/>
              <p14:nvPr/>
            </p14:nvContentPartPr>
            <p14:xfrm>
              <a:off x="316833" y="5337818"/>
              <a:ext cx="378720" cy="1008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" y="5229818"/>
                <a:ext cx="486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14:cNvPr>
              <p14:cNvContentPartPr/>
              <p14:nvPr/>
            </p14:nvContentPartPr>
            <p14:xfrm>
              <a:off x="1554153" y="5369858"/>
              <a:ext cx="997200" cy="612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0513" y="5262218"/>
                <a:ext cx="1104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14:cNvPr>
              <p14:cNvContentPartPr/>
              <p14:nvPr/>
            </p14:nvContentPartPr>
            <p14:xfrm>
              <a:off x="322593" y="5976458"/>
              <a:ext cx="290880" cy="36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93" y="5868458"/>
                <a:ext cx="39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14:cNvPr>
              <p14:cNvContentPartPr/>
              <p14:nvPr/>
            </p14:nvContentPartPr>
            <p14:xfrm>
              <a:off x="1591593" y="6033698"/>
              <a:ext cx="485280" cy="2988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953" y="5926058"/>
                <a:ext cx="59292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5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21485"/>
              </p:ext>
            </p:extLst>
          </p:nvPr>
        </p:nvGraphicFramePr>
        <p:xfrm>
          <a:off x="4958738" y="2322788"/>
          <a:ext cx="511438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</a:t>
                      </a:r>
                      <a:r>
                        <a:rPr lang="fr-CA" sz="24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auteur.trice</a:t>
                      </a:r>
                      <a:r>
                        <a:rPr lang="fr-CA" sz="2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14:cNvPr>
              <p14:cNvContentPartPr/>
              <p14:nvPr/>
            </p14:nvContentPartPr>
            <p14:xfrm>
              <a:off x="303513" y="5578658"/>
              <a:ext cx="337680" cy="4104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13" y="5470658"/>
                <a:ext cx="44532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500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95132"/>
              </p:ext>
            </p:extLst>
          </p:nvPr>
        </p:nvGraphicFramePr>
        <p:xfrm>
          <a:off x="4738209" y="2131883"/>
          <a:ext cx="5767000" cy="361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350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88350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c(`</a:t>
                      </a:r>
                      <a:r>
                        <a:rPr lang="fr-CA" sz="14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oeuvre</a:t>
                      </a:r>
                      <a:r>
                        <a:rPr lang="fr-CA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`, `</a:t>
                      </a:r>
                      <a:r>
                        <a:rPr lang="fr-CA" sz="14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est.femme</a:t>
                      </a:r>
                      <a:r>
                        <a:rPr lang="fr-CA" sz="14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14:cNvPr>
              <p14:cNvContentPartPr/>
              <p14:nvPr/>
            </p14:nvContentPartPr>
            <p14:xfrm>
              <a:off x="1591953" y="5322338"/>
              <a:ext cx="966600" cy="90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953" y="5214338"/>
                <a:ext cx="1074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14:cNvPr>
              <p14:cNvContentPartPr/>
              <p14:nvPr/>
            </p14:nvContentPartPr>
            <p14:xfrm>
              <a:off x="1568193" y="5796818"/>
              <a:ext cx="851040" cy="3456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53" y="5689178"/>
                <a:ext cx="958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14:cNvPr>
              <p14:cNvContentPartPr/>
              <p14:nvPr/>
            </p14:nvContentPartPr>
            <p14:xfrm>
              <a:off x="4970553" y="5366258"/>
              <a:ext cx="370440" cy="324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6913" y="5258258"/>
                <a:ext cx="478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14:cNvPr>
              <p14:cNvContentPartPr/>
              <p14:nvPr/>
            </p14:nvContentPartPr>
            <p14:xfrm>
              <a:off x="4974153" y="5799698"/>
              <a:ext cx="294480" cy="36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513" y="5691698"/>
                <a:ext cx="402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822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 :</a:t>
            </a:r>
          </a:p>
          <a:p>
            <a:pPr marL="0" indent="0">
              <a:buNone/>
            </a:pPr>
            <a:endParaRPr lang="fr-CA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	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indexation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auteur.trice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5294313" y="4334338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6125674" y="3585451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4665993" y="4855655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53822"/>
              </p:ext>
            </p:extLst>
          </p:nvPr>
        </p:nvGraphicFramePr>
        <p:xfrm>
          <a:off x="833613" y="2302983"/>
          <a:ext cx="10167936" cy="355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F254B-E56C-5CBC-4125-C5E25F54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Outils d’exploration de l’atelier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A5F59-CFF3-2186-6B0E-85F11F8CD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Des fonctions (objets)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7A889E-B48A-8308-1381-F2B85B1D6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err="1"/>
              <a:t>attributes</a:t>
            </a:r>
            <a:r>
              <a:rPr lang="fr-CA" dirty="0"/>
              <a:t>()</a:t>
            </a:r>
          </a:p>
          <a:p>
            <a:r>
              <a:rPr lang="fr-CA" dirty="0"/>
              <a:t>class()</a:t>
            </a:r>
          </a:p>
          <a:p>
            <a:r>
              <a:rPr lang="fr-CA" dirty="0" err="1"/>
              <a:t>dim</a:t>
            </a:r>
            <a:r>
              <a:rPr lang="fr-CA" dirty="0"/>
              <a:t>()</a:t>
            </a:r>
          </a:p>
          <a:p>
            <a:r>
              <a:rPr lang="fr-CA"/>
              <a:t>Etc.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40FE86-BA44-99F4-75B3-37FCB91F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Des stratégies d’exploration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48FBDF-14A9-F8A2-B671-D8ACDF2069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Enchainement d’opérations sur les objets données produisant… de nouveaux objets qui fourniront des informations inédites sur les données.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Fréquence lexicale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Réseau de cooccurrences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CA" dirty="0"/>
              <a:t>Concordancier</a:t>
            </a:r>
          </a:p>
        </p:txBody>
      </p:sp>
    </p:spTree>
    <p:extLst>
      <p:ext uri="{BB962C8B-B14F-4D97-AF65-F5344CB8AC3E}">
        <p14:creationId xmlns:p14="http://schemas.microsoft.com/office/powerpoint/2010/main" val="227227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4A8A5B6-2259-1580-15FD-A736E2FB1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300" r="33367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2F30069-037E-7A72-2560-0C71C2C5D4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5559" r="18680"/>
          <a:stretch/>
        </p:blipFill>
        <p:spPr>
          <a:xfrm>
            <a:off x="6097523" y="10"/>
            <a:ext cx="6094477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4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683714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65F55D0-01C7-4AA7-949A-A880D56A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Ouvrir maintenant votre navigateur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B8861C-800E-C35F-5B3C-481916BF2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Fenêtre 1: POSIT-Cloud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1737A8-9279-ACDC-E169-1FD732F29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/>
              <a:t>Interface </a:t>
            </a:r>
            <a:r>
              <a:rPr lang="fr-CA" dirty="0" err="1"/>
              <a:t>RStudio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>
                <a:highlight>
                  <a:srgbClr val="FFFF00"/>
                </a:highlight>
              </a:rPr>
              <a:t>https://posit.cloud/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21FE5F3-AB0C-BE5A-D0D4-0054B14A3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dirty="0"/>
              <a:t>Fenêtre 2: </a:t>
            </a:r>
            <a:r>
              <a:rPr lang="fr-CA" dirty="0" err="1"/>
              <a:t>Github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4385B60-9F7F-C58A-3CDB-E330008EFA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/>
              <a:t>Projet à importer dans </a:t>
            </a:r>
            <a:r>
              <a:rPr lang="fr-CA" dirty="0" err="1"/>
              <a:t>RStudio</a:t>
            </a:r>
            <a:endParaRPr lang="fr-CA" dirty="0"/>
          </a:p>
          <a:p>
            <a:endParaRPr lang="fr-CA" dirty="0"/>
          </a:p>
          <a:p>
            <a:pPr marL="0" indent="0">
              <a:buNone/>
            </a:pPr>
            <a:r>
              <a:rPr lang="fr-CA" dirty="0">
                <a:highlight>
                  <a:srgbClr val="FFFF00"/>
                </a:highlight>
              </a:rPr>
              <a:t>https://</a:t>
            </a:r>
            <a:r>
              <a:rPr lang="fr-CA" dirty="0" err="1">
                <a:highlight>
                  <a:srgbClr val="FFFF00"/>
                </a:highlight>
              </a:rPr>
              <a:t>github.com</a:t>
            </a:r>
            <a:r>
              <a:rPr lang="fr-CA" dirty="0">
                <a:highlight>
                  <a:srgbClr val="FFFF00"/>
                </a:highlight>
              </a:rPr>
              <a:t>/pbriss7/20230223_PB_atelier_ladirec_exploration_textes_R</a:t>
            </a:r>
          </a:p>
        </p:txBody>
      </p:sp>
    </p:spTree>
    <p:extLst>
      <p:ext uri="{BB962C8B-B14F-4D97-AF65-F5344CB8AC3E}">
        <p14:creationId xmlns:p14="http://schemas.microsoft.com/office/powerpoint/2010/main" val="251764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0435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12393</TotalTime>
  <Words>1313</Words>
  <Application>Microsoft Macintosh PowerPoint</Application>
  <PresentationFormat>Grand écran</PresentationFormat>
  <Paragraphs>236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7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Présentation PowerPoint</vt:lpstr>
      <vt:lpstr>Parties de l’atelier</vt:lpstr>
      <vt:lpstr>Présentation PowerPoint</vt:lpstr>
      <vt:lpstr>Ouvrir maintenant votre navigateur</vt:lpstr>
      <vt:lpstr>L’analyse des données textuelles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R est un langage orienté « objet »</vt:lpstr>
      <vt:lpstr>Types et structures de données</vt:lpstr>
      <vt:lpstr>Objet le plus simple: le vecteur</vt:lpstr>
      <vt:lpstr>Le tableau de données ou  data 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Outils d’exploration de l’atelier</vt:lpstr>
      <vt:lpstr>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Brissette, Professor</cp:lastModifiedBy>
  <cp:revision>57</cp:revision>
  <dcterms:created xsi:type="dcterms:W3CDTF">2023-02-04T20:30:14Z</dcterms:created>
  <dcterms:modified xsi:type="dcterms:W3CDTF">2023-02-23T18:57:49Z</dcterms:modified>
</cp:coreProperties>
</file>