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24" r:id="rId16"/>
    <p:sldId id="325" r:id="rId17"/>
    <p:sldId id="326" r:id="rId18"/>
    <p:sldId id="327" r:id="rId19"/>
    <p:sldId id="315" r:id="rId20"/>
    <p:sldId id="320" r:id="rId21"/>
    <p:sldId id="314" r:id="rId22"/>
    <p:sldId id="318" r:id="rId23"/>
    <p:sldId id="319" r:id="rId24"/>
    <p:sldId id="309" r:id="rId25"/>
    <p:sldId id="262" r:id="rId26"/>
    <p:sldId id="282" r:id="rId27"/>
    <p:sldId id="285" r:id="rId28"/>
    <p:sldId id="286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09"/>
          </p14:sldIdLst>
        </p14:section>
        <p14:section name="Diapositives exclues de l'atelier" id="{9FCB2AEC-335F-0E42-9E22-CE2270ACFD54}">
          <p14:sldIdLst>
            <p14:sldId id="262"/>
            <p14:sldId id="282"/>
            <p14:sldId id="285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9"/>
    <p:restoredTop sz="96327"/>
  </p:normalViewPr>
  <p:slideViewPr>
    <p:cSldViewPr snapToGrid="0">
      <p:cViewPr varScale="1">
        <p:scale>
          <a:sx n="123" d="100"/>
          <a:sy n="123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en-US" b="1" dirty="0"/>
            <a:t>word2vec</a:t>
          </a:r>
          <a:r>
            <a:rPr lang="en-US" dirty="0"/>
            <a:t> (</a:t>
          </a:r>
          <a:r>
            <a:rPr lang="en-US" dirty="0" err="1"/>
            <a:t>modèle</a:t>
          </a:r>
          <a:r>
            <a:rPr lang="en-US" dirty="0"/>
            <a:t> de </a:t>
          </a:r>
          <a:r>
            <a:rPr lang="en-US" dirty="0" err="1"/>
            <a:t>fenêtre</a:t>
          </a:r>
          <a:r>
            <a:rPr lang="en-US" dirty="0"/>
            <a:t> </a:t>
          </a:r>
          <a:r>
            <a:rPr lang="en-US" dirty="0" err="1"/>
            <a:t>contextuelle</a:t>
          </a:r>
          <a:r>
            <a:rPr lang="en-US" dirty="0"/>
            <a:t>)</a:t>
          </a:r>
        </a:p>
        <a:p>
          <a:r>
            <a:rPr lang="en-US" dirty="0"/>
            <a:t>CBOW (</a:t>
          </a:r>
          <a:r>
            <a:rPr lang="en-US" dirty="0" err="1"/>
            <a:t>prédiction</a:t>
          </a:r>
          <a:r>
            <a:rPr lang="en-US" dirty="0"/>
            <a:t> d’un mot </a:t>
          </a:r>
          <a:r>
            <a:rPr lang="en-US" dirty="0" err="1"/>
            <a:t>fondé</a:t>
          </a:r>
          <a:r>
            <a:rPr lang="en-US" dirty="0"/>
            <a:t> sur des mots avec </a:t>
          </a:r>
          <a:r>
            <a:rPr lang="en-US" dirty="0" err="1"/>
            <a:t>lesquels</a:t>
          </a:r>
          <a:r>
            <a:rPr lang="en-US" dirty="0"/>
            <a:t> il </a:t>
          </a:r>
          <a:r>
            <a:rPr lang="en-US" dirty="0" err="1"/>
            <a:t>cooccurre</a:t>
          </a:r>
          <a:r>
            <a:rPr lang="en-US" dirty="0"/>
            <a:t> </a:t>
          </a:r>
          <a:r>
            <a:rPr lang="en-US" dirty="0" err="1"/>
            <a:t>fréquemment</a:t>
          </a:r>
          <a:r>
            <a:rPr lang="en-US" dirty="0"/>
            <a:t>)</a:t>
          </a:r>
        </a:p>
        <a:p>
          <a:r>
            <a:rPr lang="en-US" dirty="0"/>
            <a:t>Skip-Gram (</a:t>
          </a:r>
          <a:r>
            <a:rPr lang="en-US" dirty="0" err="1"/>
            <a:t>prédiction</a:t>
          </a:r>
          <a:r>
            <a:rPr lang="en-US" dirty="0"/>
            <a:t> du </a:t>
          </a:r>
          <a:r>
            <a:rPr lang="en-US" dirty="0" err="1"/>
            <a:t>voisinage</a:t>
          </a:r>
          <a:r>
            <a:rPr lang="en-US" dirty="0"/>
            <a:t> d’un mot </a:t>
          </a:r>
          <a:r>
            <a:rPr lang="en-US" dirty="0" err="1"/>
            <a:t>donné</a:t>
          </a:r>
          <a:r>
            <a:rPr lang="en-US" dirty="0"/>
            <a:t>)</a:t>
          </a:r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b="1" dirty="0"/>
            <a:t>BERT</a:t>
          </a:r>
          <a:r>
            <a:rPr lang="fr-CA" dirty="0"/>
            <a:t> (</a:t>
          </a:r>
          <a:r>
            <a:rPr lang="fr-CA" i="1" dirty="0" err="1"/>
            <a:t>Bidirectional</a:t>
          </a:r>
          <a:r>
            <a:rPr lang="fr-CA" i="1" dirty="0"/>
            <a:t> Encoder </a:t>
          </a:r>
          <a:r>
            <a:rPr lang="fr-CA" i="1" dirty="0" err="1"/>
            <a:t>Representations</a:t>
          </a:r>
          <a:r>
            <a:rPr lang="fr-CA" i="1" dirty="0"/>
            <a:t> </a:t>
          </a:r>
          <a:r>
            <a:rPr lang="fr-CA" i="1" dirty="0" err="1"/>
            <a:t>from</a:t>
          </a:r>
          <a:r>
            <a:rPr lang="fr-CA" i="1" dirty="0"/>
            <a:t> Transformers</a:t>
          </a:r>
          <a:r>
            <a:rPr lang="fr-CA" dirty="0"/>
            <a:t>)</a:t>
          </a:r>
        </a:p>
        <a:p>
          <a:r>
            <a:rPr lang="fr-CA" dirty="0"/>
            <a:t>Entrainé à comprendre le sens d’un mot en regardant à sa gauche et à sa droite, selon une fenêtre plus ou moins grande.</a:t>
          </a:r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2" custLinFactNeighborX="-5337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24468"/>
          <a:ext cx="6729413" cy="189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word2vec</a:t>
          </a:r>
          <a:r>
            <a:rPr lang="en-US" sz="2000" kern="1200" dirty="0"/>
            <a:t> (</a:t>
          </a:r>
          <a:r>
            <a:rPr lang="en-US" sz="2000" kern="1200" dirty="0" err="1"/>
            <a:t>modèle</a:t>
          </a:r>
          <a:r>
            <a:rPr lang="en-US" sz="2000" kern="1200" dirty="0"/>
            <a:t> de </a:t>
          </a:r>
          <a:r>
            <a:rPr lang="en-US" sz="2000" kern="1200" dirty="0" err="1"/>
            <a:t>fenêtre</a:t>
          </a:r>
          <a:r>
            <a:rPr lang="en-US" sz="2000" kern="1200" dirty="0"/>
            <a:t> </a:t>
          </a:r>
          <a:r>
            <a:rPr lang="en-US" sz="2000" kern="1200" dirty="0" err="1"/>
            <a:t>contextuelle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CBOW (</a:t>
          </a:r>
          <a:r>
            <a:rPr lang="en-US" sz="2000" kern="1200" dirty="0" err="1"/>
            <a:t>prédiction</a:t>
          </a:r>
          <a:r>
            <a:rPr lang="en-US" sz="2000" kern="1200" dirty="0"/>
            <a:t> d’un mot </a:t>
          </a:r>
          <a:r>
            <a:rPr lang="en-US" sz="2000" kern="1200" dirty="0" err="1"/>
            <a:t>fondé</a:t>
          </a:r>
          <a:r>
            <a:rPr lang="en-US" sz="2000" kern="1200" dirty="0"/>
            <a:t> sur des mots avec </a:t>
          </a:r>
          <a:r>
            <a:rPr lang="en-US" sz="2000" kern="1200" dirty="0" err="1"/>
            <a:t>lesquels</a:t>
          </a:r>
          <a:r>
            <a:rPr lang="en-US" sz="2000" kern="1200" dirty="0"/>
            <a:t> il </a:t>
          </a:r>
          <a:r>
            <a:rPr lang="en-US" sz="2000" kern="1200" dirty="0" err="1"/>
            <a:t>cooccurre</a:t>
          </a:r>
          <a:r>
            <a:rPr lang="en-US" sz="2000" kern="1200" dirty="0"/>
            <a:t> </a:t>
          </a:r>
          <a:r>
            <a:rPr lang="en-US" sz="2000" kern="1200" dirty="0" err="1"/>
            <a:t>fréquemment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Skip-Gram (</a:t>
          </a:r>
          <a:r>
            <a:rPr lang="en-US" sz="2000" kern="1200" dirty="0" err="1"/>
            <a:t>prédiction</a:t>
          </a:r>
          <a:r>
            <a:rPr lang="en-US" sz="2000" kern="1200" dirty="0"/>
            <a:t> du </a:t>
          </a:r>
          <a:r>
            <a:rPr lang="en-US" sz="2000" kern="1200" dirty="0" err="1"/>
            <a:t>voisinage</a:t>
          </a:r>
          <a:r>
            <a:rPr lang="en-US" sz="2000" kern="1200" dirty="0"/>
            <a:t> d’un mot </a:t>
          </a:r>
          <a:r>
            <a:rPr lang="en-US" sz="2000" kern="1200" dirty="0" err="1"/>
            <a:t>donné</a:t>
          </a:r>
          <a:r>
            <a:rPr lang="en-US" sz="2000" kern="1200" dirty="0"/>
            <a:t>)</a:t>
          </a:r>
        </a:p>
      </dsp:txBody>
      <dsp:txXfrm>
        <a:off x="92526" y="216994"/>
        <a:ext cx="6544361" cy="1710348"/>
      </dsp:txXfrm>
    </dsp:sp>
    <dsp:sp modelId="{C377793D-0786-5C42-8F3E-91F873D31A7C}">
      <dsp:nvSpPr>
        <dsp:cNvPr id="0" name=""/>
        <dsp:cNvSpPr/>
      </dsp:nvSpPr>
      <dsp:spPr>
        <a:xfrm>
          <a:off x="0" y="2077468"/>
          <a:ext cx="6729413" cy="1895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dirty="0"/>
            <a:t>BERT</a:t>
          </a:r>
          <a:r>
            <a:rPr lang="fr-CA" sz="2000" kern="1200" dirty="0"/>
            <a:t> (</a:t>
          </a:r>
          <a:r>
            <a:rPr lang="fr-CA" sz="2000" i="1" kern="1200" dirty="0" err="1"/>
            <a:t>Bidirectional</a:t>
          </a:r>
          <a:r>
            <a:rPr lang="fr-CA" sz="2000" i="1" kern="1200" dirty="0"/>
            <a:t> Encoder </a:t>
          </a:r>
          <a:r>
            <a:rPr lang="fr-CA" sz="2000" i="1" kern="1200" dirty="0" err="1"/>
            <a:t>Representations</a:t>
          </a:r>
          <a:r>
            <a:rPr lang="fr-CA" sz="2000" i="1" kern="1200" dirty="0"/>
            <a:t> </a:t>
          </a:r>
          <a:r>
            <a:rPr lang="fr-CA" sz="2000" i="1" kern="1200" dirty="0" err="1"/>
            <a:t>from</a:t>
          </a:r>
          <a:r>
            <a:rPr lang="fr-CA" sz="2000" i="1" kern="1200" dirty="0"/>
            <a:t> Transformers</a:t>
          </a:r>
          <a:r>
            <a:rPr lang="fr-CA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Entrainé à comprendre le sens d’un mot en regardant à sa gauche et à sa droite, selon une fenêtre plus ou moins grande.</a:t>
          </a:r>
        </a:p>
      </dsp:txBody>
      <dsp:txXfrm>
        <a:off x="92526" y="2169994"/>
        <a:ext cx="6544361" cy="17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2023-02-15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29903"/>
              </p:ext>
            </p:extLst>
          </p:nvPr>
        </p:nvGraphicFramePr>
        <p:xfrm>
          <a:off x="833613" y="2302983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2ECA-6223-95D2-3D96-7FAD0D9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Première approche: le sac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C316F-C365-B6C3-2FA7-C7E3CD9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Représentation du texte comme un sac de mots (</a:t>
            </a:r>
            <a:r>
              <a:rPr lang="fr-CA" sz="2800" i="1" dirty="0"/>
              <a:t>bag of </a:t>
            </a:r>
            <a:r>
              <a:rPr lang="fr-CA" sz="2800" i="1" dirty="0" err="1"/>
              <a:t>words</a:t>
            </a:r>
            <a:r>
              <a:rPr lang="fr-CA" sz="2800" dirty="0"/>
              <a:t>)</a:t>
            </a:r>
          </a:p>
          <a:p>
            <a:r>
              <a:rPr lang="fr-CA" sz="2800" dirty="0"/>
              <a:t>L’ordre des mots ne compte pas</a:t>
            </a:r>
          </a:p>
          <a:p>
            <a:r>
              <a:rPr lang="fr-CA" sz="2800" dirty="0"/>
              <a:t>Le mot est présent ou absent (0/1), ou plus ou moins fréquent (0 à </a:t>
            </a:r>
            <a:r>
              <a:rPr lang="fr-CA" sz="2800" i="1" dirty="0"/>
              <a:t>n</a:t>
            </a:r>
            <a:r>
              <a:rPr lang="fr-CA" sz="2800" dirty="0"/>
              <a:t>)</a:t>
            </a:r>
          </a:p>
          <a:p>
            <a:r>
              <a:rPr lang="fr-CA" sz="2800" dirty="0"/>
              <a:t>Repose sur l’idée que le sens d’un texte est contenu dans la valeur sémantique de ses unités.</a:t>
            </a:r>
          </a:p>
        </p:txBody>
      </p:sp>
    </p:spTree>
    <p:extLst>
      <p:ext uri="{BB962C8B-B14F-4D97-AF65-F5344CB8AC3E}">
        <p14:creationId xmlns:p14="http://schemas.microsoft.com/office/powerpoint/2010/main" val="192243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52" y="216010"/>
            <a:ext cx="4131013" cy="528430"/>
          </a:xfrm>
        </p:spPr>
        <p:txBody>
          <a:bodyPr>
            <a:noAutofit/>
          </a:bodyPr>
          <a:lstStyle/>
          <a:p>
            <a:r>
              <a:rPr lang="fr-CA" sz="2800" dirty="0"/>
              <a:t>Vers le sac de mots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AD2D0-460A-26A0-1BBA-1705B24A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1" y="4040767"/>
            <a:ext cx="4538518" cy="28172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0F157-87BA-EE55-6872-8B45A950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05" y="392086"/>
            <a:ext cx="4005139" cy="43443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71CB9F-CBD1-4AEB-9C86-2A8157ED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20" y="3579230"/>
            <a:ext cx="4346432" cy="26789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3A64BD-C199-1ED7-F3E8-09D15F2A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567" y="984802"/>
            <a:ext cx="2245011" cy="2991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FDBA6F67-91AB-48FE-C755-C33BD2F24EC3}"/>
              </a:ext>
            </a:extLst>
          </p:cNvPr>
          <p:cNvSpPr/>
          <p:nvPr/>
        </p:nvSpPr>
        <p:spPr>
          <a:xfrm>
            <a:off x="2882348" y="2375452"/>
            <a:ext cx="27233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Virage 11">
            <a:extLst>
              <a:ext uri="{FF2B5EF4-FFF2-40B4-BE49-F238E27FC236}">
                <a16:creationId xmlns:a16="http://schemas.microsoft.com/office/drawing/2014/main" id="{5C35937B-7AFB-AC07-B769-82E9C8CB8844}"/>
              </a:ext>
            </a:extLst>
          </p:cNvPr>
          <p:cNvSpPr/>
          <p:nvPr/>
        </p:nvSpPr>
        <p:spPr>
          <a:xfrm rot="5400000">
            <a:off x="10518340" y="1905002"/>
            <a:ext cx="779135" cy="1978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Flèche vers la gauche 12">
            <a:extLst>
              <a:ext uri="{FF2B5EF4-FFF2-40B4-BE49-F238E27FC236}">
                <a16:creationId xmlns:a16="http://schemas.microsoft.com/office/drawing/2014/main" id="{8191654B-716F-DF90-F155-7F7DC7B4F1E9}"/>
              </a:ext>
            </a:extLst>
          </p:cNvPr>
          <p:cNvSpPr/>
          <p:nvPr/>
        </p:nvSpPr>
        <p:spPr>
          <a:xfrm>
            <a:off x="6584967" y="5624251"/>
            <a:ext cx="1311965" cy="407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A6B5D7-36A1-9C7C-347D-421A34C0AB64}"/>
              </a:ext>
            </a:extLst>
          </p:cNvPr>
          <p:cNvSpPr txBox="1"/>
          <p:nvPr/>
        </p:nvSpPr>
        <p:spPr>
          <a:xfrm>
            <a:off x="3357142" y="1894727"/>
            <a:ext cx="148535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Exposition des balises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8FE1F-449C-FEC9-5AE6-4DB032720BCA}"/>
              </a:ext>
            </a:extLst>
          </p:cNvPr>
          <p:cNvSpPr txBox="1"/>
          <p:nvPr/>
        </p:nvSpPr>
        <p:spPr>
          <a:xfrm>
            <a:off x="9918677" y="1788950"/>
            <a:ext cx="179041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Extraction du texte et des métadonnées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C86E90-7D4A-CDCB-327F-89FE59F59462}"/>
              </a:ext>
            </a:extLst>
          </p:cNvPr>
          <p:cNvSpPr txBox="1"/>
          <p:nvPr/>
        </p:nvSpPr>
        <p:spPr>
          <a:xfrm>
            <a:off x="6537902" y="4974080"/>
            <a:ext cx="14060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Matrice documents-mots</a:t>
            </a:r>
          </a:p>
        </p:txBody>
      </p:sp>
    </p:spTree>
    <p:extLst>
      <p:ext uri="{BB962C8B-B14F-4D97-AF65-F5344CB8AC3E}">
        <p14:creationId xmlns:p14="http://schemas.microsoft.com/office/powerpoint/2010/main" val="76383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L’approche « du sac de mots 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D9643-D2D6-F21A-C91B-572675A5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Problèmes de l’approche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023D1B-2E3E-29AD-3F39-B0FB342CF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Les mots les plus fréquents dans un texte sont fonctionnels ne sont pas les plus significatifs.</a:t>
            </a:r>
          </a:p>
          <a:p>
            <a:r>
              <a:rPr lang="fr-CA" sz="7200" dirty="0"/>
              <a:t>Qu’est-ce qu’un mot? Quelle est la frontière d’un mots? </a:t>
            </a:r>
          </a:p>
          <a:p>
            <a:r>
              <a:rPr lang="fr-CA" sz="7200" dirty="0"/>
              <a:t>Ambiguïté des mots en contexte</a:t>
            </a:r>
          </a:p>
          <a:p>
            <a:r>
              <a:rPr lang="fr-CA" sz="7200" dirty="0"/>
              <a:t>Longueur variable des textes</a:t>
            </a:r>
          </a:p>
          <a:p>
            <a:r>
              <a:rPr lang="fr-CA" sz="7200" dirty="0"/>
              <a:t>« Malédiction dimensionnelle »</a:t>
            </a:r>
          </a:p>
          <a:p>
            <a:pPr marL="617220" lvl="2" indent="-342900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19550-4B79-C6F0-C7C6-A799F62B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Stratégies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FBE890-FD05-96C0-3788-A5A520CEF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Utilisation d’un </a:t>
            </a:r>
            <a:r>
              <a:rPr lang="fr-CA" sz="7200" dirty="0" err="1"/>
              <a:t>antidictionnaire</a:t>
            </a:r>
            <a:endParaRPr lang="fr-CA" sz="7200" dirty="0"/>
          </a:p>
          <a:p>
            <a:r>
              <a:rPr lang="fr-CA" sz="7200" dirty="0"/>
              <a:t>Filtrage par seuils de fréquences (</a:t>
            </a:r>
            <a:r>
              <a:rPr lang="fr-CA" sz="7200" dirty="0" err="1"/>
              <a:t>inf</a:t>
            </a:r>
            <a:r>
              <a:rPr lang="fr-CA" sz="7200" dirty="0"/>
              <a:t>/sup)</a:t>
            </a:r>
          </a:p>
          <a:p>
            <a:r>
              <a:rPr lang="fr-CA" sz="7200" dirty="0"/>
              <a:t>Imposition du bas de casse</a:t>
            </a:r>
          </a:p>
          <a:p>
            <a:r>
              <a:rPr lang="fr-CA" sz="7200" dirty="0"/>
              <a:t>Création de dictionnaires / de n-grammes</a:t>
            </a:r>
          </a:p>
          <a:p>
            <a:r>
              <a:rPr lang="fr-CA" sz="7200" dirty="0"/>
              <a:t>Pondération des caractéristiques d’un texte (</a:t>
            </a:r>
            <a:r>
              <a:rPr lang="fr-CA" sz="7200" i="1" dirty="0"/>
              <a:t>TF-IDF</a:t>
            </a:r>
            <a:r>
              <a:rPr lang="fr-CA" sz="7200" dirty="0"/>
              <a:t>)</a:t>
            </a:r>
          </a:p>
          <a:p>
            <a:r>
              <a:rPr lang="fr-CA" sz="7200" dirty="0"/>
              <a:t>Normalisation des textes</a:t>
            </a:r>
          </a:p>
          <a:p>
            <a:r>
              <a:rPr lang="fr-CA" sz="7200" dirty="0"/>
              <a:t>Lemmatisation et racinisation</a:t>
            </a:r>
          </a:p>
          <a:p>
            <a:pPr marL="0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67425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fr-CA" sz="3600" dirty="0"/>
              <a:t>Autres approches</a:t>
            </a:r>
            <a:br>
              <a:rPr lang="fr-CA" sz="3600" dirty="0"/>
            </a:br>
            <a:endParaRPr lang="fr-CA" sz="3600" b="0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4334"/>
              </p:ext>
            </p:extLst>
          </p:nvPr>
        </p:nvGraphicFramePr>
        <p:xfrm>
          <a:off x="4997973" y="1010491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35CDD-819A-5DB4-B23E-2856B613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</a:t>
            </a:r>
            <a:r>
              <a:rPr lang="fr-CA" sz="1800" b="0" dirty="0"/>
              <a:t>écessitent un grand volume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GPT-3 a été entrainé avec des milliards de mots</a:t>
            </a:r>
          </a:p>
        </p:txBody>
      </p:sp>
    </p:spTree>
    <p:extLst>
      <p:ext uri="{BB962C8B-B14F-4D97-AF65-F5344CB8AC3E}">
        <p14:creationId xmlns:p14="http://schemas.microsoft.com/office/powerpoint/2010/main" val="255780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0003"/>
            <a:ext cx="10134600" cy="517782"/>
          </a:xfrm>
        </p:spPr>
        <p:txBody>
          <a:bodyPr>
            <a:normAutofit/>
          </a:bodyPr>
          <a:lstStyle/>
          <a:p>
            <a:r>
              <a:rPr lang="fr-CA" sz="2400" b="0" dirty="0"/>
              <a:t>Exemple de textes présentés sous la forme d’un sac de mots (</a:t>
            </a:r>
            <a:r>
              <a:rPr lang="fr-CA" sz="2400" b="0" i="1" dirty="0"/>
              <a:t>BOW</a:t>
            </a:r>
            <a:r>
              <a:rPr lang="fr-CA" sz="2400" b="0" dirty="0"/>
              <a:t>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D8C543E-F291-39E4-A755-2B44A21AD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294" y="1155218"/>
          <a:ext cx="101346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8880">
                  <a:extLst>
                    <a:ext uri="{9D8B030D-6E8A-4147-A177-3AD203B41FA5}">
                      <a16:colId xmlns:a16="http://schemas.microsoft.com/office/drawing/2014/main" val="2477106951"/>
                    </a:ext>
                  </a:extLst>
                </a:gridCol>
                <a:gridCol w="9055720">
                  <a:extLst>
                    <a:ext uri="{9D8B030D-6E8A-4147-A177-3AD203B41FA5}">
                      <a16:colId xmlns:a16="http://schemas.microsoft.com/office/drawing/2014/main" val="177392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Je suis arrivé trop tard. J’ai raté ma chance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</a:t>
                      </a:r>
                      <a:r>
                        <a:rPr lang="fr-CA" i="0" dirty="0"/>
                        <a:t>Je suis parti trop tôt. Je suis en attente.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176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BBD488-2427-BBC9-4E1D-1F95B75F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42457"/>
              </p:ext>
            </p:extLst>
          </p:nvPr>
        </p:nvGraphicFramePr>
        <p:xfrm>
          <a:off x="584200" y="2677984"/>
          <a:ext cx="10561694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6335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464221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627543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94219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822846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690131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602029">
                  <a:extLst>
                    <a:ext uri="{9D8B030D-6E8A-4147-A177-3AD203B41FA5}">
                      <a16:colId xmlns:a16="http://schemas.microsoft.com/office/drawing/2014/main" val="2180167409"/>
                    </a:ext>
                  </a:extLst>
                </a:gridCol>
                <a:gridCol w="717803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1146168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13605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1125608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28B44DFA-7A2C-82EB-C5A2-F590EBCF87C0}"/>
              </a:ext>
            </a:extLst>
          </p:cNvPr>
          <p:cNvSpPr/>
          <p:nvPr/>
        </p:nvSpPr>
        <p:spPr>
          <a:xfrm>
            <a:off x="5816540" y="2127926"/>
            <a:ext cx="524107" cy="478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450DEF8E-1690-A3D7-1788-03A2DDAB9EC7}"/>
              </a:ext>
            </a:extLst>
          </p:cNvPr>
          <p:cNvSpPr/>
          <p:nvPr/>
        </p:nvSpPr>
        <p:spPr>
          <a:xfrm>
            <a:off x="1692612" y="2674117"/>
            <a:ext cx="8192869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D3182D-D1A8-0BFE-74DF-513891F5FBAC}"/>
              </a:ext>
            </a:extLst>
          </p:cNvPr>
          <p:cNvSpPr txBox="1"/>
          <p:nvPr/>
        </p:nvSpPr>
        <p:spPr>
          <a:xfrm>
            <a:off x="6741651" y="2254233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13 formes distinctes</a:t>
            </a:r>
          </a:p>
        </p:txBody>
      </p:sp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3A5F8B13-3868-F127-033D-EE8147381C8F}"/>
              </a:ext>
            </a:extLst>
          </p:cNvPr>
          <p:cNvGraphicFramePr>
            <a:graphicFrameLocks noGrp="1"/>
          </p:cNvGraphicFramePr>
          <p:nvPr/>
        </p:nvGraphicFramePr>
        <p:xfrm>
          <a:off x="1015131" y="4985350"/>
          <a:ext cx="8870351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42853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680937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719846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175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809575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5312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être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CA3452C7-04D6-ADAE-4EED-4E225159B51A}"/>
              </a:ext>
            </a:extLst>
          </p:cNvPr>
          <p:cNvSpPr/>
          <p:nvPr/>
        </p:nvSpPr>
        <p:spPr>
          <a:xfrm>
            <a:off x="5816539" y="4435812"/>
            <a:ext cx="524107" cy="42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4F1088-87CF-B4BE-0F42-08A28EC2DF0D}"/>
              </a:ext>
            </a:extLst>
          </p:cNvPr>
          <p:cNvSpPr txBox="1"/>
          <p:nvPr/>
        </p:nvSpPr>
        <p:spPr>
          <a:xfrm>
            <a:off x="6741651" y="4588050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12 formes distinctes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7B85F860-9792-ABAB-04DC-43A290858F3C}"/>
              </a:ext>
            </a:extLst>
          </p:cNvPr>
          <p:cNvSpPr/>
          <p:nvPr/>
        </p:nvSpPr>
        <p:spPr>
          <a:xfrm>
            <a:off x="1806102" y="4972112"/>
            <a:ext cx="8079380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982711-68D5-B37B-2246-0620B53DDE14}"/>
              </a:ext>
            </a:extLst>
          </p:cNvPr>
          <p:cNvSpPr txBox="1"/>
          <p:nvPr/>
        </p:nvSpPr>
        <p:spPr>
          <a:xfrm>
            <a:off x="4435813" y="4459065"/>
            <a:ext cx="92412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lemmes</a:t>
            </a:r>
          </a:p>
        </p:txBody>
      </p:sp>
    </p:spTree>
    <p:extLst>
      <p:ext uri="{BB962C8B-B14F-4D97-AF65-F5344CB8AC3E}">
        <p14:creationId xmlns:p14="http://schemas.microsoft.com/office/powerpoint/2010/main" val="2108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1622</Words>
  <Application>Microsoft Macintosh PowerPoint</Application>
  <PresentationFormat>Grand écran</PresentationFormat>
  <Paragraphs>359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  <vt:lpstr>Première approche: le sac de mots</vt:lpstr>
      <vt:lpstr>Vers le sac de mots</vt:lpstr>
      <vt:lpstr>L’approche « du sac de mots »</vt:lpstr>
      <vt:lpstr>Autres approches </vt:lpstr>
      <vt:lpstr>Exemple de textes présentés sous la forme d’un sac de mots (BOW)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34</cp:revision>
  <dcterms:created xsi:type="dcterms:W3CDTF">2023-02-04T20:30:14Z</dcterms:created>
  <dcterms:modified xsi:type="dcterms:W3CDTF">2023-02-15T17:25:32Z</dcterms:modified>
</cp:coreProperties>
</file>