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9"/>
  </p:notesMasterIdLst>
  <p:sldIdLst>
    <p:sldId id="256" r:id="rId2"/>
    <p:sldId id="257" r:id="rId3"/>
    <p:sldId id="330" r:id="rId4"/>
    <p:sldId id="261" r:id="rId5"/>
    <p:sldId id="260" r:id="rId6"/>
    <p:sldId id="259" r:id="rId7"/>
    <p:sldId id="317" r:id="rId8"/>
    <p:sldId id="287" r:id="rId9"/>
    <p:sldId id="288" r:id="rId10"/>
    <p:sldId id="289" r:id="rId11"/>
    <p:sldId id="316" r:id="rId12"/>
    <p:sldId id="328" r:id="rId13"/>
    <p:sldId id="323" r:id="rId14"/>
    <p:sldId id="322" r:id="rId15"/>
    <p:sldId id="321" r:id="rId16"/>
    <p:sldId id="313" r:id="rId17"/>
    <p:sldId id="324" r:id="rId18"/>
    <p:sldId id="325" r:id="rId19"/>
    <p:sldId id="326" r:id="rId20"/>
    <p:sldId id="327" r:id="rId21"/>
    <p:sldId id="315" r:id="rId22"/>
    <p:sldId id="320" r:id="rId23"/>
    <p:sldId id="314" r:id="rId24"/>
    <p:sldId id="318" r:id="rId25"/>
    <p:sldId id="319" r:id="rId26"/>
    <p:sldId id="329" r:id="rId27"/>
    <p:sldId id="30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330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8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/>
    <p:restoredTop sz="96327"/>
  </p:normalViewPr>
  <p:slideViewPr>
    <p:cSldViewPr snapToGrid="0">
      <p:cViewPr varScale="1">
        <p:scale>
          <a:sx n="123" d="100"/>
          <a:sy n="123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L’analyse des données textuelles (ADT),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dirty="0"/>
            <a:t>Centrée initialement sur les mots (analyse lexicale), l’analyse des données textuelles a évolué vers l’analyse sémantique (signification des mots insérés dans leurs contextes);</a:t>
          </a:r>
          <a:endParaRPr lang="en-US" dirty="0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traitement des langues naturelles (</a:t>
          </a:r>
          <a:r>
            <a:rPr lang="fr-CA" i="1" dirty="0"/>
            <a:t>NLP</a:t>
          </a:r>
          <a:r>
            <a:rPr lang="fr-CA" i="0" dirty="0"/>
            <a:t>)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L’analyse des données textuelles (ADT),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50480"/>
          <a:ext cx="6967728" cy="171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Ensemble de méthodes qui se développent dans la 2</a:t>
          </a:r>
          <a:r>
            <a:rPr lang="fr-CA" sz="2400" kern="1200" baseline="30000"/>
            <a:t>e</a:t>
          </a:r>
          <a:r>
            <a:rPr lang="fr-CA" sz="2400" kern="1200"/>
            <a:t> moitié du XXe siècle au confluent de la linguistique, des statistiques et de l’informatique.</a:t>
          </a:r>
          <a:endParaRPr lang="en-US" sz="2400" kern="1200"/>
        </a:p>
      </dsp:txBody>
      <dsp:txXfrm>
        <a:off x="83616" y="234096"/>
        <a:ext cx="6800496" cy="1545648"/>
      </dsp:txXfrm>
    </dsp:sp>
    <dsp:sp modelId="{C377793D-0786-5C42-8F3E-91F873D31A7C}">
      <dsp:nvSpPr>
        <dsp:cNvPr id="0" name=""/>
        <dsp:cNvSpPr/>
      </dsp:nvSpPr>
      <dsp:spPr>
        <a:xfrm>
          <a:off x="0" y="1932480"/>
          <a:ext cx="6967728" cy="17128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Centrée initialement sur les mots (analyse lexicale), l’analyse des données textuelles a évolué vers l’analyse sémantique (signification des mots insérés dans leurs contextes);</a:t>
          </a:r>
          <a:endParaRPr lang="en-US" sz="2400" kern="1200" dirty="0"/>
        </a:p>
      </dsp:txBody>
      <dsp:txXfrm>
        <a:off x="83616" y="2016096"/>
        <a:ext cx="6800496" cy="1545648"/>
      </dsp:txXfrm>
    </dsp:sp>
    <dsp:sp modelId="{4AEF16AF-90D0-F646-8E54-80D03C6F73A7}">
      <dsp:nvSpPr>
        <dsp:cNvPr id="0" name=""/>
        <dsp:cNvSpPr/>
      </dsp:nvSpPr>
      <dsp:spPr>
        <a:xfrm>
          <a:off x="0" y="3714480"/>
          <a:ext cx="6967728" cy="17128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Les méthodes utilisées pour traiter le matériau textuel et en extraire des informations ont beaucoup évolué et se sont considérablement complexifiés.</a:t>
          </a:r>
          <a:endParaRPr lang="en-US" sz="2400" kern="1200"/>
        </a:p>
      </dsp:txBody>
      <dsp:txXfrm>
        <a:off x="83616" y="3798096"/>
        <a:ext cx="6800496" cy="1545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Langage développé précisément pour l’analyse de données</a:t>
          </a:r>
          <a:endParaRPr lang="en-US" sz="14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Largement utilisé par les universitaires</a:t>
          </a:r>
          <a:endParaRPr lang="en-US" sz="14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Support (</a:t>
          </a:r>
          <a:r>
            <a:rPr lang="fr-CA" sz="1400" kern="1200" dirty="0" err="1"/>
            <a:t>StackOverflow</a:t>
          </a:r>
          <a:r>
            <a:rPr lang="fr-CA" sz="1400" kern="1200" dirty="0"/>
            <a:t>, </a:t>
          </a:r>
          <a:r>
            <a:rPr lang="fr-CA" sz="1400" kern="1200" dirty="0" err="1"/>
            <a:t>ChatGPT</a:t>
          </a:r>
          <a:r>
            <a:rPr lang="fr-CA" sz="1400" kern="1200" dirty="0"/>
            <a:t>)</a:t>
          </a:r>
          <a:endParaRPr lang="en-US" sz="14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Plus de 19 000 extensions dédiées à diverses tâches, dont le traitement des langues naturelles (</a:t>
          </a:r>
          <a:r>
            <a:rPr lang="fr-CA" sz="1400" i="1" kern="1200" dirty="0"/>
            <a:t>NLP</a:t>
          </a:r>
          <a:r>
            <a:rPr lang="fr-CA" sz="1400" i="0" kern="1200" dirty="0"/>
            <a:t>)</a:t>
          </a:r>
          <a:endParaRPr lang="en-US" sz="14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RStudio</a:t>
          </a:r>
          <a:r>
            <a:rPr lang="fr-CA" sz="1400" kern="1200" dirty="0"/>
            <a:t> : environnement de développement et d’expérimentation facile à utilisé</a:t>
          </a:r>
          <a:endParaRPr lang="en-US" sz="14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50349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3F2E-2DCA-876A-27F6-E042DD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 est un langage orienté « objet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F280-549A-042E-5C48-AE7F3FD8F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E83E-DBAF-4D2B-93B0-AC356102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À peu près tout dans R est un objet. Qu’est-ce que cela veut dire?</a:t>
            </a:r>
          </a:p>
          <a:p>
            <a:pPr lvl="1"/>
            <a:r>
              <a:rPr lang="fr-CA" i="1" dirty="0"/>
              <a:t>Object </a:t>
            </a:r>
            <a:r>
              <a:rPr lang="fr-CA" i="1" dirty="0" err="1"/>
              <a:t>Oriented</a:t>
            </a:r>
            <a:r>
              <a:rPr lang="fr-CA" i="1" dirty="0"/>
              <a:t> </a:t>
            </a:r>
            <a:r>
              <a:rPr lang="fr-CA" i="1" dirty="0" err="1"/>
              <a:t>Language</a:t>
            </a:r>
            <a:r>
              <a:rPr lang="fr-CA" dirty="0"/>
              <a:t> est un paradigme de programmation qui mise sur la modélisation des données sous forme d’objet.</a:t>
            </a:r>
          </a:p>
          <a:p>
            <a:pPr lvl="1"/>
            <a:r>
              <a:rPr lang="fr-CA" dirty="0"/>
              <a:t>Des objets sont des instances autonomes pourvus d’attributs et de méthodes.</a:t>
            </a:r>
          </a:p>
          <a:p>
            <a:pPr lvl="1"/>
            <a:r>
              <a:rPr lang="fr-CA" dirty="0"/>
              <a:t>Dans un OOL, les données sont encapsulées dans des objets, dont on peut vérifier les attributs.</a:t>
            </a:r>
          </a:p>
          <a:p>
            <a:pPr lvl="1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D7881-2E1F-FD2A-F79B-02904AC0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1E2320-981A-CA0A-F83D-5E1B0D03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Le jeu de données que nous allons importer dans R a les attributs suivants: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dirty="0"/>
              <a:t>&gt; </a:t>
            </a:r>
            <a:r>
              <a:rPr lang="fr-CA" dirty="0" err="1">
                <a:highlight>
                  <a:srgbClr val="FF00FF"/>
                </a:highlight>
              </a:rPr>
              <a:t>attributes</a:t>
            </a:r>
            <a:r>
              <a:rPr lang="fr-CA" dirty="0">
                <a:highlight>
                  <a:srgbClr val="FF00FF"/>
                </a:highlight>
              </a:rPr>
              <a:t>(</a:t>
            </a:r>
            <a:r>
              <a:rPr lang="fr-CA" dirty="0" err="1">
                <a:highlight>
                  <a:srgbClr val="FF00FF"/>
                </a:highlight>
              </a:rPr>
              <a:t>xyz</a:t>
            </a:r>
            <a:r>
              <a:rPr lang="fr-CA" dirty="0">
                <a:highlight>
                  <a:srgbClr val="FF00FF"/>
                </a:highlight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 [1] "périodique"       "titre" …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row.names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1 2 3 4 5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"</a:t>
            </a:r>
            <a:r>
              <a:rPr lang="fr-CA" dirty="0" err="1"/>
              <a:t>tbl_df</a:t>
            </a:r>
            <a:r>
              <a:rPr lang="fr-CA" dirty="0"/>
              <a:t>"     "</a:t>
            </a:r>
            <a:r>
              <a:rPr lang="fr-CA" dirty="0" err="1"/>
              <a:t>tbl</a:t>
            </a:r>
            <a:r>
              <a:rPr lang="fr-CA" dirty="0"/>
              <a:t>"        "</a:t>
            </a:r>
            <a:r>
              <a:rPr lang="fr-CA" dirty="0" err="1"/>
              <a:t>data.frame</a:t>
            </a:r>
            <a:r>
              <a:rPr lang="fr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0135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56517"/>
              </p:ext>
            </p:extLst>
          </p:nvPr>
        </p:nvGraphicFramePr>
        <p:xfrm>
          <a:off x="4958738" y="2354086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2728"/>
              </p:ext>
            </p:extLst>
          </p:nvPr>
        </p:nvGraphicFramePr>
        <p:xfrm>
          <a:off x="4958738" y="2476533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60193"/>
              </p:ext>
            </p:extLst>
          </p:nvPr>
        </p:nvGraphicFramePr>
        <p:xfrm>
          <a:off x="4958738" y="2423637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21485"/>
              </p:ext>
            </p:extLst>
          </p:nvPr>
        </p:nvGraphicFramePr>
        <p:xfrm>
          <a:off x="4958738" y="2322788"/>
          <a:ext cx="511438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2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95132"/>
              </p:ext>
            </p:extLst>
          </p:nvPr>
        </p:nvGraphicFramePr>
        <p:xfrm>
          <a:off x="4738209" y="2131883"/>
          <a:ext cx="5767000" cy="361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350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88350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	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auteur.trice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5294313" y="4334338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6125674" y="3585451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4665993" y="4855655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54B-E56C-5CBC-4125-C5E25F5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d’exploration de l’atelier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A5F59-CFF3-2186-6B0E-85F11F8CD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 fonctions (objets)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889E-B48A-8308-1381-F2B85B1D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attributes</a:t>
            </a:r>
            <a:r>
              <a:rPr lang="fr-CA" dirty="0"/>
              <a:t>()</a:t>
            </a:r>
          </a:p>
          <a:p>
            <a:r>
              <a:rPr lang="fr-CA" dirty="0"/>
              <a:t>class()</a:t>
            </a:r>
          </a:p>
          <a:p>
            <a:r>
              <a:rPr lang="fr-CA" dirty="0" err="1"/>
              <a:t>dim</a:t>
            </a:r>
            <a:r>
              <a:rPr lang="fr-CA" dirty="0"/>
              <a:t>()</a:t>
            </a:r>
          </a:p>
          <a:p>
            <a:r>
              <a:rPr lang="fr-CA"/>
              <a:t>Etc.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FE86-BA44-99F4-75B3-37FCB91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Des stratégies d’exploration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48FBDF-14A9-F8A2-B671-D8ACDF2069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Enchainement d’opérations sur les objets données produisant… de nouveaux objets qui fourniront des informations inédites sur les données.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Fréquence lexicale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Réseau de cooccurrences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Concordancier</a:t>
            </a:r>
          </a:p>
        </p:txBody>
      </p:sp>
    </p:spTree>
    <p:extLst>
      <p:ext uri="{BB962C8B-B14F-4D97-AF65-F5344CB8AC3E}">
        <p14:creationId xmlns:p14="http://schemas.microsoft.com/office/powerpoint/2010/main" val="227227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4A8A5B6-2259-1580-15FD-A736E2FB1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300" r="33367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2F30069-037E-7A72-2560-0C71C2C5D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559" r="18680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4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9092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435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r>
              <a:rPr lang="fr-CA" dirty="0"/>
              <a:t>Temps requis</a:t>
            </a:r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réduit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12255</TotalTime>
  <Words>1267</Words>
  <Application>Microsoft Macintosh PowerPoint</Application>
  <PresentationFormat>Grand écran</PresentationFormat>
  <Paragraphs>226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Présentation PowerPoint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R est un langage orienté « objet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Outils d’exploration de l’atelier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49</cp:revision>
  <dcterms:created xsi:type="dcterms:W3CDTF">2023-02-04T20:30:14Z</dcterms:created>
  <dcterms:modified xsi:type="dcterms:W3CDTF">2023-02-22T19:37:00Z</dcterms:modified>
</cp:coreProperties>
</file>