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3" r:id="rId5"/>
    <p:sldId id="264" r:id="rId6"/>
    <p:sldId id="265" r:id="rId7"/>
    <p:sldId id="258" r:id="rId8"/>
    <p:sldId id="268" r:id="rId9"/>
    <p:sldId id="269" r:id="rId10"/>
    <p:sldId id="270"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84" d="100"/>
          <a:sy n="84" d="100"/>
        </p:scale>
        <p:origin x="8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5/25/2024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20FA4F-1B9C-88B0-1CB4-C93170DDB8A2}"/>
              </a:ext>
            </a:extLst>
          </p:cNvPr>
          <p:cNvSpPr>
            <a:spLocks noGrp="1"/>
          </p:cNvSpPr>
          <p:nvPr>
            <p:ph type="ctrTitle"/>
          </p:nvPr>
        </p:nvSpPr>
        <p:spPr/>
        <p:txBody>
          <a:bodyPr>
            <a:normAutofit/>
          </a:bodyPr>
          <a:lstStyle/>
          <a:p>
            <a:r>
              <a:rPr lang="fr-FR" dirty="0"/>
              <a:t>Etude de l’Egalite FEMMES/HOMMES en respect avec le rgpd</a:t>
            </a:r>
          </a:p>
        </p:txBody>
      </p:sp>
      <p:sp>
        <p:nvSpPr>
          <p:cNvPr id="3" name="Sous-titre 2">
            <a:extLst>
              <a:ext uri="{FF2B5EF4-FFF2-40B4-BE49-F238E27FC236}">
                <a16:creationId xmlns:a16="http://schemas.microsoft.com/office/drawing/2014/main" id="{3F701545-8D59-9B88-48EB-0465DCFF992E}"/>
              </a:ext>
            </a:extLst>
          </p:cNvPr>
          <p:cNvSpPr>
            <a:spLocks noGrp="1"/>
          </p:cNvSpPr>
          <p:nvPr>
            <p:ph type="subTitle" idx="1"/>
          </p:nvPr>
        </p:nvSpPr>
        <p:spPr/>
        <p:txBody>
          <a:bodyPr/>
          <a:lstStyle/>
          <a:p>
            <a:endParaRPr lang="fr-FR" dirty="0"/>
          </a:p>
          <a:p>
            <a:r>
              <a:rPr lang="fr-FR" dirty="0"/>
              <a:t>Auteur: Pascal Brochart</a:t>
            </a:r>
          </a:p>
          <a:p>
            <a:r>
              <a:rPr lang="fr-FR" dirty="0"/>
              <a:t>Date: Mai 2024</a:t>
            </a:r>
          </a:p>
        </p:txBody>
      </p:sp>
    </p:spTree>
    <p:extLst>
      <p:ext uri="{BB962C8B-B14F-4D97-AF65-F5344CB8AC3E}">
        <p14:creationId xmlns:p14="http://schemas.microsoft.com/office/powerpoint/2010/main" val="3883603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41CB0E-0C51-6394-C1D5-C5FD602750DF}"/>
              </a:ext>
            </a:extLst>
          </p:cNvPr>
          <p:cNvSpPr>
            <a:spLocks noGrp="1"/>
          </p:cNvSpPr>
          <p:nvPr>
            <p:ph type="title"/>
          </p:nvPr>
        </p:nvSpPr>
        <p:spPr>
          <a:xfrm>
            <a:off x="684212" y="4910242"/>
            <a:ext cx="8534400" cy="1507067"/>
          </a:xfrm>
        </p:spPr>
        <p:txBody>
          <a:bodyPr>
            <a:normAutofit/>
          </a:bodyPr>
          <a:lstStyle/>
          <a:p>
            <a:r>
              <a:rPr lang="fr-FR" sz="1700" cap="none" dirty="0">
                <a:solidFill>
                  <a:schemeClr val="bg2">
                    <a:lumMod val="75000"/>
                  </a:schemeClr>
                </a:solidFill>
                <a:latin typeface="+mn-lt"/>
                <a:ea typeface="+mn-ea"/>
                <a:cs typeface="+mn-cs"/>
              </a:rPr>
              <a:t>Les types de contrat sont plus favorables aux hommes et pourraient être répartis de façon plus équitables</a:t>
            </a:r>
            <a:br>
              <a:rPr lang="fr-FR" sz="1700" cap="none" dirty="0">
                <a:solidFill>
                  <a:schemeClr val="bg2">
                    <a:lumMod val="75000"/>
                  </a:schemeClr>
                </a:solidFill>
                <a:latin typeface="+mn-lt"/>
                <a:ea typeface="+mn-ea"/>
                <a:cs typeface="+mn-cs"/>
              </a:rPr>
            </a:br>
            <a:r>
              <a:rPr lang="fr-FR" sz="1700" cap="none" dirty="0">
                <a:solidFill>
                  <a:schemeClr val="bg2">
                    <a:lumMod val="75000"/>
                  </a:schemeClr>
                </a:solidFill>
                <a:latin typeface="+mn-lt"/>
                <a:ea typeface="+mn-ea"/>
                <a:cs typeface="+mn-cs"/>
              </a:rPr>
              <a:t>Les accidents du travail sont globalement légèrement moins nombreux chez les femmes et bien inférieure lorsque la tranche d'âge n’excède pas 45 ans</a:t>
            </a:r>
          </a:p>
        </p:txBody>
      </p:sp>
      <p:sp>
        <p:nvSpPr>
          <p:cNvPr id="5" name="ZoneTexte 4">
            <a:extLst>
              <a:ext uri="{FF2B5EF4-FFF2-40B4-BE49-F238E27FC236}">
                <a16:creationId xmlns:a16="http://schemas.microsoft.com/office/drawing/2014/main" id="{0566D0D7-90EB-9B0B-A768-A718A5AD1FD2}"/>
              </a:ext>
            </a:extLst>
          </p:cNvPr>
          <p:cNvSpPr txBox="1"/>
          <p:nvPr/>
        </p:nvSpPr>
        <p:spPr>
          <a:xfrm>
            <a:off x="684212" y="440691"/>
            <a:ext cx="6109334" cy="615553"/>
          </a:xfrm>
          <a:prstGeom prst="rect">
            <a:avLst/>
          </a:prstGeom>
          <a:noFill/>
        </p:spPr>
        <p:txBody>
          <a:bodyPr wrap="square">
            <a:spAutoFit/>
          </a:bodyPr>
          <a:lstStyle/>
          <a:p>
            <a:pPr marL="285750" indent="-285750">
              <a:buClr>
                <a:schemeClr val="tx1"/>
              </a:buClr>
              <a:buSzPct val="80000"/>
              <a:buFont typeface="Wingdings 3" panose="05040102010807070707" pitchFamily="18" charset="2"/>
              <a:buChar char=""/>
            </a:pPr>
            <a:r>
              <a:rPr lang="fr-FR" sz="1700" dirty="0">
                <a:solidFill>
                  <a:schemeClr val="bg2">
                    <a:lumMod val="75000"/>
                  </a:schemeClr>
                </a:solidFill>
              </a:rPr>
              <a:t>REPARTITION PAR TYPE DE CONTRAT</a:t>
            </a:r>
          </a:p>
          <a:p>
            <a:endParaRPr lang="fr-FR" sz="1700" dirty="0">
              <a:solidFill>
                <a:schemeClr val="bg2">
                  <a:lumMod val="75000"/>
                </a:schemeClr>
              </a:solidFill>
            </a:endParaRPr>
          </a:p>
        </p:txBody>
      </p:sp>
      <p:pic>
        <p:nvPicPr>
          <p:cNvPr id="7" name="Image 6">
            <a:extLst>
              <a:ext uri="{FF2B5EF4-FFF2-40B4-BE49-F238E27FC236}">
                <a16:creationId xmlns:a16="http://schemas.microsoft.com/office/drawing/2014/main" id="{A02B38FE-D353-620D-B03A-F87080FF71F6}"/>
              </a:ext>
            </a:extLst>
          </p:cNvPr>
          <p:cNvPicPr>
            <a:picLocks noChangeAspect="1"/>
          </p:cNvPicPr>
          <p:nvPr/>
        </p:nvPicPr>
        <p:blipFill>
          <a:blip r:embed="rId3"/>
          <a:stretch>
            <a:fillRect/>
          </a:stretch>
        </p:blipFill>
        <p:spPr>
          <a:xfrm>
            <a:off x="684212" y="1143000"/>
            <a:ext cx="4173537" cy="3599994"/>
          </a:xfrm>
          <a:prstGeom prst="rect">
            <a:avLst/>
          </a:prstGeom>
        </p:spPr>
      </p:pic>
      <p:pic>
        <p:nvPicPr>
          <p:cNvPr id="8" name="Image 7">
            <a:extLst>
              <a:ext uri="{FF2B5EF4-FFF2-40B4-BE49-F238E27FC236}">
                <a16:creationId xmlns:a16="http://schemas.microsoft.com/office/drawing/2014/main" id="{2B54A99D-B743-68E5-AB0D-4CE02FA9BA90}"/>
              </a:ext>
            </a:extLst>
          </p:cNvPr>
          <p:cNvPicPr>
            <a:picLocks noChangeAspect="1"/>
          </p:cNvPicPr>
          <p:nvPr/>
        </p:nvPicPr>
        <p:blipFill>
          <a:blip r:embed="rId4"/>
          <a:stretch>
            <a:fillRect/>
          </a:stretch>
        </p:blipFill>
        <p:spPr>
          <a:xfrm>
            <a:off x="5045075" y="1143000"/>
            <a:ext cx="4173537" cy="3614738"/>
          </a:xfrm>
          <a:prstGeom prst="rect">
            <a:avLst/>
          </a:prstGeom>
        </p:spPr>
      </p:pic>
    </p:spTree>
    <p:extLst>
      <p:ext uri="{BB962C8B-B14F-4D97-AF65-F5344CB8AC3E}">
        <p14:creationId xmlns:p14="http://schemas.microsoft.com/office/powerpoint/2010/main" val="117619843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6FAA148-5A8E-4C25-1A96-B03159069128}"/>
              </a:ext>
            </a:extLst>
          </p:cNvPr>
          <p:cNvSpPr>
            <a:spLocks noGrp="1"/>
          </p:cNvSpPr>
          <p:nvPr>
            <p:ph idx="1"/>
          </p:nvPr>
        </p:nvSpPr>
        <p:spPr>
          <a:xfrm>
            <a:off x="684212" y="1263014"/>
            <a:ext cx="8534400" cy="4806315"/>
          </a:xfrm>
        </p:spPr>
        <p:txBody>
          <a:bodyPr>
            <a:normAutofit/>
          </a:bodyPr>
          <a:lstStyle/>
          <a:p>
            <a:endParaRPr lang="fr-FR" dirty="0"/>
          </a:p>
          <a:p>
            <a:r>
              <a:rPr lang="fr-FR" sz="1700" dirty="0"/>
              <a:t>RECOMMANDATIONS</a:t>
            </a:r>
          </a:p>
          <a:p>
            <a:pPr marL="0" indent="0">
              <a:buNone/>
            </a:pPr>
            <a:endParaRPr lang="fr-FR" sz="1800" dirty="0"/>
          </a:p>
          <a:p>
            <a:pPr marL="0" indent="0">
              <a:buNone/>
            </a:pPr>
            <a:r>
              <a:rPr lang="fr-FR" sz="1700" dirty="0"/>
              <a:t>Les données présentes dans le workflow ne permettent pas de calculer précisément le score de l’entreprise</a:t>
            </a:r>
          </a:p>
          <a:p>
            <a:pPr marL="0" indent="0">
              <a:buNone/>
            </a:pPr>
            <a:r>
              <a:rPr lang="fr-FR" sz="1700" dirty="0"/>
              <a:t>Cependant les graphiques présentés plus haut permettent de mettre en évidence quelques recommandations</a:t>
            </a:r>
          </a:p>
          <a:p>
            <a:pPr>
              <a:buFont typeface="Arial" panose="020B0604020202020204" pitchFamily="34" charset="0"/>
              <a:buChar char="•"/>
            </a:pPr>
            <a:r>
              <a:rPr lang="fr-FR" sz="1700" dirty="0">
                <a:solidFill>
                  <a:srgbClr val="3B4555"/>
                </a:solidFill>
                <a:highlight>
                  <a:srgbClr val="FDF8F4"/>
                </a:highlight>
                <a:latin typeface="DM Sans" pitchFamily="2" charset="0"/>
              </a:rPr>
              <a:t>Ajuster la rémunération des femmes avec celles des hommes pour un poste et des responsabilités identiques</a:t>
            </a:r>
          </a:p>
          <a:p>
            <a:pPr>
              <a:buFont typeface="Arial" panose="020B0604020202020204" pitchFamily="34" charset="0"/>
              <a:buChar char="•"/>
            </a:pPr>
            <a:r>
              <a:rPr lang="fr-FR" sz="1700" dirty="0">
                <a:solidFill>
                  <a:srgbClr val="3B4555"/>
                </a:solidFill>
                <a:highlight>
                  <a:srgbClr val="FDF8F4"/>
                </a:highlight>
                <a:latin typeface="DM Sans" pitchFamily="2" charset="0"/>
              </a:rPr>
              <a:t>Proposer plus de CDI aux femmes plutôt que des CDD</a:t>
            </a:r>
          </a:p>
          <a:p>
            <a:pPr>
              <a:buFont typeface="Arial" panose="020B0604020202020204" pitchFamily="34" charset="0"/>
              <a:buChar char="•"/>
            </a:pPr>
            <a:r>
              <a:rPr lang="fr-FR" sz="1700" dirty="0">
                <a:solidFill>
                  <a:srgbClr val="3B4555"/>
                </a:solidFill>
                <a:highlight>
                  <a:srgbClr val="FDF8F4"/>
                </a:highlight>
                <a:latin typeface="DM Sans" pitchFamily="2" charset="0"/>
              </a:rPr>
              <a:t>Rééquilibrer certains services comme l’informatique avec plus de femmes</a:t>
            </a:r>
          </a:p>
          <a:p>
            <a:pPr>
              <a:buFont typeface="Arial" panose="020B0604020202020204" pitchFamily="34" charset="0"/>
              <a:buChar char="•"/>
            </a:pPr>
            <a:endParaRPr lang="fr-FR" sz="1800" dirty="0">
              <a:solidFill>
                <a:srgbClr val="3B4555"/>
              </a:solidFill>
              <a:highlight>
                <a:srgbClr val="FDF8F4"/>
              </a:highlight>
              <a:latin typeface="DM Sans" pitchFamily="2" charset="0"/>
            </a:endParaRPr>
          </a:p>
          <a:p>
            <a:pPr marL="0" indent="0">
              <a:buNone/>
            </a:pPr>
            <a:endParaRPr lang="fr-FR" sz="1800" dirty="0">
              <a:solidFill>
                <a:srgbClr val="3B4555"/>
              </a:solidFill>
              <a:highlight>
                <a:srgbClr val="FDF8F4"/>
              </a:highlight>
              <a:latin typeface="DM Sans" pitchFamily="2" charset="0"/>
            </a:endParaRPr>
          </a:p>
          <a:p>
            <a:pPr marL="0" indent="0">
              <a:buNone/>
            </a:pPr>
            <a:endParaRPr lang="fr-FR" sz="1800" dirty="0">
              <a:solidFill>
                <a:srgbClr val="3B4555"/>
              </a:solidFill>
              <a:highlight>
                <a:srgbClr val="FDF8F4"/>
              </a:highlight>
              <a:latin typeface="DM Sans" pitchFamily="2" charset="0"/>
            </a:endParaRPr>
          </a:p>
          <a:p>
            <a:pPr marL="0" indent="0">
              <a:buNone/>
            </a:pPr>
            <a:endParaRPr lang="fr-FR" sz="1800" dirty="0">
              <a:solidFill>
                <a:srgbClr val="3B4555"/>
              </a:solidFill>
              <a:highlight>
                <a:srgbClr val="FDF8F4"/>
              </a:highlight>
              <a:latin typeface="DM Sans" pitchFamily="2" charset="0"/>
            </a:endParaRPr>
          </a:p>
          <a:p>
            <a:pPr marL="0" indent="0">
              <a:buNone/>
            </a:pPr>
            <a:endParaRPr lang="fr-FR" b="0" i="0" dirty="0">
              <a:solidFill>
                <a:srgbClr val="3B4555"/>
              </a:solidFill>
              <a:effectLst/>
              <a:highlight>
                <a:srgbClr val="FDF8F4"/>
              </a:highlight>
              <a:latin typeface="DM Sans" pitchFamily="2" charset="0"/>
            </a:endParaRPr>
          </a:p>
          <a:p>
            <a:pPr marL="0" indent="0">
              <a:buNone/>
            </a:pPr>
            <a:endParaRPr lang="fr-FR" dirty="0"/>
          </a:p>
          <a:p>
            <a:pPr marL="0" indent="0">
              <a:buNone/>
            </a:pPr>
            <a:endParaRPr lang="fr-FR" dirty="0"/>
          </a:p>
          <a:p>
            <a:pPr marL="0" indent="0">
              <a:buNone/>
            </a:pPr>
            <a:endParaRPr lang="fr-FR" dirty="0"/>
          </a:p>
        </p:txBody>
      </p:sp>
    </p:spTree>
    <p:extLst>
      <p:ext uri="{BB962C8B-B14F-4D97-AF65-F5344CB8AC3E}">
        <p14:creationId xmlns:p14="http://schemas.microsoft.com/office/powerpoint/2010/main" val="827695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6FAA148-5A8E-4C25-1A96-B03159069128}"/>
              </a:ext>
            </a:extLst>
          </p:cNvPr>
          <p:cNvSpPr>
            <a:spLocks noGrp="1"/>
          </p:cNvSpPr>
          <p:nvPr>
            <p:ph idx="1"/>
          </p:nvPr>
        </p:nvSpPr>
        <p:spPr>
          <a:xfrm>
            <a:off x="684212" y="1102995"/>
            <a:ext cx="8534400" cy="3434715"/>
          </a:xfrm>
        </p:spPr>
        <p:txBody>
          <a:bodyPr>
            <a:normAutofit/>
          </a:bodyPr>
          <a:lstStyle/>
          <a:p>
            <a:endParaRPr lang="fr-FR" dirty="0"/>
          </a:p>
          <a:p>
            <a:r>
              <a:rPr lang="fr-FR" sz="1700" dirty="0"/>
              <a:t>CONCLUSION</a:t>
            </a:r>
          </a:p>
          <a:p>
            <a:pPr marL="0" indent="0">
              <a:buNone/>
            </a:pPr>
            <a:endParaRPr lang="fr-FR" sz="1800" dirty="0"/>
          </a:p>
          <a:p>
            <a:pPr marL="0" indent="0">
              <a:buNone/>
            </a:pPr>
            <a:r>
              <a:rPr lang="fr-FR" sz="1700" dirty="0"/>
              <a:t>L’entreprise a globalement respecté le principe d’égalité femmes-hommes</a:t>
            </a:r>
          </a:p>
          <a:p>
            <a:pPr marL="0" indent="0">
              <a:buNone/>
            </a:pPr>
            <a:r>
              <a:rPr lang="fr-FR" sz="1700" dirty="0"/>
              <a:t>Elle doit poursuivre les efforts réalisés depuis une dizaine d’années pour continuer à améliorer son score</a:t>
            </a:r>
          </a:p>
          <a:p>
            <a:pPr marL="0" indent="0">
              <a:buNone/>
            </a:pPr>
            <a:endParaRPr lang="fr-FR" sz="1800" dirty="0">
              <a:solidFill>
                <a:srgbClr val="3B4555"/>
              </a:solidFill>
              <a:highlight>
                <a:srgbClr val="FDF8F4"/>
              </a:highlight>
              <a:latin typeface="DM Sans" pitchFamily="2" charset="0"/>
            </a:endParaRPr>
          </a:p>
          <a:p>
            <a:pPr marL="0" indent="0">
              <a:buNone/>
            </a:pPr>
            <a:endParaRPr lang="fr-FR" sz="1800" dirty="0">
              <a:solidFill>
                <a:srgbClr val="3B4555"/>
              </a:solidFill>
              <a:highlight>
                <a:srgbClr val="FDF8F4"/>
              </a:highlight>
              <a:latin typeface="DM Sans" pitchFamily="2" charset="0"/>
            </a:endParaRPr>
          </a:p>
          <a:p>
            <a:pPr marL="0" indent="0">
              <a:buNone/>
            </a:pPr>
            <a:endParaRPr lang="fr-FR" sz="1800" dirty="0">
              <a:solidFill>
                <a:srgbClr val="3B4555"/>
              </a:solidFill>
              <a:highlight>
                <a:srgbClr val="FDF8F4"/>
              </a:highlight>
              <a:latin typeface="DM Sans" pitchFamily="2" charset="0"/>
            </a:endParaRPr>
          </a:p>
          <a:p>
            <a:pPr marL="0" indent="0">
              <a:buNone/>
            </a:pPr>
            <a:endParaRPr lang="fr-FR" sz="1800" dirty="0">
              <a:solidFill>
                <a:srgbClr val="3B4555"/>
              </a:solidFill>
              <a:highlight>
                <a:srgbClr val="FDF8F4"/>
              </a:highlight>
              <a:latin typeface="DM Sans" pitchFamily="2" charset="0"/>
            </a:endParaRPr>
          </a:p>
          <a:p>
            <a:pPr marL="0" indent="0">
              <a:buNone/>
            </a:pPr>
            <a:endParaRPr lang="fr-FR" b="0" i="0" dirty="0">
              <a:solidFill>
                <a:srgbClr val="3B4555"/>
              </a:solidFill>
              <a:effectLst/>
              <a:highlight>
                <a:srgbClr val="FDF8F4"/>
              </a:highlight>
              <a:latin typeface="DM Sans" pitchFamily="2" charset="0"/>
            </a:endParaRPr>
          </a:p>
          <a:p>
            <a:pPr marL="0" indent="0">
              <a:buNone/>
            </a:pPr>
            <a:endParaRPr lang="fr-FR" dirty="0"/>
          </a:p>
          <a:p>
            <a:pPr marL="0" indent="0">
              <a:buNone/>
            </a:pPr>
            <a:endParaRPr lang="fr-FR" dirty="0"/>
          </a:p>
          <a:p>
            <a:pPr marL="0" indent="0">
              <a:buNone/>
            </a:pPr>
            <a:endParaRPr lang="fr-FR" dirty="0"/>
          </a:p>
        </p:txBody>
      </p:sp>
    </p:spTree>
    <p:extLst>
      <p:ext uri="{BB962C8B-B14F-4D97-AF65-F5344CB8AC3E}">
        <p14:creationId xmlns:p14="http://schemas.microsoft.com/office/powerpoint/2010/main" val="1915482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6FAA148-5A8E-4C25-1A96-B03159069128}"/>
              </a:ext>
            </a:extLst>
          </p:cNvPr>
          <p:cNvSpPr>
            <a:spLocks noGrp="1"/>
          </p:cNvSpPr>
          <p:nvPr>
            <p:ph idx="1"/>
          </p:nvPr>
        </p:nvSpPr>
        <p:spPr>
          <a:xfrm>
            <a:off x="684212" y="685800"/>
            <a:ext cx="8534400" cy="4331970"/>
          </a:xfrm>
        </p:spPr>
        <p:txBody>
          <a:bodyPr>
            <a:normAutofit fontScale="92500" lnSpcReduction="10000"/>
          </a:bodyPr>
          <a:lstStyle/>
          <a:p>
            <a:endParaRPr lang="fr-FR" dirty="0"/>
          </a:p>
          <a:p>
            <a:r>
              <a:rPr lang="fr-FR" sz="1800" dirty="0"/>
              <a:t>CONTEXTE</a:t>
            </a:r>
          </a:p>
          <a:p>
            <a:pPr marL="0" indent="0">
              <a:buNone/>
            </a:pPr>
            <a:endParaRPr lang="fr-FR" sz="1800" dirty="0"/>
          </a:p>
          <a:p>
            <a:pPr marL="0" indent="0">
              <a:buNone/>
            </a:pPr>
            <a:r>
              <a:rPr lang="fr-FR" sz="1800" dirty="0"/>
              <a:t>L’objectif est d’analyser les indicateurs de l’égalité femmes-hommes afin d’améliorer la marque employeur du cabinet</a:t>
            </a:r>
          </a:p>
          <a:p>
            <a:pPr marL="0" indent="0">
              <a:buNone/>
            </a:pPr>
            <a:r>
              <a:rPr lang="fr-FR" sz="1800" dirty="0"/>
              <a:t>L’étude a été réalisée en conformité avec le RGPD</a:t>
            </a:r>
          </a:p>
          <a:p>
            <a:pPr marL="0" indent="0">
              <a:buNone/>
            </a:pPr>
            <a:endParaRPr lang="fr-FR" sz="1800" dirty="0"/>
          </a:p>
          <a:p>
            <a:pPr marL="0" indent="0">
              <a:buNone/>
            </a:pPr>
            <a:r>
              <a:rPr lang="fr-FR" sz="1800" dirty="0"/>
              <a:t>Le logiciel utilisé pour le workflow de données est KNIME</a:t>
            </a:r>
          </a:p>
          <a:p>
            <a:pPr>
              <a:buFont typeface="Arial" panose="020B0604020202020204" pitchFamily="34" charset="0"/>
              <a:buChar char="•"/>
            </a:pPr>
            <a:r>
              <a:rPr lang="fr-FR" sz="1800" dirty="0">
                <a:solidFill>
                  <a:srgbClr val="3B4555"/>
                </a:solidFill>
                <a:highlight>
                  <a:srgbClr val="FDF8F4"/>
                </a:highlight>
                <a:latin typeface="DM Sans" pitchFamily="2" charset="0"/>
              </a:rPr>
              <a:t>Logiciel open source d’analyse de données de type ETL</a:t>
            </a:r>
          </a:p>
          <a:p>
            <a:pPr>
              <a:buFont typeface="Arial" panose="020B0604020202020204" pitchFamily="34" charset="0"/>
              <a:buChar char="•"/>
            </a:pPr>
            <a:r>
              <a:rPr lang="fr-FR" sz="1800" dirty="0">
                <a:solidFill>
                  <a:srgbClr val="3B4555"/>
                </a:solidFill>
                <a:highlight>
                  <a:srgbClr val="FDF8F4"/>
                </a:highlight>
                <a:latin typeface="DM Sans" pitchFamily="2" charset="0"/>
              </a:rPr>
              <a:t>Modélisation de workflow et d’apprentissage machine</a:t>
            </a:r>
          </a:p>
          <a:p>
            <a:pPr>
              <a:buFont typeface="Arial" panose="020B0604020202020204" pitchFamily="34" charset="0"/>
              <a:buChar char="•"/>
            </a:pPr>
            <a:r>
              <a:rPr lang="fr-FR" sz="1800" dirty="0">
                <a:solidFill>
                  <a:srgbClr val="3B4555"/>
                </a:solidFill>
                <a:highlight>
                  <a:srgbClr val="FDF8F4"/>
                </a:highlight>
                <a:latin typeface="DM Sans" pitchFamily="2" charset="0"/>
              </a:rPr>
              <a:t>La visualisation des données</a:t>
            </a:r>
          </a:p>
          <a:p>
            <a:pPr>
              <a:buFont typeface="Arial" panose="020B0604020202020204" pitchFamily="34" charset="0"/>
              <a:buChar char="•"/>
            </a:pPr>
            <a:r>
              <a:rPr lang="fr-FR" sz="1800" dirty="0">
                <a:solidFill>
                  <a:srgbClr val="3B4555"/>
                </a:solidFill>
                <a:highlight>
                  <a:srgbClr val="FDF8F4"/>
                </a:highlight>
                <a:latin typeface="DM Sans" pitchFamily="2" charset="0"/>
              </a:rPr>
              <a:t>Concept « Low code / No code »</a:t>
            </a:r>
          </a:p>
          <a:p>
            <a:pPr marL="0" indent="0">
              <a:buNone/>
            </a:pPr>
            <a:endParaRPr lang="fr-FR" b="0" i="0" dirty="0">
              <a:solidFill>
                <a:srgbClr val="3B4555"/>
              </a:solidFill>
              <a:effectLst/>
              <a:highlight>
                <a:srgbClr val="FDF8F4"/>
              </a:highlight>
              <a:latin typeface="DM Sans" pitchFamily="2" charset="0"/>
            </a:endParaRPr>
          </a:p>
          <a:p>
            <a:pPr marL="0" indent="0">
              <a:buNone/>
            </a:pPr>
            <a:endParaRPr lang="fr-FR" dirty="0"/>
          </a:p>
          <a:p>
            <a:pPr marL="0" indent="0">
              <a:buNone/>
            </a:pPr>
            <a:endParaRPr lang="fr-FR" dirty="0"/>
          </a:p>
          <a:p>
            <a:pPr marL="0" indent="0">
              <a:buNone/>
            </a:pPr>
            <a:endParaRPr lang="fr-FR" dirty="0"/>
          </a:p>
        </p:txBody>
      </p:sp>
    </p:spTree>
    <p:extLst>
      <p:ext uri="{BB962C8B-B14F-4D97-AF65-F5344CB8AC3E}">
        <p14:creationId xmlns:p14="http://schemas.microsoft.com/office/powerpoint/2010/main" val="3490487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6FAA148-5A8E-4C25-1A96-B03159069128}"/>
              </a:ext>
            </a:extLst>
          </p:cNvPr>
          <p:cNvSpPr>
            <a:spLocks noGrp="1"/>
          </p:cNvSpPr>
          <p:nvPr>
            <p:ph idx="1"/>
          </p:nvPr>
        </p:nvSpPr>
        <p:spPr>
          <a:xfrm>
            <a:off x="684212" y="685800"/>
            <a:ext cx="9008428" cy="5223510"/>
          </a:xfrm>
        </p:spPr>
        <p:txBody>
          <a:bodyPr>
            <a:normAutofit fontScale="85000" lnSpcReduction="10000"/>
          </a:bodyPr>
          <a:lstStyle/>
          <a:p>
            <a:r>
              <a:rPr lang="fr-FR" dirty="0"/>
              <a:t>RGPD</a:t>
            </a:r>
          </a:p>
          <a:p>
            <a:pPr marL="0" indent="0">
              <a:buNone/>
            </a:pPr>
            <a:endParaRPr lang="fr-FR" dirty="0"/>
          </a:p>
          <a:p>
            <a:pPr marL="0" indent="0">
              <a:buNone/>
            </a:pPr>
            <a:r>
              <a:rPr lang="fr-FR" dirty="0"/>
              <a:t>Règlement Général sur la Protection des Données</a:t>
            </a:r>
          </a:p>
          <a:p>
            <a:pPr algn="l">
              <a:buFont typeface="+mj-lt"/>
              <a:buAutoNum type="arabicPeriod"/>
            </a:pPr>
            <a:r>
              <a:rPr lang="fr-FR" dirty="0">
                <a:solidFill>
                  <a:srgbClr val="3B4555"/>
                </a:solidFill>
                <a:highlight>
                  <a:srgbClr val="FDF8F4"/>
                </a:highlight>
                <a:latin typeface="DM Sans" panose="020F0502020204030204" pitchFamily="2" charset="0"/>
              </a:rPr>
              <a:t>P</a:t>
            </a:r>
            <a:r>
              <a:rPr lang="fr-FR" b="0" i="0" dirty="0">
                <a:solidFill>
                  <a:srgbClr val="3B4555"/>
                </a:solidFill>
                <a:effectLst/>
                <a:highlight>
                  <a:srgbClr val="FDF8F4"/>
                </a:highlight>
                <a:latin typeface="DM Sans" panose="020F0502020204030204" pitchFamily="2" charset="0"/>
              </a:rPr>
              <a:t>rotéger la vie privée des citoyens européens</a:t>
            </a:r>
          </a:p>
          <a:p>
            <a:pPr algn="l">
              <a:buFont typeface="+mj-lt"/>
              <a:buAutoNum type="arabicPeriod"/>
            </a:pPr>
            <a:r>
              <a:rPr lang="fr-FR" dirty="0">
                <a:solidFill>
                  <a:srgbClr val="3B4555"/>
                </a:solidFill>
                <a:highlight>
                  <a:srgbClr val="FDF8F4"/>
                </a:highlight>
                <a:latin typeface="DM Sans" panose="020F0502020204030204" pitchFamily="2" charset="0"/>
              </a:rPr>
              <a:t>E</a:t>
            </a:r>
            <a:r>
              <a:rPr lang="fr-FR" b="0" i="0" dirty="0">
                <a:solidFill>
                  <a:srgbClr val="3B4555"/>
                </a:solidFill>
                <a:effectLst/>
                <a:highlight>
                  <a:srgbClr val="FDF8F4"/>
                </a:highlight>
                <a:latin typeface="DM Sans" panose="020F0502020204030204" pitchFamily="2" charset="0"/>
              </a:rPr>
              <a:t>viter tout accès non autorisé aux données personnelles</a:t>
            </a:r>
          </a:p>
          <a:p>
            <a:pPr algn="l">
              <a:buFont typeface="+mj-lt"/>
              <a:buAutoNum type="arabicPeriod"/>
            </a:pPr>
            <a:r>
              <a:rPr lang="fr-FR" dirty="0">
                <a:solidFill>
                  <a:srgbClr val="3B4555"/>
                </a:solidFill>
                <a:highlight>
                  <a:srgbClr val="FDF8F4"/>
                </a:highlight>
                <a:latin typeface="DM Sans" panose="020F0502020204030204" pitchFamily="2" charset="0"/>
              </a:rPr>
              <a:t>E</a:t>
            </a:r>
            <a:r>
              <a:rPr lang="fr-FR" b="0" i="0" dirty="0">
                <a:solidFill>
                  <a:srgbClr val="3B4555"/>
                </a:solidFill>
                <a:effectLst/>
                <a:highlight>
                  <a:srgbClr val="FDF8F4"/>
                </a:highlight>
                <a:latin typeface="DM Sans" panose="020F0502020204030204" pitchFamily="2" charset="0"/>
              </a:rPr>
              <a:t>viter toute manipulation non conforme aux données personnelles</a:t>
            </a:r>
          </a:p>
          <a:p>
            <a:pPr marL="0" indent="0">
              <a:buNone/>
            </a:pPr>
            <a:endParaRPr lang="fr-FR" dirty="0"/>
          </a:p>
          <a:p>
            <a:pPr marL="0" indent="0">
              <a:buNone/>
            </a:pPr>
            <a:r>
              <a:rPr lang="fr-FR" dirty="0"/>
              <a:t>Vérifie la mise en application de différents droits</a:t>
            </a:r>
          </a:p>
          <a:p>
            <a:pPr algn="l">
              <a:buFont typeface="Arial" panose="020B0604020202020204" pitchFamily="34" charset="0"/>
              <a:buChar char="•"/>
            </a:pPr>
            <a:r>
              <a:rPr lang="fr-FR" b="0" i="0" dirty="0">
                <a:solidFill>
                  <a:srgbClr val="3B4555"/>
                </a:solidFill>
                <a:effectLst/>
                <a:highlight>
                  <a:srgbClr val="FDF8F4"/>
                </a:highlight>
                <a:latin typeface="DM Sans" pitchFamily="2" charset="0"/>
              </a:rPr>
              <a:t>Le droit à l'information (comment et où sont collectées les données et dans quel but)</a:t>
            </a:r>
          </a:p>
          <a:p>
            <a:pPr algn="l">
              <a:buFont typeface="Arial" panose="020B0604020202020204" pitchFamily="34" charset="0"/>
              <a:buChar char="•"/>
            </a:pPr>
            <a:r>
              <a:rPr lang="fr-FR" dirty="0">
                <a:solidFill>
                  <a:srgbClr val="3B4555"/>
                </a:solidFill>
                <a:highlight>
                  <a:srgbClr val="FDF8F4"/>
                </a:highlight>
                <a:latin typeface="DM Sans" panose="020F0502020204030204" pitchFamily="2" charset="0"/>
              </a:rPr>
              <a:t>Le droit d'accès (quelles données précises sont collectées)</a:t>
            </a:r>
          </a:p>
          <a:p>
            <a:pPr algn="l">
              <a:buFont typeface="Arial" panose="020B0604020202020204" pitchFamily="34" charset="0"/>
              <a:buChar char="•"/>
            </a:pPr>
            <a:r>
              <a:rPr lang="fr-FR" b="0" i="0" dirty="0">
                <a:solidFill>
                  <a:srgbClr val="3B4555"/>
                </a:solidFill>
                <a:effectLst/>
                <a:highlight>
                  <a:srgbClr val="FDF8F4"/>
                </a:highlight>
                <a:latin typeface="DM Sans" pitchFamily="2" charset="0"/>
              </a:rPr>
              <a:t>Le droit d'opposition (interdiction de collecte)</a:t>
            </a:r>
          </a:p>
          <a:p>
            <a:pPr algn="l">
              <a:buFont typeface="Arial" panose="020B0604020202020204" pitchFamily="34" charset="0"/>
              <a:buChar char="•"/>
            </a:pPr>
            <a:r>
              <a:rPr lang="fr-FR" b="0" i="0" dirty="0">
                <a:solidFill>
                  <a:srgbClr val="3B4555"/>
                </a:solidFill>
                <a:effectLst/>
                <a:highlight>
                  <a:srgbClr val="FDF8F4"/>
                </a:highlight>
                <a:latin typeface="DM Sans" pitchFamily="2" charset="0"/>
              </a:rPr>
              <a:t>Le droit de rectification (modification de ses données)</a:t>
            </a:r>
          </a:p>
          <a:p>
            <a:pPr algn="l">
              <a:buFont typeface="Arial" panose="020B0604020202020204" pitchFamily="34" charset="0"/>
              <a:buChar char="•"/>
            </a:pPr>
            <a:r>
              <a:rPr lang="fr-FR" b="0" i="0" dirty="0">
                <a:solidFill>
                  <a:srgbClr val="3B4555"/>
                </a:solidFill>
                <a:effectLst/>
                <a:highlight>
                  <a:srgbClr val="FDF8F4"/>
                </a:highlight>
                <a:latin typeface="DM Sans" pitchFamily="2" charset="0"/>
              </a:rPr>
              <a:t>Le droit à l'oubli (suppression des données)</a:t>
            </a:r>
          </a:p>
          <a:p>
            <a:pPr algn="l">
              <a:buFont typeface="Arial" panose="020B0604020202020204" pitchFamily="34" charset="0"/>
              <a:buChar char="•"/>
            </a:pPr>
            <a:r>
              <a:rPr lang="fr-FR" b="0" i="0" dirty="0">
                <a:solidFill>
                  <a:srgbClr val="3B4555"/>
                </a:solidFill>
                <a:effectLst/>
                <a:highlight>
                  <a:srgbClr val="FDF8F4"/>
                </a:highlight>
                <a:latin typeface="DM Sans" pitchFamily="2" charset="0"/>
              </a:rPr>
              <a:t>Le droit à la portabilité (récupération de ses données)</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val="3472180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6FAA148-5A8E-4C25-1A96-B03159069128}"/>
              </a:ext>
            </a:extLst>
          </p:cNvPr>
          <p:cNvSpPr>
            <a:spLocks noGrp="1"/>
          </p:cNvSpPr>
          <p:nvPr>
            <p:ph idx="1"/>
          </p:nvPr>
        </p:nvSpPr>
        <p:spPr>
          <a:xfrm>
            <a:off x="684212" y="685800"/>
            <a:ext cx="8534400" cy="4821636"/>
          </a:xfrm>
        </p:spPr>
        <p:txBody>
          <a:bodyPr>
            <a:normAutofit fontScale="92500"/>
          </a:bodyPr>
          <a:lstStyle/>
          <a:p>
            <a:endParaRPr lang="fr-FR" dirty="0"/>
          </a:p>
          <a:p>
            <a:endParaRPr lang="fr-FR" sz="1800" dirty="0"/>
          </a:p>
          <a:p>
            <a:r>
              <a:rPr lang="fr-FR" sz="1800" dirty="0"/>
              <a:t>PRESENTATION DES DONNEES</a:t>
            </a:r>
          </a:p>
          <a:p>
            <a:pPr marL="0" indent="0">
              <a:buNone/>
            </a:pPr>
            <a:endParaRPr lang="fr-FR" sz="1800" dirty="0"/>
          </a:p>
          <a:p>
            <a:pPr marL="0" indent="0">
              <a:buNone/>
            </a:pPr>
            <a:r>
              <a:rPr lang="fr-FR" sz="1800" dirty="0"/>
              <a:t>Les données sont contenues dans 3 fichiers Excel</a:t>
            </a:r>
          </a:p>
          <a:p>
            <a:pPr>
              <a:buFont typeface="Arial" panose="020B0604020202020204" pitchFamily="34" charset="0"/>
              <a:buChar char="•"/>
            </a:pPr>
            <a:r>
              <a:rPr lang="fr-FR" sz="1800" dirty="0">
                <a:solidFill>
                  <a:srgbClr val="3B4555"/>
                </a:solidFill>
                <a:highlight>
                  <a:srgbClr val="FDF8F4"/>
                </a:highlight>
                <a:latin typeface="DM Sans" pitchFamily="2" charset="0"/>
              </a:rPr>
              <a:t>Salariés (contient le nom, prénom, état civil, téléphone, sexe, nombre d’enfants…)</a:t>
            </a:r>
          </a:p>
          <a:p>
            <a:pPr>
              <a:buFont typeface="Arial" panose="020B0604020202020204" pitchFamily="34" charset="0"/>
              <a:buChar char="•"/>
            </a:pPr>
            <a:r>
              <a:rPr lang="fr-FR" sz="1800" dirty="0">
                <a:solidFill>
                  <a:srgbClr val="3B4555"/>
                </a:solidFill>
                <a:highlight>
                  <a:srgbClr val="FDF8F4"/>
                </a:highlight>
                <a:latin typeface="DM Sans" pitchFamily="2" charset="0"/>
              </a:rPr>
              <a:t>Rémunération (contient la rémunération, contrat, augmentation, durée hebdo…)</a:t>
            </a:r>
          </a:p>
          <a:p>
            <a:pPr>
              <a:buFont typeface="Arial" panose="020B0604020202020204" pitchFamily="34" charset="0"/>
              <a:buChar char="•"/>
            </a:pPr>
            <a:r>
              <a:rPr lang="fr-FR" sz="1800" dirty="0">
                <a:solidFill>
                  <a:srgbClr val="3B4555"/>
                </a:solidFill>
                <a:highlight>
                  <a:srgbClr val="FDF8F4"/>
                </a:highlight>
                <a:latin typeface="DM Sans" pitchFamily="2" charset="0"/>
              </a:rPr>
              <a:t>Info_Pro (contient l’ancienneté, le service rattaché au salarié, accident travail…)</a:t>
            </a:r>
          </a:p>
          <a:p>
            <a:pPr marL="0" indent="0">
              <a:buNone/>
            </a:pPr>
            <a:endParaRPr lang="fr-FR" sz="1800" dirty="0"/>
          </a:p>
          <a:p>
            <a:pPr marL="0" indent="0">
              <a:buNone/>
            </a:pPr>
            <a:r>
              <a:rPr lang="fr-FR" sz="1800" dirty="0"/>
              <a:t>Ces fichiers contiennent chacun une clé unique permettant l’identification de chaque salarié et la jointure des données dans le workflow</a:t>
            </a:r>
          </a:p>
          <a:p>
            <a:pPr>
              <a:buFont typeface="Arial" panose="020B0604020202020204" pitchFamily="34" charset="0"/>
              <a:buChar char="•"/>
            </a:pPr>
            <a:r>
              <a:rPr lang="fr-FR" sz="1800" dirty="0">
                <a:solidFill>
                  <a:srgbClr val="3B4555"/>
                </a:solidFill>
                <a:highlight>
                  <a:srgbClr val="FDF8F4"/>
                </a:highlight>
                <a:latin typeface="DM Sans" pitchFamily="2" charset="0"/>
              </a:rPr>
              <a:t>id_salarié</a:t>
            </a:r>
          </a:p>
          <a:p>
            <a:pPr marL="0" indent="0">
              <a:buNone/>
            </a:pPr>
            <a:endParaRPr lang="fr-FR" sz="1800" dirty="0">
              <a:solidFill>
                <a:srgbClr val="3B4555"/>
              </a:solidFill>
              <a:highlight>
                <a:srgbClr val="FDF8F4"/>
              </a:highlight>
              <a:latin typeface="DM Sans" pitchFamily="2" charset="0"/>
            </a:endParaRPr>
          </a:p>
          <a:p>
            <a:pPr marL="0" indent="0">
              <a:buNone/>
            </a:pPr>
            <a:endParaRPr lang="fr-FR" sz="1800" dirty="0"/>
          </a:p>
          <a:p>
            <a:pPr marL="0" indent="0">
              <a:buNone/>
            </a:pPr>
            <a:endParaRPr lang="fr-FR" b="0" i="0" dirty="0">
              <a:solidFill>
                <a:srgbClr val="3B4555"/>
              </a:solidFill>
              <a:effectLst/>
              <a:highlight>
                <a:srgbClr val="FDF8F4"/>
              </a:highlight>
              <a:latin typeface="DM Sans" pitchFamily="2" charset="0"/>
            </a:endParaRPr>
          </a:p>
          <a:p>
            <a:pPr marL="0" indent="0">
              <a:buNone/>
            </a:pPr>
            <a:endParaRPr lang="fr-FR" dirty="0"/>
          </a:p>
          <a:p>
            <a:pPr marL="0" indent="0">
              <a:buNone/>
            </a:pPr>
            <a:endParaRPr lang="fr-FR" dirty="0"/>
          </a:p>
          <a:p>
            <a:pPr marL="0" indent="0">
              <a:buNone/>
            </a:pPr>
            <a:endParaRPr lang="fr-FR" dirty="0"/>
          </a:p>
        </p:txBody>
      </p:sp>
      <p:pic>
        <p:nvPicPr>
          <p:cNvPr id="6" name="Image 5">
            <a:extLst>
              <a:ext uri="{FF2B5EF4-FFF2-40B4-BE49-F238E27FC236}">
                <a16:creationId xmlns:a16="http://schemas.microsoft.com/office/drawing/2014/main" id="{768C10C4-A91C-4E2D-7508-846E2AE75B74}"/>
              </a:ext>
            </a:extLst>
          </p:cNvPr>
          <p:cNvPicPr>
            <a:picLocks noChangeAspect="1"/>
          </p:cNvPicPr>
          <p:nvPr/>
        </p:nvPicPr>
        <p:blipFill>
          <a:blip r:embed="rId2"/>
          <a:stretch>
            <a:fillRect/>
          </a:stretch>
        </p:blipFill>
        <p:spPr>
          <a:xfrm>
            <a:off x="1066648" y="4185204"/>
            <a:ext cx="2172003" cy="1162212"/>
          </a:xfrm>
          <a:prstGeom prst="rect">
            <a:avLst/>
          </a:prstGeom>
        </p:spPr>
      </p:pic>
    </p:spTree>
    <p:extLst>
      <p:ext uri="{BB962C8B-B14F-4D97-AF65-F5344CB8AC3E}">
        <p14:creationId xmlns:p14="http://schemas.microsoft.com/office/powerpoint/2010/main" val="2332568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6FAA148-5A8E-4C25-1A96-B03159069128}"/>
              </a:ext>
            </a:extLst>
          </p:cNvPr>
          <p:cNvSpPr>
            <a:spLocks noGrp="1"/>
          </p:cNvSpPr>
          <p:nvPr>
            <p:ph idx="1"/>
          </p:nvPr>
        </p:nvSpPr>
        <p:spPr>
          <a:xfrm>
            <a:off x="684212" y="1263014"/>
            <a:ext cx="8534400" cy="4806315"/>
          </a:xfrm>
        </p:spPr>
        <p:txBody>
          <a:bodyPr>
            <a:normAutofit fontScale="92500" lnSpcReduction="20000"/>
          </a:bodyPr>
          <a:lstStyle/>
          <a:p>
            <a:endParaRPr lang="fr-FR" dirty="0"/>
          </a:p>
          <a:p>
            <a:r>
              <a:rPr lang="fr-FR" sz="1800" dirty="0"/>
              <a:t>ANONYMISATION DES DONNEES</a:t>
            </a:r>
          </a:p>
          <a:p>
            <a:pPr marL="0" indent="0">
              <a:buNone/>
            </a:pPr>
            <a:endParaRPr lang="fr-FR" sz="1800" dirty="0"/>
          </a:p>
          <a:p>
            <a:pPr marL="0" indent="0">
              <a:buNone/>
            </a:pPr>
            <a:r>
              <a:rPr lang="fr-FR" sz="1800" dirty="0"/>
              <a:t>La clé unique </a:t>
            </a:r>
            <a:r>
              <a:rPr lang="fr-FR" sz="1800" dirty="0">
                <a:solidFill>
                  <a:srgbClr val="3B4555"/>
                </a:solidFill>
                <a:highlight>
                  <a:srgbClr val="FDF8F4"/>
                </a:highlight>
                <a:latin typeface="DM Sans" pitchFamily="2" charset="0"/>
              </a:rPr>
              <a:t>id_salarié</a:t>
            </a:r>
            <a:r>
              <a:rPr lang="fr-FR" sz="1800" dirty="0"/>
              <a:t> est composé de 2 chiffres séparés par un tiret</a:t>
            </a:r>
          </a:p>
          <a:p>
            <a:pPr marL="0" indent="0">
              <a:buNone/>
            </a:pPr>
            <a:r>
              <a:rPr lang="fr-FR" sz="1800" dirty="0"/>
              <a:t>Il s’agit peut-être d’un numéro de matricule ou d’un identifiant salarié</a:t>
            </a:r>
          </a:p>
          <a:p>
            <a:pPr marL="0" indent="0">
              <a:buNone/>
            </a:pPr>
            <a:r>
              <a:rPr lang="fr-FR" sz="1800" dirty="0"/>
              <a:t>Dans le doute, après importation des fichiers Excel nous remplaçons dans le workflow cet identifiant par une champ auto-incrémenté appelé </a:t>
            </a:r>
            <a:r>
              <a:rPr lang="fr-FR" sz="1800" dirty="0">
                <a:solidFill>
                  <a:srgbClr val="3B4555"/>
                </a:solidFill>
                <a:highlight>
                  <a:srgbClr val="FDF8F4"/>
                </a:highlight>
                <a:latin typeface="DM Sans" pitchFamily="2" charset="0"/>
              </a:rPr>
              <a:t>Id</a:t>
            </a:r>
          </a:p>
          <a:p>
            <a:pPr marL="0" indent="0">
              <a:buNone/>
            </a:pPr>
            <a:r>
              <a:rPr lang="fr-FR" sz="1800" dirty="0"/>
              <a:t>La date de naissance sera utilisée pour calculer l’âge avec lequel sera créé un intervalle permettant d’éliminer le caractère personnelle de la donnée</a:t>
            </a:r>
          </a:p>
          <a:p>
            <a:pPr>
              <a:buFont typeface="Arial" panose="020B0604020202020204" pitchFamily="34" charset="0"/>
              <a:buChar char="•"/>
            </a:pPr>
            <a:r>
              <a:rPr lang="fr-FR" sz="1800" dirty="0">
                <a:solidFill>
                  <a:srgbClr val="3B4555"/>
                </a:solidFill>
                <a:highlight>
                  <a:srgbClr val="FDF8F4"/>
                </a:highlight>
                <a:latin typeface="DM Sans" pitchFamily="2" charset="0"/>
              </a:rPr>
              <a:t>Node Numeric Binner dans le workflow</a:t>
            </a:r>
          </a:p>
          <a:p>
            <a:pPr marL="0" indent="0">
              <a:buNone/>
            </a:pPr>
            <a:endParaRPr lang="fr-FR" sz="1800" dirty="0">
              <a:solidFill>
                <a:srgbClr val="3B4555"/>
              </a:solidFill>
              <a:highlight>
                <a:srgbClr val="FDF8F4"/>
              </a:highlight>
              <a:latin typeface="DM Sans" pitchFamily="2" charset="0"/>
            </a:endParaRPr>
          </a:p>
          <a:p>
            <a:pPr marL="0" indent="0">
              <a:buNone/>
            </a:pPr>
            <a:r>
              <a:rPr lang="fr-FR" sz="1800" dirty="0"/>
              <a:t>On créera également un intervalle pour l’ancienneté et seront supprimées les autres colonnes à caractères personnelles inutiles dans le cadre de l’étude</a:t>
            </a:r>
            <a:endParaRPr lang="fr-FR" sz="1800" dirty="0">
              <a:solidFill>
                <a:srgbClr val="3B4555"/>
              </a:solidFill>
              <a:highlight>
                <a:srgbClr val="FDF8F4"/>
              </a:highlight>
              <a:latin typeface="DM Sans" pitchFamily="2" charset="0"/>
            </a:endParaRPr>
          </a:p>
          <a:p>
            <a:pPr>
              <a:buFont typeface="Arial" panose="020B0604020202020204" pitchFamily="34" charset="0"/>
              <a:buChar char="•"/>
            </a:pPr>
            <a:r>
              <a:rPr lang="fr-FR" sz="1800" dirty="0">
                <a:solidFill>
                  <a:srgbClr val="3B4555"/>
                </a:solidFill>
                <a:highlight>
                  <a:srgbClr val="FDF8F4"/>
                </a:highlight>
                <a:latin typeface="DM Sans" pitchFamily="2" charset="0"/>
              </a:rPr>
              <a:t>Prenom/Nom</a:t>
            </a:r>
          </a:p>
          <a:p>
            <a:pPr>
              <a:buFont typeface="Arial" panose="020B0604020202020204" pitchFamily="34" charset="0"/>
              <a:buChar char="•"/>
            </a:pPr>
            <a:r>
              <a:rPr lang="fr-FR" sz="1800" dirty="0">
                <a:solidFill>
                  <a:srgbClr val="3B4555"/>
                </a:solidFill>
                <a:highlight>
                  <a:srgbClr val="FDF8F4"/>
                </a:highlight>
                <a:latin typeface="DM Sans" pitchFamily="2" charset="0"/>
              </a:rPr>
              <a:t>Telephone</a:t>
            </a:r>
          </a:p>
          <a:p>
            <a:pPr marL="0" indent="0">
              <a:buNone/>
            </a:pPr>
            <a:endParaRPr lang="fr-FR" sz="1800" dirty="0">
              <a:solidFill>
                <a:srgbClr val="3B4555"/>
              </a:solidFill>
              <a:highlight>
                <a:srgbClr val="FDF8F4"/>
              </a:highlight>
              <a:latin typeface="DM Sans" pitchFamily="2" charset="0"/>
            </a:endParaRPr>
          </a:p>
          <a:p>
            <a:pPr marL="0" indent="0">
              <a:buNone/>
            </a:pPr>
            <a:endParaRPr lang="fr-FR" sz="1800" dirty="0">
              <a:solidFill>
                <a:srgbClr val="3B4555"/>
              </a:solidFill>
              <a:highlight>
                <a:srgbClr val="FDF8F4"/>
              </a:highlight>
              <a:latin typeface="DM Sans" pitchFamily="2" charset="0"/>
            </a:endParaRPr>
          </a:p>
          <a:p>
            <a:pPr marL="0" indent="0">
              <a:buNone/>
            </a:pPr>
            <a:endParaRPr lang="fr-FR" sz="1800" dirty="0">
              <a:solidFill>
                <a:srgbClr val="3B4555"/>
              </a:solidFill>
              <a:highlight>
                <a:srgbClr val="FDF8F4"/>
              </a:highlight>
              <a:latin typeface="DM Sans" pitchFamily="2" charset="0"/>
            </a:endParaRPr>
          </a:p>
          <a:p>
            <a:pPr marL="0" indent="0">
              <a:buNone/>
            </a:pPr>
            <a:endParaRPr lang="fr-FR" b="0" i="0" dirty="0">
              <a:solidFill>
                <a:srgbClr val="3B4555"/>
              </a:solidFill>
              <a:effectLst/>
              <a:highlight>
                <a:srgbClr val="FDF8F4"/>
              </a:highlight>
              <a:latin typeface="DM Sans" pitchFamily="2" charset="0"/>
            </a:endParaRPr>
          </a:p>
          <a:p>
            <a:pPr marL="0" indent="0">
              <a:buNone/>
            </a:pPr>
            <a:endParaRPr lang="fr-FR" dirty="0"/>
          </a:p>
          <a:p>
            <a:pPr marL="0" indent="0">
              <a:buNone/>
            </a:pPr>
            <a:endParaRPr lang="fr-FR" dirty="0"/>
          </a:p>
          <a:p>
            <a:pPr marL="0" indent="0">
              <a:buNone/>
            </a:pPr>
            <a:endParaRPr lang="fr-FR" dirty="0"/>
          </a:p>
        </p:txBody>
      </p:sp>
    </p:spTree>
    <p:extLst>
      <p:ext uri="{BB962C8B-B14F-4D97-AF65-F5344CB8AC3E}">
        <p14:creationId xmlns:p14="http://schemas.microsoft.com/office/powerpoint/2010/main" val="967157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6FAA148-5A8E-4C25-1A96-B03159069128}"/>
              </a:ext>
            </a:extLst>
          </p:cNvPr>
          <p:cNvSpPr>
            <a:spLocks noGrp="1"/>
          </p:cNvSpPr>
          <p:nvPr>
            <p:ph idx="1"/>
          </p:nvPr>
        </p:nvSpPr>
        <p:spPr>
          <a:xfrm>
            <a:off x="695642" y="1468755"/>
            <a:ext cx="8534400" cy="4360545"/>
          </a:xfrm>
        </p:spPr>
        <p:txBody>
          <a:bodyPr>
            <a:normAutofit fontScale="92500" lnSpcReduction="10000"/>
          </a:bodyPr>
          <a:lstStyle/>
          <a:p>
            <a:endParaRPr lang="fr-FR" dirty="0"/>
          </a:p>
          <a:p>
            <a:endParaRPr lang="fr-FR" sz="1800" dirty="0"/>
          </a:p>
          <a:p>
            <a:r>
              <a:rPr lang="fr-FR" sz="1800" dirty="0"/>
              <a:t>MANIPULATION DES DONNEES</a:t>
            </a:r>
          </a:p>
          <a:p>
            <a:pPr marL="0" indent="0">
              <a:buNone/>
            </a:pPr>
            <a:endParaRPr lang="fr-FR" sz="1800" dirty="0"/>
          </a:p>
          <a:p>
            <a:pPr marL="0" indent="0">
              <a:buNone/>
            </a:pPr>
            <a:r>
              <a:rPr lang="fr-FR" sz="1800" dirty="0"/>
              <a:t>Le salaire de base mensuel tel que nous l’avons importé est calculé sur un temps de travail variable selon le salarié</a:t>
            </a:r>
          </a:p>
          <a:p>
            <a:pPr marL="0" indent="0">
              <a:buNone/>
            </a:pPr>
            <a:r>
              <a:rPr lang="fr-FR" sz="1800" dirty="0"/>
              <a:t>Un nouveau champ </a:t>
            </a:r>
            <a:r>
              <a:rPr lang="fr-FR" sz="1800" dirty="0">
                <a:solidFill>
                  <a:srgbClr val="3B4555"/>
                </a:solidFill>
                <a:highlight>
                  <a:srgbClr val="FDF8F4"/>
                </a:highlight>
                <a:latin typeface="DM Sans" pitchFamily="2" charset="0"/>
              </a:rPr>
              <a:t>Salaire standardisé</a:t>
            </a:r>
            <a:r>
              <a:rPr lang="fr-FR" sz="1800" dirty="0"/>
              <a:t> a été ajouté afin de mettre à disposition la donnée sur un temps plein identique pour tous</a:t>
            </a:r>
          </a:p>
          <a:p>
            <a:pPr marL="0" indent="0">
              <a:buNone/>
            </a:pPr>
            <a:r>
              <a:rPr lang="fr-FR" sz="1800" dirty="0"/>
              <a:t>Concernant l’état civil, on remplacera les valeurs </a:t>
            </a:r>
            <a:r>
              <a:rPr lang="fr-FR" sz="1800" dirty="0">
                <a:solidFill>
                  <a:srgbClr val="3B4555"/>
                </a:solidFill>
                <a:highlight>
                  <a:srgbClr val="FDF8F4"/>
                </a:highlight>
                <a:latin typeface="DM Sans" pitchFamily="2" charset="0"/>
              </a:rPr>
              <a:t>0</a:t>
            </a:r>
            <a:r>
              <a:rPr lang="fr-FR" sz="1800" dirty="0"/>
              <a:t> par </a:t>
            </a:r>
            <a:r>
              <a:rPr lang="fr-FR" sz="1800" dirty="0">
                <a:solidFill>
                  <a:srgbClr val="3B4555"/>
                </a:solidFill>
                <a:highlight>
                  <a:srgbClr val="FDF8F4"/>
                </a:highlight>
                <a:latin typeface="DM Sans" pitchFamily="2" charset="0"/>
              </a:rPr>
              <a:t>Inconnu</a:t>
            </a:r>
          </a:p>
          <a:p>
            <a:pPr marL="0" indent="0">
              <a:buNone/>
            </a:pPr>
            <a:r>
              <a:rPr lang="fr-FR" sz="1800" dirty="0"/>
              <a:t>Enfin des traitements au format numérique du champ </a:t>
            </a:r>
            <a:r>
              <a:rPr lang="fr-FR" sz="1800" dirty="0">
                <a:solidFill>
                  <a:srgbClr val="3B4555"/>
                </a:solidFill>
                <a:highlight>
                  <a:srgbClr val="FDF8F4"/>
                </a:highlight>
                <a:latin typeface="DM Sans" pitchFamily="2" charset="0"/>
              </a:rPr>
              <a:t>Work_accident</a:t>
            </a:r>
            <a:r>
              <a:rPr lang="fr-FR" sz="1800" dirty="0"/>
              <a:t> nous permettra par la suite de pouvoir l’utiliser dans un graphique</a:t>
            </a:r>
          </a:p>
          <a:p>
            <a:pPr marL="0" indent="0">
              <a:buNone/>
            </a:pPr>
            <a:r>
              <a:rPr lang="fr-FR" sz="1800" dirty="0"/>
              <a:t>Les nodes </a:t>
            </a:r>
            <a:r>
              <a:rPr lang="fr-FR" sz="1800" dirty="0">
                <a:solidFill>
                  <a:srgbClr val="3B4555"/>
                </a:solidFill>
                <a:highlight>
                  <a:srgbClr val="FDF8F4"/>
                </a:highlight>
                <a:latin typeface="DM Sans" pitchFamily="2" charset="0"/>
              </a:rPr>
              <a:t>Pivot</a:t>
            </a:r>
            <a:r>
              <a:rPr lang="fr-FR" sz="1800" dirty="0"/>
              <a:t> de KNIME vont permettre d’agréger les données sur un périmètre précis pour pouvoir être traitées par les différents graphiques</a:t>
            </a:r>
          </a:p>
          <a:p>
            <a:pPr marL="0" indent="0">
              <a:buNone/>
            </a:pPr>
            <a:endParaRPr lang="fr-FR" sz="1800" dirty="0">
              <a:solidFill>
                <a:srgbClr val="3B4555"/>
              </a:solidFill>
              <a:highlight>
                <a:srgbClr val="FDF8F4"/>
              </a:highlight>
              <a:latin typeface="DM Sans" pitchFamily="2" charset="0"/>
            </a:endParaRPr>
          </a:p>
          <a:p>
            <a:pPr marL="0" indent="0">
              <a:buNone/>
            </a:pPr>
            <a:endParaRPr lang="fr-FR" sz="1800" dirty="0">
              <a:solidFill>
                <a:srgbClr val="3B4555"/>
              </a:solidFill>
              <a:highlight>
                <a:srgbClr val="FDF8F4"/>
              </a:highlight>
              <a:latin typeface="DM Sans" pitchFamily="2" charset="0"/>
            </a:endParaRPr>
          </a:p>
          <a:p>
            <a:pPr marL="0" indent="0">
              <a:buNone/>
            </a:pPr>
            <a:endParaRPr lang="fr-FR" sz="1800" dirty="0">
              <a:solidFill>
                <a:srgbClr val="3B4555"/>
              </a:solidFill>
              <a:highlight>
                <a:srgbClr val="FDF8F4"/>
              </a:highlight>
              <a:latin typeface="DM Sans" pitchFamily="2" charset="0"/>
            </a:endParaRPr>
          </a:p>
          <a:p>
            <a:pPr marL="0" indent="0">
              <a:buNone/>
            </a:pPr>
            <a:endParaRPr lang="fr-FR" sz="1800" dirty="0">
              <a:solidFill>
                <a:srgbClr val="3B4555"/>
              </a:solidFill>
              <a:highlight>
                <a:srgbClr val="FDF8F4"/>
              </a:highlight>
              <a:latin typeface="DM Sans" pitchFamily="2" charset="0"/>
            </a:endParaRPr>
          </a:p>
          <a:p>
            <a:pPr marL="0" indent="0">
              <a:buNone/>
            </a:pPr>
            <a:endParaRPr lang="fr-FR" sz="1800" dirty="0">
              <a:solidFill>
                <a:srgbClr val="3B4555"/>
              </a:solidFill>
              <a:highlight>
                <a:srgbClr val="FDF8F4"/>
              </a:highlight>
              <a:latin typeface="DM Sans" pitchFamily="2" charset="0"/>
            </a:endParaRPr>
          </a:p>
          <a:p>
            <a:pPr marL="0" indent="0">
              <a:buNone/>
            </a:pPr>
            <a:endParaRPr lang="fr-FR" sz="1800" dirty="0">
              <a:solidFill>
                <a:srgbClr val="3B4555"/>
              </a:solidFill>
              <a:highlight>
                <a:srgbClr val="FDF8F4"/>
              </a:highlight>
              <a:latin typeface="DM Sans" pitchFamily="2" charset="0"/>
            </a:endParaRPr>
          </a:p>
          <a:p>
            <a:pPr marL="0" indent="0">
              <a:buNone/>
            </a:pPr>
            <a:endParaRPr lang="fr-FR" b="0" i="0" dirty="0">
              <a:solidFill>
                <a:srgbClr val="3B4555"/>
              </a:solidFill>
              <a:effectLst/>
              <a:highlight>
                <a:srgbClr val="FDF8F4"/>
              </a:highlight>
              <a:latin typeface="DM Sans" pitchFamily="2" charset="0"/>
            </a:endParaRPr>
          </a:p>
          <a:p>
            <a:pPr marL="0" indent="0">
              <a:buNone/>
            </a:pPr>
            <a:endParaRPr lang="fr-FR" dirty="0"/>
          </a:p>
          <a:p>
            <a:pPr marL="0" indent="0">
              <a:buNone/>
            </a:pPr>
            <a:endParaRPr lang="fr-FR" dirty="0"/>
          </a:p>
          <a:p>
            <a:pPr marL="0" indent="0">
              <a:buNone/>
            </a:pPr>
            <a:endParaRPr lang="fr-FR" dirty="0"/>
          </a:p>
        </p:txBody>
      </p:sp>
      <p:pic>
        <p:nvPicPr>
          <p:cNvPr id="4" name="Image 3">
            <a:extLst>
              <a:ext uri="{FF2B5EF4-FFF2-40B4-BE49-F238E27FC236}">
                <a16:creationId xmlns:a16="http://schemas.microsoft.com/office/drawing/2014/main" id="{5F6168CB-63C7-9F0E-E66A-BC3599592B06}"/>
              </a:ext>
            </a:extLst>
          </p:cNvPr>
          <p:cNvPicPr>
            <a:picLocks noChangeAspect="1"/>
          </p:cNvPicPr>
          <p:nvPr/>
        </p:nvPicPr>
        <p:blipFill>
          <a:blip r:embed="rId2"/>
          <a:stretch>
            <a:fillRect/>
          </a:stretch>
        </p:blipFill>
        <p:spPr>
          <a:xfrm>
            <a:off x="1052843" y="4806734"/>
            <a:ext cx="6400909" cy="913564"/>
          </a:xfrm>
          <a:prstGeom prst="rect">
            <a:avLst/>
          </a:prstGeom>
        </p:spPr>
      </p:pic>
      <p:pic>
        <p:nvPicPr>
          <p:cNvPr id="6" name="Image 5">
            <a:extLst>
              <a:ext uri="{FF2B5EF4-FFF2-40B4-BE49-F238E27FC236}">
                <a16:creationId xmlns:a16="http://schemas.microsoft.com/office/drawing/2014/main" id="{EBF431D1-46F9-E202-CE27-9DB5DAFC3534}"/>
              </a:ext>
            </a:extLst>
          </p:cNvPr>
          <p:cNvPicPr>
            <a:picLocks noChangeAspect="1"/>
          </p:cNvPicPr>
          <p:nvPr/>
        </p:nvPicPr>
        <p:blipFill>
          <a:blip r:embed="rId3"/>
          <a:stretch>
            <a:fillRect/>
          </a:stretch>
        </p:blipFill>
        <p:spPr>
          <a:xfrm>
            <a:off x="1052843" y="3916574"/>
            <a:ext cx="1476581" cy="781159"/>
          </a:xfrm>
          <a:prstGeom prst="rect">
            <a:avLst/>
          </a:prstGeom>
        </p:spPr>
      </p:pic>
    </p:spTree>
    <p:extLst>
      <p:ext uri="{BB962C8B-B14F-4D97-AF65-F5344CB8AC3E}">
        <p14:creationId xmlns:p14="http://schemas.microsoft.com/office/powerpoint/2010/main" val="480413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41CB0E-0C51-6394-C1D5-C5FD602750DF}"/>
              </a:ext>
            </a:extLst>
          </p:cNvPr>
          <p:cNvSpPr>
            <a:spLocks noGrp="1"/>
          </p:cNvSpPr>
          <p:nvPr>
            <p:ph type="title"/>
          </p:nvPr>
        </p:nvSpPr>
        <p:spPr>
          <a:xfrm>
            <a:off x="684212" y="4910242"/>
            <a:ext cx="8534400" cy="1507067"/>
          </a:xfrm>
        </p:spPr>
        <p:txBody>
          <a:bodyPr>
            <a:normAutofit/>
          </a:bodyPr>
          <a:lstStyle/>
          <a:p>
            <a:r>
              <a:rPr lang="fr-FR" sz="1700" cap="none" dirty="0">
                <a:solidFill>
                  <a:schemeClr val="bg2">
                    <a:lumMod val="75000"/>
                  </a:schemeClr>
                </a:solidFill>
                <a:latin typeface="+mn-lt"/>
                <a:ea typeface="+mn-ea"/>
                <a:cs typeface="+mn-cs"/>
              </a:rPr>
              <a:t>Les effectifs sont répartis à part égales avec 51% d’hommes et 49% de femmes</a:t>
            </a:r>
            <a:br>
              <a:rPr lang="fr-FR" sz="1700" cap="none" dirty="0">
                <a:solidFill>
                  <a:schemeClr val="bg2">
                    <a:lumMod val="75000"/>
                  </a:schemeClr>
                </a:solidFill>
                <a:latin typeface="+mn-lt"/>
                <a:ea typeface="+mn-ea"/>
                <a:cs typeface="+mn-cs"/>
              </a:rPr>
            </a:br>
            <a:r>
              <a:rPr lang="fr-FR" sz="1700" cap="none" dirty="0">
                <a:solidFill>
                  <a:schemeClr val="bg2">
                    <a:lumMod val="75000"/>
                  </a:schemeClr>
                </a:solidFill>
                <a:latin typeface="+mn-lt"/>
                <a:ea typeface="+mn-ea"/>
                <a:cs typeface="+mn-cs"/>
              </a:rPr>
              <a:t>On note cependant une grande différence dans la tranche 35-40 ans avec 23 hommes contre seulement 14 femmes</a:t>
            </a:r>
          </a:p>
        </p:txBody>
      </p:sp>
      <p:pic>
        <p:nvPicPr>
          <p:cNvPr id="7" name="Image 6">
            <a:extLst>
              <a:ext uri="{FF2B5EF4-FFF2-40B4-BE49-F238E27FC236}">
                <a16:creationId xmlns:a16="http://schemas.microsoft.com/office/drawing/2014/main" id="{32CCAB54-9E8B-CCE9-8829-FB5DDEAB33AE}"/>
              </a:ext>
            </a:extLst>
          </p:cNvPr>
          <p:cNvPicPr>
            <a:picLocks noChangeAspect="1"/>
          </p:cNvPicPr>
          <p:nvPr/>
        </p:nvPicPr>
        <p:blipFill>
          <a:blip r:embed="rId3"/>
          <a:stretch>
            <a:fillRect/>
          </a:stretch>
        </p:blipFill>
        <p:spPr>
          <a:xfrm>
            <a:off x="5045075" y="1143000"/>
            <a:ext cx="4173537" cy="3614738"/>
          </a:xfrm>
          <a:prstGeom prst="rect">
            <a:avLst/>
          </a:prstGeom>
        </p:spPr>
      </p:pic>
      <p:pic>
        <p:nvPicPr>
          <p:cNvPr id="4" name="Image 3">
            <a:extLst>
              <a:ext uri="{FF2B5EF4-FFF2-40B4-BE49-F238E27FC236}">
                <a16:creationId xmlns:a16="http://schemas.microsoft.com/office/drawing/2014/main" id="{1D6052B4-73B0-2204-5BBA-CD4E5B0F81AA}"/>
              </a:ext>
            </a:extLst>
          </p:cNvPr>
          <p:cNvPicPr>
            <a:picLocks noChangeAspect="1"/>
          </p:cNvPicPr>
          <p:nvPr/>
        </p:nvPicPr>
        <p:blipFill>
          <a:blip r:embed="rId4"/>
          <a:stretch>
            <a:fillRect/>
          </a:stretch>
        </p:blipFill>
        <p:spPr>
          <a:xfrm>
            <a:off x="684212" y="1143000"/>
            <a:ext cx="4173537" cy="3603308"/>
          </a:xfrm>
          <a:prstGeom prst="rect">
            <a:avLst/>
          </a:prstGeom>
        </p:spPr>
      </p:pic>
      <p:sp>
        <p:nvSpPr>
          <p:cNvPr id="5" name="ZoneTexte 4">
            <a:extLst>
              <a:ext uri="{FF2B5EF4-FFF2-40B4-BE49-F238E27FC236}">
                <a16:creationId xmlns:a16="http://schemas.microsoft.com/office/drawing/2014/main" id="{0566D0D7-90EB-9B0B-A768-A718A5AD1FD2}"/>
              </a:ext>
            </a:extLst>
          </p:cNvPr>
          <p:cNvSpPr txBox="1"/>
          <p:nvPr/>
        </p:nvSpPr>
        <p:spPr>
          <a:xfrm>
            <a:off x="684212" y="440691"/>
            <a:ext cx="6109334" cy="615553"/>
          </a:xfrm>
          <a:prstGeom prst="rect">
            <a:avLst/>
          </a:prstGeom>
          <a:noFill/>
        </p:spPr>
        <p:txBody>
          <a:bodyPr wrap="square">
            <a:spAutoFit/>
          </a:bodyPr>
          <a:lstStyle/>
          <a:p>
            <a:pPr marL="285750" indent="-285750">
              <a:buClr>
                <a:schemeClr val="tx1"/>
              </a:buClr>
              <a:buSzPct val="80000"/>
              <a:buFont typeface="Wingdings 3" panose="05040102010807070707" pitchFamily="18" charset="2"/>
              <a:buChar char=""/>
            </a:pPr>
            <a:r>
              <a:rPr lang="fr-FR" sz="1700" dirty="0">
                <a:solidFill>
                  <a:schemeClr val="bg2">
                    <a:lumMod val="75000"/>
                  </a:schemeClr>
                </a:solidFill>
              </a:rPr>
              <a:t>REPARTITION PAR EFFECTIFS</a:t>
            </a:r>
          </a:p>
          <a:p>
            <a:endParaRPr lang="fr-FR" sz="1700" dirty="0">
              <a:solidFill>
                <a:schemeClr val="bg2">
                  <a:lumMod val="75000"/>
                </a:schemeClr>
              </a:solidFill>
            </a:endParaRPr>
          </a:p>
        </p:txBody>
      </p:sp>
    </p:spTree>
    <p:extLst>
      <p:ext uri="{BB962C8B-B14F-4D97-AF65-F5344CB8AC3E}">
        <p14:creationId xmlns:p14="http://schemas.microsoft.com/office/powerpoint/2010/main" val="288599824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41CB0E-0C51-6394-C1D5-C5FD602750DF}"/>
              </a:ext>
            </a:extLst>
          </p:cNvPr>
          <p:cNvSpPr>
            <a:spLocks noGrp="1"/>
          </p:cNvSpPr>
          <p:nvPr>
            <p:ph type="title"/>
          </p:nvPr>
        </p:nvSpPr>
        <p:spPr>
          <a:xfrm>
            <a:off x="684212" y="4910242"/>
            <a:ext cx="8534400" cy="1507067"/>
          </a:xfrm>
        </p:spPr>
        <p:txBody>
          <a:bodyPr>
            <a:normAutofit/>
          </a:bodyPr>
          <a:lstStyle/>
          <a:p>
            <a:r>
              <a:rPr lang="fr-FR" sz="1700" cap="none" dirty="0">
                <a:solidFill>
                  <a:schemeClr val="bg2">
                    <a:lumMod val="75000"/>
                  </a:schemeClr>
                </a:solidFill>
                <a:latin typeface="+mn-lt"/>
                <a:ea typeface="+mn-ea"/>
                <a:cs typeface="+mn-cs"/>
              </a:rPr>
              <a:t>Naturellement on retrouve les femmes plus nombreuses dans les métiers de commercial, de comptabilité et de ressources humaines</a:t>
            </a:r>
            <a:br>
              <a:rPr lang="fr-FR" sz="1700" cap="none" dirty="0">
                <a:solidFill>
                  <a:schemeClr val="bg2">
                    <a:lumMod val="75000"/>
                  </a:schemeClr>
                </a:solidFill>
                <a:latin typeface="+mn-lt"/>
                <a:ea typeface="+mn-ea"/>
                <a:cs typeface="+mn-cs"/>
              </a:rPr>
            </a:br>
            <a:r>
              <a:rPr lang="fr-FR" sz="1700" cap="none" dirty="0">
                <a:solidFill>
                  <a:schemeClr val="bg2">
                    <a:lumMod val="75000"/>
                  </a:schemeClr>
                </a:solidFill>
                <a:latin typeface="+mn-lt"/>
                <a:ea typeface="+mn-ea"/>
                <a:cs typeface="+mn-cs"/>
              </a:rPr>
              <a:t>Les rémunérations sont souvent chez les femmes un peu en dessous de celles des hommes</a:t>
            </a:r>
          </a:p>
        </p:txBody>
      </p:sp>
      <p:sp>
        <p:nvSpPr>
          <p:cNvPr id="5" name="ZoneTexte 4">
            <a:extLst>
              <a:ext uri="{FF2B5EF4-FFF2-40B4-BE49-F238E27FC236}">
                <a16:creationId xmlns:a16="http://schemas.microsoft.com/office/drawing/2014/main" id="{0566D0D7-90EB-9B0B-A768-A718A5AD1FD2}"/>
              </a:ext>
            </a:extLst>
          </p:cNvPr>
          <p:cNvSpPr txBox="1"/>
          <p:nvPr/>
        </p:nvSpPr>
        <p:spPr>
          <a:xfrm>
            <a:off x="684212" y="440691"/>
            <a:ext cx="6109334" cy="615553"/>
          </a:xfrm>
          <a:prstGeom prst="rect">
            <a:avLst/>
          </a:prstGeom>
          <a:noFill/>
        </p:spPr>
        <p:txBody>
          <a:bodyPr wrap="square">
            <a:spAutoFit/>
          </a:bodyPr>
          <a:lstStyle/>
          <a:p>
            <a:pPr marL="285750" indent="-285750">
              <a:buClr>
                <a:schemeClr val="tx1"/>
              </a:buClr>
              <a:buSzPct val="80000"/>
              <a:buFont typeface="Wingdings 3" panose="05040102010807070707" pitchFamily="18" charset="2"/>
              <a:buChar char=""/>
            </a:pPr>
            <a:r>
              <a:rPr lang="fr-FR" sz="1700" dirty="0">
                <a:solidFill>
                  <a:schemeClr val="bg2">
                    <a:lumMod val="75000"/>
                  </a:schemeClr>
                </a:solidFill>
              </a:rPr>
              <a:t>REPARTITION PAR SERVICES</a:t>
            </a:r>
          </a:p>
          <a:p>
            <a:endParaRPr lang="fr-FR" sz="1700" dirty="0">
              <a:solidFill>
                <a:schemeClr val="bg2">
                  <a:lumMod val="75000"/>
                </a:schemeClr>
              </a:solidFill>
            </a:endParaRPr>
          </a:p>
        </p:txBody>
      </p:sp>
      <p:pic>
        <p:nvPicPr>
          <p:cNvPr id="3" name="Image 2">
            <a:extLst>
              <a:ext uri="{FF2B5EF4-FFF2-40B4-BE49-F238E27FC236}">
                <a16:creationId xmlns:a16="http://schemas.microsoft.com/office/drawing/2014/main" id="{169333ED-D721-353B-712F-B5904CBD15F3}"/>
              </a:ext>
            </a:extLst>
          </p:cNvPr>
          <p:cNvPicPr>
            <a:picLocks noChangeAspect="1"/>
          </p:cNvPicPr>
          <p:nvPr/>
        </p:nvPicPr>
        <p:blipFill>
          <a:blip r:embed="rId3"/>
          <a:stretch>
            <a:fillRect/>
          </a:stretch>
        </p:blipFill>
        <p:spPr>
          <a:xfrm>
            <a:off x="684212" y="1143000"/>
            <a:ext cx="4173537" cy="3614738"/>
          </a:xfrm>
          <a:prstGeom prst="rect">
            <a:avLst/>
          </a:prstGeom>
        </p:spPr>
      </p:pic>
      <p:pic>
        <p:nvPicPr>
          <p:cNvPr id="6" name="Espace réservé du contenu 9">
            <a:extLst>
              <a:ext uri="{FF2B5EF4-FFF2-40B4-BE49-F238E27FC236}">
                <a16:creationId xmlns:a16="http://schemas.microsoft.com/office/drawing/2014/main" id="{93A4618E-68C6-A4C1-4573-D3253C4D2071}"/>
              </a:ext>
            </a:extLst>
          </p:cNvPr>
          <p:cNvPicPr>
            <a:picLocks noGrp="1" noChangeAspect="1"/>
          </p:cNvPicPr>
          <p:nvPr>
            <p:ph idx="1"/>
          </p:nvPr>
        </p:nvPicPr>
        <p:blipFill>
          <a:blip r:embed="rId4"/>
          <a:stretch>
            <a:fillRect/>
          </a:stretch>
        </p:blipFill>
        <p:spPr>
          <a:xfrm>
            <a:off x="5045075" y="1143000"/>
            <a:ext cx="4173537" cy="3614738"/>
          </a:xfrm>
        </p:spPr>
      </p:pic>
    </p:spTree>
    <p:extLst>
      <p:ext uri="{BB962C8B-B14F-4D97-AF65-F5344CB8AC3E}">
        <p14:creationId xmlns:p14="http://schemas.microsoft.com/office/powerpoint/2010/main" val="341460426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41CB0E-0C51-6394-C1D5-C5FD602750DF}"/>
              </a:ext>
            </a:extLst>
          </p:cNvPr>
          <p:cNvSpPr>
            <a:spLocks noGrp="1"/>
          </p:cNvSpPr>
          <p:nvPr>
            <p:ph type="title"/>
          </p:nvPr>
        </p:nvSpPr>
        <p:spPr>
          <a:xfrm>
            <a:off x="684212" y="4910242"/>
            <a:ext cx="8534400" cy="1507067"/>
          </a:xfrm>
        </p:spPr>
        <p:txBody>
          <a:bodyPr>
            <a:normAutofit/>
          </a:bodyPr>
          <a:lstStyle/>
          <a:p>
            <a:r>
              <a:rPr lang="fr-FR" sz="1700" cap="none" dirty="0">
                <a:solidFill>
                  <a:schemeClr val="bg2">
                    <a:lumMod val="75000"/>
                  </a:schemeClr>
                </a:solidFill>
                <a:latin typeface="+mn-lt"/>
                <a:ea typeface="+mn-ea"/>
                <a:cs typeface="+mn-cs"/>
              </a:rPr>
              <a:t>On remarque que l’homme est surreprésenté lorsque l’ancienneté est supérieur à 15 ans, on imagine donc une prise de conscience de l’entreprise pour améliorer son score il y a environ une dizaine d’années</a:t>
            </a:r>
            <a:br>
              <a:rPr lang="fr-FR" sz="1700" cap="none" dirty="0">
                <a:solidFill>
                  <a:schemeClr val="bg2">
                    <a:lumMod val="75000"/>
                  </a:schemeClr>
                </a:solidFill>
                <a:latin typeface="+mn-lt"/>
                <a:ea typeface="+mn-ea"/>
                <a:cs typeface="+mn-cs"/>
              </a:rPr>
            </a:br>
            <a:r>
              <a:rPr lang="fr-FR" sz="1700" cap="none" dirty="0">
                <a:solidFill>
                  <a:schemeClr val="bg2">
                    <a:lumMod val="75000"/>
                  </a:schemeClr>
                </a:solidFill>
                <a:latin typeface="+mn-lt"/>
                <a:ea typeface="+mn-ea"/>
                <a:cs typeface="+mn-cs"/>
              </a:rPr>
              <a:t>La rémunération en début de carrière est assez faible pour les femmes</a:t>
            </a:r>
          </a:p>
        </p:txBody>
      </p:sp>
      <p:sp>
        <p:nvSpPr>
          <p:cNvPr id="5" name="ZoneTexte 4">
            <a:extLst>
              <a:ext uri="{FF2B5EF4-FFF2-40B4-BE49-F238E27FC236}">
                <a16:creationId xmlns:a16="http://schemas.microsoft.com/office/drawing/2014/main" id="{0566D0D7-90EB-9B0B-A768-A718A5AD1FD2}"/>
              </a:ext>
            </a:extLst>
          </p:cNvPr>
          <p:cNvSpPr txBox="1"/>
          <p:nvPr/>
        </p:nvSpPr>
        <p:spPr>
          <a:xfrm>
            <a:off x="684212" y="440691"/>
            <a:ext cx="6109334" cy="615553"/>
          </a:xfrm>
          <a:prstGeom prst="rect">
            <a:avLst/>
          </a:prstGeom>
          <a:noFill/>
        </p:spPr>
        <p:txBody>
          <a:bodyPr wrap="square">
            <a:spAutoFit/>
          </a:bodyPr>
          <a:lstStyle/>
          <a:p>
            <a:pPr marL="285750" indent="-285750">
              <a:buClr>
                <a:schemeClr val="tx1"/>
              </a:buClr>
              <a:buSzPct val="80000"/>
              <a:buFont typeface="Wingdings 3" panose="05040102010807070707" pitchFamily="18" charset="2"/>
              <a:buChar char=""/>
            </a:pPr>
            <a:r>
              <a:rPr lang="fr-FR" sz="1700" dirty="0">
                <a:solidFill>
                  <a:schemeClr val="bg2">
                    <a:lumMod val="75000"/>
                  </a:schemeClr>
                </a:solidFill>
              </a:rPr>
              <a:t>REPARTITION PAR ANCIENNETE</a:t>
            </a:r>
          </a:p>
          <a:p>
            <a:endParaRPr lang="fr-FR" sz="1700" dirty="0">
              <a:solidFill>
                <a:schemeClr val="bg2">
                  <a:lumMod val="75000"/>
                </a:schemeClr>
              </a:solidFill>
            </a:endParaRPr>
          </a:p>
        </p:txBody>
      </p:sp>
      <p:pic>
        <p:nvPicPr>
          <p:cNvPr id="4" name="Image 3">
            <a:extLst>
              <a:ext uri="{FF2B5EF4-FFF2-40B4-BE49-F238E27FC236}">
                <a16:creationId xmlns:a16="http://schemas.microsoft.com/office/drawing/2014/main" id="{0BD236A0-7FF0-5952-3C3F-E81D7F88B845}"/>
              </a:ext>
            </a:extLst>
          </p:cNvPr>
          <p:cNvPicPr>
            <a:picLocks noChangeAspect="1"/>
          </p:cNvPicPr>
          <p:nvPr/>
        </p:nvPicPr>
        <p:blipFill>
          <a:blip r:embed="rId3"/>
          <a:stretch>
            <a:fillRect/>
          </a:stretch>
        </p:blipFill>
        <p:spPr>
          <a:xfrm>
            <a:off x="684212" y="1143000"/>
            <a:ext cx="4173537" cy="3614738"/>
          </a:xfrm>
          <a:prstGeom prst="rect">
            <a:avLst/>
          </a:prstGeom>
        </p:spPr>
      </p:pic>
      <p:pic>
        <p:nvPicPr>
          <p:cNvPr id="9" name="Image 8">
            <a:extLst>
              <a:ext uri="{FF2B5EF4-FFF2-40B4-BE49-F238E27FC236}">
                <a16:creationId xmlns:a16="http://schemas.microsoft.com/office/drawing/2014/main" id="{BF6A6445-40AA-E88C-AE92-FA1EAE5FA3C6}"/>
              </a:ext>
            </a:extLst>
          </p:cNvPr>
          <p:cNvPicPr>
            <a:picLocks noChangeAspect="1"/>
          </p:cNvPicPr>
          <p:nvPr/>
        </p:nvPicPr>
        <p:blipFill>
          <a:blip r:embed="rId4"/>
          <a:stretch>
            <a:fillRect/>
          </a:stretch>
        </p:blipFill>
        <p:spPr>
          <a:xfrm>
            <a:off x="5045075" y="1143000"/>
            <a:ext cx="4173537" cy="3614738"/>
          </a:xfrm>
          <a:prstGeom prst="rect">
            <a:avLst/>
          </a:prstGeom>
        </p:spPr>
      </p:pic>
    </p:spTree>
    <p:extLst>
      <p:ext uri="{BB962C8B-B14F-4D97-AF65-F5344CB8AC3E}">
        <p14:creationId xmlns:p14="http://schemas.microsoft.com/office/powerpoint/2010/main" val="250534312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Secteu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Override1.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2.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3.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ppt/theme/themeOverride4.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docProps/app.xml><?xml version="1.0" encoding="utf-8"?>
<Properties xmlns="http://schemas.openxmlformats.org/officeDocument/2006/extended-properties" xmlns:vt="http://schemas.openxmlformats.org/officeDocument/2006/docPropsVTypes">
  <Template/>
  <TotalTime>724</TotalTime>
  <Words>735</Words>
  <Application>Microsoft Office PowerPoint</Application>
  <PresentationFormat>Grand écran</PresentationFormat>
  <Paragraphs>113</Paragraphs>
  <Slides>12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Century Gothic</vt:lpstr>
      <vt:lpstr>DM Sans</vt:lpstr>
      <vt:lpstr>Wingdings 3</vt:lpstr>
      <vt:lpstr>Secteur</vt:lpstr>
      <vt:lpstr>Etude de l’Egalite FEMMES/HOMMES en respect avec le rgpd</vt:lpstr>
      <vt:lpstr>Présentation PowerPoint</vt:lpstr>
      <vt:lpstr>Présentation PowerPoint</vt:lpstr>
      <vt:lpstr>Présentation PowerPoint</vt:lpstr>
      <vt:lpstr>Présentation PowerPoint</vt:lpstr>
      <vt:lpstr>Présentation PowerPoint</vt:lpstr>
      <vt:lpstr>Les effectifs sont répartis à part égales avec 51% d’hommes et 49% de femmes On note cependant une grande différence dans la tranche 35-40 ans avec 23 hommes contre seulement 14 femmes</vt:lpstr>
      <vt:lpstr>Naturellement on retrouve les femmes plus nombreuses dans les métiers de commercial, de comptabilité et de ressources humaines Les rémunérations sont souvent chez les femmes un peu en dessous de celles des hommes</vt:lpstr>
      <vt:lpstr>On remarque que l’homme est surreprésenté lorsque l’ancienneté est supérieur à 15 ans, on imagine donc une prise de conscience de l’entreprise pour améliorer son score il y a environ une dizaine d’années La rémunération en début de carrière est assez faible pour les femmes</vt:lpstr>
      <vt:lpstr>Les types de contrat sont plus favorables aux hommes et pourraient être répartis de façon plus équitables Les accidents du travail sont globalement légèrement moins nombreux chez les femmes et bien inférieure lorsque la tranche d'âge n’excède pas 45 ans</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Etude Egalite FEMMES/HOMMES</dc:title>
  <dc:creator>Pascal BROCHART</dc:creator>
  <cp:lastModifiedBy>francis brochart</cp:lastModifiedBy>
  <cp:revision>60</cp:revision>
  <dcterms:created xsi:type="dcterms:W3CDTF">2024-05-18T16:32:57Z</dcterms:created>
  <dcterms:modified xsi:type="dcterms:W3CDTF">2024-05-25T12:00:01Z</dcterms:modified>
</cp:coreProperties>
</file>