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76" r:id="rId10"/>
    <p:sldId id="277" r:id="rId11"/>
    <p:sldId id="264" r:id="rId12"/>
    <p:sldId id="278" r:id="rId13"/>
    <p:sldId id="279" r:id="rId14"/>
    <p:sldId id="265" r:id="rId15"/>
    <p:sldId id="266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7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35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38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9389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82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9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0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5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4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0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D0A35-6E1E-2993-A478-3DA7D13A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514598"/>
            <a:ext cx="8915399" cy="2262781"/>
          </a:xfrm>
        </p:spPr>
        <p:txBody>
          <a:bodyPr/>
          <a:lstStyle/>
          <a:p>
            <a:pPr algn="ctr"/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F49F2F-0149-2F7A-E031-11DDCBBF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7773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 des ventes</a:t>
            </a:r>
          </a:p>
          <a:p>
            <a:pPr algn="ctr"/>
            <a:r>
              <a:rPr lang="fr-FR" dirty="0"/>
              <a:t>Pascal Brochart – Juin 2024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7CD558-3B58-B4B0-6728-D9A4FB6E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0" y="182709"/>
            <a:ext cx="5520690" cy="36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produits vendus par mois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nombre de produits vendus est constant sauf en période d’été 2021 avec une légère baisse puis une hausse à la rentrée et durant les fêtes de fin d’année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7D9345-6ED4-0502-E598-297196A6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51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Chiffre d’affaires avec la moyenne mobile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moyenne mobile avec un intervalle de temps de 7 jours nous permet d’évaluer plus facilement les tendances avec les pics d’octobre 2021 et de février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DE0ADD-2A49-09B8-1902-A3A0216B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7765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Courbe de Lorenz avec tous les produits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80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remarque une courbe bleue assez éloignée de la ligne d’égalité parfaite</a:t>
            </a:r>
          </a:p>
          <a:p>
            <a:r>
              <a:rPr lang="fr-FR" sz="1400" dirty="0"/>
              <a:t>Le coefficient de Gini est de </a:t>
            </a:r>
            <a:r>
              <a:rPr lang="fr-FR" sz="1400" u="sng" dirty="0"/>
              <a:t>0.743997</a:t>
            </a:r>
            <a:r>
              <a:rPr lang="fr-FR" sz="1400" dirty="0"/>
              <a:t> ce qui confirme une forte inégalité des répartitions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0B54A3-E835-1A35-A60E-1E7D5218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2337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Courbe de Lorenz sans les tops produits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8195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courbe bleue est beaucoup plus proche de l’égalité parfaite sans les tops produits (80/20)</a:t>
            </a:r>
          </a:p>
          <a:p>
            <a:r>
              <a:rPr lang="fr-FR" sz="1400" dirty="0"/>
              <a:t>Le coefficient de Gini est de </a:t>
            </a:r>
            <a:r>
              <a:rPr lang="fr-FR" sz="1400" u="sng" dirty="0"/>
              <a:t>0.575621</a:t>
            </a:r>
            <a:r>
              <a:rPr lang="fr-FR" sz="1400" dirty="0"/>
              <a:t> ce qui confirme une meilleur égalité des répartitions</a:t>
            </a:r>
          </a:p>
          <a:p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8B7741-344D-68E1-CA02-D49F1CF0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29214"/>
            <a:ext cx="5474970" cy="32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clients selon le groupe d’âge et le sexe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tranche d'âge des 20-25 ans est la plus importante avec les 45-50 ans et la répartition par sexe est globalement égale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B89AAF-A380-AA21-F73F-9011D633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98546"/>
            <a:ext cx="5509260" cy="32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Top 20 des clients par achats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 clients se démarquent très largement des autres en terme d’achats et l’on peut considérer qu’il s’agit de clients professionnels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D0897-9BD5-57E2-F869-BF66CEA3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91" y="2529229"/>
            <a:ext cx="5486399" cy="34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8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Courbe de Lorenz avec tous les clients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remarque un décrochage en fin de courbe correspondant à l’inégalité de la répartition des achats provoqués par les clients professionnels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42E814-0630-F985-CD01-F3F6B10F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8908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8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Courbe de Lorenz sans les clients B2B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suppression des clients professionnels permet de rétablir une meilleure égalité de la répartition des achats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A793DD-9852-65EA-3D1B-FCEF996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89080"/>
            <a:ext cx="5474969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Coefficient de Gini</a:t>
            </a:r>
          </a:p>
          <a:p>
            <a:pPr lvl="1"/>
            <a:r>
              <a:rPr lang="fr-FR" dirty="0"/>
              <a:t>Mesure de l'éloignement entre les courbes orange et bleue</a:t>
            </a:r>
          </a:p>
          <a:p>
            <a:pPr lvl="1"/>
            <a:r>
              <a:rPr lang="fr-FR" dirty="0"/>
              <a:t>Plus la courbe bleue se rapproche de l’égalité parfaite et plus l’indice (ou le coefficient) de Gini va se rapprocher de 0</a:t>
            </a:r>
          </a:p>
          <a:p>
            <a:pPr lvl="1"/>
            <a:r>
              <a:rPr lang="fr-FR" dirty="0"/>
              <a:t>A l’inverse, plus la répartition des achats est inégalitaire et plus la courbe bleue va s’éloigner de la courbe orange et l’indice de Gini va augmenter</a:t>
            </a:r>
          </a:p>
          <a:p>
            <a:pPr lvl="1"/>
            <a:r>
              <a:rPr lang="fr-FR" dirty="0"/>
              <a:t>Les résultats ci-dessous confirment cette analyse: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coefficient de Gini avec tous les clients est de: </a:t>
            </a:r>
            <a:r>
              <a:rPr lang="fr-FR" u="sng" dirty="0"/>
              <a:t>0.493856</a:t>
            </a:r>
          </a:p>
          <a:p>
            <a:r>
              <a:rPr lang="fr-FR" dirty="0"/>
              <a:t>Le coefficient de Gini sans les clients B2B est de: </a:t>
            </a:r>
            <a:r>
              <a:rPr lang="fr-FR" u="sng" dirty="0"/>
              <a:t>0.457587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37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catégorie de produits achetés et le genre du client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graphique ne semble pas montrer une corrélation entre les 2 variables qualitatives</a:t>
            </a:r>
          </a:p>
          <a:p>
            <a:r>
              <a:rPr lang="fr-FR" sz="1400" dirty="0"/>
              <a:t>Mais le test Khi2 donne le résultat contraire: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3237A3-1090-7E83-BFC5-4CFC4FEE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9976"/>
            <a:ext cx="5509260" cy="32526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893A1B-75E5-4D2B-F406-61D15C10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92" y="6278132"/>
            <a:ext cx="413442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F08E2-AB58-1AB7-BC40-A7342AB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19C1A-AB2A-90C9-9E7E-BB42F55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Analyser les différents indicateurs de vente de livres de la librairie </a:t>
            </a:r>
            <a:r>
              <a:rPr lang="fr-FR" dirty="0" err="1"/>
              <a:t>Lapage</a:t>
            </a:r>
            <a:r>
              <a:rPr lang="fr-FR" dirty="0"/>
              <a:t> après l’ouverture d’un site de vente en ligne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Cibler le comportement des clients en ligne afin de comparer avec la connaissance acquise via les librairies physiques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Analyser la relation entre 2 variables avec des tests statistiques</a:t>
            </a:r>
          </a:p>
        </p:txBody>
      </p:sp>
    </p:spTree>
    <p:extLst>
      <p:ext uri="{BB962C8B-B14F-4D97-AF65-F5344CB8AC3E}">
        <p14:creationId xmlns:p14="http://schemas.microsoft.com/office/powerpoint/2010/main" val="53652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entre l'âge des clients et le montant des achats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graphique montre une corrélation entre les 2 variables quantitatives</a:t>
            </a:r>
          </a:p>
          <a:p>
            <a:r>
              <a:rPr lang="fr-FR" sz="1400" dirty="0"/>
              <a:t>Après l’échec du test de normalité Shapiro</a:t>
            </a:r>
          </a:p>
          <a:p>
            <a:r>
              <a:rPr lang="fr-FR" sz="1400" dirty="0"/>
              <a:t>Le test Spearman confirme cette observation: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41A63F-1C42-70EF-3756-A489AA42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401"/>
            <a:ext cx="5509260" cy="3252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8FC8A-3599-5570-D764-A4F85397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6278023"/>
            <a:ext cx="504063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9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 la fréquence d’achats par âge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graphique montre une corrélation entre les 2 variables quantitatives</a:t>
            </a:r>
          </a:p>
          <a:p>
            <a:r>
              <a:rPr lang="fr-FR" sz="1400" dirty="0"/>
              <a:t>Après l’échec du test de normalité Shapiro</a:t>
            </a:r>
          </a:p>
          <a:p>
            <a:r>
              <a:rPr lang="fr-FR" sz="1400" dirty="0"/>
              <a:t>Le test Spearman confirme cette observation: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AF67BD-B592-13B7-71B7-FF949704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456"/>
            <a:ext cx="5509260" cy="3252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EA2700-10E9-D4AE-7457-155444A03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6259758"/>
            <a:ext cx="505745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 la taille du panier moyen par âge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graphique montre une corrélation entre les 2 variables quantitatives</a:t>
            </a:r>
          </a:p>
          <a:p>
            <a:r>
              <a:rPr lang="fr-FR" sz="1400" dirty="0"/>
              <a:t>Après l’échec du test de normalité Shapiro</a:t>
            </a:r>
          </a:p>
          <a:p>
            <a:r>
              <a:rPr lang="fr-FR" sz="1400" dirty="0"/>
              <a:t>Le test Spearman confirme cette observation: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3FDCFD-F190-3031-4889-CC8C97D6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98953"/>
            <a:ext cx="5509260" cy="32526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F462E9-FAEB-FFBB-4D86-1F24B509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6276575"/>
            <a:ext cx="503459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âges par catégorie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Nous allons tenter une analyse de la variance (ANOVA) entre une variable quantitative et qualitative mais des conditions préalables doivent être remplies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1602C4-7FBD-AC6A-CC72-ACE2727A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12718"/>
            <a:ext cx="5509260" cy="32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 et tests 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Test normalité des résidus Shapiro</a:t>
            </a:r>
          </a:p>
          <a:p>
            <a:endParaRPr lang="fr-FR" dirty="0"/>
          </a:p>
          <a:p>
            <a:pPr>
              <a:buFont typeface="Century Gothic" panose="020B0502020202020204" pitchFamily="34" charset="0"/>
              <a:buChar char="×"/>
            </a:pPr>
            <a:r>
              <a:rPr lang="fr-FR" dirty="0"/>
              <a:t>Test homoscédasticité </a:t>
            </a:r>
            <a:r>
              <a:rPr lang="fr-FR" dirty="0" err="1"/>
              <a:t>Barlett</a:t>
            </a:r>
            <a:r>
              <a:rPr lang="fr-FR" dirty="0"/>
              <a:t> et </a:t>
            </a:r>
            <a:r>
              <a:rPr lang="fr-FR" dirty="0" err="1"/>
              <a:t>Leven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 3" panose="05040102010807070707" pitchFamily="18" charset="2"/>
              <a:buChar char=""/>
            </a:pPr>
            <a:r>
              <a:rPr lang="fr-FR" dirty="0"/>
              <a:t>Conditions non remplies pour une ANOVA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fr-FR" dirty="0"/>
              <a:t>Test </a:t>
            </a:r>
            <a:r>
              <a:rPr lang="fr-FR" dirty="0" err="1"/>
              <a:t>Kruskall</a:t>
            </a:r>
            <a:r>
              <a:rPr lang="fr-FR" dirty="0"/>
              <a:t>-Wallis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test final de </a:t>
            </a:r>
            <a:r>
              <a:rPr lang="fr-FR" sz="1400" dirty="0" err="1"/>
              <a:t>Kruskall</a:t>
            </a:r>
            <a:r>
              <a:rPr lang="fr-FR" sz="1400" dirty="0"/>
              <a:t>-Wallis n’est pas satisfait dans le sens où des catégories ont des tranches d’âges moyens différents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D79632-FAEA-CD7F-AE1B-B02A02BD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462189"/>
            <a:ext cx="3896269" cy="333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FA129F-B5BD-B9EF-852D-1C398507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3290868"/>
            <a:ext cx="4534533" cy="2762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8B069C-12F7-2454-9DCE-1CC0CD11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3672432"/>
            <a:ext cx="4544059" cy="30484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5B6F891-FF83-4E42-990A-CC6FBBDF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856" y="4915437"/>
            <a:ext cx="516327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BE140-6EF8-C7F0-BEFE-3792E277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70DF-C874-3C82-7AC5-787D085A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de transactions: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2072A1-77F2-2F42-5672-3CDC5FED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15" y="2626772"/>
            <a:ext cx="4069897" cy="6671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8B348F-A9BE-70EF-D7AB-DF41481B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15" y="3506882"/>
            <a:ext cx="2734057" cy="19719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CC82B6A-9DCE-C4C2-3931-88D52D26D4BF}"/>
              </a:ext>
            </a:extLst>
          </p:cNvPr>
          <p:cNvSpPr txBox="1"/>
          <p:nvPr/>
        </p:nvSpPr>
        <p:spPr>
          <a:xfrm>
            <a:off x="3028950" y="6016522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fichier contient 687534 lignes non vides</a:t>
            </a:r>
          </a:p>
        </p:txBody>
      </p:sp>
    </p:spTree>
    <p:extLst>
      <p:ext uri="{BB962C8B-B14F-4D97-AF65-F5344CB8AC3E}">
        <p14:creationId xmlns:p14="http://schemas.microsoft.com/office/powerpoint/2010/main" val="1022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BE140-6EF8-C7F0-BEFE-3792E277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70DF-C874-3C82-7AC5-787D085A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Fichier de produits: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625972-4E32-AEAC-EF5A-9466427E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53" y="2632805"/>
            <a:ext cx="4670373" cy="25734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C8A7F8-4550-CC2B-6797-67A50BD559B0}"/>
              </a:ext>
            </a:extLst>
          </p:cNvPr>
          <p:cNvSpPr txBox="1"/>
          <p:nvPr/>
        </p:nvSpPr>
        <p:spPr>
          <a:xfrm>
            <a:off x="3028950" y="6016522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fichier contient 3286 lignes non vides</a:t>
            </a:r>
          </a:p>
        </p:txBody>
      </p:sp>
    </p:spTree>
    <p:extLst>
      <p:ext uri="{BB962C8B-B14F-4D97-AF65-F5344CB8AC3E}">
        <p14:creationId xmlns:p14="http://schemas.microsoft.com/office/powerpoint/2010/main" val="61707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BE140-6EF8-C7F0-BEFE-3792E277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70DF-C874-3C82-7AC5-787D085A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de clients:</a:t>
            </a:r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72FC2-536C-0350-027C-62107F28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79" y="2615660"/>
            <a:ext cx="4794281" cy="25639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66FCE5-47EE-AB3D-AF81-593FFB95C21A}"/>
              </a:ext>
            </a:extLst>
          </p:cNvPr>
          <p:cNvSpPr txBox="1"/>
          <p:nvPr/>
        </p:nvSpPr>
        <p:spPr>
          <a:xfrm>
            <a:off x="3028950" y="6016522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fichier contient 8621 lignes non vides</a:t>
            </a:r>
          </a:p>
        </p:txBody>
      </p:sp>
    </p:spTree>
    <p:extLst>
      <p:ext uri="{BB962C8B-B14F-4D97-AF65-F5344CB8AC3E}">
        <p14:creationId xmlns:p14="http://schemas.microsoft.com/office/powerpoint/2010/main" val="55404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Chiffre d’affaires par catégorie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72C43C-3304-8239-1959-81664370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510"/>
            <a:ext cx="5474970" cy="3284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Les produits de catégorie 2 ont un chiffre d’affaires de presque moitié moins que les produits de catégorie 1</a:t>
            </a:r>
          </a:p>
        </p:txBody>
      </p:sp>
    </p:spTree>
    <p:extLst>
      <p:ext uri="{BB962C8B-B14F-4D97-AF65-F5344CB8AC3E}">
        <p14:creationId xmlns:p14="http://schemas.microsoft.com/office/powerpoint/2010/main" val="376175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moyen par catégorie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revanche le prix moyen des produits de catégorie 2 est près de 4 fois supérieur à celui de des produits de catégorie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01AEC-317D-325D-CAE8-546B73EA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51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ventes par catégorie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nombre de ventes par catégorie est globalement à l’opposé du prix moyen par catégorie, plus le prix moyen est bas et plus le produit se vend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2105BA-677C-AD31-35D0-F22B6BCE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510"/>
            <a:ext cx="5474970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37C78-7176-9CB8-9697-9125923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autour du chiffre d’affaires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20962-9477-2387-D7E8-5ECA18FB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Top 20 des articles en chiffre d’affaires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F4EA2E-C464-632C-C612-D3C749649A2B}"/>
              </a:ext>
            </a:extLst>
          </p:cNvPr>
          <p:cNvSpPr txBox="1"/>
          <p:nvPr/>
        </p:nvSpPr>
        <p:spPr>
          <a:xfrm>
            <a:off x="3028950" y="601652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Les 4 premiers articles sont de catégorie 2 avec un prix unitaire assez élevé comme le produit 2_159 qui est vendu à 145€99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62EC3C-2EB8-590B-E37D-668A187E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00510"/>
            <a:ext cx="5471159" cy="32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44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768</TotalTime>
  <Words>851</Words>
  <Application>Microsoft Office PowerPoint</Application>
  <PresentationFormat>Grand écran</PresentationFormat>
  <Paragraphs>96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Brin</vt:lpstr>
      <vt:lpstr>Lapage</vt:lpstr>
      <vt:lpstr>Contexte</vt:lpstr>
      <vt:lpstr>Analyse exploratoire des données</vt:lpstr>
      <vt:lpstr>Analyse exploratoire des données</vt:lpstr>
      <vt:lpstr>Analyse exploratoire des données</vt:lpstr>
      <vt:lpstr>Analyse autour du chiffre d’affaires</vt:lpstr>
      <vt:lpstr>Analyse autour du chiffre d’affaires</vt:lpstr>
      <vt:lpstr>Analyse autour du chiffre d’affaires</vt:lpstr>
      <vt:lpstr>Analyse autour du chiffre d’affaires</vt:lpstr>
      <vt:lpstr>Analyse autour du chiffre d’affaires</vt:lpstr>
      <vt:lpstr>Analyse autour du chiffre d’affaires</vt:lpstr>
      <vt:lpstr>Analyse autour du chiffre d’affaires</vt:lpstr>
      <vt:lpstr>Analyse autour du chiffre d’affaires</vt:lpstr>
      <vt:lpstr>Analyse autour des clients</vt:lpstr>
      <vt:lpstr>Analyse autour des clients</vt:lpstr>
      <vt:lpstr>Analyse autour des clients</vt:lpstr>
      <vt:lpstr>Analyse autour des clients</vt:lpstr>
      <vt:lpstr>Analyse autour des clients</vt:lpstr>
      <vt:lpstr>Analyse bivariée et tests statistiques</vt:lpstr>
      <vt:lpstr>Analyse bivariée et tests statistiques</vt:lpstr>
      <vt:lpstr>Analyse bivariée et tests statistiques</vt:lpstr>
      <vt:lpstr>Analyse bivariée et tests statistiques</vt:lpstr>
      <vt:lpstr>Analyse bivariée et tests statistiques</vt:lpstr>
      <vt:lpstr>Analyse bivariée et tests statistiques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brochart</dc:creator>
  <cp:lastModifiedBy>francis brochart</cp:lastModifiedBy>
  <cp:revision>35</cp:revision>
  <dcterms:created xsi:type="dcterms:W3CDTF">2024-06-17T15:05:03Z</dcterms:created>
  <dcterms:modified xsi:type="dcterms:W3CDTF">2024-07-02T18:00:00Z</dcterms:modified>
</cp:coreProperties>
</file>