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  <p:sldMasterId id="2147483679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7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80" r:id="rId20"/>
    <p:sldId id="276" r:id="rId21"/>
    <p:sldId id="285" r:id="rId22"/>
    <p:sldId id="289" r:id="rId23"/>
    <p:sldId id="290" r:id="rId24"/>
    <p:sldId id="273" r:id="rId25"/>
    <p:sldId id="291" r:id="rId26"/>
    <p:sldId id="282" r:id="rId27"/>
    <p:sldId id="292" r:id="rId28"/>
    <p:sldId id="278" r:id="rId29"/>
    <p:sldId id="293" r:id="rId30"/>
    <p:sldId id="287" r:id="rId31"/>
    <p:sldId id="284" r:id="rId32"/>
    <p:sldId id="286" r:id="rId33"/>
    <p:sldId id="281" r:id="rId34"/>
    <p:sldId id="295" r:id="rId35"/>
    <p:sldId id="296" r:id="rId36"/>
    <p:sldId id="288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6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c099360e7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5c099360e7_3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c099360e7_3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86477FDF-8923-E6C5-F07C-4AEF2A657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b5852eaced_0_657:notes">
            <a:extLst>
              <a:ext uri="{FF2B5EF4-FFF2-40B4-BE49-F238E27FC236}">
                <a16:creationId xmlns:a16="http://schemas.microsoft.com/office/drawing/2014/main" id="{45357E3F-3A03-BE82-BE32-6E043B13AB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2b5852eaced_0_657:notes">
            <a:extLst>
              <a:ext uri="{FF2B5EF4-FFF2-40B4-BE49-F238E27FC236}">
                <a16:creationId xmlns:a16="http://schemas.microsoft.com/office/drawing/2014/main" id="{4A1913DC-2904-2532-7537-6CB86A9D3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2b5852eaced_0_657:notes">
            <a:extLst>
              <a:ext uri="{FF2B5EF4-FFF2-40B4-BE49-F238E27FC236}">
                <a16:creationId xmlns:a16="http://schemas.microsoft.com/office/drawing/2014/main" id="{C0E4B850-B39A-DA02-5B08-E58A627B69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3517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5852eaced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b5852eaced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5c099360e7_3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25c099360e7_3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25c099360e7_3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b5852eaced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b5852eaced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b5852eaced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b5852eaced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c099360e7_3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25c099360e7_3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25c099360e7_3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b5852eace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g2b5852eaced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5852eaced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b5852eaced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g2b5852eaced_0_3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g2b5852eaced_0_3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c099360e7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5c099360e7_3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5c099360e7_3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b5852eaced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g2b5852eaced_0_3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2b5852eaced_0_3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B1A6864F-1D8C-3CEF-D388-4FE44A871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b5852eaced_0_397:notes">
            <a:extLst>
              <a:ext uri="{FF2B5EF4-FFF2-40B4-BE49-F238E27FC236}">
                <a16:creationId xmlns:a16="http://schemas.microsoft.com/office/drawing/2014/main" id="{D87A5869-454E-C764-5B63-D2FB037F5F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g2b5852eaced_0_397:notes">
            <a:extLst>
              <a:ext uri="{FF2B5EF4-FFF2-40B4-BE49-F238E27FC236}">
                <a16:creationId xmlns:a16="http://schemas.microsoft.com/office/drawing/2014/main" id="{2B0AE38B-6924-C4F4-A93C-D6C1BCB80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2b5852eaced_0_397:notes">
            <a:extLst>
              <a:ext uri="{FF2B5EF4-FFF2-40B4-BE49-F238E27FC236}">
                <a16:creationId xmlns:a16="http://schemas.microsoft.com/office/drawing/2014/main" id="{004DC086-E4A2-1B7F-187F-E1314F0A8A5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7625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83B5AB9D-D0A3-FD61-41C9-9D61F17C2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b5852eaced_0_397:notes">
            <a:extLst>
              <a:ext uri="{FF2B5EF4-FFF2-40B4-BE49-F238E27FC236}">
                <a16:creationId xmlns:a16="http://schemas.microsoft.com/office/drawing/2014/main" id="{517A9CDF-306A-A5EE-26FB-AFE43AF887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g2b5852eaced_0_397:notes">
            <a:extLst>
              <a:ext uri="{FF2B5EF4-FFF2-40B4-BE49-F238E27FC236}">
                <a16:creationId xmlns:a16="http://schemas.microsoft.com/office/drawing/2014/main" id="{ADDB05B0-C292-24C9-8315-BFB133D861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2b5852eaced_0_397:notes">
            <a:extLst>
              <a:ext uri="{FF2B5EF4-FFF2-40B4-BE49-F238E27FC236}">
                <a16:creationId xmlns:a16="http://schemas.microsoft.com/office/drawing/2014/main" id="{1C16796C-5C8A-5ADB-7C55-C00AA4A0641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2745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5852eaced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2b5852eaced_0_4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2b5852eaced_0_4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>
          <a:extLst>
            <a:ext uri="{FF2B5EF4-FFF2-40B4-BE49-F238E27FC236}">
              <a16:creationId xmlns:a16="http://schemas.microsoft.com/office/drawing/2014/main" id="{5AD20569-7570-868A-773A-8E817E3B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5852eaced_0_426:notes">
            <a:extLst>
              <a:ext uri="{FF2B5EF4-FFF2-40B4-BE49-F238E27FC236}">
                <a16:creationId xmlns:a16="http://schemas.microsoft.com/office/drawing/2014/main" id="{A73683C5-D16D-5C8B-27C2-05AFAD38BC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2b5852eaced_0_426:notes">
            <a:extLst>
              <a:ext uri="{FF2B5EF4-FFF2-40B4-BE49-F238E27FC236}">
                <a16:creationId xmlns:a16="http://schemas.microsoft.com/office/drawing/2014/main" id="{49A6251D-C827-4A00-0BDF-E02044AEE2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2b5852eaced_0_426:notes">
            <a:extLst>
              <a:ext uri="{FF2B5EF4-FFF2-40B4-BE49-F238E27FC236}">
                <a16:creationId xmlns:a16="http://schemas.microsoft.com/office/drawing/2014/main" id="{FDA97DC2-DC6A-B080-78C2-D45FBEE321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7607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b5852eace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g2b5852eaced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2b5852eaced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>
          <a:extLst>
            <a:ext uri="{FF2B5EF4-FFF2-40B4-BE49-F238E27FC236}">
              <a16:creationId xmlns:a16="http://schemas.microsoft.com/office/drawing/2014/main" id="{0427B4D8-0C4F-6EE5-428D-75B6306FE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b5852eaced_0_65:notes">
            <a:extLst>
              <a:ext uri="{FF2B5EF4-FFF2-40B4-BE49-F238E27FC236}">
                <a16:creationId xmlns:a16="http://schemas.microsoft.com/office/drawing/2014/main" id="{564B865C-AF0B-140B-AEEB-B27D76674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g2b5852eaced_0_65:notes">
            <a:extLst>
              <a:ext uri="{FF2B5EF4-FFF2-40B4-BE49-F238E27FC236}">
                <a16:creationId xmlns:a16="http://schemas.microsoft.com/office/drawing/2014/main" id="{E8CD714F-318A-DAA1-4E7A-8FE536F044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2b5852eaced_0_65:notes">
            <a:extLst>
              <a:ext uri="{FF2B5EF4-FFF2-40B4-BE49-F238E27FC236}">
                <a16:creationId xmlns:a16="http://schemas.microsoft.com/office/drawing/2014/main" id="{4EF6035F-C7FA-F61B-2F43-ECC963F42F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5275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b5852eaced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g2b5852eaced_0_4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g2b5852eaced_0_4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>
          <a:extLst>
            <a:ext uri="{FF2B5EF4-FFF2-40B4-BE49-F238E27FC236}">
              <a16:creationId xmlns:a16="http://schemas.microsoft.com/office/drawing/2014/main" id="{A99C8FE9-6A6D-CDF4-A9CC-76678F8F9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b5852eaced_0_485:notes">
            <a:extLst>
              <a:ext uri="{FF2B5EF4-FFF2-40B4-BE49-F238E27FC236}">
                <a16:creationId xmlns:a16="http://schemas.microsoft.com/office/drawing/2014/main" id="{0453957B-A403-FCD8-65EF-659D4C37A7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g2b5852eaced_0_485:notes">
            <a:extLst>
              <a:ext uri="{FF2B5EF4-FFF2-40B4-BE49-F238E27FC236}">
                <a16:creationId xmlns:a16="http://schemas.microsoft.com/office/drawing/2014/main" id="{309E4DA3-A56F-B5AE-C626-694A390D0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g2b5852eaced_0_485:notes">
            <a:extLst>
              <a:ext uri="{FF2B5EF4-FFF2-40B4-BE49-F238E27FC236}">
                <a16:creationId xmlns:a16="http://schemas.microsoft.com/office/drawing/2014/main" id="{1C28E98A-B793-59C3-FECC-BFD652C6C5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0520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b5852eace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g2b5852eaced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2b5852eaced_0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5852eaced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b5852eaced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68dd463c6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68dd463c6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68dd463c6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68dd463c6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68dd463c6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68dd463c6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>
          <a:extLst>
            <a:ext uri="{FF2B5EF4-FFF2-40B4-BE49-F238E27FC236}">
              <a16:creationId xmlns:a16="http://schemas.microsoft.com/office/drawing/2014/main" id="{E7BC6124-9A36-504A-CB96-6F1E45FE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68dd463c6f_0_97:notes">
            <a:extLst>
              <a:ext uri="{FF2B5EF4-FFF2-40B4-BE49-F238E27FC236}">
                <a16:creationId xmlns:a16="http://schemas.microsoft.com/office/drawing/2014/main" id="{51F0CB87-46D2-6710-DF9A-D4A5D5DC42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68dd463c6f_0_97:notes">
            <a:extLst>
              <a:ext uri="{FF2B5EF4-FFF2-40B4-BE49-F238E27FC236}">
                <a16:creationId xmlns:a16="http://schemas.microsoft.com/office/drawing/2014/main" id="{C08DDE0D-EF9C-CA63-5C45-F843A36394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8353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>
          <a:extLst>
            <a:ext uri="{FF2B5EF4-FFF2-40B4-BE49-F238E27FC236}">
              <a16:creationId xmlns:a16="http://schemas.microsoft.com/office/drawing/2014/main" id="{4696985B-07F1-84CE-B843-94F1339B2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68dd463c6f_0_97:notes">
            <a:extLst>
              <a:ext uri="{FF2B5EF4-FFF2-40B4-BE49-F238E27FC236}">
                <a16:creationId xmlns:a16="http://schemas.microsoft.com/office/drawing/2014/main" id="{0424FB0C-3038-C881-EF99-31C9B67671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68dd463c6f_0_97:notes">
            <a:extLst>
              <a:ext uri="{FF2B5EF4-FFF2-40B4-BE49-F238E27FC236}">
                <a16:creationId xmlns:a16="http://schemas.microsoft.com/office/drawing/2014/main" id="{3CEA94A1-5AE7-1478-9ED2-7E860B5328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8070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5c099360e7_3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g25c099360e7_3_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25c099360e7_3_2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5852eaced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b5852eaced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5852eaced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b5852eaced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b5852eace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b5852eace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b5852eaced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2b5852eaced_0_6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2b5852eaced_0_6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avec image">
  <p:cSld name="Diapositive de titre avec 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8" name="Google Shape;58;p1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4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1" name="Google Shape;61;p14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rgbClr val="E2606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 01">
  <p:cSld name="DISPOSITION DU TEXTE 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15"/>
          <p:cNvCxnSpPr/>
          <p:nvPr/>
        </p:nvCxnSpPr>
        <p:spPr>
          <a:xfrm rot="10800000" flipH="1">
            <a:off x="4781550" y="3785308"/>
            <a:ext cx="1143431" cy="1352550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5" title="Sous-titre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3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 avec sous-titre">
  <p:cSld name="Comparaison avec sous-tit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4" name="Google Shape;74;p1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75" name="Google Shape;75;p1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" name="Google Shape;76;p1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" name="Google Shape;77;p1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 title="Puces"/>
          <p:cNvSpPr txBox="1">
            <a:spLocks noGrp="1"/>
          </p:cNvSpPr>
          <p:nvPr>
            <p:ph type="body" idx="2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6" title="Puces"/>
          <p:cNvSpPr txBox="1">
            <a:spLocks noGrp="1"/>
          </p:cNvSpPr>
          <p:nvPr>
            <p:ph type="body" idx="4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 title="Sous-titre"/>
          <p:cNvSpPr txBox="1">
            <a:spLocks noGrp="1"/>
          </p:cNvSpPr>
          <p:nvPr>
            <p:ph type="body" idx="5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6" name="Google Shape;86;p1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 avec image">
  <p:cSld name="En-tête de section avec imag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rgbClr val="EE95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7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3" name="Google Shape;93;p17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7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7" name="Google Shape;97;p17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7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que">
  <p:cSld name="Graphiqu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01" name="Google Shape;101;p1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18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" name="Google Shape;103;p1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8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08" name="Google Shape;108;p18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398860" y="1504321"/>
            <a:ext cx="3919323" cy="306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 title="Graphique"/>
          <p:cNvSpPr>
            <a:spLocks noGrp="1"/>
          </p:cNvSpPr>
          <p:nvPr>
            <p:ph type="chart" idx="3"/>
          </p:nvPr>
        </p:nvSpPr>
        <p:spPr>
          <a:xfrm>
            <a:off x="4347086" y="1504322"/>
            <a:ext cx="4289548" cy="306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 02">
  <p:cSld name="Disposition du texte 0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>
            <a:spLocks noGrp="1"/>
          </p:cNvSpPr>
          <p:nvPr>
            <p:ph type="pic" idx="2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4" name="Google Shape;114;p19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rot="10800000" flipH="1">
            <a:off x="7764236" y="889089"/>
            <a:ext cx="1379764" cy="122546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9" title="Sous-titre"/>
          <p:cNvSpPr txBox="1">
            <a:spLocks noGrp="1"/>
          </p:cNvSpPr>
          <p:nvPr>
            <p:ph type="body" idx="3"/>
          </p:nvPr>
        </p:nvSpPr>
        <p:spPr>
          <a:xfrm>
            <a:off x="398534" y="1922608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8305038" y="178308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19" name="Google Shape;119;p19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au">
  <p:cSld name="Tableau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 title="Tableau"/>
          <p:cNvSpPr>
            <a:spLocks noGrp="1"/>
          </p:cNvSpPr>
          <p:nvPr>
            <p:ph type="tbl" idx="2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5" name="Google Shape;125;p2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2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7" name="Google Shape;127;p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32" name="Google Shape;132;p20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nde photo">
  <p:cSld name="Grande pho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 rot="10800000" flipH="1">
            <a:off x="0" y="-4"/>
            <a:ext cx="8810625" cy="4724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 title="Image"/>
          <p:cNvSpPr>
            <a:spLocks noGrp="1"/>
          </p:cNvSpPr>
          <p:nvPr>
            <p:ph type="pic" idx="2"/>
          </p:nvPr>
        </p:nvSpPr>
        <p:spPr>
          <a:xfrm>
            <a:off x="269422" y="244928"/>
            <a:ext cx="8605156" cy="465364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36" name="Google Shape;136;p21"/>
          <p:cNvCxnSpPr/>
          <p:nvPr/>
        </p:nvCxnSpPr>
        <p:spPr>
          <a:xfrm rot="10800000" flipH="1">
            <a:off x="0" y="4008665"/>
            <a:ext cx="1771650" cy="9307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1" title="Titre "/>
          <p:cNvSpPr txBox="1">
            <a:spLocks noGrp="1"/>
          </p:cNvSpPr>
          <p:nvPr>
            <p:ph type="title"/>
          </p:nvPr>
        </p:nvSpPr>
        <p:spPr>
          <a:xfrm>
            <a:off x="269422" y="419101"/>
            <a:ext cx="6249917" cy="704849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16000" tIns="34275" rIns="68575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rci">
  <p:cSld name="Merci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5117197" y="2595872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2"/>
          </p:nvPr>
        </p:nvSpPr>
        <p:spPr>
          <a:xfrm>
            <a:off x="5117197" y="287958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3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5117197" y="344621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844204" y="2628935"/>
            <a:ext cx="194156" cy="194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880717" y="2923490"/>
            <a:ext cx="121130" cy="2220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4844204" y="3245959"/>
            <a:ext cx="194156" cy="1412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853787" y="3487561"/>
            <a:ext cx="174989" cy="1749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2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22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2"/>
          <p:cNvSpPr>
            <a:spLocks noGrp="1"/>
          </p:cNvSpPr>
          <p:nvPr>
            <p:ph type="pic" idx="5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 title="Titre"/>
          <p:cNvSpPr txBox="1">
            <a:spLocks noGrp="1"/>
          </p:cNvSpPr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23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3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>
  <p:cSld name="En-tête de sec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24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4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24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4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5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3" name="Google Shape;173;p25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74" name="Google Shape;174;p2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6" name="Google Shape;176;p2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5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78" name="Google Shape;178;p25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81" name="Google Shape;181;p25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89008" y="1253943"/>
            <a:ext cx="8126342" cy="337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5" name="Google Shape;185;p2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86" name="Google Shape;186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" name="Google Shape;188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90" name="Google Shape;190;p2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93" name="Google Shape;193;p2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2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7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8" name="Google Shape;198;p27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9" name="Google Shape;199;p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7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1" name="Google Shape;201;p2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203" name="Google Shape;203;p27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06" name="Google Shape;206;p27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2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3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4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>
  <p:cSld name="Contenu avec légen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8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8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28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2"/>
          </p:nvPr>
        </p:nvSpPr>
        <p:spPr>
          <a:xfrm>
            <a:off x="4620987" y="1718035"/>
            <a:ext cx="4352754" cy="325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>
  <p:cSld name="Image avec légen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9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9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9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4" name="Google Shape;224;p29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29"/>
          <p:cNvSpPr>
            <a:spLocks noGrp="1"/>
          </p:cNvSpPr>
          <p:nvPr>
            <p:ph type="pic" idx="2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29" name="Google Shape;229;p3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0" name="Google Shape;230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3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" name="Google Shape;232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>
  <p:cSld name="Titre uniquem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38" name="Google Shape;238;p31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9" name="Google Shape;239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3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1" name="Google Shape;241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31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ctrTitle"/>
          </p:nvPr>
        </p:nvSpPr>
        <p:spPr>
          <a:xfrm>
            <a:off x="4781800" y="1138687"/>
            <a:ext cx="3321300" cy="157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fr" b="0" dirty="0">
                <a:latin typeface="Bebas Neue"/>
                <a:ea typeface="Bebas Neue"/>
                <a:cs typeface="Bebas Neue"/>
                <a:sym typeface="Bebas Neue"/>
              </a:rPr>
              <a:t>Projet DATAIMMO Création et utilisation de la base de données</a:t>
            </a:r>
            <a:endParaRPr b="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56" name="Google Shape;256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0217" y="3713672"/>
            <a:ext cx="4303784" cy="142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5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D7692185-CADC-FE95-9827-4A6CEF323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>
            <a:extLst>
              <a:ext uri="{FF2B5EF4-FFF2-40B4-BE49-F238E27FC236}">
                <a16:creationId xmlns:a16="http://schemas.microsoft.com/office/drawing/2014/main" id="{CD54AA05-B496-5710-183E-81C574B4AB1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9" name="Google Shape;319;p41">
            <a:extLst>
              <a:ext uri="{FF2B5EF4-FFF2-40B4-BE49-F238E27FC236}">
                <a16:creationId xmlns:a16="http://schemas.microsoft.com/office/drawing/2014/main" id="{2D396433-3780-8615-90BB-B4E83775536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52DF98-7FD3-8A00-C2B2-76D5CA7CD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5675"/>
            <a:ext cx="9144000" cy="19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9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1001325" y="2385425"/>
            <a:ext cx="71961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4400" b="0">
                <a:latin typeface="Bebas Neue"/>
                <a:ea typeface="Bebas Neue"/>
                <a:cs typeface="Bebas Neue"/>
                <a:sym typeface="Bebas Neue"/>
              </a:rPr>
              <a:t>Le SCHéma relationnel normalisé</a:t>
            </a:r>
            <a:endParaRPr sz="4400" b="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E9E9E"/>
                </a:solidFill>
              </a:rPr>
              <a:t>Draw.io</a:t>
            </a:r>
            <a:endParaRPr/>
          </a:p>
        </p:txBody>
      </p:sp>
      <p:sp>
        <p:nvSpPr>
          <p:cNvPr id="332" name="Google Shape;332;p43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34B843-1A31-FE4B-FE7C-66E74D192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64" y="496515"/>
            <a:ext cx="7444596" cy="42707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45425" y="1664025"/>
            <a:ext cx="8792700" cy="14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70"/>
              <a:buFont typeface="Calibri"/>
              <a:buNone/>
            </a:pPr>
            <a:r>
              <a:rPr lang="fr" sz="3970" b="0">
                <a:latin typeface="Bebas Neue"/>
                <a:ea typeface="Bebas Neue"/>
                <a:cs typeface="Bebas Neue"/>
                <a:sym typeface="Bebas Neue"/>
              </a:rPr>
              <a:t>La base de données avec les tables créées et les données chargées</a:t>
            </a:r>
            <a:endParaRPr sz="6600" b="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836317F-1683-1905-D7DA-0B0CAB5D4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7" y="250167"/>
            <a:ext cx="7875917" cy="38991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96F8E14-A588-D503-A3DC-ACDF130EE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17" y="4149306"/>
            <a:ext cx="7875917" cy="7986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 dirty="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 dirty="0"/>
          </a:p>
        </p:txBody>
      </p:sp>
      <p:sp>
        <p:nvSpPr>
          <p:cNvPr id="359" name="Google Shape;359;p4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F0764E-BF84-EC6E-ACFC-B95F8635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46" y="478434"/>
            <a:ext cx="8027461" cy="361914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8CA9F9-39F9-3578-29F8-F29243A38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45" y="4166559"/>
            <a:ext cx="8027461" cy="3968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8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8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8"/>
          <p:cNvSpPr txBox="1">
            <a:spLocks noGrp="1"/>
          </p:cNvSpPr>
          <p:nvPr>
            <p:ph type="title"/>
          </p:nvPr>
        </p:nvSpPr>
        <p:spPr>
          <a:xfrm>
            <a:off x="4789075" y="1743075"/>
            <a:ext cx="32691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fr" sz="3800" b="0">
                <a:latin typeface="Bebas Neue"/>
                <a:ea typeface="Bebas Neue"/>
                <a:cs typeface="Bebas Neue"/>
                <a:sym typeface="Bebas Neue"/>
              </a:rPr>
              <a:t>Requêtes SQL </a:t>
            </a:r>
            <a:endParaRPr sz="3800" b="0"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fr" sz="3800" b="0">
                <a:latin typeface="Bebas Neue"/>
                <a:ea typeface="Bebas Neue"/>
                <a:cs typeface="Bebas Neue"/>
                <a:sym typeface="Bebas Neue"/>
              </a:rPr>
              <a:t>et résultats</a:t>
            </a:r>
            <a:endParaRPr sz="38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1" name="Google Shape;371;p48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48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>
            <a:spLocks noGrp="1"/>
          </p:cNvSpPr>
          <p:nvPr>
            <p:ph type="title"/>
          </p:nvPr>
        </p:nvSpPr>
        <p:spPr>
          <a:xfrm>
            <a:off x="389000" y="267699"/>
            <a:ext cx="62499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>
                <a:latin typeface="Bebas Neue"/>
                <a:ea typeface="Bebas Neue"/>
                <a:cs typeface="Bebas Neue"/>
                <a:sym typeface="Bebas Neue"/>
              </a:rPr>
              <a:t>Requête 1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9" name="Google Shape;379;p4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sp>
        <p:nvSpPr>
          <p:cNvPr id="380" name="Google Shape;380;p49"/>
          <p:cNvSpPr txBox="1">
            <a:spLocks noGrp="1"/>
          </p:cNvSpPr>
          <p:nvPr>
            <p:ph type="body" idx="1"/>
          </p:nvPr>
        </p:nvSpPr>
        <p:spPr>
          <a:xfrm>
            <a:off x="390377" y="956500"/>
            <a:ext cx="7205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 dirty="0">
                <a:latin typeface="Lexend SemiBold"/>
                <a:ea typeface="Lexend SemiBold"/>
                <a:cs typeface="Lexend SemiBold"/>
                <a:sym typeface="Lexend SemiBold"/>
              </a:rPr>
              <a:t>Nombre total d’appartements vendus au 1er semestre 2020:</a:t>
            </a:r>
            <a:endParaRPr dirty="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D548F46-4B4D-17B6-CFB3-ACD099016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57" y="1943012"/>
            <a:ext cx="8078717" cy="1257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7"/>
          <p:cNvSpPr txBox="1">
            <a:spLocks noGrp="1"/>
          </p:cNvSpPr>
          <p:nvPr>
            <p:ph type="title"/>
          </p:nvPr>
        </p:nvSpPr>
        <p:spPr>
          <a:xfrm>
            <a:off x="389005" y="4375"/>
            <a:ext cx="24723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>
                <a:latin typeface="Bebas Neue"/>
                <a:ea typeface="Bebas Neue"/>
                <a:cs typeface="Bebas Neue"/>
                <a:sym typeface="Bebas Neue"/>
              </a:rPr>
              <a:t>Requête 2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3" name="Google Shape;463;p5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64" name="Google Shape;464;p5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sp>
        <p:nvSpPr>
          <p:cNvPr id="4" name="Google Shape;380;p49">
            <a:extLst>
              <a:ext uri="{FF2B5EF4-FFF2-40B4-BE49-F238E27FC236}">
                <a16:creationId xmlns:a16="http://schemas.microsoft.com/office/drawing/2014/main" id="{3C666E9A-534B-1175-E2B9-E3F53044CC43}"/>
              </a:ext>
            </a:extLst>
          </p:cNvPr>
          <p:cNvSpPr txBox="1">
            <a:spLocks/>
          </p:cNvSpPr>
          <p:nvPr/>
        </p:nvSpPr>
        <p:spPr>
          <a:xfrm>
            <a:off x="390377" y="956500"/>
            <a:ext cx="7205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>
                <a:latin typeface="Lexend SemiBold"/>
                <a:ea typeface="Lexend SemiBold"/>
                <a:cs typeface="Lexend SemiBold"/>
                <a:sym typeface="Lexend SemiBold"/>
              </a:rPr>
              <a:t>Le nombre de ventes d’appartement par région pour le 1er semestre 2020:</a:t>
            </a:r>
          </a:p>
          <a:p>
            <a:pPr marL="0" indent="0">
              <a:spcBef>
                <a:spcPts val="0"/>
              </a:spcBef>
            </a:pPr>
            <a:endParaRPr lang="fr-FR" dirty="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1BD0BB-58B3-9B3F-567C-0BBB5DAF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59" y="1332356"/>
            <a:ext cx="8177469" cy="2967925"/>
          </a:xfrm>
          <a:prstGeom prst="rect">
            <a:avLst/>
          </a:prstGeom>
        </p:spPr>
      </p:pic>
      <p:sp>
        <p:nvSpPr>
          <p:cNvPr id="5" name="Google Shape;380;p49">
            <a:extLst>
              <a:ext uri="{FF2B5EF4-FFF2-40B4-BE49-F238E27FC236}">
                <a16:creationId xmlns:a16="http://schemas.microsoft.com/office/drawing/2014/main" id="{1B1EEDF8-B0D8-9AD4-FBD5-8ED165526200}"/>
              </a:ext>
            </a:extLst>
          </p:cNvPr>
          <p:cNvSpPr txBox="1">
            <a:spLocks/>
          </p:cNvSpPr>
          <p:nvPr/>
        </p:nvSpPr>
        <p:spPr>
          <a:xfrm>
            <a:off x="389005" y="4434686"/>
            <a:ext cx="7205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>
                <a:latin typeface="Lexend SemiBold"/>
                <a:ea typeface="Lexend SemiBold"/>
                <a:cs typeface="Lexend SemiBold"/>
                <a:sym typeface="Lexend SemiBold"/>
              </a:rPr>
              <a:t>L'Île-de-France compatibilise presque 50% des ventes d’appartements </a:t>
            </a:r>
          </a:p>
          <a:p>
            <a:pPr marL="0" indent="0">
              <a:spcBef>
                <a:spcPts val="0"/>
              </a:spcBef>
            </a:pPr>
            <a:endParaRPr lang="fr-FR" dirty="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"/>
          <p:cNvSpPr txBox="1">
            <a:spLocks noGrp="1"/>
          </p:cNvSpPr>
          <p:nvPr>
            <p:ph type="title"/>
          </p:nvPr>
        </p:nvSpPr>
        <p:spPr>
          <a:xfrm>
            <a:off x="389006" y="4375"/>
            <a:ext cx="17796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>
                <a:latin typeface="Bebas Neue"/>
                <a:ea typeface="Bebas Neue"/>
                <a:cs typeface="Bebas Neue"/>
                <a:sym typeface="Bebas Neue"/>
              </a:rPr>
              <a:t>Requête 3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3" name="Google Shape;423;p53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24" name="Google Shape;424;p53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sp>
        <p:nvSpPr>
          <p:cNvPr id="4" name="Google Shape;380;p49">
            <a:extLst>
              <a:ext uri="{FF2B5EF4-FFF2-40B4-BE49-F238E27FC236}">
                <a16:creationId xmlns:a16="http://schemas.microsoft.com/office/drawing/2014/main" id="{DF50BB16-883B-990F-2CD2-BB5DB8855832}"/>
              </a:ext>
            </a:extLst>
          </p:cNvPr>
          <p:cNvSpPr txBox="1">
            <a:spLocks/>
          </p:cNvSpPr>
          <p:nvPr/>
        </p:nvSpPr>
        <p:spPr>
          <a:xfrm>
            <a:off x="390377" y="956500"/>
            <a:ext cx="7205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>
                <a:latin typeface="Lexend SemiBold"/>
                <a:ea typeface="Lexend SemiBold"/>
                <a:cs typeface="Lexend SemiBold"/>
                <a:sym typeface="Lexend SemiBold"/>
              </a:rPr>
              <a:t>Proportion des ventes d’appartements par le nombre de pièces: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E66F61B-F6E7-70B0-2566-E73C3C81F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7" y="1348949"/>
            <a:ext cx="8136998" cy="3057952"/>
          </a:xfrm>
          <a:prstGeom prst="rect">
            <a:avLst/>
          </a:prstGeom>
        </p:spPr>
      </p:pic>
      <p:sp>
        <p:nvSpPr>
          <p:cNvPr id="2" name="Google Shape;380;p49">
            <a:extLst>
              <a:ext uri="{FF2B5EF4-FFF2-40B4-BE49-F238E27FC236}">
                <a16:creationId xmlns:a16="http://schemas.microsoft.com/office/drawing/2014/main" id="{D504E1EA-54AF-D9FA-45BF-759356EB1E95}"/>
              </a:ext>
            </a:extLst>
          </p:cNvPr>
          <p:cNvSpPr txBox="1">
            <a:spLocks/>
          </p:cNvSpPr>
          <p:nvPr/>
        </p:nvSpPr>
        <p:spPr>
          <a:xfrm>
            <a:off x="318491" y="4447613"/>
            <a:ext cx="7205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>
                <a:latin typeface="Lexend SemiBold"/>
                <a:ea typeface="Lexend SemiBold"/>
                <a:cs typeface="Lexend SemiBold"/>
                <a:sym typeface="Lexend SemiBold"/>
              </a:rPr>
              <a:t>Les appartements de petites et moyennes surfaces sont les plus vendus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>
                <a:latin typeface="Bebas Neue"/>
                <a:ea typeface="Bebas Neue"/>
                <a:cs typeface="Bebas Neue"/>
                <a:sym typeface="Bebas Neue"/>
              </a:rPr>
              <a:t>Contexte du projet</a:t>
            </a:r>
            <a:endParaRPr b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accent6"/>
                </a:solidFill>
                <a:latin typeface="Lexend SemiBold"/>
                <a:cs typeface="Arial"/>
                <a:sym typeface="Lexend"/>
              </a:rPr>
              <a:t>But : création d’un modèle permettant une meilleure prévision des prix de </a:t>
            </a:r>
            <a:endParaRPr sz="1500" dirty="0">
              <a:solidFill>
                <a:schemeClr val="accent6"/>
              </a:solidFill>
              <a:latin typeface="Lexend SemiBold"/>
              <a:cs typeface="Arial"/>
              <a:sym typeface="Lexen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accent6"/>
                </a:solidFill>
                <a:latin typeface="Lexend SemiBold"/>
                <a:cs typeface="Arial"/>
                <a:sym typeface="Lexend"/>
              </a:rPr>
              <a:t>vente des biens immobiliers </a:t>
            </a:r>
            <a:endParaRPr sz="1500" dirty="0">
              <a:solidFill>
                <a:schemeClr val="accent6"/>
              </a:solidFill>
              <a:latin typeface="Lexend SemiBold"/>
              <a:cs typeface="Arial"/>
              <a:sym typeface="Lexen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6"/>
              </a:solidFill>
              <a:latin typeface="Lexend SemiBold"/>
              <a:cs typeface="Arial"/>
              <a:sym typeface="Lexen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accent6"/>
                </a:solidFill>
                <a:latin typeface="Lexend SemiBold"/>
                <a:cs typeface="Arial"/>
                <a:sym typeface="Lexend"/>
              </a:rPr>
              <a:t>Modification de la base de données permettant de collecter les transactions immobilières et foncières en France</a:t>
            </a:r>
            <a:endParaRPr sz="1500" dirty="0">
              <a:solidFill>
                <a:schemeClr val="accent6"/>
              </a:solidFill>
              <a:latin typeface="Lexend SemiBold"/>
              <a:cs typeface="Arial"/>
              <a:sym typeface="Lexend"/>
            </a:endParaRPr>
          </a:p>
        </p:txBody>
      </p:sp>
      <p:pic>
        <p:nvPicPr>
          <p:cNvPr id="265" name="Google Shape;265;p34" title="Horizon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312" r="23313"/>
          <a:stretch/>
        </p:blipFill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66" name="Google Shape;266;p34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2"/>
          <p:cNvSpPr txBox="1">
            <a:spLocks noGrp="1"/>
          </p:cNvSpPr>
          <p:nvPr>
            <p:ph type="title"/>
          </p:nvPr>
        </p:nvSpPr>
        <p:spPr>
          <a:xfrm>
            <a:off x="389006" y="4375"/>
            <a:ext cx="2109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>
                <a:latin typeface="Bebas Neue"/>
                <a:ea typeface="Bebas Neue"/>
                <a:cs typeface="Bebas Neue"/>
                <a:sym typeface="Bebas Neue"/>
              </a:rPr>
              <a:t>Requête 4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1" name="Google Shape;511;p6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512" name="Google Shape;512;p6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sp>
        <p:nvSpPr>
          <p:cNvPr id="2" name="Google Shape;380;p49">
            <a:extLst>
              <a:ext uri="{FF2B5EF4-FFF2-40B4-BE49-F238E27FC236}">
                <a16:creationId xmlns:a16="http://schemas.microsoft.com/office/drawing/2014/main" id="{067BA3AD-2F70-0F8A-4414-7C2CFB44DCC0}"/>
              </a:ext>
            </a:extLst>
          </p:cNvPr>
          <p:cNvSpPr txBox="1">
            <a:spLocks/>
          </p:cNvSpPr>
          <p:nvPr/>
        </p:nvSpPr>
        <p:spPr>
          <a:xfrm>
            <a:off x="390377" y="956500"/>
            <a:ext cx="7205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>
                <a:latin typeface="Lexend SemiBold"/>
                <a:ea typeface="Lexend SemiBold"/>
                <a:cs typeface="Lexend SemiBold"/>
                <a:sym typeface="Lexend SemiBold"/>
              </a:rPr>
              <a:t>Liste des 10 départements où le prix du mètre carré est le plus élevé:</a:t>
            </a:r>
          </a:p>
        </p:txBody>
      </p:sp>
      <p:sp>
        <p:nvSpPr>
          <p:cNvPr id="3" name="Google Shape;380;p49">
            <a:extLst>
              <a:ext uri="{FF2B5EF4-FFF2-40B4-BE49-F238E27FC236}">
                <a16:creationId xmlns:a16="http://schemas.microsoft.com/office/drawing/2014/main" id="{7F6F1F02-99CA-45B0-26C8-AAFF4A8CB42E}"/>
              </a:ext>
            </a:extLst>
          </p:cNvPr>
          <p:cNvSpPr txBox="1">
            <a:spLocks/>
          </p:cNvSpPr>
          <p:nvPr/>
        </p:nvSpPr>
        <p:spPr>
          <a:xfrm>
            <a:off x="327117" y="4310663"/>
            <a:ext cx="7205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>
                <a:latin typeface="Lexend SemiBold"/>
                <a:ea typeface="Lexend SemiBold"/>
                <a:cs typeface="Lexend SemiBold"/>
                <a:sym typeface="Lexend SemiBold"/>
              </a:rPr>
              <a:t>Paris et sa région restent le secteur immobilier le plus cher de France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E6F1B4-1EC2-C2DC-3FB9-0E7207D80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7" y="1438102"/>
            <a:ext cx="8106332" cy="27488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>
          <a:extLst>
            <a:ext uri="{FF2B5EF4-FFF2-40B4-BE49-F238E27FC236}">
              <a16:creationId xmlns:a16="http://schemas.microsoft.com/office/drawing/2014/main" id="{969F07D9-5091-5611-58C3-A5F66CE3D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2">
            <a:extLst>
              <a:ext uri="{FF2B5EF4-FFF2-40B4-BE49-F238E27FC236}">
                <a16:creationId xmlns:a16="http://schemas.microsoft.com/office/drawing/2014/main" id="{28F0B57F-10D7-C3D3-4E76-25174CA683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6" y="4375"/>
            <a:ext cx="2109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>
                <a:latin typeface="Bebas Neue"/>
                <a:ea typeface="Bebas Neue"/>
                <a:cs typeface="Bebas Neue"/>
                <a:sym typeface="Bebas Neue"/>
              </a:rPr>
              <a:t>Requête 5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1" name="Google Shape;511;p62">
            <a:extLst>
              <a:ext uri="{FF2B5EF4-FFF2-40B4-BE49-F238E27FC236}">
                <a16:creationId xmlns:a16="http://schemas.microsoft.com/office/drawing/2014/main" id="{DD60E915-765C-C1B7-8501-C179AF5FA93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512" name="Google Shape;512;p62">
            <a:extLst>
              <a:ext uri="{FF2B5EF4-FFF2-40B4-BE49-F238E27FC236}">
                <a16:creationId xmlns:a16="http://schemas.microsoft.com/office/drawing/2014/main" id="{36396C94-41F8-4DEF-B1C3-7AED32184A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  <p:sp>
        <p:nvSpPr>
          <p:cNvPr id="2" name="Google Shape;380;p49">
            <a:extLst>
              <a:ext uri="{FF2B5EF4-FFF2-40B4-BE49-F238E27FC236}">
                <a16:creationId xmlns:a16="http://schemas.microsoft.com/office/drawing/2014/main" id="{DE4F9887-5259-C7D2-FC17-252FBE066F51}"/>
              </a:ext>
            </a:extLst>
          </p:cNvPr>
          <p:cNvSpPr txBox="1">
            <a:spLocks/>
          </p:cNvSpPr>
          <p:nvPr/>
        </p:nvSpPr>
        <p:spPr>
          <a:xfrm>
            <a:off x="390377" y="956500"/>
            <a:ext cx="7205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Prix moyen du mètre carré d’une maison en Île-de-France</a:t>
            </a:r>
            <a:r>
              <a:rPr lang="fr-FR" dirty="0">
                <a:latin typeface="Lexend SemiBold"/>
                <a:ea typeface="Lexend SemiBold"/>
                <a:cs typeface="Lexend SemiBold"/>
                <a:sym typeface="Lexend SemiBold"/>
              </a:rPr>
              <a:t>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590C6A-85DD-632B-C610-5DDC1A92E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7" y="2123742"/>
            <a:ext cx="8106331" cy="9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51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>
          <a:extLst>
            <a:ext uri="{FF2B5EF4-FFF2-40B4-BE49-F238E27FC236}">
              <a16:creationId xmlns:a16="http://schemas.microsoft.com/office/drawing/2014/main" id="{EB87283C-A4B7-B8C7-32CD-554C913F9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2">
            <a:extLst>
              <a:ext uri="{FF2B5EF4-FFF2-40B4-BE49-F238E27FC236}">
                <a16:creationId xmlns:a16="http://schemas.microsoft.com/office/drawing/2014/main" id="{04E0809F-CAE9-8DD4-A204-36FDEAA8CE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6" y="4375"/>
            <a:ext cx="2109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>
                <a:latin typeface="Bebas Neue"/>
                <a:ea typeface="Bebas Neue"/>
                <a:cs typeface="Bebas Neue"/>
                <a:sym typeface="Bebas Neue"/>
              </a:rPr>
              <a:t>Requête 6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1" name="Google Shape;511;p62">
            <a:extLst>
              <a:ext uri="{FF2B5EF4-FFF2-40B4-BE49-F238E27FC236}">
                <a16:creationId xmlns:a16="http://schemas.microsoft.com/office/drawing/2014/main" id="{9ED8FB57-3CB8-167A-C01D-237255D0903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512" name="Google Shape;512;p62">
            <a:extLst>
              <a:ext uri="{FF2B5EF4-FFF2-40B4-BE49-F238E27FC236}">
                <a16:creationId xmlns:a16="http://schemas.microsoft.com/office/drawing/2014/main" id="{146887FA-769F-40C1-D645-818701BC72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  <p:sp>
        <p:nvSpPr>
          <p:cNvPr id="2" name="Google Shape;380;p49">
            <a:extLst>
              <a:ext uri="{FF2B5EF4-FFF2-40B4-BE49-F238E27FC236}">
                <a16:creationId xmlns:a16="http://schemas.microsoft.com/office/drawing/2014/main" id="{6DAF78F3-ADF9-4037-32A5-1C2CD14DC01B}"/>
              </a:ext>
            </a:extLst>
          </p:cNvPr>
          <p:cNvSpPr txBox="1">
            <a:spLocks/>
          </p:cNvSpPr>
          <p:nvPr/>
        </p:nvSpPr>
        <p:spPr>
          <a:xfrm>
            <a:off x="390377" y="956500"/>
            <a:ext cx="7205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Liste des 10 appartements les plus chers avec la région et le nombre de mètres carrés</a:t>
            </a:r>
            <a:r>
              <a:rPr lang="fr-FR" dirty="0">
                <a:latin typeface="Lexend SemiBold"/>
                <a:ea typeface="Lexend SemiBold"/>
                <a:cs typeface="Lexend SemiBold"/>
                <a:sym typeface="Lexend SemiBold"/>
              </a:rPr>
              <a:t>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FFBB98-E679-7412-0EDA-A9C15CAE9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7" y="1706713"/>
            <a:ext cx="8505645" cy="1847369"/>
          </a:xfrm>
          <a:prstGeom prst="rect">
            <a:avLst/>
          </a:prstGeom>
        </p:spPr>
      </p:pic>
      <p:sp>
        <p:nvSpPr>
          <p:cNvPr id="3" name="Google Shape;380;p49">
            <a:extLst>
              <a:ext uri="{FF2B5EF4-FFF2-40B4-BE49-F238E27FC236}">
                <a16:creationId xmlns:a16="http://schemas.microsoft.com/office/drawing/2014/main" id="{AF37208E-E485-2E21-2FA0-4D7EAF005F4C}"/>
              </a:ext>
            </a:extLst>
          </p:cNvPr>
          <p:cNvSpPr txBox="1">
            <a:spLocks/>
          </p:cNvSpPr>
          <p:nvPr/>
        </p:nvSpPr>
        <p:spPr>
          <a:xfrm>
            <a:off x="318490" y="3852414"/>
            <a:ext cx="7205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Certaines valeurs doivent être vérifiées notamment les surfaces habitables</a:t>
            </a:r>
            <a:endParaRPr lang="fr-FR" dirty="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53534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 txBox="1">
            <a:spLocks noGrp="1"/>
          </p:cNvSpPr>
          <p:nvPr>
            <p:ph type="title"/>
          </p:nvPr>
        </p:nvSpPr>
        <p:spPr>
          <a:xfrm>
            <a:off x="389008" y="43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>
                <a:latin typeface="Bebas Neue"/>
                <a:ea typeface="Bebas Neue"/>
                <a:cs typeface="Bebas Neue"/>
                <a:sym typeface="Bebas Neue"/>
              </a:rPr>
              <a:t>Requête 7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9" name="Google Shape;389;p5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Ajouter un pied de page</a:t>
            </a:r>
            <a:endParaRPr dirty="0"/>
          </a:p>
        </p:txBody>
      </p:sp>
      <p:sp>
        <p:nvSpPr>
          <p:cNvPr id="390" name="Google Shape;390;p5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  <p:sp>
        <p:nvSpPr>
          <p:cNvPr id="2" name="Google Shape;380;p49">
            <a:extLst>
              <a:ext uri="{FF2B5EF4-FFF2-40B4-BE49-F238E27FC236}">
                <a16:creationId xmlns:a16="http://schemas.microsoft.com/office/drawing/2014/main" id="{8A2578C2-0F9F-C3FF-FB6A-8D1C55A4F33D}"/>
              </a:ext>
            </a:extLst>
          </p:cNvPr>
          <p:cNvSpPr txBox="1">
            <a:spLocks/>
          </p:cNvSpPr>
          <p:nvPr/>
        </p:nvSpPr>
        <p:spPr>
          <a:xfrm>
            <a:off x="390377" y="956500"/>
            <a:ext cx="7205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>
                <a:latin typeface="Lexend SemiBold"/>
                <a:ea typeface="Lexend SemiBold"/>
                <a:cs typeface="Lexend SemiBold"/>
                <a:sym typeface="Lexend SemiBold"/>
              </a:rPr>
              <a:t>Taux d’évolution du nombre de ventes entre le premier et le second trimestre de 2020: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FCFF5B-1561-40B8-1475-BFC735793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7" y="1829179"/>
            <a:ext cx="8453887" cy="144890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D98CAE7-D32F-5C0C-DCC8-45B3AC782A45}"/>
              </a:ext>
            </a:extLst>
          </p:cNvPr>
          <p:cNvSpPr txBox="1"/>
          <p:nvPr/>
        </p:nvSpPr>
        <p:spPr>
          <a:xfrm>
            <a:off x="253897" y="3694162"/>
            <a:ext cx="8453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err="1">
                <a:solidFill>
                  <a:schemeClr val="accent6"/>
                </a:solidFill>
                <a:latin typeface="Lexend SemiBold"/>
                <a:sym typeface="Calibri"/>
              </a:rPr>
              <a:t>vpt</a:t>
            </a:r>
            <a:r>
              <a:rPr lang="fr-FR" sz="1500" dirty="0">
                <a:solidFill>
                  <a:schemeClr val="accent6"/>
                </a:solidFill>
                <a:latin typeface="Lexend SemiBold"/>
                <a:sym typeface="Calibri"/>
              </a:rPr>
              <a:t> (vente premier trimestre):16824</a:t>
            </a:r>
          </a:p>
          <a:p>
            <a:r>
              <a:rPr lang="fr-FR" sz="1500" dirty="0" err="1">
                <a:solidFill>
                  <a:schemeClr val="accent6"/>
                </a:solidFill>
                <a:latin typeface="Lexend SemiBold"/>
                <a:sym typeface="Calibri"/>
              </a:rPr>
              <a:t>vst</a:t>
            </a:r>
            <a:r>
              <a:rPr lang="fr-FR" sz="1500" dirty="0">
                <a:solidFill>
                  <a:schemeClr val="accent6"/>
                </a:solidFill>
                <a:latin typeface="Lexend SemiBold"/>
                <a:sym typeface="Calibri"/>
              </a:rPr>
              <a:t> (vente second trimestre): 17382</a:t>
            </a:r>
          </a:p>
          <a:p>
            <a:endParaRPr lang="fr-FR" sz="1500" dirty="0">
              <a:solidFill>
                <a:schemeClr val="accent6"/>
              </a:solidFill>
              <a:latin typeface="Lexend SemiBold"/>
              <a:sym typeface="Calibri"/>
            </a:endParaRPr>
          </a:p>
          <a:p>
            <a:r>
              <a:rPr lang="fr-FR" sz="1500" dirty="0">
                <a:solidFill>
                  <a:schemeClr val="accent6"/>
                </a:solidFill>
                <a:latin typeface="Lexend SemiBold"/>
                <a:sym typeface="Calibri"/>
              </a:rPr>
              <a:t>Taux d’évolution positif de 3,32% signifiant une bonne dynamique du marché immobilier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>
          <a:extLst>
            <a:ext uri="{FF2B5EF4-FFF2-40B4-BE49-F238E27FC236}">
              <a16:creationId xmlns:a16="http://schemas.microsoft.com/office/drawing/2014/main" id="{D2CD3AAD-72BD-74C6-5E63-264D521F5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>
            <a:extLst>
              <a:ext uri="{FF2B5EF4-FFF2-40B4-BE49-F238E27FC236}">
                <a16:creationId xmlns:a16="http://schemas.microsoft.com/office/drawing/2014/main" id="{6C3CA001-5F16-0F3B-17DA-55F7962ABF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43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>
                <a:latin typeface="Bebas Neue"/>
                <a:ea typeface="Bebas Neue"/>
                <a:cs typeface="Bebas Neue"/>
                <a:sym typeface="Bebas Neue"/>
              </a:rPr>
              <a:t>Requête 8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9" name="Google Shape;389;p50">
            <a:extLst>
              <a:ext uri="{FF2B5EF4-FFF2-40B4-BE49-F238E27FC236}">
                <a16:creationId xmlns:a16="http://schemas.microsoft.com/office/drawing/2014/main" id="{01965BA1-968F-19D0-8A9E-33D0D1EAD76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Ajouter un pied de page</a:t>
            </a:r>
            <a:endParaRPr dirty="0"/>
          </a:p>
        </p:txBody>
      </p:sp>
      <p:sp>
        <p:nvSpPr>
          <p:cNvPr id="390" name="Google Shape;390;p50">
            <a:extLst>
              <a:ext uri="{FF2B5EF4-FFF2-40B4-BE49-F238E27FC236}">
                <a16:creationId xmlns:a16="http://schemas.microsoft.com/office/drawing/2014/main" id="{091267E3-E1CC-9009-FA63-8C6FCA9D88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  <p:sp>
        <p:nvSpPr>
          <p:cNvPr id="2" name="Google Shape;380;p49">
            <a:extLst>
              <a:ext uri="{FF2B5EF4-FFF2-40B4-BE49-F238E27FC236}">
                <a16:creationId xmlns:a16="http://schemas.microsoft.com/office/drawing/2014/main" id="{EAD4C4BC-0063-21E0-9BD0-4412C537E328}"/>
              </a:ext>
            </a:extLst>
          </p:cNvPr>
          <p:cNvSpPr txBox="1">
            <a:spLocks/>
          </p:cNvSpPr>
          <p:nvPr/>
        </p:nvSpPr>
        <p:spPr>
          <a:xfrm>
            <a:off x="390377" y="956500"/>
            <a:ext cx="7205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Le classement des régions par rapport au prix au mètre carré des appartement de plus de 4 pièces:</a:t>
            </a:r>
            <a:endParaRPr lang="fr-FR" dirty="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5F58A0-40DD-77FE-DC73-4CE8CF197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44" y="1533299"/>
            <a:ext cx="8019184" cy="219710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E5F4601-3CDE-1680-04B3-4BEF54C531EC}"/>
              </a:ext>
            </a:extLst>
          </p:cNvPr>
          <p:cNvSpPr txBox="1"/>
          <p:nvPr/>
        </p:nvSpPr>
        <p:spPr>
          <a:xfrm>
            <a:off x="341044" y="3925666"/>
            <a:ext cx="64043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>
                <a:solidFill>
                  <a:schemeClr val="accent6"/>
                </a:solidFill>
                <a:latin typeface="Lexend SemiBold"/>
                <a:sym typeface="Calibri"/>
              </a:rPr>
              <a:t>Sans surprise l’Ile-de-France arrive en première position suivie de la côte d’Azur</a:t>
            </a:r>
          </a:p>
        </p:txBody>
      </p:sp>
    </p:spTree>
    <p:extLst>
      <p:ext uri="{BB962C8B-B14F-4D97-AF65-F5344CB8AC3E}">
        <p14:creationId xmlns:p14="http://schemas.microsoft.com/office/powerpoint/2010/main" val="1589018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84" name="Google Shape;484;p5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  <p:sp>
        <p:nvSpPr>
          <p:cNvPr id="487" name="Google Shape;487;p59"/>
          <p:cNvSpPr txBox="1">
            <a:spLocks noGrp="1"/>
          </p:cNvSpPr>
          <p:nvPr>
            <p:ph type="title"/>
          </p:nvPr>
        </p:nvSpPr>
        <p:spPr>
          <a:xfrm>
            <a:off x="389006" y="4375"/>
            <a:ext cx="1768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>
                <a:latin typeface="Bebas Neue"/>
                <a:ea typeface="Bebas Neue"/>
                <a:cs typeface="Bebas Neue"/>
                <a:sym typeface="Bebas Neue"/>
              </a:rPr>
              <a:t>Requête 9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Google Shape;380;p49">
            <a:extLst>
              <a:ext uri="{FF2B5EF4-FFF2-40B4-BE49-F238E27FC236}">
                <a16:creationId xmlns:a16="http://schemas.microsoft.com/office/drawing/2014/main" id="{35A282F7-98F9-F194-BC61-B9ACF5C9D342}"/>
              </a:ext>
            </a:extLst>
          </p:cNvPr>
          <p:cNvSpPr txBox="1">
            <a:spLocks/>
          </p:cNvSpPr>
          <p:nvPr/>
        </p:nvSpPr>
        <p:spPr>
          <a:xfrm>
            <a:off x="390377" y="956500"/>
            <a:ext cx="7205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Liste des communes ayant eu au moins 50 ventes au 1er trimestre:</a:t>
            </a:r>
            <a:endParaRPr lang="fr-FR" dirty="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D4A9A2-3C31-F8DA-5ABF-A24653A32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7" y="1413101"/>
            <a:ext cx="5954639" cy="324516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>
          <a:extLst>
            <a:ext uri="{FF2B5EF4-FFF2-40B4-BE49-F238E27FC236}">
              <a16:creationId xmlns:a16="http://schemas.microsoft.com/office/drawing/2014/main" id="{1E2AC791-B169-0CDB-CCD5-AFAE8B49E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9">
            <a:extLst>
              <a:ext uri="{FF2B5EF4-FFF2-40B4-BE49-F238E27FC236}">
                <a16:creationId xmlns:a16="http://schemas.microsoft.com/office/drawing/2014/main" id="{C4551641-2342-E4BC-3439-F004E1CEBE7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84" name="Google Shape;484;p59">
            <a:extLst>
              <a:ext uri="{FF2B5EF4-FFF2-40B4-BE49-F238E27FC236}">
                <a16:creationId xmlns:a16="http://schemas.microsoft.com/office/drawing/2014/main" id="{49CC2A67-EE60-92FB-5306-FA6BE05687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E461AB-6D45-90BB-E82D-00876AB61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6" y="1144574"/>
            <a:ext cx="5916903" cy="43406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6047A21-0DE4-7B27-E512-C89EF1068AB6}"/>
              </a:ext>
            </a:extLst>
          </p:cNvPr>
          <p:cNvSpPr txBox="1"/>
          <p:nvPr/>
        </p:nvSpPr>
        <p:spPr>
          <a:xfrm>
            <a:off x="341044" y="3925666"/>
            <a:ext cx="8351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>
                <a:solidFill>
                  <a:schemeClr val="accent6"/>
                </a:solidFill>
                <a:latin typeface="Lexend SemiBold"/>
                <a:sym typeface="Calibri"/>
              </a:rPr>
              <a:t>La région parisienne est fortement présente ainsi que les grandes villes comme Nice, Bordeaux ou Nantes</a:t>
            </a:r>
          </a:p>
        </p:txBody>
      </p:sp>
    </p:spTree>
    <p:extLst>
      <p:ext uri="{BB962C8B-B14F-4D97-AF65-F5344CB8AC3E}">
        <p14:creationId xmlns:p14="http://schemas.microsoft.com/office/powerpoint/2010/main" val="508983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40" name="Google Shape;440;p5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  <p:sp>
        <p:nvSpPr>
          <p:cNvPr id="442" name="Google Shape;442;p55"/>
          <p:cNvSpPr txBox="1">
            <a:spLocks noGrp="1"/>
          </p:cNvSpPr>
          <p:nvPr>
            <p:ph type="title"/>
          </p:nvPr>
        </p:nvSpPr>
        <p:spPr>
          <a:xfrm>
            <a:off x="389006" y="4375"/>
            <a:ext cx="1768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>
                <a:latin typeface="Bebas Neue"/>
                <a:ea typeface="Bebas Neue"/>
                <a:cs typeface="Bebas Neue"/>
                <a:sym typeface="Bebas Neue"/>
              </a:rPr>
              <a:t>Requête 10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380;p49">
            <a:extLst>
              <a:ext uri="{FF2B5EF4-FFF2-40B4-BE49-F238E27FC236}">
                <a16:creationId xmlns:a16="http://schemas.microsoft.com/office/drawing/2014/main" id="{5F8C71A3-4579-9489-953F-54677DD913D2}"/>
              </a:ext>
            </a:extLst>
          </p:cNvPr>
          <p:cNvSpPr txBox="1">
            <a:spLocks/>
          </p:cNvSpPr>
          <p:nvPr/>
        </p:nvSpPr>
        <p:spPr>
          <a:xfrm>
            <a:off x="390377" y="956500"/>
            <a:ext cx="7205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Différence en pourcentage du prix au mètre carré entre un appartement de 2 pièces et un appartement de 3 pièces:</a:t>
            </a:r>
            <a:endParaRPr lang="fr-FR" dirty="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3412441-EFE8-80CC-06EF-1705CC096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6" y="2110414"/>
            <a:ext cx="8106331" cy="92267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870DE2E-1E16-B662-7C17-517D0880AE45}"/>
              </a:ext>
            </a:extLst>
          </p:cNvPr>
          <p:cNvSpPr txBox="1"/>
          <p:nvPr/>
        </p:nvSpPr>
        <p:spPr>
          <a:xfrm>
            <a:off x="253896" y="3443996"/>
            <a:ext cx="577433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>
                <a:solidFill>
                  <a:schemeClr val="accent6"/>
                </a:solidFill>
                <a:latin typeface="Lexend SemiBold"/>
                <a:sym typeface="Calibri"/>
              </a:rPr>
              <a:t>Prix m2 pour un appartement 2 pièces: 4908€</a:t>
            </a:r>
          </a:p>
          <a:p>
            <a:r>
              <a:rPr lang="fr-FR" sz="1500" dirty="0">
                <a:solidFill>
                  <a:schemeClr val="accent6"/>
                </a:solidFill>
                <a:latin typeface="Lexend SemiBold"/>
                <a:sym typeface="Calibri"/>
              </a:rPr>
              <a:t>Prix m2 pour un appartement 3 pièces: 4300€</a:t>
            </a:r>
          </a:p>
          <a:p>
            <a:endParaRPr lang="fr-FR" sz="1500" dirty="0">
              <a:solidFill>
                <a:schemeClr val="accent6"/>
              </a:solidFill>
              <a:latin typeface="Lexend SemiBold"/>
              <a:sym typeface="Calibri"/>
            </a:endParaRPr>
          </a:p>
          <a:p>
            <a:r>
              <a:rPr lang="fr-FR" sz="1500" dirty="0">
                <a:solidFill>
                  <a:schemeClr val="accent6"/>
                </a:solidFill>
                <a:latin typeface="Lexend SemiBold"/>
                <a:sym typeface="Calibri"/>
              </a:rPr>
              <a:t>La différence en pourcentage est de -12,4%</a:t>
            </a:r>
          </a:p>
          <a:p>
            <a:r>
              <a:rPr lang="fr-FR" sz="1500" dirty="0">
                <a:solidFill>
                  <a:schemeClr val="accent6"/>
                </a:solidFill>
                <a:latin typeface="Lexend SemiBold"/>
                <a:sym typeface="Calibri"/>
              </a:rPr>
              <a:t>Ceci est logique car plus un bien est grand et plus le prix au m2 diminue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C581545A-9E0F-5C89-9DE8-9E4DC5392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>
            <a:extLst>
              <a:ext uri="{FF2B5EF4-FFF2-40B4-BE49-F238E27FC236}">
                <a16:creationId xmlns:a16="http://schemas.microsoft.com/office/drawing/2014/main" id="{84EF1A93-C1EA-1E2D-9F5B-E7D80162D92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40" name="Google Shape;440;p55">
            <a:extLst>
              <a:ext uri="{FF2B5EF4-FFF2-40B4-BE49-F238E27FC236}">
                <a16:creationId xmlns:a16="http://schemas.microsoft.com/office/drawing/2014/main" id="{32C1EAFB-391B-F410-619D-E0740587C90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  <p:sp>
        <p:nvSpPr>
          <p:cNvPr id="442" name="Google Shape;442;p55">
            <a:extLst>
              <a:ext uri="{FF2B5EF4-FFF2-40B4-BE49-F238E27FC236}">
                <a16:creationId xmlns:a16="http://schemas.microsoft.com/office/drawing/2014/main" id="{16D52087-97DB-1BAD-F228-65439ABE18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6" y="4375"/>
            <a:ext cx="1768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>
                <a:latin typeface="Bebas Neue"/>
                <a:ea typeface="Bebas Neue"/>
                <a:cs typeface="Bebas Neue"/>
                <a:sym typeface="Bebas Neue"/>
              </a:rPr>
              <a:t>Requête 11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380;p49">
            <a:extLst>
              <a:ext uri="{FF2B5EF4-FFF2-40B4-BE49-F238E27FC236}">
                <a16:creationId xmlns:a16="http://schemas.microsoft.com/office/drawing/2014/main" id="{F6569130-3FF5-929D-087D-8B88040E0009}"/>
              </a:ext>
            </a:extLst>
          </p:cNvPr>
          <p:cNvSpPr txBox="1">
            <a:spLocks/>
          </p:cNvSpPr>
          <p:nvPr/>
        </p:nvSpPr>
        <p:spPr>
          <a:xfrm>
            <a:off x="390377" y="956500"/>
            <a:ext cx="7205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Les moyennes de valeurs foncières pour le top 3 des communes des départements 6, 13, 33, 59 et 69 :</a:t>
            </a:r>
            <a:endParaRPr lang="fr-FR" dirty="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77C15AF-849B-540F-3EEF-7819930D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7" y="1535299"/>
            <a:ext cx="8360228" cy="310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53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4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529" name="Google Shape;529;p64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29</a:t>
            </a:fld>
            <a:endParaRPr/>
          </a:p>
        </p:txBody>
      </p:sp>
      <p:sp>
        <p:nvSpPr>
          <p:cNvPr id="532" name="Google Shape;532;p64"/>
          <p:cNvSpPr txBox="1">
            <a:spLocks noGrp="1"/>
          </p:cNvSpPr>
          <p:nvPr>
            <p:ph type="title"/>
          </p:nvPr>
        </p:nvSpPr>
        <p:spPr>
          <a:xfrm>
            <a:off x="389006" y="4375"/>
            <a:ext cx="1768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>
                <a:latin typeface="Bebas Neue"/>
                <a:ea typeface="Bebas Neue"/>
                <a:cs typeface="Bebas Neue"/>
                <a:sym typeface="Bebas Neue"/>
              </a:rPr>
              <a:t>Requête 12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Google Shape;380;p49">
            <a:extLst>
              <a:ext uri="{FF2B5EF4-FFF2-40B4-BE49-F238E27FC236}">
                <a16:creationId xmlns:a16="http://schemas.microsoft.com/office/drawing/2014/main" id="{2725AC39-E81B-1D3F-DF51-DEB49EDFF913}"/>
              </a:ext>
            </a:extLst>
          </p:cNvPr>
          <p:cNvSpPr txBox="1">
            <a:spLocks/>
          </p:cNvSpPr>
          <p:nvPr/>
        </p:nvSpPr>
        <p:spPr>
          <a:xfrm>
            <a:off x="390377" y="956500"/>
            <a:ext cx="7205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Les 20 communes avec le plus de transactions pour 1000 habitants pour les communes qui dépassent les 10 000 habitants:</a:t>
            </a:r>
            <a:endParaRPr lang="fr-FR" dirty="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583BFC8-FA88-CBB6-6883-341BD5101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7" y="1413100"/>
            <a:ext cx="8540151" cy="32624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9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>
                <a:latin typeface="Bebas Neue"/>
                <a:ea typeface="Bebas Neue"/>
                <a:cs typeface="Bebas Neue"/>
                <a:sym typeface="Bebas Neue"/>
              </a:rPr>
              <a:t>La stratégie de sauvegarde </a:t>
            </a:r>
            <a:endParaRPr b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329275" y="1402175"/>
            <a:ext cx="8742900" cy="226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accent6"/>
                </a:solidFill>
                <a:latin typeface="Lexend SemiBold"/>
                <a:sym typeface="Lexend"/>
              </a:rPr>
              <a:t>Stratégie 3-2-1:</a:t>
            </a:r>
            <a:endParaRPr sz="1500" dirty="0">
              <a:solidFill>
                <a:schemeClr val="accent6"/>
              </a:solidFill>
              <a:latin typeface="Lexend SemiBol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333333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accent6"/>
                </a:solidFill>
                <a:latin typeface="Lexend SemiBold"/>
                <a:sym typeface="Lexend"/>
              </a:rPr>
              <a:t>Au moins trois copies des données dans des endroits différents, deux copies sur des supports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chemeClr val="accent6"/>
                </a:solidFill>
                <a:latin typeface="Lexend SemiBold"/>
                <a:sym typeface="Lexend"/>
              </a:rPr>
              <a:t>d</a:t>
            </a:r>
            <a:r>
              <a:rPr lang="fr" sz="1500" dirty="0">
                <a:solidFill>
                  <a:schemeClr val="accent6"/>
                </a:solidFill>
                <a:latin typeface="Lexend SemiBold"/>
                <a:sym typeface="Lexend"/>
              </a:rPr>
              <a:t>ifférents et une copie hors site</a:t>
            </a:r>
            <a:endParaRPr sz="1500" dirty="0">
              <a:solidFill>
                <a:schemeClr val="accent6"/>
              </a:solidFill>
              <a:latin typeface="Lexend SemiBol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6"/>
              </a:solidFill>
              <a:latin typeface="Lexend SemiBol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accent6"/>
                </a:solidFill>
                <a:latin typeface="Lexend SemiBold"/>
                <a:sym typeface="Lexend"/>
              </a:rPr>
              <a:t>Cette stratégie vise à diversifier les lieux de stockage des sauvegardes afin de garantir la protection des données contre tout type de situation de perte de données</a:t>
            </a:r>
            <a:endParaRPr sz="1500" dirty="0">
              <a:solidFill>
                <a:schemeClr val="accent6"/>
              </a:solidFill>
              <a:latin typeface="Lexend SemiBol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 txBox="1">
            <a:spLocks noGrp="1"/>
          </p:cNvSpPr>
          <p:nvPr>
            <p:ph type="body" idx="1"/>
          </p:nvPr>
        </p:nvSpPr>
        <p:spPr>
          <a:xfrm>
            <a:off x="455000" y="978975"/>
            <a:ext cx="7992600" cy="7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 dirty="0">
                <a:latin typeface="Lexend SemiBold"/>
                <a:ea typeface="Lexend SemiBold"/>
                <a:cs typeface="Lexend SemiBold"/>
                <a:sym typeface="Lexend SemiBold"/>
              </a:rPr>
              <a:t>La région Ile de France est la première en termes de nombre de vente d’appartements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 dirty="0">
                <a:latin typeface="Lexend SemiBold"/>
                <a:ea typeface="Lexend SemiBold"/>
                <a:cs typeface="Lexend SemiBold"/>
                <a:sym typeface="Lexend SemiBold"/>
              </a:rPr>
              <a:t>(13995 soit 44,6 %) au premier semestre de 2020</a:t>
            </a:r>
            <a:endParaRPr dirty="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503" name="Google Shape;503;p61"/>
          <p:cNvSpPr txBox="1">
            <a:spLocks noGrp="1"/>
          </p:cNvSpPr>
          <p:nvPr>
            <p:ph type="body" idx="1"/>
          </p:nvPr>
        </p:nvSpPr>
        <p:spPr>
          <a:xfrm>
            <a:off x="455000" y="3264975"/>
            <a:ext cx="7762200" cy="7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 dirty="0">
                <a:latin typeface="Lexend SemiBold"/>
                <a:ea typeface="Lexend SemiBold"/>
                <a:cs typeface="Lexend SemiBold"/>
                <a:sym typeface="Lexend SemiBold"/>
              </a:rPr>
              <a:t>La région Ile de France est aussi la région où les départements sont les plus chers en termes de prix du mètre carré</a:t>
            </a:r>
            <a:endParaRPr dirty="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504" name="Google Shape;504;p61"/>
          <p:cNvSpPr txBox="1">
            <a:spLocks noGrp="1"/>
          </p:cNvSpPr>
          <p:nvPr>
            <p:ph type="body" idx="1"/>
          </p:nvPr>
        </p:nvSpPr>
        <p:spPr>
          <a:xfrm>
            <a:off x="455000" y="2121975"/>
            <a:ext cx="7992600" cy="7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 dirty="0">
                <a:latin typeface="Lexend SemiBold"/>
                <a:ea typeface="Lexend SemiBold"/>
                <a:cs typeface="Lexend SemiBold"/>
                <a:sym typeface="Lexend SemiBold"/>
              </a:rPr>
              <a:t>Les communes Paris 11, 14 à 18 et Paris 20 figurent dans le top 10 des communes ayant réalisées plus de 50 ventes au premier trimestre  </a:t>
            </a:r>
            <a:endParaRPr dirty="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3"/>
          <p:cNvSpPr txBox="1"/>
          <p:nvPr/>
        </p:nvSpPr>
        <p:spPr>
          <a:xfrm>
            <a:off x="343950" y="1258625"/>
            <a:ext cx="8050200" cy="83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fr" sz="1500" dirty="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Un autre indicateur de la dynamique du marché est le nombre de transactions pour 1000 habitants</a:t>
            </a:r>
            <a:endParaRPr sz="1500" dirty="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22" name="Google Shape;522;p63"/>
          <p:cNvSpPr txBox="1"/>
          <p:nvPr/>
        </p:nvSpPr>
        <p:spPr>
          <a:xfrm>
            <a:off x="343950" y="1939625"/>
            <a:ext cx="8186400" cy="1823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Il permet de voir à quelle fréquence les biens immobiliers changent de propriétaire par rapport à la population totale de la région</a:t>
            </a: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Il peut mettre en évidence, avec le prix du mètre carré d’une bulle immobilère sur Paris notamment</a:t>
            </a:r>
            <a:endParaRPr sz="1500" dirty="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8"/>
          <p:cNvSpPr txBox="1">
            <a:spLocks noGrp="1"/>
          </p:cNvSpPr>
          <p:nvPr>
            <p:ph type="body" idx="1"/>
          </p:nvPr>
        </p:nvSpPr>
        <p:spPr>
          <a:xfrm>
            <a:off x="455000" y="978975"/>
            <a:ext cx="7992600" cy="36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 dirty="0">
                <a:latin typeface="Lexend SemiBold"/>
                <a:ea typeface="Lexend SemiBold"/>
                <a:cs typeface="Lexend SemiBold"/>
                <a:sym typeface="Lexend SemiBold"/>
              </a:rPr>
              <a:t>Liste des requêtes au format texte:</a:t>
            </a:r>
            <a:endParaRPr dirty="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" name="Google Shape;476;p58">
            <a:extLst>
              <a:ext uri="{FF2B5EF4-FFF2-40B4-BE49-F238E27FC236}">
                <a16:creationId xmlns:a16="http://schemas.microsoft.com/office/drawing/2014/main" id="{57A22B25-4D1D-D2C0-29E6-742680721F78}"/>
              </a:ext>
            </a:extLst>
          </p:cNvPr>
          <p:cNvSpPr txBox="1">
            <a:spLocks/>
          </p:cNvSpPr>
          <p:nvPr/>
        </p:nvSpPr>
        <p:spPr>
          <a:xfrm>
            <a:off x="455000" y="1345721"/>
            <a:ext cx="7992600" cy="37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select count(*)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nb_vente_appartements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bien b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vente v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v.id_bien</a:t>
            </a: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where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type_local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'Appartement'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and date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between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to_date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('2020-01-01', 'YYYY-MM-DD') and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to_date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('2020-01-01', 'YYYY-MM-DD') + INTERVAL '6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months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';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select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r.nom_region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count(*)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nb_vente_appartements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bien b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vente v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region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r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r.code_dep_code_commune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b.code_dep_code_commune</a:t>
            </a: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where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type_local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'Appartement' and date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between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to_date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('2020-01-01', 'YYYY-MM-DD') and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to_date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('2020-01-01', 'YYYY-MM-DD') + INTERVAL '6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months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'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group by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r.nom_region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order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by 2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desc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;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with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liste_ventes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(select count(*)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nb_ventes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total_piece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bien b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vente v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where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type_local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'Appartement' group by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total_piece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select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l.total_piece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round((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l.nb_ventes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/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b.total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)*100, 2)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proportion_ventes_appartements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liste_ventes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l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cross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(select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sum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nb_ventes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 as total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liste_ventes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 b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order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by 2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desc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;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with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liste_ventes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(select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v.id_vente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b.code_dep_code_commune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cast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v.valeur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float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 /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b.surface_carrez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prix_metre_carre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bien b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vente v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where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b.type_local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'Appartement')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select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r.nom_departement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c.code_departement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round(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avg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l.prix_metre_carre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::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numeric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), 2)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prix_metre_carre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liste_ventes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l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region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r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l.code_dep_code_commune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r.code_dep_code_commune</a:t>
            </a: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commune c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c.code_dep_code_commune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r.code_dep_code_commune</a:t>
            </a: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group by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r.nom_departement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c.code_departement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order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by 3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desc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limit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10;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>
          <a:extLst>
            <a:ext uri="{FF2B5EF4-FFF2-40B4-BE49-F238E27FC236}">
              <a16:creationId xmlns:a16="http://schemas.microsoft.com/office/drawing/2014/main" id="{FEAA52D6-CB3E-1464-87CA-6C0E326F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6;p58">
            <a:extLst>
              <a:ext uri="{FF2B5EF4-FFF2-40B4-BE49-F238E27FC236}">
                <a16:creationId xmlns:a16="http://schemas.microsoft.com/office/drawing/2014/main" id="{CF028389-B5B2-CD95-49F5-FFA4E3E11742}"/>
              </a:ext>
            </a:extLst>
          </p:cNvPr>
          <p:cNvSpPr txBox="1">
            <a:spLocks/>
          </p:cNvSpPr>
          <p:nvPr/>
        </p:nvSpPr>
        <p:spPr>
          <a:xfrm>
            <a:off x="472253" y="716649"/>
            <a:ext cx="7992600" cy="3872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;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with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liste_maisons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(select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v.id_vente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b.code_dep_code_commune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cast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v.valeur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float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 /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b.surface_carrez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prix_metre_carre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bien b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vente v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region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r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b.code_dep_code_commune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r.code_dep_code_commune</a:t>
            </a: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where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b.type_local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'Maison' and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nom_region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'Ile-de-France')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select round(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avg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prix_metre_carre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::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numeric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), 2)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prix_moyen_maison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liste_maisons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;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with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liste_appartements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(select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b.code_dep_code_commune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cast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v.valeur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float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 /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b.surface_carrez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prix_metre_carre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b.surface_carrez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bien b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vente v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where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b.type_local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'Appartement')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select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r.nom_region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round(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l.prix_metre_carre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::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numeric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2)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prix_metre_carre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l.surface_carrez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liste_appartements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l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region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r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l.code_dep_code_commune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r.code_dep_code_commune</a:t>
            </a: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order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by 3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desc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limit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10;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;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with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ventes_premier_trimestre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(select count(*)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bien b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vente v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v.id_bien</a:t>
            </a: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where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date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between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to_date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('2020-01-01', 'YYYY-MM-DD') and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to_date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('2020-01-01', 'YYYY-MM-DD') + INTERVAL '3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months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')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ventes_second_trimestre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(select count(*)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bien b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vente v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v.id_bien</a:t>
            </a: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where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date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between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to_date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('2020-04-01', 'YYYY-MM-DD') and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to_date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('2020-04-01', 'YYYY-MM-DD') + INTERVAL '3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months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')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select round((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cast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vst.count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-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vpt.count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numeric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)/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vpt.count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 * 100, 2)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evolution_ventes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ventes_premier_trimestre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vpt</a:t>
            </a: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cross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(select count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ventes_second_trimestre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vst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with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liste_appartements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(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select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b.code_dep_code_commune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cast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v.valeur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float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 /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b.surface_carrez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prix_metre_carre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b.surface_carrez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bien b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vente v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v.id_bien</a:t>
            </a: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where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b.type_local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'Appartement' and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b.total_piece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&gt; 4)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select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r.nom_region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round(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avg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l.prix_metre_carre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::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numeric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), 2)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prix_metre_carre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liste_appartements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l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region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r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l.code_dep_code_commune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r.code_dep_code_commune</a:t>
            </a: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group by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r.nom_region</a:t>
            </a: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order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by 2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desc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80643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>
          <a:extLst>
            <a:ext uri="{FF2B5EF4-FFF2-40B4-BE49-F238E27FC236}">
              <a16:creationId xmlns:a16="http://schemas.microsoft.com/office/drawing/2014/main" id="{20BB2E4A-82A1-C409-0914-6B1E6A1B8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6;p58">
            <a:extLst>
              <a:ext uri="{FF2B5EF4-FFF2-40B4-BE49-F238E27FC236}">
                <a16:creationId xmlns:a16="http://schemas.microsoft.com/office/drawing/2014/main" id="{1DBAC69E-C226-5779-76C6-57B0870F9F56}"/>
              </a:ext>
            </a:extLst>
          </p:cNvPr>
          <p:cNvSpPr txBox="1">
            <a:spLocks/>
          </p:cNvSpPr>
          <p:nvPr/>
        </p:nvSpPr>
        <p:spPr>
          <a:xfrm>
            <a:off x="472253" y="716649"/>
            <a:ext cx="7992600" cy="3872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select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c.nom_commune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count(*)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nb_ventes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bien b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vente v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v.id_bien</a:t>
            </a: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commune c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b.code_dep_code_commune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c.code_dep_code_commune</a:t>
            </a: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where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date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between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to_date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('2020-01-01', 'YYYY-MM-DD') and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to_date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('2020-01-01', 'YYYY-MM-DD') + INTERVAL '3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months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'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group by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c.nom_commune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having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count(*) &gt; 50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order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by 2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desc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;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with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liste_appartements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(select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b.total_piece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sum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v.valeur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/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b.surface_carrez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)/count(*)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prix_metre_carre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bien b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vente v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where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b.type_local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'Appartement'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group by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b.total_piece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having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b.total_piece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in (2, 3))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pivot_pmc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(select max("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prix_metre_carre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")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filter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where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total_piece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2) as prix_p2, max("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prix_metre_carre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")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filter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where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total_piece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3) as prix_p3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liste_appartements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select round(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cast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(((prix_p3 - prix_p2) / prix_p2)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numeric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)*100, 2)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difference_pourcentage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pivot_pmc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;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with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liste_commune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(select round(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avg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v.valeur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::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numeric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), 2)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moyenne_fonciere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c.nom_commune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c.code_departement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bien b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vente v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commune c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c.code_dep_code_commune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b.code_dep_code_commune</a:t>
            </a: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group by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c.nom_commune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c.code_departement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having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c.code_departement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in ('06', '13', '33', '59', '69'))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rank_commune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(select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moyenne_fonciere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nom_commune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code_departement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rank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() over (partition by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code_departement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order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by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moyenne_fonciere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desc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liste_commune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select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nom_commune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code_departement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moyenne_fonciere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rank_commune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where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rank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&lt;= 3;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;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with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com_plus_dix_milles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(select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code_dep_code_commune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nom_commune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cast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population_commune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float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 / 1000) as ratio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commune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where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population_commune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&gt; 10000)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nb_transactions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(select count(*),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c.nom_commune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c.code_dep_code_commune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bien b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vente v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b.id_bien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v.id_bien</a:t>
            </a: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com_plus_dix_milles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c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b.code_dep_code_commune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c.code_dep_code_commune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group by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c.nom_commune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c.code_dep_code_commune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select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c.nom_commune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, round(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cast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(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t.count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/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c.ratio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numeric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), 2) as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tran_pour_mille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from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nb_transactions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t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inner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join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com_plus_dix_milles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c on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t.code_dep_code_commune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=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c.code_dep_code_commune</a:t>
            </a: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order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by 2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desc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r>
              <a:rPr lang="fr-FR" sz="800" dirty="0" err="1">
                <a:latin typeface="Lexend SemiBold"/>
                <a:ea typeface="Lexend SemiBold"/>
                <a:cs typeface="Lexend SemiBold"/>
                <a:sym typeface="Lexend SemiBold"/>
              </a:rPr>
              <a:t>limit</a:t>
            </a:r>
            <a:r>
              <a:rPr lang="fr-FR" sz="800" dirty="0">
                <a:latin typeface="Lexend SemiBold"/>
                <a:ea typeface="Lexend SemiBold"/>
                <a:cs typeface="Lexend SemiBold"/>
                <a:sym typeface="Lexend SemiBold"/>
              </a:rPr>
              <a:t> 20;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fr-FR" sz="800" dirty="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34880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65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5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65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fr"/>
              <a:t>Merci !</a:t>
            </a:r>
            <a:endParaRPr/>
          </a:p>
        </p:txBody>
      </p:sp>
      <p:pic>
        <p:nvPicPr>
          <p:cNvPr id="542" name="Google Shape;542;p65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80103" y="1578297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0" name="Google Shape;280;p3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253900" y="1203800"/>
            <a:ext cx="8488800" cy="23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accent6"/>
                </a:solidFill>
                <a:latin typeface="Lexend SemiBold"/>
                <a:sym typeface="Lexend"/>
              </a:rPr>
              <a:t>Dans notre base de données, on n’a pas mentionné des données nominatives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accent6"/>
                </a:solidFill>
                <a:latin typeface="Lexend SemiBold"/>
                <a:sym typeface="Lexend"/>
              </a:rPr>
              <a:t>La colonne acquéreur n’a pas été reprise dans la base de données</a:t>
            </a:r>
            <a:endParaRPr sz="1500" dirty="0">
              <a:solidFill>
                <a:schemeClr val="accent6"/>
              </a:solidFill>
              <a:latin typeface="Lexend SemiBol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6"/>
              </a:solidFill>
              <a:latin typeface="Lexend SemiBol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accent6"/>
                </a:solidFill>
                <a:latin typeface="Lexend SemiBold"/>
                <a:sym typeface="Lexend"/>
              </a:rPr>
              <a:t>Les sites insee.fr, data.gouv.fr utilisés dans notre étude présente une politique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accent6"/>
                </a:solidFill>
                <a:latin typeface="Lexend SemiBold"/>
                <a:sym typeface="Lexend"/>
              </a:rPr>
              <a:t>de protection des données personnelles</a:t>
            </a:r>
            <a:endParaRPr sz="1500" dirty="0">
              <a:solidFill>
                <a:schemeClr val="accent6"/>
              </a:solidFill>
              <a:latin typeface="Lexend SemiBol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6"/>
              </a:solidFill>
              <a:latin typeface="Lexend SemiBol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accent6"/>
                </a:solidFill>
                <a:latin typeface="Lexend SemiBold"/>
                <a:sym typeface="Lexend"/>
              </a:rPr>
              <a:t>Les données en rapport avec les valeurs foncières sont rendues ouvertes au grand public depuis 2019</a:t>
            </a:r>
            <a:endParaRPr sz="1500" dirty="0">
              <a:solidFill>
                <a:schemeClr val="accent6"/>
              </a:solidFill>
              <a:latin typeface="Lexend SemiBol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6"/>
              </a:solidFill>
              <a:latin typeface="Lexend SemiBol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accent6"/>
                </a:solidFill>
                <a:latin typeface="Lexend SemiBold"/>
                <a:sym typeface="Lexend"/>
              </a:rPr>
              <a:t>la finalité de notre étude est en conformité avec le RGPD  </a:t>
            </a:r>
            <a:endParaRPr sz="1500" dirty="0">
              <a:solidFill>
                <a:schemeClr val="accent6"/>
              </a:solidFill>
              <a:latin typeface="Lexend SemiBold"/>
              <a:sym typeface="Lexend"/>
            </a:endParaRPr>
          </a:p>
        </p:txBody>
      </p:sp>
      <p:sp>
        <p:nvSpPr>
          <p:cNvPr id="282" name="Google Shape;282;p36"/>
          <p:cNvSpPr txBox="1"/>
          <p:nvPr/>
        </p:nvSpPr>
        <p:spPr>
          <a:xfrm>
            <a:off x="381000" y="0"/>
            <a:ext cx="42693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la conformité RGPD</a:t>
            </a:r>
            <a:endParaRPr sz="33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850" y="163075"/>
            <a:ext cx="7699574" cy="4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>
            <a:spLocks noGrp="1"/>
          </p:cNvSpPr>
          <p:nvPr>
            <p:ph type="ftr" idx="11"/>
          </p:nvPr>
        </p:nvSpPr>
        <p:spPr>
          <a:xfrm>
            <a:off x="177697" y="48434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insee.fr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/>
        </p:nvSpPr>
        <p:spPr>
          <a:xfrm>
            <a:off x="6111875" y="918175"/>
            <a:ext cx="2747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Extrait du guide CNIL pour les utilisateurs de l’open data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525" y="2448175"/>
            <a:ext cx="3330276" cy="251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5" y="160725"/>
            <a:ext cx="5702499" cy="35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8"/>
          <p:cNvSpPr txBox="1"/>
          <p:nvPr/>
        </p:nvSpPr>
        <p:spPr>
          <a:xfrm>
            <a:off x="2460575" y="3943225"/>
            <a:ext cx="2747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obligations de réutilisation de données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97" name="Google Shape;297;p38"/>
          <p:cNvSpPr/>
          <p:nvPr/>
        </p:nvSpPr>
        <p:spPr>
          <a:xfrm rot="-10796510">
            <a:off x="5787260" y="1153317"/>
            <a:ext cx="295500" cy="20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rgbClr val="EE95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8"/>
          <p:cNvSpPr/>
          <p:nvPr/>
        </p:nvSpPr>
        <p:spPr>
          <a:xfrm>
            <a:off x="5287200" y="4148875"/>
            <a:ext cx="295200" cy="20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rgbClr val="EE95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>
                <a:latin typeface="Bebas Neue"/>
                <a:ea typeface="Bebas Neue"/>
                <a:cs typeface="Bebas Neue"/>
                <a:sym typeface="Bebas Neue"/>
              </a:rPr>
              <a:t>Les données initiales</a:t>
            </a:r>
            <a:endParaRPr b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5" name="Google Shape;305;p39"/>
          <p:cNvSpPr txBox="1">
            <a:spLocks noGrp="1"/>
          </p:cNvSpPr>
          <p:nvPr>
            <p:ph type="body" idx="2"/>
          </p:nvPr>
        </p:nvSpPr>
        <p:spPr>
          <a:xfrm>
            <a:off x="390525" y="1205626"/>
            <a:ext cx="80457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Table valeurs foncières: Valeur du bien, nombre de lots, numéro de disposition, nature mutation, surface carrez….</a:t>
            </a:r>
            <a:endParaRPr sz="1600" dirty="0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Table référentiel géographique: ancien et nouveau nom de la région, colonnes en rapport avec les unités urbaines, les coordonnées géographiques…   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" sz="1600" dirty="0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Table données communes: code région et département, nom et population des communes</a:t>
            </a:r>
            <a:endParaRPr sz="1600" dirty="0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Noms des acquéreurs: protection des données personnelles, données non reprises…</a:t>
            </a:r>
            <a:endParaRPr sz="1600" dirty="0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Qualité des données ex: Valeurs foncières nulles  </a:t>
            </a:r>
            <a:endParaRPr sz="1600" dirty="0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   </a:t>
            </a:r>
            <a:endParaRPr sz="1600" dirty="0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6" name="Google Shape;306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07" name="Google Shape;307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>
            <a:spLocks noGrp="1"/>
          </p:cNvSpPr>
          <p:nvPr>
            <p:ph type="title"/>
          </p:nvPr>
        </p:nvSpPr>
        <p:spPr>
          <a:xfrm>
            <a:off x="848925" y="2385425"/>
            <a:ext cx="71961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4400" b="0">
                <a:latin typeface="Bebas Neue"/>
                <a:ea typeface="Bebas Neue"/>
                <a:cs typeface="Bebas Neue"/>
                <a:sym typeface="Bebas Neue"/>
              </a:rPr>
              <a:t>L’extrait du dictionnaire des données</a:t>
            </a:r>
            <a:endParaRPr sz="4400" b="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A69EEDB-9F38-A318-59A6-FD05F45B1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0907"/>
            <a:ext cx="9144000" cy="32416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2632</Words>
  <Application>Microsoft Office PowerPoint</Application>
  <PresentationFormat>Affichage à l'écran (16:9)</PresentationFormat>
  <Paragraphs>230</Paragraphs>
  <Slides>35</Slides>
  <Notes>35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35</vt:i4>
      </vt:variant>
    </vt:vector>
  </HeadingPairs>
  <TitlesOfParts>
    <vt:vector size="43" baseType="lpstr">
      <vt:lpstr>Arial</vt:lpstr>
      <vt:lpstr>Arial Black</vt:lpstr>
      <vt:lpstr>Bebas Neue</vt:lpstr>
      <vt:lpstr>Calibri</vt:lpstr>
      <vt:lpstr>Lexend</vt:lpstr>
      <vt:lpstr>Lexend SemiBold</vt:lpstr>
      <vt:lpstr>Simple Light</vt:lpstr>
      <vt:lpstr>Thème Office</vt:lpstr>
      <vt:lpstr>Projet DATAIMMO Création et utilisation de la base de données</vt:lpstr>
      <vt:lpstr>Contexte du projet</vt:lpstr>
      <vt:lpstr>La stratégie de sauvegarde </vt:lpstr>
      <vt:lpstr>Présentation PowerPoint</vt:lpstr>
      <vt:lpstr>Présentation PowerPoint</vt:lpstr>
      <vt:lpstr>Présentation PowerPoint</vt:lpstr>
      <vt:lpstr>Les données initiales</vt:lpstr>
      <vt:lpstr>L’extrait du dictionnaire des données</vt:lpstr>
      <vt:lpstr>Présentation PowerPoint</vt:lpstr>
      <vt:lpstr>Présentation PowerPoint</vt:lpstr>
      <vt:lpstr>Le SCHéma relationnel normalisé</vt:lpstr>
      <vt:lpstr>Présentation PowerPoint</vt:lpstr>
      <vt:lpstr>La base de données avec les tables créées et les données chargées</vt:lpstr>
      <vt:lpstr>Présentation PowerPoint</vt:lpstr>
      <vt:lpstr>Présentation PowerPoint</vt:lpstr>
      <vt:lpstr>Requêtes SQL  et résultats</vt:lpstr>
      <vt:lpstr>Requête 1</vt:lpstr>
      <vt:lpstr>Requête 2</vt:lpstr>
      <vt:lpstr>Requête 3</vt:lpstr>
      <vt:lpstr>Requête 4</vt:lpstr>
      <vt:lpstr>Requête 5</vt:lpstr>
      <vt:lpstr>Requête 6</vt:lpstr>
      <vt:lpstr>Requête 7</vt:lpstr>
      <vt:lpstr>Requête 8</vt:lpstr>
      <vt:lpstr>Requête 9</vt:lpstr>
      <vt:lpstr>Présentation PowerPoint</vt:lpstr>
      <vt:lpstr>Requête 10</vt:lpstr>
      <vt:lpstr>Requête 11</vt:lpstr>
      <vt:lpstr>Requête 12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utilisation de la base de données</dc:title>
  <cp:lastModifiedBy>francis brochart</cp:lastModifiedBy>
  <cp:revision>30</cp:revision>
  <dcterms:modified xsi:type="dcterms:W3CDTF">2024-02-21T17:00:01Z</dcterms:modified>
</cp:coreProperties>
</file>