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74" r:id="rId11"/>
    <p:sldId id="275" r:id="rId12"/>
    <p:sldId id="264" r:id="rId13"/>
    <p:sldId id="271" r:id="rId14"/>
    <p:sldId id="272" r:id="rId15"/>
    <p:sldId id="265" r:id="rId16"/>
    <p:sldId id="266" r:id="rId17"/>
    <p:sldId id="267" r:id="rId18"/>
    <p:sldId id="273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is brochart" initials="fb" lastIdx="1" clrIdx="0">
    <p:extLst>
      <p:ext uri="{19B8F6BF-5375-455C-9EA6-DF929625EA0E}">
        <p15:presenceInfo xmlns:p15="http://schemas.microsoft.com/office/powerpoint/2012/main" userId="francis brocha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8B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CA948-025A-429C-B9FA-2346C99B8EA4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A41CB-3E68-4BF0-B511-C8422895F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91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8A6EE52-BB6C-4C18-98EC-E8BD13307009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AEBB-92A4-44FB-BBC3-243D9948676B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4EF64-9BC6-47E5-8039-3B4741AED0A4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F38D-4784-4BF5-89D9-9C4EC3017FF8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2A40C4-1DCF-4EAC-A943-D23E5C908122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13248-DD41-4239-836F-FBF82B57555D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89640-F1B8-4139-A213-C9ED6667371E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B94D-5F3E-4D0C-BDC4-D980483B30FC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D5966-13E8-4587-B253-92E62AF5B2E1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37D63706-947A-4BD2-9CD8-03BBBE7E1D2A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05DBED7E-6485-4BDD-9795-AB6B4CCAE011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96760E-6213-4633-910E-D7B27F23AF37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11ABCD3-AC6C-7D41-0EEA-6FB2CF27D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36554" y="1308582"/>
            <a:ext cx="4718892" cy="3916680"/>
          </a:xfrm>
          <a:prstGeom prst="rect">
            <a:avLst/>
          </a:prstGeom>
          <a:solidFill>
            <a:srgbClr val="F8B323"/>
          </a:solidFill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4F1365F-20AC-6E43-CEF9-A5598E4EF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0" y="400438"/>
            <a:ext cx="10178322" cy="1492132"/>
          </a:xfrm>
          <a:noFill/>
        </p:spPr>
        <p:txBody>
          <a:bodyPr>
            <a:normAutofit/>
          </a:bodyPr>
          <a:lstStyle/>
          <a:p>
            <a:pPr algn="ctr"/>
            <a:r>
              <a:rPr lang="fr-FR" sz="6000" dirty="0"/>
              <a:t>Etude de marche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5717211B-D49B-576B-9BA2-D8D2BF59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0" y="5549418"/>
            <a:ext cx="10178322" cy="514713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PASCAL BROCHART – Septembre 2024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FCF4A7-2F92-F245-F9C8-1B9E360E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2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8DE50-0B4A-6368-4C59-1317D980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Distribution des variables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27FAAB8-09DF-2E90-849C-4BB8DAB08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0280" y="1401003"/>
            <a:ext cx="8172450" cy="5345815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B566E0E-C054-F831-8487-DAA87064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3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8DE50-0B4A-6368-4C59-1317D980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Distribution des variables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B566E0E-C054-F831-8487-DAA87064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544E4528-B4EC-536F-2E80-9782F16FC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4591" y="1408206"/>
            <a:ext cx="7961970" cy="2660874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3E4143A-5AC1-450F-A89B-8DC2EF284430}"/>
              </a:ext>
            </a:extLst>
          </p:cNvPr>
          <p:cNvSpPr txBox="1"/>
          <p:nvPr/>
        </p:nvSpPr>
        <p:spPr>
          <a:xfrm>
            <a:off x="1251678" y="4537710"/>
            <a:ext cx="101783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Les graphiques ci-dessus représentent la répartition des variables par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remarque dans la page précédente un PIB par habitant assez élevé pour le cluster 3 ainsi qu’une population moyenne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revanche le cluster 0 a une population bien plus importante mais un PIB par habitant faible</a:t>
            </a:r>
          </a:p>
          <a:p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51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8DE50-0B4A-6368-4C59-1317D980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en composantes principales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50DBD9-9704-7BBE-1210-C8ED7FE1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L’ACP permet de réduire les dimensions d’un jeu de données dans un nouvel espace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47827A-04E9-DBB4-541D-BAF66354A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88" y="2756183"/>
            <a:ext cx="6506483" cy="3992093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93027D-8E7C-407C-4CCD-FB66303A3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6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8DE50-0B4A-6368-4C59-1317D980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 en composantes principales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50DBD9-9704-7BBE-1210-C8ED7FE1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graphique ci-dessus permet  de représenter le pourcentage de données projetées sur les axes principaux et s’appelle « le diagramme d’éboulis de valeurs propre »</a:t>
            </a:r>
          </a:p>
          <a:p>
            <a:r>
              <a:rPr lang="fr-FR" dirty="0"/>
              <a:t>Ainsi en choisissant cinq composantes nous obtenons presque 100% de la somme cumulée des inerties visualisable grâce à la courbe rouge</a:t>
            </a:r>
          </a:p>
          <a:p>
            <a:r>
              <a:rPr lang="fr-FR" dirty="0"/>
              <a:t>Nous allons effectuer une ACP sur deux composantes ce qui représentent un peu plus de 60%</a:t>
            </a:r>
          </a:p>
          <a:p>
            <a:r>
              <a:rPr lang="fr-FR" dirty="0"/>
              <a:t>Permettre la création de graphiques en 2D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0D01B44-907A-3AE3-25F8-2BCA8E49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13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8DE50-0B4A-6368-4C59-1317D980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Cercle des corrélations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049D03F-4EEF-4DAC-03DF-36C292C97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444" y="1128451"/>
            <a:ext cx="6320790" cy="5599559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46F3832-A759-FB3F-AF35-1BFC9C20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11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8DE50-0B4A-6368-4C59-1317D980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Cercle des corrélations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11436A-6DC4-A2D8-9BAD-C4FAF7FD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cercle de corrélations ci-dessus permet d’identifier les corrélations des différentes variables avec les deux composantes de l’ACP représentées par PC1 et PC2</a:t>
            </a:r>
          </a:p>
          <a:p>
            <a:r>
              <a:rPr lang="fr-FR" dirty="0"/>
              <a:t>On observe une forte corrélation de la production, importation et exportation avec PC1</a:t>
            </a:r>
          </a:p>
          <a:p>
            <a:r>
              <a:rPr lang="fr-FR" dirty="0"/>
              <a:t>PC1 représente en quelque sorte des flux économiques</a:t>
            </a:r>
          </a:p>
          <a:p>
            <a:r>
              <a:rPr lang="fr-FR" dirty="0"/>
              <a:t>Pour PC2 on observe une corrélation négative du PIB par habitant et de la disponibilité alimentaire et une corrélation positive de la population</a:t>
            </a:r>
          </a:p>
          <a:p>
            <a:r>
              <a:rPr lang="fr-FR" dirty="0"/>
              <a:t>Ce qui signifie en d’autres termes que plus la population augmente et plus le PIB par habitant et la disponibilité alimentaire diminuent</a:t>
            </a:r>
          </a:p>
          <a:p>
            <a:r>
              <a:rPr lang="fr-FR" dirty="0"/>
              <a:t>PC2 représente un indice démographique et économique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585A494-16E6-C5B7-A6E9-8D9B132A1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93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8DE50-0B4A-6368-4C59-1317D980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Projection des individus avec les clusters </a:t>
            </a:r>
            <a:r>
              <a:rPr lang="fr-FR" dirty="0" err="1"/>
              <a:t>cah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5B032546-EDBE-F17E-ED40-87D5AE110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070" y="1764749"/>
            <a:ext cx="5737860" cy="4972813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C66F5C6-68CE-7C3F-82FE-98BC0AFF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53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8DE50-0B4A-6368-4C59-1317D980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Projection des individus avec les clusters k-</a:t>
            </a:r>
            <a:r>
              <a:rPr lang="fr-FR" dirty="0" err="1"/>
              <a:t>means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154719A-67F1-A5C1-C85D-A78EDB328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4215" y="1771781"/>
            <a:ext cx="5703570" cy="5017639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DF4B130-B802-EB01-BABB-6A5FB72A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6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8DE50-0B4A-6368-4C59-1317D980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Analyse des Projections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FA8A5-DD35-EDF3-726C-55749D91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graphiques ci-dessus démontrent que la répartition des clusters avec les méthodes CAH et K-</a:t>
            </a:r>
            <a:r>
              <a:rPr lang="fr-FR" dirty="0" err="1"/>
              <a:t>Means</a:t>
            </a:r>
            <a:r>
              <a:rPr lang="fr-FR" dirty="0"/>
              <a:t> est relativement proche</a:t>
            </a:r>
          </a:p>
          <a:p>
            <a:r>
              <a:rPr lang="fr-FR" dirty="0"/>
              <a:t>Nous voyons que les clusters les plus éloignés du centre sont ceux qui ont subi le moins de changements entre les deux méthodes, c’est-à-dire le cluster 3 et le cluster 0 pour CAH et 2 pour K-</a:t>
            </a:r>
            <a:r>
              <a:rPr lang="fr-FR" dirty="0" err="1"/>
              <a:t>Means</a:t>
            </a:r>
            <a:endParaRPr lang="fr-FR" dirty="0"/>
          </a:p>
          <a:p>
            <a:r>
              <a:rPr lang="fr-FR" dirty="0"/>
              <a:t>C’est assez logique car les individus près du centre sont très rapprochés et il devient difficile de garder la même répartition avec des algorithmes différents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2118DFD-9E68-1D04-18BE-CBE5141F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750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8DE50-0B4A-6368-4C59-1317D980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Projection des individus avec le nom de pays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BC08DD9-9932-41C1-C194-C1C61AF98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1781" y="1785845"/>
            <a:ext cx="7421044" cy="4934995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E5694D7-D05B-BC0A-C02D-83E1A179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3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8DE50-0B4A-6368-4C59-1317D980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9B9C5-9A2C-27CB-D4E1-3A9086FA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Entreprise d’agroalimentaire française spécialisé dans l’élevage et la vente de poulets</a:t>
            </a:r>
          </a:p>
          <a:p>
            <a:r>
              <a:rPr lang="fr-FR" dirty="0"/>
              <a:t>Souhaite se développer à l’international</a:t>
            </a:r>
          </a:p>
          <a:p>
            <a:r>
              <a:rPr lang="fr-FR" dirty="0"/>
              <a:t>Cibler les pays dont l’entreprise pourrait acquérir des parts de marché à l’exportation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7610AF-F1AF-B2B8-991B-ABDE6519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09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8DE50-0B4A-6368-4C59-1317D980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Analyses et liste des pays retenus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50DBD9-9704-7BBE-1210-C8ED7FE1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Le cluster en vert n’est pas très intéressant car la population est assez élevé avec un PIB par habitant assez faible</a:t>
            </a:r>
          </a:p>
          <a:p>
            <a:r>
              <a:rPr lang="fr-FR" dirty="0"/>
              <a:t>Le cluster en rouge possède des avantages intéressants comme:</a:t>
            </a:r>
          </a:p>
          <a:p>
            <a:pPr lvl="1"/>
            <a:r>
              <a:rPr lang="fr-FR" dirty="0"/>
              <a:t>Un PIB par habitant assez élevé</a:t>
            </a:r>
          </a:p>
          <a:p>
            <a:pPr lvl="1"/>
            <a:r>
              <a:rPr lang="fr-FR" dirty="0"/>
              <a:t>Une population normale</a:t>
            </a:r>
          </a:p>
          <a:p>
            <a:pPr lvl="1"/>
            <a:r>
              <a:rPr lang="fr-FR" dirty="0"/>
              <a:t>La plupart de ces pays sont situés en zone euro et la logistique à mettre en place pour l’exportation est assez simple</a:t>
            </a:r>
          </a:p>
          <a:p>
            <a:pPr lvl="1"/>
            <a:r>
              <a:rPr lang="fr-FR" dirty="0"/>
              <a:t>Enfin le risque d’avoir une réglementation spécifique est quasi inexistant</a:t>
            </a:r>
          </a:p>
          <a:p>
            <a:r>
              <a:rPr lang="fr-FR" dirty="0"/>
              <a:t>Les pays retenus sont:</a:t>
            </a:r>
          </a:p>
          <a:p>
            <a:pPr lvl="1"/>
            <a:r>
              <a:rPr lang="fr-FR" dirty="0"/>
              <a:t>Allemagne, Belgique, Pays-Bas, Royaume-Uni de Grande-Bretagne et d'Irlande du Nord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AD7CF40-7F95-013D-6DF8-57D78917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5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8DE50-0B4A-6368-4C59-1317D980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Préparation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9B9C5-9A2C-27CB-D4E1-3A9086FA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 fichiers de données (Population, Dispo alimentaire et FAOSTAT pour le PIB des pays)</a:t>
            </a:r>
          </a:p>
          <a:p>
            <a:r>
              <a:rPr lang="fr-FR" dirty="0"/>
              <a:t>Aucune valeurs manquantes ou doublons à l’intérieur de chaque jeu de données</a:t>
            </a:r>
          </a:p>
          <a:p>
            <a:r>
              <a:rPr lang="fr-FR" dirty="0"/>
              <a:t>Filtre sur la viande de volailles avec import/export, production et dispo alimentaire</a:t>
            </a:r>
          </a:p>
          <a:p>
            <a:r>
              <a:rPr lang="fr-FR" dirty="0"/>
              <a:t>Suppression des colonnes inutiles</a:t>
            </a:r>
          </a:p>
          <a:p>
            <a:r>
              <a:rPr lang="fr-FR" dirty="0"/>
              <a:t>Concaténation des 3 jeux de données</a:t>
            </a:r>
          </a:p>
          <a:p>
            <a:r>
              <a:rPr lang="fr-FR" dirty="0"/>
              <a:t>Traitement de la population en millions d’habitants et calcul du PIB par habitant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8FA31D-CE55-E036-7CE1-E639CCE34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1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8DE50-0B4A-6368-4C59-1317D980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nettoyage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F9B9C5-9A2C-27CB-D4E1-3A9086FA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Suppression des pays ou les données imports/export, production et dispo alimentaire sont manquantes après pivotement des données</a:t>
            </a:r>
          </a:p>
          <a:p>
            <a:r>
              <a:rPr lang="fr-FR" dirty="0"/>
              <a:t>Ajustement de noms de pays et valeurs manquantes lorsque nécessaire</a:t>
            </a:r>
          </a:p>
          <a:p>
            <a:r>
              <a:rPr lang="fr-FR" dirty="0"/>
              <a:t>Suppression des 4 pays les plus importants pour permettre une étude plus ciblée dans un périmètre moins concurrentiel et plus proche de la France</a:t>
            </a:r>
          </a:p>
          <a:p>
            <a:pPr lvl="1"/>
            <a:r>
              <a:rPr lang="fr-FR" dirty="0"/>
              <a:t>Etats-Unis d’Amérique, Brésil, Chine continentale, Inde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0E1470-0770-B16C-748D-A917BCE2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2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8DE50-0B4A-6368-4C59-1317D980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Classification ascendante hiérarchique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281DAE2-9C88-708F-1645-5FA9A7EA6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340" y="2285999"/>
            <a:ext cx="9429750" cy="4189615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4EA48EF-DDC8-FD9E-3859-D43A83440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13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8DE50-0B4A-6368-4C59-1317D980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Classification ascendante hiérarchique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50DBD9-9704-7BBE-1210-C8ED7FE1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dendrogramme ci-dessus permet de représenter un arbre de classification et de mettre en évidence une hiérarchisation des individus basée sur les données normalisées</a:t>
            </a:r>
          </a:p>
          <a:p>
            <a:r>
              <a:rPr lang="fr-FR" dirty="0"/>
              <a:t>On place ici en pointillé une ligne permettant de définir combien de clusters seront utilisés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8373CB3-85A0-EB68-871C-1AC09B7C1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653" y="3429000"/>
            <a:ext cx="9343669" cy="3314971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E0A485E-194B-0174-C632-3456DA54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2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8DE50-0B4A-6368-4C59-1317D980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Méthode K-</a:t>
            </a:r>
            <a:r>
              <a:rPr lang="fr-FR" dirty="0" err="1"/>
              <a:t>Means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50DBD9-9704-7BBE-1210-C8ED7FE1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de partitionnement K-</a:t>
            </a:r>
            <a:r>
              <a:rPr lang="fr-FR" dirty="0" err="1"/>
              <a:t>Means</a:t>
            </a:r>
            <a:r>
              <a:rPr lang="fr-FR" dirty="0"/>
              <a:t>, tout comme la CAH, est un algorithme non supervisé et vise à minimiser la somme des distances entre chaque individus et le centroïdes</a:t>
            </a:r>
          </a:p>
          <a:p>
            <a:r>
              <a:rPr lang="fr-FR" dirty="0"/>
              <a:t>Le choix initial du nombre de centroïdes conditionne le résultat final</a:t>
            </a:r>
          </a:p>
          <a:p>
            <a:r>
              <a:rPr lang="fr-FR" dirty="0"/>
              <a:t>Cet algorithme est itératif et permet de déplacer le centroïde jusqu’à la convergence, c’est-à-dire lorsque plus rien ne bouge entre deux itérations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EB95832-B7E3-F006-4023-A52E1B04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3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8DE50-0B4A-6368-4C59-1317D980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Méthode du coude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50DBD9-9704-7BBE-1210-C8ED7FE1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méthode du coude permet de déterminer le nombre optimal de clusters à utiliser en affichant l’inertie interclasse obtenue</a:t>
            </a:r>
          </a:p>
          <a:p>
            <a:r>
              <a:rPr lang="fr-FR" dirty="0"/>
              <a:t>On va s’intéresser particulièrement à une cassure dans la courbe qui nous permettra de déterminer où on va trop loin dans le nombre des clusters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46946E-9F15-CACB-7467-65D37C1D4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406" y="3768705"/>
            <a:ext cx="6573167" cy="296356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B566E0E-C054-F831-8487-DAA87064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9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8DE50-0B4A-6368-4C59-1317D980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COMPARAISON DES CLUSTERS CAH ET K-</a:t>
            </a:r>
            <a:r>
              <a:rPr lang="fr-FR" dirty="0" err="1"/>
              <a:t>Means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50DBD9-9704-7BBE-1210-C8ED7FE12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graphiques ci-dessous illustrent les moyennes des différentes variables groupées par les clusters identifiés par la classification ascendante hiérarchique et par K-</a:t>
            </a:r>
            <a:r>
              <a:rPr lang="fr-FR" dirty="0" err="1"/>
              <a:t>Means</a:t>
            </a:r>
            <a:endParaRPr lang="fr-FR" dirty="0"/>
          </a:p>
          <a:p>
            <a:r>
              <a:rPr lang="fr-FR" dirty="0"/>
              <a:t>La répartition n’est pas identique mais on peut noter une forte similitude</a:t>
            </a:r>
          </a:p>
          <a:p>
            <a:r>
              <a:rPr lang="fr-FR" dirty="0"/>
              <a:t>Les clusters en rouge sont strictement identiques entre les deux méthodes et ceux en vert sont très proches</a:t>
            </a:r>
          </a:p>
          <a:p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57B7002-8644-B621-FA52-5DA1A245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C53EEA-4427-5B1B-A43C-8F37C6037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408" y="4554247"/>
            <a:ext cx="5401431" cy="181644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0F01458-EDEB-557A-FCD2-71DFDA7DD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839" y="4460587"/>
            <a:ext cx="5455102" cy="183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9440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708</TotalTime>
  <Words>861</Words>
  <Application>Microsoft Office PowerPoint</Application>
  <PresentationFormat>Grand écran</PresentationFormat>
  <Paragraphs>89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Impact</vt:lpstr>
      <vt:lpstr>Badge</vt:lpstr>
      <vt:lpstr>Etude de marche</vt:lpstr>
      <vt:lpstr>CONTEXTE</vt:lpstr>
      <vt:lpstr>Préparation des données</vt:lpstr>
      <vt:lpstr>nettoyage des données</vt:lpstr>
      <vt:lpstr>Classification ascendante hiérarchique</vt:lpstr>
      <vt:lpstr>Classification ascendante hiérarchique</vt:lpstr>
      <vt:lpstr>Méthode K-Means</vt:lpstr>
      <vt:lpstr>Méthode du coude</vt:lpstr>
      <vt:lpstr>COMPARAISON DES CLUSTERS CAH ET K-Means</vt:lpstr>
      <vt:lpstr>Distribution des variables</vt:lpstr>
      <vt:lpstr>Distribution des variables</vt:lpstr>
      <vt:lpstr>Analyse en composantes principales</vt:lpstr>
      <vt:lpstr>Analyse en composantes principales</vt:lpstr>
      <vt:lpstr>Cercle des corrélations</vt:lpstr>
      <vt:lpstr>Cercle des corrélations</vt:lpstr>
      <vt:lpstr>Projection des individus avec les clusters cah</vt:lpstr>
      <vt:lpstr>Projection des individus avec les clusters k-means</vt:lpstr>
      <vt:lpstr>Analyse des Projections</vt:lpstr>
      <vt:lpstr>Projection des individus avec le nom de pays</vt:lpstr>
      <vt:lpstr>Analyses et liste des pays retenus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de marché</dc:title>
  <dc:creator>Pascal BROCHART</dc:creator>
  <cp:lastModifiedBy>francis brochart</cp:lastModifiedBy>
  <cp:revision>38</cp:revision>
  <dcterms:created xsi:type="dcterms:W3CDTF">2024-08-29T18:28:33Z</dcterms:created>
  <dcterms:modified xsi:type="dcterms:W3CDTF">2024-09-11T10:12:03Z</dcterms:modified>
</cp:coreProperties>
</file>