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rjfFyYNBG5sNntC35Cbhoqt17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fbroc\OneDrive\Bureau\Map%20Chart%20sampl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fbroc\OneDrive\Bureau\Map%20Chart%20sample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fbroc\OneDrive\Bureau\Map%20Chart%20sample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fbroc\OneDrive\Bureau\Map%20Chart%20sample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fbroc\OneDrive\Bureau\Map%20Chart%20sample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fr-FR"/>
              <a:t>Proportion de la sous nutrition dans le monde</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fr-FR"/>
        </a:p>
      </c:txPr>
    </c:title>
    <c:autoTitleDeleted val="0"/>
    <c:plotArea>
      <c:layout/>
      <c:pieChart>
        <c:varyColors val="1"/>
        <c:ser>
          <c:idx val="0"/>
          <c:order val="0"/>
          <c:dPt>
            <c:idx val="0"/>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1-3ABA-4731-8CD2-BC93E40DBC16}"/>
              </c:ext>
            </c:extLst>
          </c:dPt>
          <c:dPt>
            <c:idx val="1"/>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3-3ABA-4731-8CD2-BC93E40DBC16}"/>
              </c:ext>
            </c:extLst>
          </c:dPt>
          <c:dLbls>
            <c:dLbl>
              <c:idx val="0"/>
              <c:tx>
                <c:rich>
                  <a:bodyPr/>
                  <a:lstStyle/>
                  <a:p>
                    <a:r>
                      <a:rPr lang="en-US" baseline="0"/>
                      <a:t>7,1%</a:t>
                    </a:r>
                    <a:endParaRPr lang="en-US"/>
                  </a:p>
                </c:rich>
              </c:tx>
              <c:dLblPos val="ctr"/>
              <c:showLegendKey val="0"/>
              <c:showVal val="1"/>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ABA-4731-8CD2-BC93E40DBC16}"/>
                </c:ext>
              </c:extLst>
            </c:dLbl>
            <c:dLbl>
              <c:idx val="1"/>
              <c:tx>
                <c:rich>
                  <a:bodyPr/>
                  <a:lstStyle/>
                  <a:p>
                    <a:r>
                      <a:rPr lang="en-US" baseline="0"/>
                      <a:t>92,9%</a:t>
                    </a:r>
                    <a:endParaRPr lang="en-US"/>
                  </a:p>
                </c:rich>
              </c:tx>
              <c:dLblPos val="ctr"/>
              <c:showLegendKey val="0"/>
              <c:showVal val="1"/>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3-3ABA-4731-8CD2-BC93E40DBC1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dLblPos val="ctr"/>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Feuil1!$A$1:$B$1</c:f>
              <c:strCache>
                <c:ptCount val="2"/>
                <c:pt idx="0">
                  <c:v>sous nutrition</c:v>
                </c:pt>
                <c:pt idx="1">
                  <c:v>Population</c:v>
                </c:pt>
              </c:strCache>
            </c:strRef>
          </c:cat>
          <c:val>
            <c:numRef>
              <c:f>Feuil1!$A$2:$B$2</c:f>
              <c:numCache>
                <c:formatCode>General</c:formatCode>
                <c:ptCount val="2"/>
                <c:pt idx="0">
                  <c:v>535700000</c:v>
                </c:pt>
                <c:pt idx="1">
                  <c:v>7543798779</c:v>
                </c:pt>
              </c:numCache>
            </c:numRef>
          </c:val>
          <c:extLst>
            <c:ext xmlns:c16="http://schemas.microsoft.com/office/drawing/2014/chart" uri="{C3380CC4-5D6E-409C-BE32-E72D297353CC}">
              <c16:uniqueId val="{00000004-3ABA-4731-8CD2-BC93E40DBC16}"/>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fr-FR"/>
              <a:t>Répartition disponibilité intérieure</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fr-FR"/>
        </a:p>
      </c:txPr>
    </c:title>
    <c:autoTitleDeleted val="0"/>
    <c:plotArea>
      <c:layout/>
      <c:pieChart>
        <c:varyColors val="1"/>
        <c:ser>
          <c:idx val="0"/>
          <c:order val="0"/>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04C8-4BAF-90F8-0E2A7F02DAD6}"/>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04C8-4BAF-90F8-0E2A7F02DAD6}"/>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04C8-4BAF-90F8-0E2A7F02DAD6}"/>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04C8-4BAF-90F8-0E2A7F02DAD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Feuil1!$A$1:$A$4</c:f>
              <c:strCache>
                <c:ptCount val="4"/>
                <c:pt idx="0">
                  <c:v>Alimentation animale</c:v>
                </c:pt>
                <c:pt idx="1">
                  <c:v>Alimentation humaine</c:v>
                </c:pt>
                <c:pt idx="2">
                  <c:v>Pertes</c:v>
                </c:pt>
                <c:pt idx="3">
                  <c:v>Autres</c:v>
                </c:pt>
              </c:strCache>
            </c:strRef>
          </c:cat>
          <c:val>
            <c:numRef>
              <c:f>Feuil1!$B$1:$B$4</c:f>
              <c:numCache>
                <c:formatCode>0.00%</c:formatCode>
                <c:ptCount val="4"/>
                <c:pt idx="0">
                  <c:v>0.1323</c:v>
                </c:pt>
                <c:pt idx="1">
                  <c:v>0.49370000000000003</c:v>
                </c:pt>
                <c:pt idx="2">
                  <c:v>4.65E-2</c:v>
                </c:pt>
                <c:pt idx="3">
                  <c:v>0.32750000000000001</c:v>
                </c:pt>
              </c:numCache>
            </c:numRef>
          </c:val>
          <c:extLst>
            <c:ext xmlns:c16="http://schemas.microsoft.com/office/drawing/2014/chart" uri="{C3380CC4-5D6E-409C-BE32-E72D297353CC}">
              <c16:uniqueId val="{00000008-04C8-4BAF-90F8-0E2A7F02DAD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fr-FR"/>
              <a:t>Répartition des céréales</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fr-FR"/>
        </a:p>
      </c:txPr>
    </c:title>
    <c:autoTitleDeleted val="0"/>
    <c:plotArea>
      <c:layout/>
      <c:pieChart>
        <c:varyColors val="1"/>
        <c:ser>
          <c:idx val="0"/>
          <c:order val="0"/>
          <c:dPt>
            <c:idx val="0"/>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1-0B73-4A7C-A3B9-730FDC6C0D04}"/>
              </c:ext>
            </c:extLst>
          </c:dPt>
          <c:dPt>
            <c:idx val="1"/>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3-0B73-4A7C-A3B9-730FDC6C0D04}"/>
              </c:ext>
            </c:extLst>
          </c:dPt>
          <c:dPt>
            <c:idx val="2"/>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5-0B73-4A7C-A3B9-730FDC6C0D0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Feuil1!$C$2:$C$4</c:f>
              <c:strCache>
                <c:ptCount val="3"/>
                <c:pt idx="0">
                  <c:v>Alimentation animale</c:v>
                </c:pt>
                <c:pt idx="1">
                  <c:v>Alimentation humaine</c:v>
                </c:pt>
                <c:pt idx="2">
                  <c:v>Autres</c:v>
                </c:pt>
              </c:strCache>
            </c:strRef>
          </c:cat>
          <c:val>
            <c:numRef>
              <c:f>Feuil1!$D$2:$D$4</c:f>
              <c:numCache>
                <c:formatCode>0.00%</c:formatCode>
                <c:ptCount val="3"/>
                <c:pt idx="0">
                  <c:v>0.3614</c:v>
                </c:pt>
                <c:pt idx="1">
                  <c:v>0.42909999999999998</c:v>
                </c:pt>
                <c:pt idx="2">
                  <c:v>0.20949999999999999</c:v>
                </c:pt>
              </c:numCache>
            </c:numRef>
          </c:val>
          <c:extLst>
            <c:ext xmlns:c16="http://schemas.microsoft.com/office/drawing/2014/chart" uri="{C3380CC4-5D6E-409C-BE32-E72D297353CC}">
              <c16:uniqueId val="{00000006-0B73-4A7C-A3B9-730FDC6C0D0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fr-FR"/>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dirty="0"/>
              <a:t>Proportion</a:t>
            </a:r>
            <a:r>
              <a:rPr lang="fr-FR" baseline="0" dirty="0"/>
              <a:t> sous nutrition</a:t>
            </a:r>
            <a:r>
              <a:rPr lang="fr-FR" dirty="0"/>
              <a:t> la plus élevée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bar"/>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'2-color Map Chart'!$B$39:$B$48</c:f>
              <c:strCache>
                <c:ptCount val="10"/>
                <c:pt idx="0">
                  <c:v>Afghanistan                                </c:v>
                </c:pt>
                <c:pt idx="1">
                  <c:v>Timor-Leste                                </c:v>
                </c:pt>
                <c:pt idx="2">
                  <c:v>Mozambique                                 </c:v>
                </c:pt>
                <c:pt idx="3">
                  <c:v>Rwanda                                     </c:v>
                </c:pt>
                <c:pt idx="4">
                  <c:v>Tchad                                      </c:v>
                </c:pt>
                <c:pt idx="5">
                  <c:v>Lesotho                                    </c:v>
                </c:pt>
                <c:pt idx="6">
                  <c:v>Libéria                                    </c:v>
                </c:pt>
                <c:pt idx="7">
                  <c:v>Madagascar                                 </c:v>
                </c:pt>
                <c:pt idx="8">
                  <c:v>République de Corée                       </c:v>
                </c:pt>
                <c:pt idx="9">
                  <c:v>Haïti                                      </c:v>
                </c:pt>
              </c:strCache>
            </c:strRef>
          </c:cat>
          <c:val>
            <c:numRef>
              <c:f>'2-color Map Chart'!$C$39:$C$48</c:f>
            </c:numRef>
          </c:val>
          <c:extLst>
            <c:ext xmlns:c16="http://schemas.microsoft.com/office/drawing/2014/chart" uri="{C3380CC4-5D6E-409C-BE32-E72D297353CC}">
              <c16:uniqueId val="{00000000-BDE0-43CA-BCE9-EA85FB8F4D06}"/>
            </c:ext>
          </c:extLst>
        </c:ser>
        <c:ser>
          <c:idx val="1"/>
          <c:order val="1"/>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'2-color Map Chart'!$B$39:$B$48</c:f>
              <c:strCache>
                <c:ptCount val="10"/>
                <c:pt idx="0">
                  <c:v>Afghanistan                                </c:v>
                </c:pt>
                <c:pt idx="1">
                  <c:v>Timor-Leste                                </c:v>
                </c:pt>
                <c:pt idx="2">
                  <c:v>Mozambique                                 </c:v>
                </c:pt>
                <c:pt idx="3">
                  <c:v>Rwanda                                     </c:v>
                </c:pt>
                <c:pt idx="4">
                  <c:v>Tchad                                      </c:v>
                </c:pt>
                <c:pt idx="5">
                  <c:v>Lesotho                                    </c:v>
                </c:pt>
                <c:pt idx="6">
                  <c:v>Libéria                                    </c:v>
                </c:pt>
                <c:pt idx="7">
                  <c:v>Madagascar                                 </c:v>
                </c:pt>
                <c:pt idx="8">
                  <c:v>République de Corée                       </c:v>
                </c:pt>
                <c:pt idx="9">
                  <c:v>Haïti                                      </c:v>
                </c:pt>
              </c:strCache>
            </c:strRef>
          </c:cat>
          <c:val>
            <c:numRef>
              <c:f>'2-color Map Chart'!$D$39:$D$48</c:f>
            </c:numRef>
          </c:val>
          <c:extLst>
            <c:ext xmlns:c16="http://schemas.microsoft.com/office/drawing/2014/chart" uri="{C3380CC4-5D6E-409C-BE32-E72D297353CC}">
              <c16:uniqueId val="{00000001-BDE0-43CA-BCE9-EA85FB8F4D06}"/>
            </c:ext>
          </c:extLst>
        </c:ser>
        <c:ser>
          <c:idx val="2"/>
          <c:order val="2"/>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'2-color Map Chart'!$B$39:$B$48</c:f>
              <c:strCache>
                <c:ptCount val="10"/>
                <c:pt idx="0">
                  <c:v>Afghanistan                                </c:v>
                </c:pt>
                <c:pt idx="1">
                  <c:v>Timor-Leste                                </c:v>
                </c:pt>
                <c:pt idx="2">
                  <c:v>Mozambique                                 </c:v>
                </c:pt>
                <c:pt idx="3">
                  <c:v>Rwanda                                     </c:v>
                </c:pt>
                <c:pt idx="4">
                  <c:v>Tchad                                      </c:v>
                </c:pt>
                <c:pt idx="5">
                  <c:v>Lesotho                                    </c:v>
                </c:pt>
                <c:pt idx="6">
                  <c:v>Libéria                                    </c:v>
                </c:pt>
                <c:pt idx="7">
                  <c:v>Madagascar                                 </c:v>
                </c:pt>
                <c:pt idx="8">
                  <c:v>République de Corée                       </c:v>
                </c:pt>
                <c:pt idx="9">
                  <c:v>Haïti                                      </c:v>
                </c:pt>
              </c:strCache>
            </c:strRef>
          </c:cat>
          <c:val>
            <c:numRef>
              <c:f>'2-color Map Chart'!$E$39:$E$48</c:f>
            </c:numRef>
          </c:val>
          <c:extLst>
            <c:ext xmlns:c16="http://schemas.microsoft.com/office/drawing/2014/chart" uri="{C3380CC4-5D6E-409C-BE32-E72D297353CC}">
              <c16:uniqueId val="{00000002-BDE0-43CA-BCE9-EA85FB8F4D06}"/>
            </c:ext>
          </c:extLst>
        </c:ser>
        <c:ser>
          <c:idx val="3"/>
          <c:order val="3"/>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'2-color Map Chart'!$B$39:$B$48</c:f>
              <c:strCache>
                <c:ptCount val="10"/>
                <c:pt idx="0">
                  <c:v>Afghanistan                                </c:v>
                </c:pt>
                <c:pt idx="1">
                  <c:v>Timor-Leste                                </c:v>
                </c:pt>
                <c:pt idx="2">
                  <c:v>Mozambique                                 </c:v>
                </c:pt>
                <c:pt idx="3">
                  <c:v>Rwanda                                     </c:v>
                </c:pt>
                <c:pt idx="4">
                  <c:v>Tchad                                      </c:v>
                </c:pt>
                <c:pt idx="5">
                  <c:v>Lesotho                                    </c:v>
                </c:pt>
                <c:pt idx="6">
                  <c:v>Libéria                                    </c:v>
                </c:pt>
                <c:pt idx="7">
                  <c:v>Madagascar                                 </c:v>
                </c:pt>
                <c:pt idx="8">
                  <c:v>République de Corée                       </c:v>
                </c:pt>
                <c:pt idx="9">
                  <c:v>Haïti                                      </c:v>
                </c:pt>
              </c:strCache>
            </c:strRef>
          </c:cat>
          <c:val>
            <c:numRef>
              <c:f>'2-color Map Chart'!$F$39:$F$48</c:f>
              <c:numCache>
                <c:formatCode>0.00%</c:formatCode>
                <c:ptCount val="10"/>
                <c:pt idx="0">
                  <c:v>0.2893</c:v>
                </c:pt>
                <c:pt idx="1">
                  <c:v>0.32169999999999999</c:v>
                </c:pt>
                <c:pt idx="2">
                  <c:v>0.3281</c:v>
                </c:pt>
                <c:pt idx="3">
                  <c:v>0.35060000000000002</c:v>
                </c:pt>
                <c:pt idx="4">
                  <c:v>0.37959999999999999</c:v>
                </c:pt>
                <c:pt idx="5">
                  <c:v>0.38250000000000001</c:v>
                </c:pt>
                <c:pt idx="6">
                  <c:v>0.38279999999999997</c:v>
                </c:pt>
                <c:pt idx="7">
                  <c:v>0.41060000000000002</c:v>
                </c:pt>
                <c:pt idx="8">
                  <c:v>0.47189999999999999</c:v>
                </c:pt>
                <c:pt idx="9">
                  <c:v>0.48259999999999997</c:v>
                </c:pt>
              </c:numCache>
            </c:numRef>
          </c:val>
          <c:extLst>
            <c:ext xmlns:c16="http://schemas.microsoft.com/office/drawing/2014/chart" uri="{C3380CC4-5D6E-409C-BE32-E72D297353CC}">
              <c16:uniqueId val="{00000003-BDE0-43CA-BCE9-EA85FB8F4D06}"/>
            </c:ext>
          </c:extLst>
        </c:ser>
        <c:dLbls>
          <c:dLblPos val="outEnd"/>
          <c:showLegendKey val="0"/>
          <c:showVal val="1"/>
          <c:showCatName val="0"/>
          <c:showSerName val="0"/>
          <c:showPercent val="0"/>
          <c:showBubbleSize val="0"/>
        </c:dLbls>
        <c:gapWidth val="115"/>
        <c:overlap val="-20"/>
        <c:axId val="1166128208"/>
        <c:axId val="1316518576"/>
      </c:barChart>
      <c:catAx>
        <c:axId val="116612820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1316518576"/>
        <c:crosses val="autoZero"/>
        <c:auto val="1"/>
        <c:lblAlgn val="ctr"/>
        <c:lblOffset val="100"/>
        <c:noMultiLvlLbl val="0"/>
      </c:catAx>
      <c:valAx>
        <c:axId val="1316518576"/>
        <c:scaling>
          <c:orientation val="minMax"/>
        </c:scaling>
        <c:delete val="1"/>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crossAx val="1166128208"/>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Pays bénéficiaires d'aide alimentaire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bar"/>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Feuil1!$C$9:$C$18</c:f>
              <c:strCache>
                <c:ptCount val="10"/>
                <c:pt idx="0">
                  <c:v>République arabe syrienne         </c:v>
                </c:pt>
                <c:pt idx="1">
                  <c:v>Éthiopie                          </c:v>
                </c:pt>
                <c:pt idx="2">
                  <c:v>Yémen                             </c:v>
                </c:pt>
                <c:pt idx="3">
                  <c:v>Soudan du Sud                     </c:v>
                </c:pt>
                <c:pt idx="4">
                  <c:v>Soudan                            </c:v>
                </c:pt>
                <c:pt idx="5">
                  <c:v>Kenya                             </c:v>
                </c:pt>
                <c:pt idx="6">
                  <c:v>Bangladesh                        </c:v>
                </c:pt>
                <c:pt idx="7">
                  <c:v>Somalie                           </c:v>
                </c:pt>
                <c:pt idx="8">
                  <c:v>République démocratique du Congo  </c:v>
                </c:pt>
                <c:pt idx="9">
                  <c:v>Niger                             </c:v>
                </c:pt>
              </c:strCache>
            </c:strRef>
          </c:cat>
          <c:val>
            <c:numRef>
              <c:f>Feuil1!$D$9:$D$18</c:f>
              <c:numCache>
                <c:formatCode>0</c:formatCode>
                <c:ptCount val="10"/>
                <c:pt idx="0">
                  <c:v>1858943000</c:v>
                </c:pt>
                <c:pt idx="1">
                  <c:v>1381294000</c:v>
                </c:pt>
                <c:pt idx="2">
                  <c:v>1206484000</c:v>
                </c:pt>
                <c:pt idx="3">
                  <c:v>695248000</c:v>
                </c:pt>
                <c:pt idx="4">
                  <c:v>669784000</c:v>
                </c:pt>
                <c:pt idx="5">
                  <c:v>552836000</c:v>
                </c:pt>
                <c:pt idx="6">
                  <c:v>348188000</c:v>
                </c:pt>
                <c:pt idx="7">
                  <c:v>292678000</c:v>
                </c:pt>
                <c:pt idx="8">
                  <c:v>288502000</c:v>
                </c:pt>
                <c:pt idx="9">
                  <c:v>276344000</c:v>
                </c:pt>
              </c:numCache>
            </c:numRef>
          </c:val>
          <c:extLst>
            <c:ext xmlns:c16="http://schemas.microsoft.com/office/drawing/2014/chart" uri="{C3380CC4-5D6E-409C-BE32-E72D297353CC}">
              <c16:uniqueId val="{00000000-BCB8-4769-95EE-9E4EDB6F24BB}"/>
            </c:ext>
          </c:extLst>
        </c:ser>
        <c:dLbls>
          <c:showLegendKey val="0"/>
          <c:showVal val="0"/>
          <c:showCatName val="0"/>
          <c:showSerName val="0"/>
          <c:showPercent val="0"/>
          <c:showBubbleSize val="0"/>
        </c:dLbls>
        <c:gapWidth val="115"/>
        <c:overlap val="-20"/>
        <c:axId val="1618028431"/>
        <c:axId val="1933118991"/>
      </c:barChart>
      <c:catAx>
        <c:axId val="161802843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933118991"/>
        <c:crosses val="autoZero"/>
        <c:auto val="1"/>
        <c:lblAlgn val="ctr"/>
        <c:lblOffset val="100"/>
        <c:noMultiLvlLbl val="0"/>
      </c:catAx>
      <c:valAx>
        <c:axId val="1933118991"/>
        <c:scaling>
          <c:orientation val="minMax"/>
        </c:scaling>
        <c:delete val="0"/>
        <c:axPos val="b"/>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6180284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Evolution aide alimentaire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lineChart>
        <c:grouping val="standard"/>
        <c:varyColors val="0"/>
        <c:ser>
          <c:idx val="0"/>
          <c:order val="0"/>
          <c:tx>
            <c:strRef>
              <c:f>Feuil1!$E$2</c:f>
              <c:strCache>
                <c:ptCount val="1"/>
                <c:pt idx="0">
                  <c:v>République arabe syrienne</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Feuil1!$F$1:$I$1</c:f>
              <c:numCache>
                <c:formatCode>General</c:formatCode>
                <c:ptCount val="4"/>
                <c:pt idx="0">
                  <c:v>2013</c:v>
                </c:pt>
                <c:pt idx="1">
                  <c:v>2014</c:v>
                </c:pt>
                <c:pt idx="2">
                  <c:v>2015</c:v>
                </c:pt>
                <c:pt idx="3">
                  <c:v>2016</c:v>
                </c:pt>
              </c:numCache>
            </c:numRef>
          </c:cat>
          <c:val>
            <c:numRef>
              <c:f>Feuil1!$F$2:$I$2</c:f>
              <c:numCache>
                <c:formatCode>General</c:formatCode>
                <c:ptCount val="4"/>
                <c:pt idx="0">
                  <c:v>563566000</c:v>
                </c:pt>
                <c:pt idx="1">
                  <c:v>651870000</c:v>
                </c:pt>
                <c:pt idx="2">
                  <c:v>524949000</c:v>
                </c:pt>
                <c:pt idx="3">
                  <c:v>118558000</c:v>
                </c:pt>
              </c:numCache>
            </c:numRef>
          </c:val>
          <c:smooth val="0"/>
          <c:extLst>
            <c:ext xmlns:c16="http://schemas.microsoft.com/office/drawing/2014/chart" uri="{C3380CC4-5D6E-409C-BE32-E72D297353CC}">
              <c16:uniqueId val="{00000000-8A1C-425B-AE99-09332BE10F30}"/>
            </c:ext>
          </c:extLst>
        </c:ser>
        <c:ser>
          <c:idx val="1"/>
          <c:order val="1"/>
          <c:tx>
            <c:strRef>
              <c:f>Feuil1!$E$3</c:f>
              <c:strCache>
                <c:ptCount val="1"/>
                <c:pt idx="0">
                  <c:v>Éthiopie</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Feuil1!$F$1:$I$1</c:f>
              <c:numCache>
                <c:formatCode>General</c:formatCode>
                <c:ptCount val="4"/>
                <c:pt idx="0">
                  <c:v>2013</c:v>
                </c:pt>
                <c:pt idx="1">
                  <c:v>2014</c:v>
                </c:pt>
                <c:pt idx="2">
                  <c:v>2015</c:v>
                </c:pt>
                <c:pt idx="3">
                  <c:v>2016</c:v>
                </c:pt>
              </c:numCache>
            </c:numRef>
          </c:cat>
          <c:val>
            <c:numRef>
              <c:f>Feuil1!$F$3:$I$3</c:f>
              <c:numCache>
                <c:formatCode>General</c:formatCode>
                <c:ptCount val="4"/>
                <c:pt idx="0">
                  <c:v>591404000</c:v>
                </c:pt>
                <c:pt idx="1">
                  <c:v>586624000</c:v>
                </c:pt>
                <c:pt idx="2">
                  <c:v>203266000</c:v>
                </c:pt>
                <c:pt idx="3">
                  <c:v>0</c:v>
                </c:pt>
              </c:numCache>
            </c:numRef>
          </c:val>
          <c:smooth val="0"/>
          <c:extLst>
            <c:ext xmlns:c16="http://schemas.microsoft.com/office/drawing/2014/chart" uri="{C3380CC4-5D6E-409C-BE32-E72D297353CC}">
              <c16:uniqueId val="{00000001-8A1C-425B-AE99-09332BE10F30}"/>
            </c:ext>
          </c:extLst>
        </c:ser>
        <c:ser>
          <c:idx val="2"/>
          <c:order val="2"/>
          <c:tx>
            <c:strRef>
              <c:f>Feuil1!$E$4</c:f>
              <c:strCache>
                <c:ptCount val="1"/>
                <c:pt idx="0">
                  <c:v>Yémen</c:v>
                </c:pt>
              </c:strCache>
            </c:strRef>
          </c:tx>
          <c:spPr>
            <a:ln w="34925" cap="rnd">
              <a:solidFill>
                <a:schemeClr val="accent3"/>
              </a:solidFill>
              <a:round/>
            </a:ln>
            <a:effectLst>
              <a:outerShdw blurRad="40000" dist="23000" dir="5400000" rotWithShape="0">
                <a:srgbClr val="000000">
                  <a:alpha val="35000"/>
                </a:srgbClr>
              </a:outerShdw>
            </a:effectLst>
          </c:spPr>
          <c:marker>
            <c:symbol val="none"/>
          </c:marker>
          <c:cat>
            <c:numRef>
              <c:f>Feuil1!$F$1:$I$1</c:f>
              <c:numCache>
                <c:formatCode>General</c:formatCode>
                <c:ptCount val="4"/>
                <c:pt idx="0">
                  <c:v>2013</c:v>
                </c:pt>
                <c:pt idx="1">
                  <c:v>2014</c:v>
                </c:pt>
                <c:pt idx="2">
                  <c:v>2015</c:v>
                </c:pt>
                <c:pt idx="3">
                  <c:v>2016</c:v>
                </c:pt>
              </c:numCache>
            </c:numRef>
          </c:cat>
          <c:val>
            <c:numRef>
              <c:f>Feuil1!$F$4:$I$4</c:f>
              <c:numCache>
                <c:formatCode>General</c:formatCode>
                <c:ptCount val="4"/>
                <c:pt idx="0">
                  <c:v>264764000</c:v>
                </c:pt>
                <c:pt idx="1">
                  <c:v>103840000</c:v>
                </c:pt>
                <c:pt idx="2">
                  <c:v>372306000</c:v>
                </c:pt>
                <c:pt idx="3">
                  <c:v>465574000</c:v>
                </c:pt>
              </c:numCache>
            </c:numRef>
          </c:val>
          <c:smooth val="0"/>
          <c:extLst>
            <c:ext xmlns:c16="http://schemas.microsoft.com/office/drawing/2014/chart" uri="{C3380CC4-5D6E-409C-BE32-E72D297353CC}">
              <c16:uniqueId val="{00000002-8A1C-425B-AE99-09332BE10F30}"/>
            </c:ext>
          </c:extLst>
        </c:ser>
        <c:ser>
          <c:idx val="3"/>
          <c:order val="3"/>
          <c:tx>
            <c:strRef>
              <c:f>Feuil1!$E$5</c:f>
              <c:strCache>
                <c:ptCount val="1"/>
                <c:pt idx="0">
                  <c:v>Soudan du Sud</c:v>
                </c:pt>
              </c:strCache>
            </c:strRef>
          </c:tx>
          <c:spPr>
            <a:ln w="34925" cap="rnd">
              <a:solidFill>
                <a:schemeClr val="accent4"/>
              </a:solidFill>
              <a:round/>
            </a:ln>
            <a:effectLst>
              <a:outerShdw blurRad="40000" dist="23000" dir="5400000" rotWithShape="0">
                <a:srgbClr val="000000">
                  <a:alpha val="35000"/>
                </a:srgbClr>
              </a:outerShdw>
            </a:effectLst>
          </c:spPr>
          <c:marker>
            <c:symbol val="none"/>
          </c:marker>
          <c:cat>
            <c:numRef>
              <c:f>Feuil1!$F$1:$I$1</c:f>
              <c:numCache>
                <c:formatCode>General</c:formatCode>
                <c:ptCount val="4"/>
                <c:pt idx="0">
                  <c:v>2013</c:v>
                </c:pt>
                <c:pt idx="1">
                  <c:v>2014</c:v>
                </c:pt>
                <c:pt idx="2">
                  <c:v>2015</c:v>
                </c:pt>
                <c:pt idx="3">
                  <c:v>2016</c:v>
                </c:pt>
              </c:numCache>
            </c:numRef>
          </c:cat>
          <c:val>
            <c:numRef>
              <c:f>Feuil1!$F$5:$I$5</c:f>
              <c:numCache>
                <c:formatCode>General</c:formatCode>
                <c:ptCount val="4"/>
                <c:pt idx="0">
                  <c:v>196330000</c:v>
                </c:pt>
                <c:pt idx="1">
                  <c:v>450610000</c:v>
                </c:pt>
                <c:pt idx="2">
                  <c:v>48308000</c:v>
                </c:pt>
                <c:pt idx="3">
                  <c:v>0</c:v>
                </c:pt>
              </c:numCache>
            </c:numRef>
          </c:val>
          <c:smooth val="0"/>
          <c:extLst>
            <c:ext xmlns:c16="http://schemas.microsoft.com/office/drawing/2014/chart" uri="{C3380CC4-5D6E-409C-BE32-E72D297353CC}">
              <c16:uniqueId val="{00000003-8A1C-425B-AE99-09332BE10F30}"/>
            </c:ext>
          </c:extLst>
        </c:ser>
        <c:ser>
          <c:idx val="4"/>
          <c:order val="4"/>
          <c:tx>
            <c:strRef>
              <c:f>Feuil1!$E$6</c:f>
              <c:strCache>
                <c:ptCount val="1"/>
                <c:pt idx="0">
                  <c:v>Soudan</c:v>
                </c:pt>
              </c:strCache>
            </c:strRef>
          </c:tx>
          <c:spPr>
            <a:ln w="34925" cap="rnd">
              <a:solidFill>
                <a:schemeClr val="accent5"/>
              </a:solidFill>
              <a:round/>
            </a:ln>
            <a:effectLst>
              <a:outerShdw blurRad="40000" dist="23000" dir="5400000" rotWithShape="0">
                <a:srgbClr val="000000">
                  <a:alpha val="35000"/>
                </a:srgbClr>
              </a:outerShdw>
            </a:effectLst>
          </c:spPr>
          <c:marker>
            <c:symbol val="none"/>
          </c:marker>
          <c:cat>
            <c:numRef>
              <c:f>Feuil1!$F$1:$I$1</c:f>
              <c:numCache>
                <c:formatCode>General</c:formatCode>
                <c:ptCount val="4"/>
                <c:pt idx="0">
                  <c:v>2013</c:v>
                </c:pt>
                <c:pt idx="1">
                  <c:v>2014</c:v>
                </c:pt>
                <c:pt idx="2">
                  <c:v>2015</c:v>
                </c:pt>
                <c:pt idx="3">
                  <c:v>2016</c:v>
                </c:pt>
              </c:numCache>
            </c:numRef>
          </c:cat>
          <c:val>
            <c:numRef>
              <c:f>Feuil1!$F$6:$I$6</c:f>
              <c:numCache>
                <c:formatCode>General</c:formatCode>
                <c:ptCount val="4"/>
                <c:pt idx="0">
                  <c:v>330230000</c:v>
                </c:pt>
                <c:pt idx="1">
                  <c:v>321904000</c:v>
                </c:pt>
                <c:pt idx="2">
                  <c:v>17650000</c:v>
                </c:pt>
                <c:pt idx="3">
                  <c:v>0</c:v>
                </c:pt>
              </c:numCache>
            </c:numRef>
          </c:val>
          <c:smooth val="0"/>
          <c:extLst>
            <c:ext xmlns:c16="http://schemas.microsoft.com/office/drawing/2014/chart" uri="{C3380CC4-5D6E-409C-BE32-E72D297353CC}">
              <c16:uniqueId val="{00000004-8A1C-425B-AE99-09332BE10F30}"/>
            </c:ext>
          </c:extLst>
        </c:ser>
        <c:dLbls>
          <c:showLegendKey val="0"/>
          <c:showVal val="0"/>
          <c:showCatName val="0"/>
          <c:showSerName val="0"/>
          <c:showPercent val="0"/>
          <c:showBubbleSize val="0"/>
        </c:dLbls>
        <c:smooth val="0"/>
        <c:axId val="1325890832"/>
        <c:axId val="2037374864"/>
      </c:lineChart>
      <c:catAx>
        <c:axId val="1325890832"/>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2037374864"/>
        <c:crosses val="autoZero"/>
        <c:auto val="1"/>
        <c:lblAlgn val="ctr"/>
        <c:lblOffset val="100"/>
        <c:noMultiLvlLbl val="0"/>
      </c:catAx>
      <c:valAx>
        <c:axId val="20373748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132589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dirty="0"/>
              <a:t>Dispo</a:t>
            </a:r>
            <a:r>
              <a:rPr lang="fr-FR" baseline="0" dirty="0"/>
              <a:t> alimentaire par habitant</a:t>
            </a:r>
            <a:endParaRPr lang="fr-FR"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bar"/>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elete val="1"/>
          </c:dLbls>
          <c:cat>
            <c:strRef>
              <c:f>Feuil1!$A$1:$A$10</c:f>
              <c:strCache>
                <c:ptCount val="10"/>
                <c:pt idx="0">
                  <c:v>Autriche               </c:v>
                </c:pt>
                <c:pt idx="1">
                  <c:v>Belgique               </c:v>
                </c:pt>
                <c:pt idx="2">
                  <c:v>Turquie                </c:v>
                </c:pt>
                <c:pt idx="3">
                  <c:v>États-Unis d'Amérique  </c:v>
                </c:pt>
                <c:pt idx="4">
                  <c:v>Israël                 </c:v>
                </c:pt>
                <c:pt idx="5">
                  <c:v>Irlande                </c:v>
                </c:pt>
                <c:pt idx="6">
                  <c:v>Italie                 </c:v>
                </c:pt>
                <c:pt idx="7">
                  <c:v>Luxembourg             </c:v>
                </c:pt>
                <c:pt idx="8">
                  <c:v>Égypte                 </c:v>
                </c:pt>
                <c:pt idx="9">
                  <c:v>Allemagne              </c:v>
                </c:pt>
              </c:strCache>
            </c:strRef>
          </c:cat>
          <c:val>
            <c:numRef>
              <c:f>Feuil1!$B$1:$B$10</c:f>
              <c:numCache>
                <c:formatCode>General</c:formatCode>
                <c:ptCount val="10"/>
                <c:pt idx="0">
                  <c:v>3770</c:v>
                </c:pt>
                <c:pt idx="1">
                  <c:v>3737</c:v>
                </c:pt>
                <c:pt idx="2">
                  <c:v>3708</c:v>
                </c:pt>
                <c:pt idx="3">
                  <c:v>3682</c:v>
                </c:pt>
                <c:pt idx="4">
                  <c:v>3610</c:v>
                </c:pt>
                <c:pt idx="5">
                  <c:v>3602</c:v>
                </c:pt>
                <c:pt idx="6">
                  <c:v>3578</c:v>
                </c:pt>
                <c:pt idx="7">
                  <c:v>3540</c:v>
                </c:pt>
                <c:pt idx="8">
                  <c:v>3518</c:v>
                </c:pt>
                <c:pt idx="9">
                  <c:v>3503</c:v>
                </c:pt>
              </c:numCache>
            </c:numRef>
          </c:val>
          <c:extLst>
            <c:ext xmlns:c16="http://schemas.microsoft.com/office/drawing/2014/chart" uri="{C3380CC4-5D6E-409C-BE32-E72D297353CC}">
              <c16:uniqueId val="{00000000-8E7C-448A-B02B-B762EBB01C1B}"/>
            </c:ext>
          </c:extLst>
        </c:ser>
        <c:dLbls>
          <c:dLblPos val="inEnd"/>
          <c:showLegendKey val="0"/>
          <c:showVal val="1"/>
          <c:showCatName val="0"/>
          <c:showSerName val="0"/>
          <c:showPercent val="0"/>
          <c:showBubbleSize val="0"/>
        </c:dLbls>
        <c:gapWidth val="115"/>
        <c:overlap val="-20"/>
        <c:axId val="580075199"/>
        <c:axId val="541608271"/>
      </c:barChart>
      <c:catAx>
        <c:axId val="58007519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541608271"/>
        <c:crosses val="autoZero"/>
        <c:auto val="1"/>
        <c:lblAlgn val="ctr"/>
        <c:lblOffset val="100"/>
        <c:noMultiLvlLbl val="0"/>
      </c:catAx>
      <c:valAx>
        <c:axId val="541608271"/>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58007519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dirty="0"/>
              <a:t>Dispo alimentaire</a:t>
            </a:r>
            <a:r>
              <a:rPr lang="fr-FR" baseline="0" dirty="0"/>
              <a:t> par habitant</a:t>
            </a:r>
            <a:endParaRPr lang="fr-FR"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barChart>
        <c:barDir val="bar"/>
        <c:grouping val="clustered"/>
        <c:varyColors val="0"/>
        <c:ser>
          <c:idx val="0"/>
          <c:order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Feuil1!$C$25:$C$34</c:f>
              <c:strCache>
                <c:ptCount val="10"/>
                <c:pt idx="0">
                  <c:v>République centrafricaine   </c:v>
                </c:pt>
                <c:pt idx="1">
                  <c:v>Zambie                      </c:v>
                </c:pt>
                <c:pt idx="2">
                  <c:v>Madagascar                  </c:v>
                </c:pt>
                <c:pt idx="3">
                  <c:v>Afghanistan                 </c:v>
                </c:pt>
                <c:pt idx="4">
                  <c:v>Haïti                       </c:v>
                </c:pt>
                <c:pt idx="5">
                  <c:v>République  Corée           </c:v>
                </c:pt>
                <c:pt idx="6">
                  <c:v>Tchad                       </c:v>
                </c:pt>
                <c:pt idx="7">
                  <c:v>Zimbabwe                    </c:v>
                </c:pt>
                <c:pt idx="8">
                  <c:v>Ouganda                     </c:v>
                </c:pt>
                <c:pt idx="9">
                  <c:v>Timor-Leste                 </c:v>
                </c:pt>
              </c:strCache>
            </c:strRef>
          </c:cat>
          <c:val>
            <c:numRef>
              <c:f>Feuil1!$D$25:$D$34</c:f>
              <c:numCache>
                <c:formatCode>General</c:formatCode>
                <c:ptCount val="10"/>
                <c:pt idx="0">
                  <c:v>1879</c:v>
                </c:pt>
                <c:pt idx="1">
                  <c:v>1924</c:v>
                </c:pt>
                <c:pt idx="2">
                  <c:v>2056</c:v>
                </c:pt>
                <c:pt idx="3">
                  <c:v>2087</c:v>
                </c:pt>
                <c:pt idx="4">
                  <c:v>2089</c:v>
                </c:pt>
                <c:pt idx="5">
                  <c:v>2093</c:v>
                </c:pt>
                <c:pt idx="6">
                  <c:v>2109</c:v>
                </c:pt>
                <c:pt idx="7">
                  <c:v>2113</c:v>
                </c:pt>
                <c:pt idx="8">
                  <c:v>2126</c:v>
                </c:pt>
                <c:pt idx="9">
                  <c:v>2129</c:v>
                </c:pt>
              </c:numCache>
            </c:numRef>
          </c:val>
          <c:extLst>
            <c:ext xmlns:c16="http://schemas.microsoft.com/office/drawing/2014/chart" uri="{C3380CC4-5D6E-409C-BE32-E72D297353CC}">
              <c16:uniqueId val="{00000000-09DD-43C4-AFC0-D948721A5F86}"/>
            </c:ext>
          </c:extLst>
        </c:ser>
        <c:dLbls>
          <c:showLegendKey val="0"/>
          <c:showVal val="0"/>
          <c:showCatName val="0"/>
          <c:showSerName val="0"/>
          <c:showPercent val="0"/>
          <c:showBubbleSize val="0"/>
        </c:dLbls>
        <c:gapWidth val="115"/>
        <c:overlap val="-20"/>
        <c:axId val="588933135"/>
        <c:axId val="1142914623"/>
      </c:barChart>
      <c:catAx>
        <c:axId val="58893313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1142914623"/>
        <c:crosses val="autoZero"/>
        <c:auto val="1"/>
        <c:lblAlgn val="ctr"/>
        <c:lblOffset val="100"/>
        <c:noMultiLvlLbl val="0"/>
      </c:catAx>
      <c:valAx>
        <c:axId val="114291462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fr-FR"/>
          </a:p>
        </c:txPr>
        <c:crossAx val="58893313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Proportion de sous nutrition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areaChart>
        <c:grouping val="stacked"/>
        <c:varyColors val="0"/>
        <c:ser>
          <c:idx val="0"/>
          <c:order val="0"/>
          <c:tx>
            <c:strRef>
              <c:f>Feuil1!$B$1</c:f>
              <c:strCache>
                <c:ptCount val="1"/>
                <c:pt idx="0">
                  <c:v>sous nutrition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numRef>
              <c:f>Feuil1!$A$2:$A$7</c:f>
              <c:numCache>
                <c:formatCode>General</c:formatCode>
                <c:ptCount val="6"/>
                <c:pt idx="0">
                  <c:v>2013</c:v>
                </c:pt>
                <c:pt idx="1">
                  <c:v>2014</c:v>
                </c:pt>
                <c:pt idx="2">
                  <c:v>2015</c:v>
                </c:pt>
                <c:pt idx="3">
                  <c:v>2016</c:v>
                </c:pt>
                <c:pt idx="4">
                  <c:v>2017</c:v>
                </c:pt>
                <c:pt idx="5">
                  <c:v>2018</c:v>
                </c:pt>
              </c:numCache>
            </c:numRef>
          </c:cat>
          <c:val>
            <c:numRef>
              <c:f>Feuil1!$B$2:$B$7</c:f>
              <c:numCache>
                <c:formatCode>General</c:formatCode>
                <c:ptCount val="6"/>
                <c:pt idx="0">
                  <c:v>6200000</c:v>
                </c:pt>
                <c:pt idx="1">
                  <c:v>6000000</c:v>
                </c:pt>
                <c:pt idx="2">
                  <c:v>5900000</c:v>
                </c:pt>
                <c:pt idx="3">
                  <c:v>6000000</c:v>
                </c:pt>
                <c:pt idx="4">
                  <c:v>6200000</c:v>
                </c:pt>
                <c:pt idx="5">
                  <c:v>6500000</c:v>
                </c:pt>
              </c:numCache>
            </c:numRef>
          </c:val>
          <c:extLst>
            <c:ext xmlns:c16="http://schemas.microsoft.com/office/drawing/2014/chart" uri="{C3380CC4-5D6E-409C-BE32-E72D297353CC}">
              <c16:uniqueId val="{00000000-7241-49D1-90BE-3B67E4EE0609}"/>
            </c:ext>
          </c:extLst>
        </c:ser>
        <c:ser>
          <c:idx val="1"/>
          <c:order val="1"/>
          <c:tx>
            <c:strRef>
              <c:f>Feuil1!$C$1</c:f>
              <c:strCache>
                <c:ptCount val="1"/>
                <c:pt idx="0">
                  <c:v>population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numRef>
              <c:f>Feuil1!$A$2:$A$7</c:f>
              <c:numCache>
                <c:formatCode>General</c:formatCode>
                <c:ptCount val="6"/>
                <c:pt idx="0">
                  <c:v>2013</c:v>
                </c:pt>
                <c:pt idx="1">
                  <c:v>2014</c:v>
                </c:pt>
                <c:pt idx="2">
                  <c:v>2015</c:v>
                </c:pt>
                <c:pt idx="3">
                  <c:v>2016</c:v>
                </c:pt>
                <c:pt idx="4">
                  <c:v>2017</c:v>
                </c:pt>
                <c:pt idx="5">
                  <c:v>2018</c:v>
                </c:pt>
              </c:numCache>
            </c:numRef>
          </c:cat>
          <c:val>
            <c:numRef>
              <c:f>Feuil1!$C$2:$C$7</c:f>
              <c:numCache>
                <c:formatCode>General</c:formatCode>
                <c:ptCount val="6"/>
                <c:pt idx="0">
                  <c:v>68144518</c:v>
                </c:pt>
                <c:pt idx="1">
                  <c:v>68438746</c:v>
                </c:pt>
                <c:pt idx="2">
                  <c:v>68714511</c:v>
                </c:pt>
                <c:pt idx="3">
                  <c:v>68971308</c:v>
                </c:pt>
                <c:pt idx="4">
                  <c:v>69209810</c:v>
                </c:pt>
                <c:pt idx="5">
                  <c:v>69428453</c:v>
                </c:pt>
              </c:numCache>
            </c:numRef>
          </c:val>
          <c:extLst>
            <c:ext xmlns:c16="http://schemas.microsoft.com/office/drawing/2014/chart" uri="{C3380CC4-5D6E-409C-BE32-E72D297353CC}">
              <c16:uniqueId val="{00000001-7241-49D1-90BE-3B67E4EE0609}"/>
            </c:ext>
          </c:extLst>
        </c:ser>
        <c:dLbls>
          <c:showLegendKey val="0"/>
          <c:showVal val="0"/>
          <c:showCatName val="0"/>
          <c:showSerName val="0"/>
          <c:showPercent val="0"/>
          <c:showBubbleSize val="0"/>
        </c:dLbls>
        <c:axId val="671138896"/>
        <c:axId val="1629590512"/>
      </c:areaChart>
      <c:catAx>
        <c:axId val="671138896"/>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629590512"/>
        <c:crosses val="autoZero"/>
        <c:auto val="1"/>
        <c:lblAlgn val="ctr"/>
        <c:lblOffset val="100"/>
        <c:noMultiLvlLbl val="0"/>
      </c:catAx>
      <c:valAx>
        <c:axId val="162959051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6711388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zero"/>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33f607d4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g2233f607d4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125D407-9BAE-355A-2B1B-2CD94A9A240A}"/>
            </a:ext>
          </a:extLst>
        </p:cNvPr>
        <p:cNvGrpSpPr/>
        <p:nvPr/>
      </p:nvGrpSpPr>
      <p:grpSpPr>
        <a:xfrm>
          <a:off x="0" y="0"/>
          <a:ext cx="0" cy="0"/>
          <a:chOff x="0" y="0"/>
          <a:chExt cx="0" cy="0"/>
        </a:xfrm>
      </p:grpSpPr>
      <p:sp>
        <p:nvSpPr>
          <p:cNvPr id="220" name="Google Shape;220;p14:notes">
            <a:extLst>
              <a:ext uri="{FF2B5EF4-FFF2-40B4-BE49-F238E27FC236}">
                <a16:creationId xmlns:a16="http://schemas.microsoft.com/office/drawing/2014/main" id="{61EC98C2-4F1B-0DC8-82F7-A74BD74C57C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4:notes">
            <a:extLst>
              <a:ext uri="{FF2B5EF4-FFF2-40B4-BE49-F238E27FC236}">
                <a16:creationId xmlns:a16="http://schemas.microsoft.com/office/drawing/2014/main" id="{485B521E-F7BF-57A1-DB54-C6E84145F0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784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5"/>
        <p:cNvGrpSpPr/>
        <p:nvPr/>
      </p:nvGrpSpPr>
      <p:grpSpPr>
        <a:xfrm>
          <a:off x="0" y="0"/>
          <a:ext cx="0" cy="0"/>
          <a:chOff x="0" y="0"/>
          <a:chExt cx="0" cy="0"/>
        </a:xfrm>
      </p:grpSpPr>
      <p:sp>
        <p:nvSpPr>
          <p:cNvPr id="16" name="Google Shape;16;p17"/>
          <p:cNvSpPr/>
          <p:nvPr/>
        </p:nvSpPr>
        <p:spPr>
          <a:xfrm>
            <a:off x="0" y="-3175"/>
            <a:ext cx="12192000" cy="5203825"/>
          </a:xfrm>
          <a:custGeom>
            <a:avLst/>
            <a:gdLst/>
            <a:ahLst/>
            <a:cxnLst/>
            <a:rect l="l" t="t" r="r" b="b"/>
            <a:pathLst>
              <a:path w="5760" h="3278" extrusionOk="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7" name="Google Shape;17;p17"/>
          <p:cNvSpPr txBox="1">
            <a:spLocks noGrp="1"/>
          </p:cNvSpPr>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7"/>
          <p:cNvSpPr txBox="1">
            <a:spLocks noGrp="1"/>
          </p:cNvSpPr>
          <p:nvPr>
            <p:ph type="subTitle" idx="1"/>
          </p:nvPr>
        </p:nvSpPr>
        <p:spPr>
          <a:xfrm>
            <a:off x="810001" y="5280847"/>
            <a:ext cx="10572000" cy="434974"/>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a:endParaRPr/>
          </a:p>
        </p:txBody>
      </p:sp>
      <p:sp>
        <p:nvSpPr>
          <p:cNvPr id="19" name="Google Shape;19;p1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panoramique avec légende">
  <p:cSld name="Image panoramique avec légende">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a:spLocks noGrp="1"/>
          </p:cNvSpPr>
          <p:nvPr>
            <p:ph type="pic" idx="2"/>
          </p:nvPr>
        </p:nvSpPr>
        <p:spPr>
          <a:xfrm>
            <a:off x="0" y="0"/>
            <a:ext cx="12192000" cy="4800600"/>
          </a:xfrm>
          <a:prstGeom prst="rect">
            <a:avLst/>
          </a:prstGeom>
          <a:noFill/>
          <a:ln w="9525" cap="rnd" cmpd="sng">
            <a:solidFill>
              <a:schemeClr val="lt2"/>
            </a:solidFill>
            <a:prstDash val="solid"/>
            <a:round/>
            <a:headEnd type="none" w="sm" len="sm"/>
            <a:tailEnd type="none" w="sm" len="sm"/>
          </a:ln>
          <a:effectLst>
            <a:outerShdw blurRad="50800">
              <a:srgbClr val="000000">
                <a:alpha val="40000"/>
              </a:srgbClr>
            </a:outerShdw>
          </a:effectLst>
        </p:spPr>
      </p:sp>
      <p:sp>
        <p:nvSpPr>
          <p:cNvPr id="82" name="Google Shape;82;p26"/>
          <p:cNvSpPr txBox="1">
            <a:spLocks noGrp="1"/>
          </p:cNvSpPr>
          <p:nvPr>
            <p:ph type="body" idx="1"/>
          </p:nvPr>
        </p:nvSpPr>
        <p:spPr>
          <a:xfrm>
            <a:off x="810000" y="5367338"/>
            <a:ext cx="10561418" cy="49371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83" name="Google Shape;83;p2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tion avec légende">
  <p:cSld name="Citation avec légende">
    <p:spTree>
      <p:nvGrpSpPr>
        <p:cNvPr id="1" name="Shape 86"/>
        <p:cNvGrpSpPr/>
        <p:nvPr/>
      </p:nvGrpSpPr>
      <p:grpSpPr>
        <a:xfrm>
          <a:off x="0" y="0"/>
          <a:ext cx="0" cy="0"/>
          <a:chOff x="0" y="0"/>
          <a:chExt cx="0" cy="0"/>
        </a:xfrm>
      </p:grpSpPr>
      <p:sp>
        <p:nvSpPr>
          <p:cNvPr id="87" name="Google Shape;87;p27"/>
          <p:cNvSpPr/>
          <p:nvPr/>
        </p:nvSpPr>
        <p:spPr>
          <a:xfrm>
            <a:off x="631697" y="1081456"/>
            <a:ext cx="6332416" cy="3239188"/>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88" name="Google Shape;88;p27"/>
          <p:cNvSpPr txBox="1">
            <a:spLocks noGrp="1"/>
          </p:cNvSpPr>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200"/>
              <a:buFont typeface="Century Gothic"/>
              <a:buNone/>
              <a:defRPr sz="42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7"/>
          <p:cNvSpPr txBox="1">
            <a:spLocks noGrp="1"/>
          </p:cNvSpPr>
          <p:nvPr>
            <p:ph type="body" idx="1"/>
          </p:nvPr>
        </p:nvSpPr>
        <p:spPr>
          <a:xfrm>
            <a:off x="853190" y="4443680"/>
            <a:ext cx="5891636" cy="713241"/>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l">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90" name="Google Shape;90;p27"/>
          <p:cNvSpPr txBox="1">
            <a:spLocks noGrp="1"/>
          </p:cNvSpPr>
          <p:nvPr>
            <p:ph type="body" idx="2"/>
          </p:nvPr>
        </p:nvSpPr>
        <p:spPr>
          <a:xfrm>
            <a:off x="7574642" y="1081456"/>
            <a:ext cx="3810001" cy="40754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1" name="Google Shape;91;p27"/>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rte de nom">
  <p:cSld name="Carte de nom">
    <p:spTree>
      <p:nvGrpSpPr>
        <p:cNvPr id="1" name="Shape 94"/>
        <p:cNvGrpSpPr/>
        <p:nvPr/>
      </p:nvGrpSpPr>
      <p:grpSpPr>
        <a:xfrm>
          <a:off x="0" y="0"/>
          <a:ext cx="0" cy="0"/>
          <a:chOff x="0" y="0"/>
          <a:chExt cx="0" cy="0"/>
        </a:xfrm>
      </p:grpSpPr>
      <p:sp>
        <p:nvSpPr>
          <p:cNvPr id="95" name="Google Shape;95;p28"/>
          <p:cNvSpPr/>
          <p:nvPr/>
        </p:nvSpPr>
        <p:spPr>
          <a:xfrm>
            <a:off x="1140884" y="2286585"/>
            <a:ext cx="4895115" cy="2503972"/>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96" name="Google Shape;96;p28"/>
          <p:cNvSpPr txBox="1">
            <a:spLocks noGrp="1"/>
          </p:cNvSpPr>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8"/>
          <p:cNvSpPr txBox="1">
            <a:spLocks noGrp="1"/>
          </p:cNvSpPr>
          <p:nvPr>
            <p:ph type="body" idx="1"/>
          </p:nvPr>
        </p:nvSpPr>
        <p:spPr>
          <a:xfrm>
            <a:off x="6156000" y="2286000"/>
            <a:ext cx="4880300" cy="229552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800"/>
              <a:buFont typeface="Century Gothic"/>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98" name="Google Shape;98;p2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101"/>
        <p:cNvGrpSpPr/>
        <p:nvPr/>
      </p:nvGrpSpPr>
      <p:grpSpPr>
        <a:xfrm>
          <a:off x="0" y="0"/>
          <a:ext cx="0" cy="0"/>
          <a:chOff x="0" y="0"/>
          <a:chExt cx="0" cy="0"/>
        </a:xfrm>
      </p:grpSpPr>
      <p:sp>
        <p:nvSpPr>
          <p:cNvPr id="102" name="Google Shape;102;p29"/>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03" name="Google Shape;103;p2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rot="5400000">
            <a:off x="4254444" y="-1260043"/>
            <a:ext cx="3674397" cy="1056328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05" name="Google Shape;105;p2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108"/>
        <p:cNvGrpSpPr/>
        <p:nvPr/>
      </p:nvGrpSpPr>
      <p:grpSpPr>
        <a:xfrm>
          <a:off x="0" y="0"/>
          <a:ext cx="0" cy="0"/>
          <a:chOff x="0" y="0"/>
          <a:chExt cx="0" cy="0"/>
        </a:xfrm>
      </p:grpSpPr>
      <p:sp>
        <p:nvSpPr>
          <p:cNvPr id="109" name="Google Shape;109;p30"/>
          <p:cNvSpPr/>
          <p:nvPr/>
        </p:nvSpPr>
        <p:spPr>
          <a:xfrm>
            <a:off x="7669651" y="446089"/>
            <a:ext cx="4522349" cy="5414962"/>
          </a:xfrm>
          <a:custGeom>
            <a:avLst/>
            <a:gdLst/>
            <a:ahLst/>
            <a:cxnLst/>
            <a:rect l="l" t="t" r="r" b="b"/>
            <a:pathLst>
              <a:path w="2879" h="4320" extrusionOk="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110" name="Google Shape;110;p30"/>
          <p:cNvSpPr txBox="1">
            <a:spLocks noGrp="1"/>
          </p:cNvSpPr>
          <p:nvPr>
            <p:ph type="title"/>
          </p:nvPr>
        </p:nvSpPr>
        <p:spPr>
          <a:xfrm rot="5400000">
            <a:off x="6863536" y="1906175"/>
            <a:ext cx="5134798" cy="2494791"/>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0"/>
          <p:cNvSpPr txBox="1">
            <a:spLocks noGrp="1"/>
          </p:cNvSpPr>
          <p:nvPr>
            <p:ph type="body" idx="1"/>
          </p:nvPr>
        </p:nvSpPr>
        <p:spPr>
          <a:xfrm rot="5400000">
            <a:off x="1408290" y="-152200"/>
            <a:ext cx="5414962" cy="6611540"/>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112" name="Google Shape;112;p3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22"/>
        <p:cNvGrpSpPr/>
        <p:nvPr/>
      </p:nvGrpSpPr>
      <p:grpSpPr>
        <a:xfrm>
          <a:off x="0" y="0"/>
          <a:ext cx="0" cy="0"/>
          <a:chOff x="0" y="0"/>
          <a:chExt cx="0" cy="0"/>
        </a:xfrm>
      </p:grpSpPr>
      <p:sp>
        <p:nvSpPr>
          <p:cNvPr id="23" name="Google Shape;23;p18"/>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24" name="Google Shape;24;p1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26" name="Google Shape;26;p18"/>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tête de section" type="secHead">
  <p:cSld name="SECTION_HEADER">
    <p:spTree>
      <p:nvGrpSpPr>
        <p:cNvPr id="1" name="Shape 29"/>
        <p:cNvGrpSpPr/>
        <p:nvPr/>
      </p:nvGrpSpPr>
      <p:grpSpPr>
        <a:xfrm>
          <a:off x="0" y="0"/>
          <a:ext cx="0" cy="0"/>
          <a:chOff x="0" y="0"/>
          <a:chExt cx="0" cy="0"/>
        </a:xfrm>
      </p:grpSpPr>
      <p:sp>
        <p:nvSpPr>
          <p:cNvPr id="30" name="Google Shape;30;p19"/>
          <p:cNvSpPr/>
          <p:nvPr/>
        </p:nvSpPr>
        <p:spPr>
          <a:xfrm>
            <a:off x="0" y="1"/>
            <a:ext cx="12192000" cy="5203825"/>
          </a:xfrm>
          <a:custGeom>
            <a:avLst/>
            <a:gdLst/>
            <a:ahLst/>
            <a:cxnLst/>
            <a:rect l="l" t="t" r="r" b="b"/>
            <a:pathLst>
              <a:path w="5760" h="3278" extrusionOk="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1" name="Google Shape;31;p19"/>
          <p:cNvSpPr txBox="1">
            <a:spLocks noGrp="1"/>
          </p:cNvSpPr>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r">
              <a:lnSpc>
                <a:spcPct val="100000"/>
              </a:lnSpc>
              <a:spcBef>
                <a:spcPts val="0"/>
              </a:spcBef>
              <a:spcAft>
                <a:spcPts val="0"/>
              </a:spcAft>
              <a:buClr>
                <a:srgbClr val="FEFEFE"/>
              </a:buClr>
              <a:buSzPts val="4800"/>
              <a:buFont typeface="Century Gothic"/>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810000" y="5281201"/>
            <a:ext cx="10561418" cy="43395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Autofit/>
          </a:bodyPr>
          <a:lstStyle>
            <a:lvl1pPr marL="457200" lvl="0" indent="-228600" algn="r">
              <a:lnSpc>
                <a:spcPct val="100000"/>
              </a:lnSpc>
              <a:spcBef>
                <a:spcPts val="360"/>
              </a:spcBef>
              <a:spcAft>
                <a:spcPts val="0"/>
              </a:spcAft>
              <a:buSzPts val="1800"/>
              <a:buNone/>
              <a:defRPr sz="1800">
                <a:solidFill>
                  <a:schemeClr val="lt1"/>
                </a:solidFill>
              </a:defRPr>
            </a:lvl1pPr>
            <a:lvl2pPr marL="914400" lvl="1" indent="-228600" algn="l">
              <a:lnSpc>
                <a:spcPct val="100000"/>
              </a:lnSpc>
              <a:spcBef>
                <a:spcPts val="600"/>
              </a:spcBef>
              <a:spcAft>
                <a:spcPts val="0"/>
              </a:spcAft>
              <a:buSzPts val="1800"/>
              <a:buNone/>
              <a:defRPr sz="1800">
                <a:solidFill>
                  <a:schemeClr val="lt1"/>
                </a:solidFill>
              </a:defRPr>
            </a:lvl2pPr>
            <a:lvl3pPr marL="1371600" lvl="2" indent="-228600" algn="l">
              <a:lnSpc>
                <a:spcPct val="100000"/>
              </a:lnSpc>
              <a:spcBef>
                <a:spcPts val="600"/>
              </a:spcBef>
              <a:spcAft>
                <a:spcPts val="0"/>
              </a:spcAft>
              <a:buSzPts val="1600"/>
              <a:buNone/>
              <a:defRPr sz="1600">
                <a:solidFill>
                  <a:schemeClr val="lt1"/>
                </a:solidFill>
              </a:defRPr>
            </a:lvl3pPr>
            <a:lvl4pPr marL="1828800" lvl="3" indent="-228600" algn="l">
              <a:lnSpc>
                <a:spcPct val="100000"/>
              </a:lnSpc>
              <a:spcBef>
                <a:spcPts val="600"/>
              </a:spcBef>
              <a:spcAft>
                <a:spcPts val="0"/>
              </a:spcAft>
              <a:buSzPts val="1400"/>
              <a:buNone/>
              <a:defRPr sz="1400">
                <a:solidFill>
                  <a:schemeClr val="lt1"/>
                </a:solidFill>
              </a:defRPr>
            </a:lvl4pPr>
            <a:lvl5pPr marL="2286000" lvl="4" indent="-228600" algn="l">
              <a:lnSpc>
                <a:spcPct val="100000"/>
              </a:lnSpc>
              <a:spcBef>
                <a:spcPts val="600"/>
              </a:spcBef>
              <a:spcAft>
                <a:spcPts val="0"/>
              </a:spcAft>
              <a:buSzPts val="1400"/>
              <a:buNone/>
              <a:defRPr sz="1400">
                <a:solidFill>
                  <a:schemeClr val="lt1"/>
                </a:solidFill>
              </a:defRPr>
            </a:lvl5pPr>
            <a:lvl6pPr marL="2743200" lvl="5" indent="-228600" algn="l">
              <a:lnSpc>
                <a:spcPct val="100000"/>
              </a:lnSpc>
              <a:spcBef>
                <a:spcPts val="600"/>
              </a:spcBef>
              <a:spcAft>
                <a:spcPts val="0"/>
              </a:spcAft>
              <a:buSzPts val="1400"/>
              <a:buNone/>
              <a:defRPr sz="1400">
                <a:solidFill>
                  <a:schemeClr val="lt1"/>
                </a:solidFill>
              </a:defRPr>
            </a:lvl6pPr>
            <a:lvl7pPr marL="3200400" lvl="6" indent="-228600" algn="l">
              <a:lnSpc>
                <a:spcPct val="100000"/>
              </a:lnSpc>
              <a:spcBef>
                <a:spcPts val="600"/>
              </a:spcBef>
              <a:spcAft>
                <a:spcPts val="0"/>
              </a:spcAft>
              <a:buSzPts val="1400"/>
              <a:buNone/>
              <a:defRPr sz="1400">
                <a:solidFill>
                  <a:schemeClr val="lt1"/>
                </a:solidFill>
              </a:defRPr>
            </a:lvl7pPr>
            <a:lvl8pPr marL="3657600" lvl="7" indent="-228600" algn="l">
              <a:lnSpc>
                <a:spcPct val="100000"/>
              </a:lnSpc>
              <a:spcBef>
                <a:spcPts val="600"/>
              </a:spcBef>
              <a:spcAft>
                <a:spcPts val="0"/>
              </a:spcAft>
              <a:buSzPts val="1400"/>
              <a:buNone/>
              <a:defRPr sz="1400">
                <a:solidFill>
                  <a:schemeClr val="lt1"/>
                </a:solidFill>
              </a:defRPr>
            </a:lvl8pPr>
            <a:lvl9pPr marL="4114800" lvl="8" indent="-228600" algn="l">
              <a:lnSpc>
                <a:spcPct val="100000"/>
              </a:lnSpc>
              <a:spcBef>
                <a:spcPts val="600"/>
              </a:spcBef>
              <a:spcAft>
                <a:spcPts val="600"/>
              </a:spcAft>
              <a:buSzPts val="1400"/>
              <a:buNone/>
              <a:defRPr sz="1400">
                <a:solidFill>
                  <a:schemeClr val="lt1"/>
                </a:solidFill>
              </a:defRPr>
            </a:lvl9pPr>
          </a:lstStyle>
          <a:p>
            <a:endParaRPr/>
          </a:p>
        </p:txBody>
      </p:sp>
      <p:sp>
        <p:nvSpPr>
          <p:cNvPr id="33" name="Google Shape;33;p19"/>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36"/>
        <p:cNvGrpSpPr/>
        <p:nvPr/>
      </p:nvGrpSpPr>
      <p:grpSpPr>
        <a:xfrm>
          <a:off x="0" y="0"/>
          <a:ext cx="0" cy="0"/>
          <a:chOff x="0" y="0"/>
          <a:chExt cx="0" cy="0"/>
        </a:xfrm>
      </p:grpSpPr>
      <p:sp>
        <p:nvSpPr>
          <p:cNvPr id="37" name="Google Shape;37;p20"/>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38" name="Google Shape;38;p2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body" idx="1"/>
          </p:nvPr>
        </p:nvSpPr>
        <p:spPr>
          <a:xfrm>
            <a:off x="818712" y="2222287"/>
            <a:ext cx="5185873" cy="36387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0" name="Google Shape;40;p20"/>
          <p:cNvSpPr txBox="1">
            <a:spLocks noGrp="1"/>
          </p:cNvSpPr>
          <p:nvPr>
            <p:ph type="body" idx="2"/>
          </p:nvPr>
        </p:nvSpPr>
        <p:spPr>
          <a:xfrm>
            <a:off x="6187415" y="2222287"/>
            <a:ext cx="5194583" cy="3638764"/>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1" name="Google Shape;41;p20"/>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0"/>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44"/>
        <p:cNvGrpSpPr/>
        <p:nvPr/>
      </p:nvGrpSpPr>
      <p:grpSpPr>
        <a:xfrm>
          <a:off x="0" y="0"/>
          <a:ext cx="0" cy="0"/>
          <a:chOff x="0" y="0"/>
          <a:chExt cx="0" cy="0"/>
        </a:xfrm>
      </p:grpSpPr>
      <p:sp>
        <p:nvSpPr>
          <p:cNvPr id="45" name="Google Shape;45;p21"/>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46" name="Google Shape;46;p2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body" idx="1"/>
          </p:nvPr>
        </p:nvSpPr>
        <p:spPr>
          <a:xfrm>
            <a:off x="814728" y="2174875"/>
            <a:ext cx="5189857"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48" name="Google Shape;48;p21"/>
          <p:cNvSpPr txBox="1">
            <a:spLocks noGrp="1"/>
          </p:cNvSpPr>
          <p:nvPr>
            <p:ph type="body" idx="2"/>
          </p:nvPr>
        </p:nvSpPr>
        <p:spPr>
          <a:xfrm>
            <a:off x="814729" y="2751138"/>
            <a:ext cx="5189856"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49" name="Google Shape;49;p21"/>
          <p:cNvSpPr txBox="1">
            <a:spLocks noGrp="1"/>
          </p:cNvSpPr>
          <p:nvPr>
            <p:ph type="body" idx="3"/>
          </p:nvPr>
        </p:nvSpPr>
        <p:spPr>
          <a:xfrm>
            <a:off x="6187415" y="2174875"/>
            <a:ext cx="5194583" cy="576262"/>
          </a:xfrm>
          <a:prstGeom prst="rect">
            <a:avLst/>
          </a:prstGeom>
          <a:noFill/>
          <a:ln>
            <a:noFill/>
          </a:ln>
          <a:effectLst>
            <a:outerShdw blurRad="50800">
              <a:srgbClr val="000000">
                <a:alpha val="40000"/>
              </a:srgbClr>
            </a:outerShdw>
          </a:effectLst>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600"/>
              </a:spcBef>
              <a:spcAft>
                <a:spcPts val="0"/>
              </a:spcAft>
              <a:buSzPts val="1600"/>
              <a:buNone/>
              <a:defRPr sz="1600" b="1"/>
            </a:lvl6pPr>
            <a:lvl7pPr marL="3200400" lvl="6" indent="-228600" algn="l">
              <a:lnSpc>
                <a:spcPct val="100000"/>
              </a:lnSpc>
              <a:spcBef>
                <a:spcPts val="600"/>
              </a:spcBef>
              <a:spcAft>
                <a:spcPts val="0"/>
              </a:spcAft>
              <a:buSzPts val="1600"/>
              <a:buNone/>
              <a:defRPr sz="1600" b="1"/>
            </a:lvl7pPr>
            <a:lvl8pPr marL="3657600" lvl="7" indent="-228600" algn="l">
              <a:lnSpc>
                <a:spcPct val="100000"/>
              </a:lnSpc>
              <a:spcBef>
                <a:spcPts val="600"/>
              </a:spcBef>
              <a:spcAft>
                <a:spcPts val="0"/>
              </a:spcAft>
              <a:buSzPts val="1600"/>
              <a:buNone/>
              <a:defRPr sz="1600" b="1"/>
            </a:lvl8pPr>
            <a:lvl9pPr marL="4114800" lvl="8" indent="-228600" algn="l">
              <a:lnSpc>
                <a:spcPct val="100000"/>
              </a:lnSpc>
              <a:spcBef>
                <a:spcPts val="600"/>
              </a:spcBef>
              <a:spcAft>
                <a:spcPts val="600"/>
              </a:spcAft>
              <a:buSzPts val="1600"/>
              <a:buNone/>
              <a:defRPr sz="1600" b="1"/>
            </a:lvl9pPr>
          </a:lstStyle>
          <a:p>
            <a:endParaRPr/>
          </a:p>
        </p:txBody>
      </p:sp>
      <p:sp>
        <p:nvSpPr>
          <p:cNvPr id="50" name="Google Shape;50;p21"/>
          <p:cNvSpPr txBox="1">
            <a:spLocks noGrp="1"/>
          </p:cNvSpPr>
          <p:nvPr>
            <p:ph type="body" idx="4"/>
          </p:nvPr>
        </p:nvSpPr>
        <p:spPr>
          <a:xfrm>
            <a:off x="6187415" y="2751138"/>
            <a:ext cx="5194583" cy="3109913"/>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51" name="Google Shape;51;p21"/>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uniquement" type="titleOnly">
  <p:cSld name="TITLE_ONLY">
    <p:spTree>
      <p:nvGrpSpPr>
        <p:cNvPr id="1" name="Shape 54"/>
        <p:cNvGrpSpPr/>
        <p:nvPr/>
      </p:nvGrpSpPr>
      <p:grpSpPr>
        <a:xfrm>
          <a:off x="0" y="0"/>
          <a:ext cx="0" cy="0"/>
          <a:chOff x="0" y="0"/>
          <a:chExt cx="0" cy="0"/>
        </a:xfrm>
      </p:grpSpPr>
      <p:sp>
        <p:nvSpPr>
          <p:cNvPr id="55" name="Google Shape;55;p22"/>
          <p:cNvSpPr/>
          <p:nvPr/>
        </p:nvSpPr>
        <p:spPr>
          <a:xfrm>
            <a:off x="0" y="0"/>
            <a:ext cx="12192000" cy="2185988"/>
          </a:xfrm>
          <a:custGeom>
            <a:avLst/>
            <a:gdLst/>
            <a:ahLst/>
            <a:cxnLst/>
            <a:rect l="l" t="t" r="r" b="b"/>
            <a:pathLst>
              <a:path w="5760" h="1377" extrusionOk="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56" name="Google Shape;56;p2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60"/>
        <p:cNvGrpSpPr/>
        <p:nvPr/>
      </p:nvGrpSpPr>
      <p:grpSpPr>
        <a:xfrm>
          <a:off x="0" y="0"/>
          <a:ext cx="0" cy="0"/>
          <a:chOff x="0" y="0"/>
          <a:chExt cx="0" cy="0"/>
        </a:xfrm>
      </p:grpSpPr>
      <p:sp>
        <p:nvSpPr>
          <p:cNvPr id="61" name="Google Shape;61;p23"/>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64"/>
        <p:cNvGrpSpPr/>
        <p:nvPr/>
      </p:nvGrpSpPr>
      <p:grpSpPr>
        <a:xfrm>
          <a:off x="0" y="0"/>
          <a:ext cx="0" cy="0"/>
          <a:chOff x="0" y="0"/>
          <a:chExt cx="0" cy="0"/>
        </a:xfrm>
      </p:grpSpPr>
      <p:sp>
        <p:nvSpPr>
          <p:cNvPr id="65" name="Google Shape;65;p24"/>
          <p:cNvSpPr/>
          <p:nvPr/>
        </p:nvSpPr>
        <p:spPr>
          <a:xfrm>
            <a:off x="1073151" y="446087"/>
            <a:ext cx="3547533" cy="1814651"/>
          </a:xfrm>
          <a:custGeom>
            <a:avLst/>
            <a:gdLst/>
            <a:ahLst/>
            <a:cxnLst/>
            <a:rect l="l" t="t" r="r" b="b"/>
            <a:pathLst>
              <a:path w="3384" h="2308" extrusionOk="0">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tx="0" ty="0" sx="100000" sy="100000" flip="none" algn="tl"/>
          </a:blipFill>
          <a:ln w="9525" cap="rnd" cmpd="sng">
            <a:solidFill>
              <a:schemeClr val="accent1"/>
            </a:solidFill>
            <a:prstDash val="solid"/>
            <a:round/>
            <a:headEnd type="none" w="sm" len="sm"/>
            <a:tailEnd type="none" w="sm" len="sm"/>
          </a:ln>
        </p:spPr>
      </p:sp>
      <p:sp>
        <p:nvSpPr>
          <p:cNvPr id="66" name="Google Shape;66;p24"/>
          <p:cNvSpPr txBox="1">
            <a:spLocks noGrp="1"/>
          </p:cNvSpPr>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lvl="0" algn="l">
              <a:lnSpc>
                <a:spcPct val="100000"/>
              </a:lnSpc>
              <a:spcBef>
                <a:spcPts val="0"/>
              </a:spcBef>
              <a:spcAft>
                <a:spcPts val="0"/>
              </a:spcAft>
              <a:buClr>
                <a:srgbClr val="FEFEFE"/>
              </a:buClr>
              <a:buSzPts val="2000"/>
              <a:buFont typeface="Century Gothic"/>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body" idx="1"/>
          </p:nvPr>
        </p:nvSpPr>
        <p:spPr>
          <a:xfrm>
            <a:off x="4855633" y="446088"/>
            <a:ext cx="6252633" cy="5414963"/>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600"/>
              </a:spcBef>
              <a:spcAft>
                <a:spcPts val="0"/>
              </a:spcAft>
              <a:buSzPts val="1800"/>
              <a:buChar char="?"/>
              <a:defRPr/>
            </a:lvl6pPr>
            <a:lvl7pPr marL="3200400" lvl="6" indent="-342900" algn="l">
              <a:lnSpc>
                <a:spcPct val="100000"/>
              </a:lnSpc>
              <a:spcBef>
                <a:spcPts val="600"/>
              </a:spcBef>
              <a:spcAft>
                <a:spcPts val="0"/>
              </a:spcAft>
              <a:buSzPts val="1800"/>
              <a:buChar char="?"/>
              <a:defRPr/>
            </a:lvl7pPr>
            <a:lvl8pPr marL="3657600" lvl="7" indent="-342900" algn="l">
              <a:lnSpc>
                <a:spcPct val="100000"/>
              </a:lnSpc>
              <a:spcBef>
                <a:spcPts val="600"/>
              </a:spcBef>
              <a:spcAft>
                <a:spcPts val="0"/>
              </a:spcAft>
              <a:buSzPts val="1800"/>
              <a:buChar char="?"/>
              <a:defRPr/>
            </a:lvl8pPr>
            <a:lvl9pPr marL="4114800" lvl="8" indent="-342900" algn="l">
              <a:lnSpc>
                <a:spcPct val="100000"/>
              </a:lnSpc>
              <a:spcBef>
                <a:spcPts val="600"/>
              </a:spcBef>
              <a:spcAft>
                <a:spcPts val="600"/>
              </a:spcAft>
              <a:buSzPts val="1800"/>
              <a:buChar char="?"/>
              <a:defRPr/>
            </a:lvl9pPr>
          </a:lstStyle>
          <a:p>
            <a:endParaRPr/>
          </a:p>
        </p:txBody>
      </p:sp>
      <p:sp>
        <p:nvSpPr>
          <p:cNvPr id="68" name="Google Shape;68;p24"/>
          <p:cNvSpPr txBox="1">
            <a:spLocks noGrp="1"/>
          </p:cNvSpPr>
          <p:nvPr>
            <p:ph type="body" idx="2"/>
          </p:nvPr>
        </p:nvSpPr>
        <p:spPr>
          <a:xfrm>
            <a:off x="1073151" y="2260738"/>
            <a:ext cx="3547533" cy="36003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69" name="Google Shape;69;p24"/>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4"/>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72"/>
        <p:cNvGrpSpPr/>
        <p:nvPr/>
      </p:nvGrpSpPr>
      <p:grpSpPr>
        <a:xfrm>
          <a:off x="0" y="0"/>
          <a:ext cx="0" cy="0"/>
          <a:chOff x="0" y="0"/>
          <a:chExt cx="0" cy="0"/>
        </a:xfrm>
      </p:grpSpPr>
      <p:sp>
        <p:nvSpPr>
          <p:cNvPr id="73" name="Google Shape;73;p25"/>
          <p:cNvSpPr txBox="1">
            <a:spLocks noGrp="1"/>
          </p:cNvSpPr>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rmAutofit/>
          </a:bodyPr>
          <a:lstStyle>
            <a:lvl1pPr lvl="0" algn="l">
              <a:lnSpc>
                <a:spcPct val="100000"/>
              </a:lnSpc>
              <a:spcBef>
                <a:spcPts val="0"/>
              </a:spcBef>
              <a:spcAft>
                <a:spcPts val="0"/>
              </a:spcAft>
              <a:buClr>
                <a:srgbClr val="FEFEFE"/>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a:spLocks noGrp="1"/>
          </p:cNvSpPr>
          <p:nvPr>
            <p:ph type="pic" idx="2"/>
          </p:nvPr>
        </p:nvSpPr>
        <p:spPr>
          <a:xfrm>
            <a:off x="6098117" y="0"/>
            <a:ext cx="6093883" cy="6858000"/>
          </a:xfrm>
          <a:prstGeom prst="rect">
            <a:avLst/>
          </a:prstGeom>
          <a:noFill/>
          <a:ln w="9525" cap="flat" cmpd="sng">
            <a:solidFill>
              <a:schemeClr val="lt2"/>
            </a:solidFill>
            <a:prstDash val="solid"/>
            <a:round/>
            <a:headEnd type="none" w="sm" len="sm"/>
            <a:tailEnd type="none" w="sm" len="sm"/>
          </a:ln>
          <a:effectLst>
            <a:outerShdw blurRad="50800">
              <a:srgbClr val="000000">
                <a:alpha val="40000"/>
              </a:srgbClr>
            </a:outerShdw>
          </a:effectLst>
        </p:spPr>
      </p:sp>
      <p:sp>
        <p:nvSpPr>
          <p:cNvPr id="75" name="Google Shape;75;p25"/>
          <p:cNvSpPr txBox="1">
            <a:spLocks noGrp="1"/>
          </p:cNvSpPr>
          <p:nvPr>
            <p:ph type="body" idx="1"/>
          </p:nvPr>
        </p:nvSpPr>
        <p:spPr>
          <a:xfrm>
            <a:off x="814728" y="2344684"/>
            <a:ext cx="4852988" cy="3516365"/>
          </a:xfrm>
          <a:prstGeom prst="rect">
            <a:avLst/>
          </a:prstGeom>
          <a:noFill/>
          <a:ln>
            <a:noFill/>
          </a:ln>
          <a:effectLst>
            <a:outerShdw blurRad="50800">
              <a:srgbClr val="000000">
                <a:alpha val="40000"/>
              </a:srgbClr>
            </a:outerShdw>
          </a:effectLst>
        </p:spPr>
        <p:txBody>
          <a:bodyPr spcFirstLastPara="1" wrap="square" lIns="91425" tIns="45700" rIns="91425" bIns="45700" anchor="t" anchorCtr="0">
            <a:normAutofit/>
          </a:bodyPr>
          <a:lstStyle>
            <a:lvl1pPr marL="457200" lvl="0" indent="-228600" algn="l">
              <a:lnSpc>
                <a:spcPct val="100000"/>
              </a:lnSpc>
              <a:spcBef>
                <a:spcPts val="240"/>
              </a:spcBef>
              <a:spcAft>
                <a:spcPts val="0"/>
              </a:spcAft>
              <a:buSzPts val="1200"/>
              <a:buNone/>
              <a:defRPr sz="12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600"/>
              </a:spcBef>
              <a:spcAft>
                <a:spcPts val="0"/>
              </a:spcAft>
              <a:buSzPts val="900"/>
              <a:buNone/>
              <a:defRPr sz="900"/>
            </a:lvl4pPr>
            <a:lvl5pPr marL="2286000" lvl="4" indent="-228600" algn="l">
              <a:lnSpc>
                <a:spcPct val="100000"/>
              </a:lnSpc>
              <a:spcBef>
                <a:spcPts val="600"/>
              </a:spcBef>
              <a:spcAft>
                <a:spcPts val="0"/>
              </a:spcAft>
              <a:buSzPts val="900"/>
              <a:buNone/>
              <a:defRPr sz="900"/>
            </a:lvl5pPr>
            <a:lvl6pPr marL="2743200" lvl="5" indent="-228600" algn="l">
              <a:lnSpc>
                <a:spcPct val="100000"/>
              </a:lnSpc>
              <a:spcBef>
                <a:spcPts val="600"/>
              </a:spcBef>
              <a:spcAft>
                <a:spcPts val="0"/>
              </a:spcAft>
              <a:buSzPts val="900"/>
              <a:buNone/>
              <a:defRPr sz="900"/>
            </a:lvl6pPr>
            <a:lvl7pPr marL="3200400" lvl="6" indent="-228600" algn="l">
              <a:lnSpc>
                <a:spcPct val="100000"/>
              </a:lnSpc>
              <a:spcBef>
                <a:spcPts val="600"/>
              </a:spcBef>
              <a:spcAft>
                <a:spcPts val="0"/>
              </a:spcAft>
              <a:buSzPts val="900"/>
              <a:buNone/>
              <a:defRPr sz="900"/>
            </a:lvl7pPr>
            <a:lvl8pPr marL="3657600" lvl="7" indent="-228600" algn="l">
              <a:lnSpc>
                <a:spcPct val="100000"/>
              </a:lnSpc>
              <a:spcBef>
                <a:spcPts val="600"/>
              </a:spcBef>
              <a:spcAft>
                <a:spcPts val="0"/>
              </a:spcAft>
              <a:buSzPts val="900"/>
              <a:buNone/>
              <a:defRPr sz="900"/>
            </a:lvl8pPr>
            <a:lvl9pPr marL="4114800" lvl="8" indent="-228600" algn="l">
              <a:lnSpc>
                <a:spcPct val="100000"/>
              </a:lnSpc>
              <a:spcBef>
                <a:spcPts val="600"/>
              </a:spcBef>
              <a:spcAft>
                <a:spcPts val="600"/>
              </a:spcAft>
              <a:buSzPts val="900"/>
              <a:buNone/>
              <a:defRPr sz="900"/>
            </a:lvl9pPr>
          </a:lstStyle>
          <a:p>
            <a:endParaRPr/>
          </a:p>
        </p:txBody>
      </p:sp>
      <p:sp>
        <p:nvSpPr>
          <p:cNvPr id="76" name="Google Shape;76;p25"/>
          <p:cNvSpPr txBox="1">
            <a:spLocks noGrp="1"/>
          </p:cNvSpPr>
          <p:nvPr>
            <p:ph type="dt" idx="10"/>
          </p:nvPr>
        </p:nvSpPr>
        <p:spPr>
          <a:xfrm>
            <a:off x="3885810" y="6041362"/>
            <a:ext cx="976879" cy="365125"/>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590396" y="6041362"/>
            <a:ext cx="3295413" cy="3651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4862689" y="5915888"/>
            <a:ext cx="1062155" cy="490599"/>
          </a:xfrm>
          <a:prstGeom prst="rect">
            <a:avLst/>
          </a:prstGeom>
          <a:noFill/>
          <a:ln>
            <a:noFill/>
          </a:ln>
        </p:spPr>
        <p:txBody>
          <a:bodyPr spcFirstLastPara="1" wrap="square" lIns="91425" tIns="45700" rIns="91425" bIns="10800" anchor="b"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FEFEFE"/>
              </a:buClr>
              <a:buSzPts val="4000"/>
              <a:buFont typeface="Century Gothic"/>
              <a:buNone/>
              <a:defRPr sz="4000" b="1" i="0" u="none" strike="noStrike" cap="none">
                <a:solidFill>
                  <a:srgbClr val="FEFEFE"/>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10000" y="2184401"/>
            <a:ext cx="10563285" cy="3674397"/>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lvl1pPr marL="457200" marR="0" lvl="0"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lt1"/>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chemeClr val="accent1"/>
              </a:buClr>
              <a:buSzPts val="1600"/>
              <a:buFont typeface="Noto Sans Symbols"/>
              <a:buChar char="🞆"/>
              <a:defRPr sz="1600" b="0" i="0" u="none" strike="noStrike" cap="none">
                <a:solidFill>
                  <a:schemeClr val="lt1"/>
                </a:solidFill>
                <a:latin typeface="Century Gothic"/>
                <a:ea typeface="Century Gothic"/>
                <a:cs typeface="Century Gothic"/>
                <a:sym typeface="Century Gothic"/>
              </a:defRPr>
            </a:lvl2pPr>
            <a:lvl3pPr marL="1371600" marR="0" lvl="2" indent="-317500" algn="l" rtl="0">
              <a:lnSpc>
                <a:spcPct val="100000"/>
              </a:lnSpc>
              <a:spcBef>
                <a:spcPts val="600"/>
              </a:spcBef>
              <a:spcAft>
                <a:spcPts val="0"/>
              </a:spcAft>
              <a:buClr>
                <a:schemeClr val="accent1"/>
              </a:buClr>
              <a:buSzPts val="1400"/>
              <a:buFont typeface="Noto Sans Symbols"/>
              <a:buChar char="🞆"/>
              <a:defRPr sz="14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5pPr>
            <a:lvl6pPr marL="2743200" marR="0" lvl="5"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6pPr>
            <a:lvl7pPr marL="3200400" marR="0" lvl="6"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7pPr>
            <a:lvl8pPr marL="3657600" marR="0" lvl="7" indent="-304800" algn="l" rtl="0">
              <a:lnSpc>
                <a:spcPct val="100000"/>
              </a:lnSpc>
              <a:spcBef>
                <a:spcPts val="600"/>
              </a:spcBef>
              <a:spcAft>
                <a:spcPts val="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8pPr>
            <a:lvl9pPr marL="4114800" marR="0" lvl="8" indent="-304800" algn="l" rtl="0">
              <a:lnSpc>
                <a:spcPct val="100000"/>
              </a:lnSpc>
              <a:spcBef>
                <a:spcPts val="600"/>
              </a:spcBef>
              <a:spcAft>
                <a:spcPts val="600"/>
              </a:spcAft>
              <a:buClr>
                <a:schemeClr val="accent1"/>
              </a:buClr>
              <a:buSzPts val="1200"/>
              <a:buFont typeface="Noto Sans Symbols"/>
              <a:buChar char="🞆"/>
              <a:defRPr sz="12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16"/>
          <p:cNvSpPr txBox="1">
            <a:spLocks noGrp="1"/>
          </p:cNvSpPr>
          <p:nvPr>
            <p:ph type="ftr" idx="11"/>
          </p:nvPr>
        </p:nvSpPr>
        <p:spPr>
          <a:xfrm>
            <a:off x="451514" y="6041362"/>
            <a:ext cx="8644320" cy="3651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16"/>
          <p:cNvSpPr txBox="1">
            <a:spLocks noGrp="1"/>
          </p:cNvSpPr>
          <p:nvPr>
            <p:ph type="dt" idx="10"/>
          </p:nvPr>
        </p:nvSpPr>
        <p:spPr>
          <a:xfrm>
            <a:off x="9334626" y="6041362"/>
            <a:ext cx="1343706" cy="365125"/>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4" name="Google Shape;14;p16"/>
          <p:cNvSpPr txBox="1">
            <a:spLocks noGrp="1"/>
          </p:cNvSpPr>
          <p:nvPr>
            <p:ph type="sldNum" idx="12"/>
          </p:nvPr>
        </p:nvSpPr>
        <p:spPr>
          <a:xfrm>
            <a:off x="10678331" y="5915888"/>
            <a:ext cx="1062155" cy="490599"/>
          </a:xfrm>
          <a:prstGeom prst="rect">
            <a:avLst/>
          </a:prstGeom>
          <a:noFill/>
          <a:ln>
            <a:noFill/>
          </a:ln>
        </p:spPr>
        <p:txBody>
          <a:bodyPr spcFirstLastPara="1" wrap="square" lIns="91425" tIns="45700" rIns="91425" bIns="10800" anchor="b"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9"/>
        <p:cNvGrpSpPr/>
        <p:nvPr/>
      </p:nvGrpSpPr>
      <p:grpSpPr>
        <a:xfrm>
          <a:off x="0" y="0"/>
          <a:ext cx="0" cy="0"/>
          <a:chOff x="0" y="0"/>
          <a:chExt cx="0" cy="0"/>
        </a:xfrm>
      </p:grpSpPr>
      <p:sp>
        <p:nvSpPr>
          <p:cNvPr id="120" name="Google Shape;120;p1"/>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entury Gothic"/>
              <a:ea typeface="Century Gothic"/>
              <a:cs typeface="Century Gothic"/>
              <a:sym typeface="Century Gothic"/>
            </a:endParaRPr>
          </a:p>
        </p:txBody>
      </p:sp>
      <p:sp>
        <p:nvSpPr>
          <p:cNvPr id="121" name="Google Shape;121;p1"/>
          <p:cNvSpPr/>
          <p:nvPr/>
        </p:nvSpPr>
        <p:spPr>
          <a:xfrm rot="-5400000">
            <a:off x="-650724" y="650724"/>
            <a:ext cx="6858000" cy="5556552"/>
          </a:xfrm>
          <a:custGeom>
            <a:avLst/>
            <a:gdLst/>
            <a:ahLst/>
            <a:cxnLst/>
            <a:rect l="l" t="t" r="r" b="b"/>
            <a:pathLst>
              <a:path w="6858000" h="5556552" extrusionOk="0">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txBox="1">
            <a:spLocks noGrp="1"/>
          </p:cNvSpPr>
          <p:nvPr>
            <p:ph type="subTitle" idx="1"/>
          </p:nvPr>
        </p:nvSpPr>
        <p:spPr>
          <a:xfrm>
            <a:off x="643466" y="2281574"/>
            <a:ext cx="3994015" cy="2294852"/>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2800"/>
              <a:buNone/>
            </a:pPr>
            <a:r>
              <a:rPr lang="fr-FR" sz="2800" dirty="0"/>
              <a:t>Julien </a:t>
            </a:r>
            <a:r>
              <a:rPr lang="fr-FR" sz="2800" dirty="0" err="1"/>
              <a:t>Laole</a:t>
            </a:r>
            <a:endParaRPr sz="2800" dirty="0"/>
          </a:p>
          <a:p>
            <a:pPr marL="0" lvl="0" indent="0" algn="ctr" rtl="0">
              <a:lnSpc>
                <a:spcPct val="100000"/>
              </a:lnSpc>
              <a:spcBef>
                <a:spcPts val="1160"/>
              </a:spcBef>
              <a:spcAft>
                <a:spcPts val="0"/>
              </a:spcAft>
              <a:buSzPts val="2800"/>
              <a:buNone/>
            </a:pPr>
            <a:r>
              <a:rPr lang="fr-FR" sz="2800" dirty="0"/>
              <a:t>FAO</a:t>
            </a:r>
          </a:p>
          <a:p>
            <a:pPr marL="0" lvl="0" indent="0" algn="ctr" rtl="0">
              <a:lnSpc>
                <a:spcPct val="100000"/>
              </a:lnSpc>
              <a:spcBef>
                <a:spcPts val="1160"/>
              </a:spcBef>
              <a:spcAft>
                <a:spcPts val="0"/>
              </a:spcAft>
              <a:buSzPts val="2800"/>
              <a:buNone/>
            </a:pPr>
            <a:r>
              <a:rPr lang="fr-FR" sz="2800" dirty="0"/>
              <a:t>Pascal Brochart</a:t>
            </a:r>
            <a:endParaRPr dirty="0"/>
          </a:p>
        </p:txBody>
      </p:sp>
      <p:sp>
        <p:nvSpPr>
          <p:cNvPr id="123" name="Google Shape;123;p1"/>
          <p:cNvSpPr txBox="1">
            <a:spLocks noGrp="1"/>
          </p:cNvSpPr>
          <p:nvPr>
            <p:ph type="ctrTitle"/>
          </p:nvPr>
        </p:nvSpPr>
        <p:spPr>
          <a:xfrm>
            <a:off x="6200018" y="0"/>
            <a:ext cx="5452533" cy="3306249"/>
          </a:xfrm>
          <a:prstGeom prst="rect">
            <a:avLst/>
          </a:prstGeom>
          <a:noFill/>
          <a:ln>
            <a:noFill/>
          </a:ln>
          <a:effectLst>
            <a:outerShdw blurRad="50800">
              <a:srgbClr val="000000">
                <a:alpha val="60000"/>
              </a:srgbClr>
            </a:outerShdw>
          </a:effectLst>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EFEFE"/>
              </a:buClr>
              <a:buSzPts val="4400"/>
              <a:buFont typeface="Century Gothic"/>
              <a:buNone/>
            </a:pPr>
            <a:r>
              <a:rPr lang="fr-FR" sz="4400" dirty="0"/>
              <a:t>Étude sur l’alimentation dans le monde</a:t>
            </a:r>
            <a:endParaRPr dirty="0"/>
          </a:p>
        </p:txBody>
      </p:sp>
      <p:pic>
        <p:nvPicPr>
          <p:cNvPr id="5" name="Image 4">
            <a:extLst>
              <a:ext uri="{FF2B5EF4-FFF2-40B4-BE49-F238E27FC236}">
                <a16:creationId xmlns:a16="http://schemas.microsoft.com/office/drawing/2014/main" id="{C44B986F-EB24-A59E-E797-5CAA9D46AA6A}"/>
              </a:ext>
            </a:extLst>
          </p:cNvPr>
          <p:cNvPicPr>
            <a:picLocks noChangeAspect="1"/>
          </p:cNvPicPr>
          <p:nvPr/>
        </p:nvPicPr>
        <p:blipFill>
          <a:blip r:embed="rId3"/>
          <a:stretch>
            <a:fillRect/>
          </a:stretch>
        </p:blipFill>
        <p:spPr>
          <a:xfrm>
            <a:off x="5754314" y="2766060"/>
            <a:ext cx="6437686" cy="40919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7) Liste des 10 pays qui ont le plus bénéficié de l’aide alimentaire entre 2013 et 2016</a:t>
            </a:r>
            <a:endParaRPr/>
          </a:p>
        </p:txBody>
      </p:sp>
      <p:sp>
        <p:nvSpPr>
          <p:cNvPr id="189" name="Google Shape;189;p10"/>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3 Pays (Syrie, Ethiopie et Yémen) bénéficient</a:t>
            </a:r>
          </a:p>
          <a:p>
            <a:pPr marL="0" lvl="0" indent="0" algn="l" rtl="0">
              <a:lnSpc>
                <a:spcPct val="100000"/>
              </a:lnSpc>
              <a:spcBef>
                <a:spcPts val="0"/>
              </a:spcBef>
              <a:spcAft>
                <a:spcPts val="0"/>
              </a:spcAft>
              <a:buSzPts val="1800"/>
              <a:buNone/>
            </a:pPr>
            <a:r>
              <a:rPr lang="fr-FR" dirty="0"/>
              <a:t>de plus </a:t>
            </a:r>
            <a:r>
              <a:rPr lang="fr-FR" b="1" dirty="0"/>
              <a:t>d’1 millions </a:t>
            </a:r>
            <a:r>
              <a:rPr lang="fr-FR" dirty="0"/>
              <a:t>d’aide alimentaire</a:t>
            </a:r>
          </a:p>
        </p:txBody>
      </p:sp>
      <p:graphicFrame>
        <p:nvGraphicFramePr>
          <p:cNvPr id="2" name="Graphique 1">
            <a:extLst>
              <a:ext uri="{FF2B5EF4-FFF2-40B4-BE49-F238E27FC236}">
                <a16:creationId xmlns:a16="http://schemas.microsoft.com/office/drawing/2014/main" id="{18A78620-77DC-3237-ABEC-CE15F73A6B20}"/>
              </a:ext>
            </a:extLst>
          </p:cNvPr>
          <p:cNvGraphicFramePr>
            <a:graphicFrameLocks/>
          </p:cNvGraphicFramePr>
          <p:nvPr>
            <p:extLst>
              <p:ext uri="{D42A27DB-BD31-4B8C-83A1-F6EECF244321}">
                <p14:modId xmlns:p14="http://schemas.microsoft.com/office/powerpoint/2010/main" val="3930297819"/>
              </p:ext>
            </p:extLst>
          </p:nvPr>
        </p:nvGraphicFramePr>
        <p:xfrm>
          <a:off x="6203878" y="2415024"/>
          <a:ext cx="4998720" cy="32510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233f607d43_0_0"/>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8) Évolution de l’aide alimentaire pour les 5 pays qui en ont le plus bénéficié entre 2013 et 2016</a:t>
            </a:r>
            <a:endParaRPr/>
          </a:p>
        </p:txBody>
      </p:sp>
      <p:sp>
        <p:nvSpPr>
          <p:cNvPr id="196" name="Google Shape;196;g2233f607d43_0_0"/>
          <p:cNvSpPr txBox="1">
            <a:spLocks noGrp="1"/>
          </p:cNvSpPr>
          <p:nvPr>
            <p:ph type="body" idx="1"/>
          </p:nvPr>
        </p:nvSpPr>
        <p:spPr>
          <a:xfrm>
            <a:off x="818712" y="2222287"/>
            <a:ext cx="10554600" cy="3636600"/>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L’aide alimentaire a baissé pour 4 pays durant</a:t>
            </a:r>
          </a:p>
          <a:p>
            <a:pPr marL="0" lvl="0" indent="0" algn="l" rtl="0">
              <a:lnSpc>
                <a:spcPct val="100000"/>
              </a:lnSpc>
              <a:spcBef>
                <a:spcPts val="0"/>
              </a:spcBef>
              <a:spcAft>
                <a:spcPts val="0"/>
              </a:spcAft>
              <a:buSzPts val="1800"/>
              <a:buNone/>
            </a:pPr>
            <a:r>
              <a:rPr lang="fr-FR" dirty="0"/>
              <a:t>les 2 dernières années et seul le </a:t>
            </a:r>
            <a:r>
              <a:rPr lang="fr-FR" b="1" dirty="0"/>
              <a:t>Yémen</a:t>
            </a:r>
            <a:r>
              <a:rPr lang="fr-FR" dirty="0"/>
              <a:t> a vu</a:t>
            </a:r>
          </a:p>
          <a:p>
            <a:pPr marL="0" lvl="0" indent="0" algn="l" rtl="0">
              <a:lnSpc>
                <a:spcPct val="100000"/>
              </a:lnSpc>
              <a:spcBef>
                <a:spcPts val="0"/>
              </a:spcBef>
              <a:spcAft>
                <a:spcPts val="0"/>
              </a:spcAft>
              <a:buSzPts val="1800"/>
              <a:buNone/>
            </a:pPr>
            <a:r>
              <a:rPr lang="fr-FR" dirty="0"/>
              <a:t>sa part d’aide alimentaire augmenter</a:t>
            </a:r>
            <a:endParaRPr dirty="0"/>
          </a:p>
        </p:txBody>
      </p:sp>
      <p:graphicFrame>
        <p:nvGraphicFramePr>
          <p:cNvPr id="2" name="Graphique 1">
            <a:extLst>
              <a:ext uri="{FF2B5EF4-FFF2-40B4-BE49-F238E27FC236}">
                <a16:creationId xmlns:a16="http://schemas.microsoft.com/office/drawing/2014/main" id="{BDF852C1-D9BB-1883-AB42-9976E38F4DF0}"/>
              </a:ext>
            </a:extLst>
          </p:cNvPr>
          <p:cNvGraphicFramePr>
            <a:graphicFrameLocks/>
          </p:cNvGraphicFramePr>
          <p:nvPr>
            <p:extLst>
              <p:ext uri="{D42A27DB-BD31-4B8C-83A1-F6EECF244321}">
                <p14:modId xmlns:p14="http://schemas.microsoft.com/office/powerpoint/2010/main" val="3064947140"/>
              </p:ext>
            </p:extLst>
          </p:nvPr>
        </p:nvGraphicFramePr>
        <p:xfrm>
          <a:off x="6193536" y="2423160"/>
          <a:ext cx="4985004" cy="32583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1"/>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9) Liste des 10 pays qui ont la plus forte disponibilité alimentaire par habitant</a:t>
            </a:r>
            <a:endParaRPr sz="3200"/>
          </a:p>
        </p:txBody>
      </p:sp>
      <p:sp>
        <p:nvSpPr>
          <p:cNvPr id="203" name="Google Shape;203;p11"/>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Les pays avec la plus forte disponibilité</a:t>
            </a:r>
          </a:p>
          <a:p>
            <a:pPr marL="0" lvl="0" indent="0" algn="l" rtl="0">
              <a:lnSpc>
                <a:spcPct val="100000"/>
              </a:lnSpc>
              <a:spcBef>
                <a:spcPts val="0"/>
              </a:spcBef>
              <a:spcAft>
                <a:spcPts val="0"/>
              </a:spcAft>
              <a:buSzPts val="1800"/>
              <a:buNone/>
            </a:pPr>
            <a:r>
              <a:rPr lang="fr-FR" dirty="0"/>
              <a:t>sont </a:t>
            </a:r>
            <a:r>
              <a:rPr lang="fr-FR" b="1" dirty="0"/>
              <a:t>des pays développés</a:t>
            </a:r>
          </a:p>
        </p:txBody>
      </p:sp>
      <p:graphicFrame>
        <p:nvGraphicFramePr>
          <p:cNvPr id="3" name="Graphique 2">
            <a:extLst>
              <a:ext uri="{FF2B5EF4-FFF2-40B4-BE49-F238E27FC236}">
                <a16:creationId xmlns:a16="http://schemas.microsoft.com/office/drawing/2014/main" id="{3DF01DB7-2C18-EE06-7091-C58DD446DE98}"/>
              </a:ext>
            </a:extLst>
          </p:cNvPr>
          <p:cNvGraphicFramePr>
            <a:graphicFrameLocks/>
          </p:cNvGraphicFramePr>
          <p:nvPr>
            <p:extLst>
              <p:ext uri="{D42A27DB-BD31-4B8C-83A1-F6EECF244321}">
                <p14:modId xmlns:p14="http://schemas.microsoft.com/office/powerpoint/2010/main" val="2919870319"/>
              </p:ext>
            </p:extLst>
          </p:nvPr>
        </p:nvGraphicFramePr>
        <p:xfrm>
          <a:off x="6183630" y="2423160"/>
          <a:ext cx="4983480" cy="32346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9) Liste des 10 pays qui ont la plus faible disponibilité alimentaire par habitant</a:t>
            </a:r>
            <a:endParaRPr/>
          </a:p>
        </p:txBody>
      </p:sp>
      <p:sp>
        <p:nvSpPr>
          <p:cNvPr id="210" name="Google Shape;210;p1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On retrouve une similitude avec les pays </a:t>
            </a:r>
          </a:p>
          <a:p>
            <a:pPr marL="0" lvl="0" indent="0" algn="l" rtl="0">
              <a:lnSpc>
                <a:spcPct val="100000"/>
              </a:lnSpc>
              <a:spcBef>
                <a:spcPts val="0"/>
              </a:spcBef>
              <a:spcAft>
                <a:spcPts val="0"/>
              </a:spcAft>
              <a:buSzPts val="1800"/>
              <a:buNone/>
            </a:pPr>
            <a:r>
              <a:rPr lang="fr-FR" dirty="0"/>
              <a:t>dont la proportion de personnes en état de</a:t>
            </a:r>
          </a:p>
          <a:p>
            <a:pPr marL="0" lvl="0" indent="0" algn="l" rtl="0">
              <a:lnSpc>
                <a:spcPct val="100000"/>
              </a:lnSpc>
              <a:spcBef>
                <a:spcPts val="0"/>
              </a:spcBef>
              <a:spcAft>
                <a:spcPts val="0"/>
              </a:spcAft>
              <a:buSzPts val="1800"/>
              <a:buNone/>
            </a:pPr>
            <a:r>
              <a:rPr lang="fr-FR" dirty="0"/>
              <a:t>sous-nutrition est la plus forte</a:t>
            </a:r>
            <a:endParaRPr dirty="0"/>
          </a:p>
        </p:txBody>
      </p:sp>
      <p:graphicFrame>
        <p:nvGraphicFramePr>
          <p:cNvPr id="5" name="Graphique 4">
            <a:extLst>
              <a:ext uri="{FF2B5EF4-FFF2-40B4-BE49-F238E27FC236}">
                <a16:creationId xmlns:a16="http://schemas.microsoft.com/office/drawing/2014/main" id="{3E0AE750-1667-5B55-879B-07EDBF20EC98}"/>
              </a:ext>
            </a:extLst>
          </p:cNvPr>
          <p:cNvGraphicFramePr>
            <a:graphicFrameLocks/>
          </p:cNvGraphicFramePr>
          <p:nvPr>
            <p:extLst>
              <p:ext uri="{D42A27DB-BD31-4B8C-83A1-F6EECF244321}">
                <p14:modId xmlns:p14="http://schemas.microsoft.com/office/powerpoint/2010/main" val="512799680"/>
              </p:ext>
            </p:extLst>
          </p:nvPr>
        </p:nvGraphicFramePr>
        <p:xfrm>
          <a:off x="6206490" y="2423160"/>
          <a:ext cx="4975860" cy="3257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10) Étude sur le manioc en Thaïlande</a:t>
            </a:r>
            <a:endParaRPr/>
          </a:p>
        </p:txBody>
      </p:sp>
      <p:sp>
        <p:nvSpPr>
          <p:cNvPr id="217" name="Google Shape;217;p1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Part de sous nutrition d’environ </a:t>
            </a:r>
            <a:r>
              <a:rPr lang="fr-FR" b="1" dirty="0"/>
              <a:t>9%</a:t>
            </a:r>
            <a:r>
              <a:rPr lang="fr-FR" dirty="0"/>
              <a:t> par rapport</a:t>
            </a:r>
          </a:p>
          <a:p>
            <a:pPr marL="0" lvl="0" indent="0" algn="l" rtl="0">
              <a:lnSpc>
                <a:spcPct val="100000"/>
              </a:lnSpc>
              <a:spcBef>
                <a:spcPts val="0"/>
              </a:spcBef>
              <a:spcAft>
                <a:spcPts val="0"/>
              </a:spcAft>
              <a:buSzPts val="1800"/>
              <a:buNone/>
            </a:pPr>
            <a:r>
              <a:rPr lang="fr-FR" dirty="0"/>
              <a:t>à la population</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La quantité de manioc exportée correspond</a:t>
            </a:r>
          </a:p>
          <a:p>
            <a:pPr marL="0" lvl="0" indent="0" algn="l" rtl="0">
              <a:lnSpc>
                <a:spcPct val="100000"/>
              </a:lnSpc>
              <a:spcBef>
                <a:spcPts val="0"/>
              </a:spcBef>
              <a:spcAft>
                <a:spcPts val="0"/>
              </a:spcAft>
              <a:buSzPts val="1800"/>
              <a:buNone/>
            </a:pPr>
            <a:r>
              <a:rPr lang="fr-FR" dirty="0"/>
              <a:t>à </a:t>
            </a:r>
            <a:r>
              <a:rPr lang="fr-FR" b="1" dirty="0"/>
              <a:t>83,4%</a:t>
            </a:r>
            <a:r>
              <a:rPr lang="fr-FR" dirty="0"/>
              <a:t> de la production</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La sous nutrition se situe dans la moyenne</a:t>
            </a:r>
          </a:p>
          <a:p>
            <a:pPr marL="0" lvl="0" indent="0" algn="l" rtl="0">
              <a:lnSpc>
                <a:spcPct val="100000"/>
              </a:lnSpc>
              <a:spcBef>
                <a:spcPts val="0"/>
              </a:spcBef>
              <a:spcAft>
                <a:spcPts val="0"/>
              </a:spcAft>
              <a:buSzPts val="1800"/>
              <a:buNone/>
            </a:pPr>
            <a:r>
              <a:rPr lang="fr-FR" dirty="0"/>
              <a:t>mondiale et une exportation de manioc qui</a:t>
            </a:r>
          </a:p>
          <a:p>
            <a:pPr marL="0" lvl="0" indent="0" algn="l" rtl="0">
              <a:lnSpc>
                <a:spcPct val="100000"/>
              </a:lnSpc>
              <a:spcBef>
                <a:spcPts val="0"/>
              </a:spcBef>
              <a:spcAft>
                <a:spcPts val="0"/>
              </a:spcAft>
              <a:buSzPts val="1800"/>
              <a:buNone/>
            </a:pPr>
            <a:r>
              <a:rPr lang="fr-FR" dirty="0"/>
              <a:t>représente un revenu important pour le pays</a:t>
            </a:r>
          </a:p>
        </p:txBody>
      </p:sp>
      <p:graphicFrame>
        <p:nvGraphicFramePr>
          <p:cNvPr id="3" name="Graphique 2">
            <a:extLst>
              <a:ext uri="{FF2B5EF4-FFF2-40B4-BE49-F238E27FC236}">
                <a16:creationId xmlns:a16="http://schemas.microsoft.com/office/drawing/2014/main" id="{CD65453C-AB28-34E7-B26E-FD36305BAB05}"/>
              </a:ext>
            </a:extLst>
          </p:cNvPr>
          <p:cNvGraphicFramePr>
            <a:graphicFrameLocks/>
          </p:cNvGraphicFramePr>
          <p:nvPr>
            <p:extLst>
              <p:ext uri="{D42A27DB-BD31-4B8C-83A1-F6EECF244321}">
                <p14:modId xmlns:p14="http://schemas.microsoft.com/office/powerpoint/2010/main" val="2523489531"/>
              </p:ext>
            </p:extLst>
          </p:nvPr>
        </p:nvGraphicFramePr>
        <p:xfrm>
          <a:off x="6217920" y="2437081"/>
          <a:ext cx="4950459" cy="324278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4"/>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4000"/>
              <a:buFont typeface="Century Gothic"/>
              <a:buNone/>
            </a:pPr>
            <a:r>
              <a:rPr lang="fr-FR" sz="3200" dirty="0"/>
              <a:t>11) Analyses complémentaires</a:t>
            </a:r>
            <a:endParaRPr sz="3200" dirty="0"/>
          </a:p>
        </p:txBody>
      </p:sp>
      <p:sp>
        <p:nvSpPr>
          <p:cNvPr id="224" name="Google Shape;224;p1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lnSpc>
                <a:spcPct val="100000"/>
              </a:lnSpc>
              <a:spcBef>
                <a:spcPts val="0"/>
              </a:spcBef>
              <a:spcAft>
                <a:spcPts val="0"/>
              </a:spcAft>
              <a:buSzPts val="1800"/>
              <a:buNone/>
            </a:pPr>
            <a:r>
              <a:rPr lang="fr-FR" dirty="0"/>
              <a:t>On remarque que la disponibilité intérieure</a:t>
            </a:r>
          </a:p>
          <a:p>
            <a:pPr marL="342900" lvl="0" indent="-228600" algn="l" rtl="0">
              <a:lnSpc>
                <a:spcPct val="100000"/>
              </a:lnSpc>
              <a:spcBef>
                <a:spcPts val="0"/>
              </a:spcBef>
              <a:spcAft>
                <a:spcPts val="0"/>
              </a:spcAft>
              <a:buSzPts val="1800"/>
              <a:buNone/>
            </a:pPr>
            <a:r>
              <a:rPr lang="fr-FR" dirty="0"/>
              <a:t>ne peut augmenter que si la production</a:t>
            </a:r>
          </a:p>
          <a:p>
            <a:pPr marL="342900" lvl="0" indent="-228600" algn="l" rtl="0">
              <a:lnSpc>
                <a:spcPct val="100000"/>
              </a:lnSpc>
              <a:spcBef>
                <a:spcPts val="0"/>
              </a:spcBef>
              <a:spcAft>
                <a:spcPts val="0"/>
              </a:spcAft>
              <a:buSzPts val="1800"/>
              <a:buNone/>
            </a:pPr>
            <a:r>
              <a:rPr lang="fr-FR" dirty="0"/>
              <a:t>augmente également</a:t>
            </a:r>
            <a:endParaRPr dirty="0"/>
          </a:p>
        </p:txBody>
      </p:sp>
      <p:pic>
        <p:nvPicPr>
          <p:cNvPr id="5" name="Image 4">
            <a:extLst>
              <a:ext uri="{FF2B5EF4-FFF2-40B4-BE49-F238E27FC236}">
                <a16:creationId xmlns:a16="http://schemas.microsoft.com/office/drawing/2014/main" id="{F5F40084-7BD0-199A-E1CE-12D24914C409}"/>
              </a:ext>
            </a:extLst>
          </p:cNvPr>
          <p:cNvPicPr>
            <a:picLocks noChangeAspect="1"/>
          </p:cNvPicPr>
          <p:nvPr/>
        </p:nvPicPr>
        <p:blipFill>
          <a:blip r:embed="rId3"/>
          <a:stretch>
            <a:fillRect/>
          </a:stretch>
        </p:blipFill>
        <p:spPr>
          <a:xfrm>
            <a:off x="6240404" y="2431198"/>
            <a:ext cx="4915325" cy="32186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7A09B684-0BC3-3670-828E-CFA6E8E429DA}"/>
            </a:ext>
          </a:extLst>
        </p:cNvPr>
        <p:cNvGrpSpPr/>
        <p:nvPr/>
      </p:nvGrpSpPr>
      <p:grpSpPr>
        <a:xfrm>
          <a:off x="0" y="0"/>
          <a:ext cx="0" cy="0"/>
          <a:chOff x="0" y="0"/>
          <a:chExt cx="0" cy="0"/>
        </a:xfrm>
      </p:grpSpPr>
      <p:sp>
        <p:nvSpPr>
          <p:cNvPr id="223" name="Google Shape;223;p14">
            <a:extLst>
              <a:ext uri="{FF2B5EF4-FFF2-40B4-BE49-F238E27FC236}">
                <a16:creationId xmlns:a16="http://schemas.microsoft.com/office/drawing/2014/main" id="{AF6D9841-344C-2CE7-5C7A-CA06EA5B302C}"/>
              </a:ext>
            </a:extLst>
          </p:cNvPr>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4000"/>
              <a:buFont typeface="Century Gothic"/>
              <a:buNone/>
            </a:pPr>
            <a:r>
              <a:rPr lang="fr-FR" sz="3200" dirty="0"/>
              <a:t>12) Analyses complémentaires suite</a:t>
            </a:r>
            <a:endParaRPr sz="3200" dirty="0"/>
          </a:p>
        </p:txBody>
      </p:sp>
      <p:sp>
        <p:nvSpPr>
          <p:cNvPr id="224" name="Google Shape;224;p14">
            <a:extLst>
              <a:ext uri="{FF2B5EF4-FFF2-40B4-BE49-F238E27FC236}">
                <a16:creationId xmlns:a16="http://schemas.microsoft.com/office/drawing/2014/main" id="{B91E45DA-8B48-25FE-232C-4862D8DB1E6A}"/>
              </a:ext>
            </a:extLst>
          </p:cNvPr>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lnSpc>
                <a:spcPct val="100000"/>
              </a:lnSpc>
              <a:spcBef>
                <a:spcPts val="0"/>
              </a:spcBef>
              <a:spcAft>
                <a:spcPts val="0"/>
              </a:spcAft>
              <a:buSzPts val="1800"/>
              <a:buNone/>
            </a:pPr>
            <a:r>
              <a:rPr lang="fr-FR" dirty="0"/>
              <a:t>On peut constater globalement que le</a:t>
            </a:r>
          </a:p>
          <a:p>
            <a:pPr marL="342900" lvl="0" indent="-228600" algn="l" rtl="0">
              <a:lnSpc>
                <a:spcPct val="100000"/>
              </a:lnSpc>
              <a:spcBef>
                <a:spcPts val="0"/>
              </a:spcBef>
              <a:spcAft>
                <a:spcPts val="0"/>
              </a:spcAft>
              <a:buSzPts val="1800"/>
              <a:buNone/>
            </a:pPr>
            <a:r>
              <a:rPr lang="fr-FR" dirty="0"/>
              <a:t>rapport entre la sous nutrition et le nombre</a:t>
            </a:r>
          </a:p>
          <a:p>
            <a:pPr marL="342900" lvl="0" indent="-228600" algn="l" rtl="0">
              <a:lnSpc>
                <a:spcPct val="100000"/>
              </a:lnSpc>
              <a:spcBef>
                <a:spcPts val="0"/>
              </a:spcBef>
              <a:spcAft>
                <a:spcPts val="0"/>
              </a:spcAft>
              <a:buSzPts val="1800"/>
              <a:buNone/>
            </a:pPr>
            <a:r>
              <a:rPr lang="fr-FR" dirty="0"/>
              <a:t>d'habitants reste constant dans les pays où</a:t>
            </a:r>
          </a:p>
          <a:p>
            <a:pPr marL="342900" lvl="0" indent="-228600" algn="l" rtl="0">
              <a:lnSpc>
                <a:spcPct val="100000"/>
              </a:lnSpc>
              <a:spcBef>
                <a:spcPts val="0"/>
              </a:spcBef>
              <a:spcAft>
                <a:spcPts val="0"/>
              </a:spcAft>
              <a:buSzPts val="1800"/>
              <a:buNone/>
            </a:pPr>
            <a:r>
              <a:rPr lang="fr-FR" dirty="0"/>
              <a:t>la sous alimentation est la plus élevée</a:t>
            </a:r>
            <a:endParaRPr dirty="0"/>
          </a:p>
        </p:txBody>
      </p:sp>
      <p:pic>
        <p:nvPicPr>
          <p:cNvPr id="3" name="Image 2">
            <a:extLst>
              <a:ext uri="{FF2B5EF4-FFF2-40B4-BE49-F238E27FC236}">
                <a16:creationId xmlns:a16="http://schemas.microsoft.com/office/drawing/2014/main" id="{EDF1F1D4-F96A-2AF1-229B-BAE15E3E918D}"/>
              </a:ext>
            </a:extLst>
          </p:cNvPr>
          <p:cNvPicPr>
            <a:picLocks noChangeAspect="1"/>
          </p:cNvPicPr>
          <p:nvPr/>
        </p:nvPicPr>
        <p:blipFill>
          <a:blip r:embed="rId3"/>
          <a:stretch>
            <a:fillRect/>
          </a:stretch>
        </p:blipFill>
        <p:spPr>
          <a:xfrm>
            <a:off x="6240780" y="2434627"/>
            <a:ext cx="4921944" cy="3211830"/>
          </a:xfrm>
          <a:prstGeom prst="rect">
            <a:avLst/>
          </a:prstGeom>
        </p:spPr>
      </p:pic>
    </p:spTree>
    <p:extLst>
      <p:ext uri="{BB962C8B-B14F-4D97-AF65-F5344CB8AC3E}">
        <p14:creationId xmlns:p14="http://schemas.microsoft.com/office/powerpoint/2010/main" val="1575012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4000"/>
              <a:buFont typeface="Century Gothic"/>
              <a:buNone/>
            </a:pPr>
            <a:r>
              <a:rPr lang="fr-FR"/>
              <a:t>Conclusion</a:t>
            </a:r>
            <a:endParaRPr/>
          </a:p>
        </p:txBody>
      </p:sp>
      <p:sp>
        <p:nvSpPr>
          <p:cNvPr id="231" name="Google Shape;231;p1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lnSpc>
                <a:spcPct val="100000"/>
              </a:lnSpc>
              <a:spcBef>
                <a:spcPts val="0"/>
              </a:spcBef>
              <a:spcAft>
                <a:spcPts val="0"/>
              </a:spcAft>
              <a:buSzPts val="1800"/>
              <a:buNone/>
            </a:pPr>
            <a:r>
              <a:rPr lang="fr-FR" dirty="0"/>
              <a:t>Les pays qui sont le plus en difficulté face à la sous nutrition sont en majorité sous</a:t>
            </a:r>
          </a:p>
          <a:p>
            <a:pPr marL="342900" lvl="0" indent="-228600" algn="l" rtl="0">
              <a:lnSpc>
                <a:spcPct val="100000"/>
              </a:lnSpc>
              <a:spcBef>
                <a:spcPts val="0"/>
              </a:spcBef>
              <a:spcAft>
                <a:spcPts val="0"/>
              </a:spcAft>
              <a:buSzPts val="1800"/>
              <a:buNone/>
            </a:pPr>
            <a:r>
              <a:rPr lang="fr-FR" dirty="0"/>
              <a:t>développés et au contraire ceux dont la disponibilité alimentaire est la plus importante</a:t>
            </a:r>
          </a:p>
          <a:p>
            <a:pPr marL="342900" lvl="0" indent="-228600" algn="l" rtl="0">
              <a:lnSpc>
                <a:spcPct val="100000"/>
              </a:lnSpc>
              <a:spcBef>
                <a:spcPts val="0"/>
              </a:spcBef>
              <a:spcAft>
                <a:spcPts val="0"/>
              </a:spcAft>
              <a:buSzPts val="1800"/>
              <a:buNone/>
            </a:pPr>
            <a:r>
              <a:rPr lang="fr-FR" dirty="0"/>
              <a:t>sont les pays développés d’Europe ou les Etats-Unis d'Amérique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4000"/>
              <a:buFont typeface="Century Gothic"/>
              <a:buNone/>
            </a:pPr>
            <a:r>
              <a:rPr lang="fr-FR" sz="3200"/>
              <a:t>Contexte et spécification des données</a:t>
            </a:r>
            <a:endParaRPr sz="3200"/>
          </a:p>
        </p:txBody>
      </p:sp>
      <p:sp>
        <p:nvSpPr>
          <p:cNvPr id="131" name="Google Shape;131;p2"/>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fontScale="92500" lnSpcReduction="20000"/>
          </a:bodyPr>
          <a:lstStyle/>
          <a:p>
            <a:pPr marL="342900" lvl="0" indent="-228600" rtl="0">
              <a:lnSpc>
                <a:spcPct val="100000"/>
              </a:lnSpc>
              <a:spcBef>
                <a:spcPts val="0"/>
              </a:spcBef>
              <a:spcAft>
                <a:spcPts val="0"/>
              </a:spcAft>
              <a:buSzPts val="1800"/>
              <a:buNone/>
            </a:pPr>
            <a:r>
              <a:rPr lang="fr-FR" dirty="0">
                <a:solidFill>
                  <a:schemeClr val="bg1"/>
                </a:solidFill>
              </a:rPr>
              <a:t>    Réalisation d’une étude de grande ampleur sur le thème de </a:t>
            </a:r>
            <a:r>
              <a:rPr lang="fr-FR" b="1" dirty="0">
                <a:solidFill>
                  <a:schemeClr val="bg1"/>
                </a:solidFill>
              </a:rPr>
              <a:t>l’alimentation et plus particulièrement sur la sous-nutrition dans le monde </a:t>
            </a:r>
            <a:r>
              <a:rPr lang="fr-FR" dirty="0">
                <a:solidFill>
                  <a:schemeClr val="bg1"/>
                </a:solidFill>
              </a:rPr>
              <a:t>par l’organisme FAO (Food and Agriculture </a:t>
            </a:r>
            <a:r>
              <a:rPr lang="fr-FR" dirty="0" err="1">
                <a:solidFill>
                  <a:schemeClr val="bg1"/>
                </a:solidFill>
              </a:rPr>
              <a:t>Organization</a:t>
            </a:r>
            <a:r>
              <a:rPr lang="fr-FR" dirty="0">
                <a:solidFill>
                  <a:schemeClr val="bg1"/>
                </a:solidFill>
              </a:rPr>
              <a:t> of United Nations) dont l’objectif est "d’aider à construire un monde libéré de la faim" </a:t>
            </a:r>
          </a:p>
          <a:p>
            <a:pPr marL="342900" lvl="0" indent="-228600" rtl="0">
              <a:lnSpc>
                <a:spcPct val="100000"/>
              </a:lnSpc>
              <a:spcBef>
                <a:spcPts val="0"/>
              </a:spcBef>
              <a:spcAft>
                <a:spcPts val="0"/>
              </a:spcAft>
              <a:buSzPts val="1800"/>
              <a:buNone/>
            </a:pPr>
            <a:endParaRPr lang="fr-FR" dirty="0">
              <a:solidFill>
                <a:schemeClr val="bg1"/>
              </a:solidFill>
            </a:endParaRPr>
          </a:p>
          <a:p>
            <a:pPr marL="342900" lvl="0" indent="-228600" rtl="0">
              <a:lnSpc>
                <a:spcPct val="100000"/>
              </a:lnSpc>
              <a:spcBef>
                <a:spcPts val="0"/>
              </a:spcBef>
              <a:spcAft>
                <a:spcPts val="0"/>
              </a:spcAft>
              <a:buSzPts val="1800"/>
              <a:buNone/>
            </a:pPr>
            <a:r>
              <a:rPr lang="fr-FR" dirty="0">
                <a:solidFill>
                  <a:schemeClr val="bg1"/>
                </a:solidFill>
              </a:rPr>
              <a:t>    Les données traitées sont:</a:t>
            </a:r>
          </a:p>
          <a:p>
            <a:pPr marL="342900" lvl="0" indent="-228600" rtl="0">
              <a:lnSpc>
                <a:spcPct val="100000"/>
              </a:lnSpc>
              <a:spcBef>
                <a:spcPts val="0"/>
              </a:spcBef>
              <a:spcAft>
                <a:spcPts val="0"/>
              </a:spcAft>
              <a:buSzPts val="1800"/>
              <a:buNone/>
            </a:pPr>
            <a:endParaRPr lang="fr-FR" dirty="0">
              <a:solidFill>
                <a:schemeClr val="bg1"/>
              </a:solidFill>
            </a:endParaRPr>
          </a:p>
          <a:p>
            <a:pPr marL="342900" lvl="0" indent="-228600" rtl="0">
              <a:lnSpc>
                <a:spcPct val="100000"/>
              </a:lnSpc>
              <a:spcBef>
                <a:spcPts val="0"/>
              </a:spcBef>
              <a:spcAft>
                <a:spcPts val="0"/>
              </a:spcAft>
              <a:buSzPts val="1800"/>
              <a:buNone/>
            </a:pPr>
            <a:r>
              <a:rPr lang="fr-FR" dirty="0">
                <a:solidFill>
                  <a:schemeClr val="bg1"/>
                </a:solidFill>
              </a:rPr>
              <a:t>	- Un fichier de population contenant la liste des pays avec leur nombre d'habitants</a:t>
            </a:r>
          </a:p>
          <a:p>
            <a:pPr marL="342900" lvl="0" indent="-228600" rtl="0">
              <a:lnSpc>
                <a:spcPct val="100000"/>
              </a:lnSpc>
              <a:spcBef>
                <a:spcPts val="0"/>
              </a:spcBef>
              <a:spcAft>
                <a:spcPts val="0"/>
              </a:spcAft>
              <a:buSzPts val="1800"/>
              <a:buNone/>
            </a:pPr>
            <a:endParaRPr lang="fr-FR" dirty="0">
              <a:solidFill>
                <a:schemeClr val="bg1"/>
              </a:solidFill>
            </a:endParaRPr>
          </a:p>
          <a:p>
            <a:pPr marL="342900" lvl="0" indent="-228600" rtl="0">
              <a:lnSpc>
                <a:spcPct val="100000"/>
              </a:lnSpc>
              <a:spcBef>
                <a:spcPts val="0"/>
              </a:spcBef>
              <a:spcAft>
                <a:spcPts val="0"/>
              </a:spcAft>
              <a:buSzPts val="1800"/>
              <a:buNone/>
            </a:pPr>
            <a:r>
              <a:rPr lang="fr-FR" dirty="0">
                <a:solidFill>
                  <a:schemeClr val="bg1"/>
                </a:solidFill>
              </a:rPr>
              <a:t>    - Un fichier de sous nutrition contenant par intervalle d’années la liste des pays et le nombre de personnes en sous alimentation</a:t>
            </a:r>
          </a:p>
          <a:p>
            <a:pPr marL="342900" lvl="0" indent="-228600" rtl="0">
              <a:lnSpc>
                <a:spcPct val="100000"/>
              </a:lnSpc>
              <a:spcBef>
                <a:spcPts val="0"/>
              </a:spcBef>
              <a:spcAft>
                <a:spcPts val="0"/>
              </a:spcAft>
              <a:buSzPts val="1800"/>
              <a:buNone/>
            </a:pPr>
            <a:endParaRPr lang="fr-FR" dirty="0">
              <a:solidFill>
                <a:schemeClr val="bg1"/>
              </a:solidFill>
            </a:endParaRPr>
          </a:p>
          <a:p>
            <a:pPr marL="342900" lvl="0" indent="-228600" rtl="0">
              <a:lnSpc>
                <a:spcPct val="100000"/>
              </a:lnSpc>
              <a:spcBef>
                <a:spcPts val="0"/>
              </a:spcBef>
              <a:spcAft>
                <a:spcPts val="0"/>
              </a:spcAft>
              <a:buSzPts val="1800"/>
              <a:buNone/>
            </a:pPr>
            <a:r>
              <a:rPr lang="fr-FR" dirty="0">
                <a:solidFill>
                  <a:schemeClr val="bg1"/>
                </a:solidFill>
              </a:rPr>
              <a:t>    - Un fichier d’aide alimentaire contenant par année la liste des pays bénéficiaires de quantité d’aliments donné par produit</a:t>
            </a:r>
          </a:p>
          <a:p>
            <a:pPr marL="342900" lvl="0" indent="-228600" rtl="0">
              <a:lnSpc>
                <a:spcPct val="100000"/>
              </a:lnSpc>
              <a:spcBef>
                <a:spcPts val="0"/>
              </a:spcBef>
              <a:spcAft>
                <a:spcPts val="0"/>
              </a:spcAft>
              <a:buSzPts val="1800"/>
              <a:buNone/>
            </a:pPr>
            <a:endParaRPr lang="fr-FR" dirty="0">
              <a:solidFill>
                <a:schemeClr val="bg1"/>
              </a:solidFill>
            </a:endParaRPr>
          </a:p>
          <a:p>
            <a:pPr marL="342900" lvl="0" indent="-228600" rtl="0">
              <a:lnSpc>
                <a:spcPct val="100000"/>
              </a:lnSpc>
              <a:spcBef>
                <a:spcPts val="0"/>
              </a:spcBef>
              <a:spcAft>
                <a:spcPts val="0"/>
              </a:spcAft>
              <a:buSzPts val="1800"/>
              <a:buNone/>
            </a:pPr>
            <a:r>
              <a:rPr lang="fr-FR" dirty="0">
                <a:solidFill>
                  <a:schemeClr val="bg1"/>
                </a:solidFill>
              </a:rPr>
              <a:t>    - Un fichier de disponibilité alimentaire contenant par pays le détail des produits, des importations et exportations, pertes</a:t>
            </a:r>
            <a:endParaRPr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4000"/>
              <a:buFont typeface="Century Gothic"/>
              <a:buNone/>
            </a:pPr>
            <a:r>
              <a:rPr lang="fr-FR" sz="3200"/>
              <a:t>Méthodologie de l’analyse</a:t>
            </a:r>
            <a:endParaRPr sz="3200"/>
          </a:p>
        </p:txBody>
      </p:sp>
      <p:sp>
        <p:nvSpPr>
          <p:cNvPr id="138" name="Google Shape;138;p3"/>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342900" lvl="0" indent="-228600" algn="l" rtl="0">
              <a:lnSpc>
                <a:spcPct val="100000"/>
              </a:lnSpc>
              <a:spcBef>
                <a:spcPts val="0"/>
              </a:spcBef>
              <a:spcAft>
                <a:spcPts val="0"/>
              </a:spcAft>
              <a:buSzPts val="1800"/>
              <a:buNone/>
            </a:pPr>
            <a:r>
              <a:rPr lang="fr-FR" dirty="0"/>
              <a:t>    L’analyse a été réalisé par des regroupements de plusieurs sources d’informations pour obtenir les résultats en fonction du pays (rapport entre la sous nutrition et la population totale, classements des pays bénéficiant le plus d’aide alimentaire…)</a:t>
            </a:r>
          </a:p>
          <a:p>
            <a:pPr marL="342900" lvl="0" indent="-228600" algn="l" rtl="0">
              <a:lnSpc>
                <a:spcPct val="100000"/>
              </a:lnSpc>
              <a:spcBef>
                <a:spcPts val="0"/>
              </a:spcBef>
              <a:spcAft>
                <a:spcPts val="0"/>
              </a:spcAft>
              <a:buSzPts val="1800"/>
              <a:buNone/>
            </a:pPr>
            <a:endParaRPr lang="fr-FR" dirty="0"/>
          </a:p>
          <a:p>
            <a:pPr marL="342900" lvl="0" indent="-228600" algn="l" rtl="0">
              <a:lnSpc>
                <a:spcPct val="100000"/>
              </a:lnSpc>
              <a:spcBef>
                <a:spcPts val="0"/>
              </a:spcBef>
              <a:spcAft>
                <a:spcPts val="0"/>
              </a:spcAft>
              <a:buSzPts val="1800"/>
              <a:buNone/>
            </a:pPr>
            <a:r>
              <a:rPr lang="fr-FR" dirty="0"/>
              <a:t>    </a:t>
            </a:r>
            <a:r>
              <a:rPr lang="fr-FR" b="1" dirty="0"/>
              <a:t>Ce projet n’est pas soumis au règlement général sur la protection des données (RGPD)</a:t>
            </a:r>
          </a:p>
          <a:p>
            <a:pPr marL="342900" lvl="0" indent="-228600" algn="l" rtl="0">
              <a:lnSpc>
                <a:spcPct val="100000"/>
              </a:lnSpc>
              <a:spcBef>
                <a:spcPts val="0"/>
              </a:spcBef>
              <a:spcAft>
                <a:spcPts val="0"/>
              </a:spcAft>
              <a:buSzPts val="1800"/>
              <a:buNone/>
            </a:pPr>
            <a:r>
              <a:rPr lang="fr-FR" dirty="0"/>
              <a:t>    car celles-ci ne contiennent aucune information à caractère personnelle</a:t>
            </a:r>
          </a:p>
          <a:p>
            <a:pPr marL="342900" lvl="0" indent="-228600" algn="l" rtl="0">
              <a:lnSpc>
                <a:spcPct val="100000"/>
              </a:lnSpc>
              <a:spcBef>
                <a:spcPts val="0"/>
              </a:spcBef>
              <a:spcAft>
                <a:spcPts val="0"/>
              </a:spcAft>
              <a:buSzPts val="1800"/>
              <a:buNone/>
            </a:pPr>
            <a:r>
              <a:rPr lang="fr-FR" dirty="0"/>
              <a:t>    Elles ne sont utilisées qu’à des fins statistiques et analytiques</a:t>
            </a:r>
          </a:p>
          <a:p>
            <a:pPr marL="342900" lvl="0" indent="-228600" algn="l" rtl="0">
              <a:lnSpc>
                <a:spcPct val="100000"/>
              </a:lnSpc>
              <a:spcBef>
                <a:spcPts val="0"/>
              </a:spcBef>
              <a:spcAft>
                <a:spcPts val="0"/>
              </a:spcAft>
              <a:buSzPts val="1800"/>
              <a:buNone/>
            </a:pPr>
            <a:endParaRPr lang="fr-FR" dirty="0"/>
          </a:p>
          <a:p>
            <a:pPr marL="342900" lvl="0" indent="-228600" algn="l" rtl="0">
              <a:lnSpc>
                <a:spcPct val="100000"/>
              </a:lnSpc>
              <a:spcBef>
                <a:spcPts val="0"/>
              </a:spcBef>
              <a:spcAft>
                <a:spcPts val="0"/>
              </a:spcAft>
              <a:buSzPts val="1800"/>
              <a:buNone/>
            </a:pPr>
            <a:r>
              <a:rPr lang="fr-FR" dirty="0"/>
              <a:t>    L’outil de développement retenu pour cette étude est </a:t>
            </a:r>
            <a:r>
              <a:rPr lang="fr-FR" b="1" dirty="0"/>
              <a:t>Python</a:t>
            </a:r>
            <a:r>
              <a:rPr lang="fr-FR" dirty="0"/>
              <a:t> via l’interface Web de l’application </a:t>
            </a:r>
            <a:r>
              <a:rPr lang="fr-FR" b="1" dirty="0" err="1"/>
              <a:t>Jupyter</a:t>
            </a:r>
            <a:r>
              <a:rPr lang="fr-FR" b="1" dirty="0"/>
              <a:t> </a:t>
            </a:r>
            <a:r>
              <a:rPr lang="fr-FR" b="1" dirty="0" err="1"/>
              <a:t>Lab</a:t>
            </a:r>
            <a:endParaRPr lang="fr-FR" b="1" dirty="0"/>
          </a:p>
          <a:p>
            <a:pPr marL="342900" lvl="0" indent="-228600" algn="l" rtl="0">
              <a:lnSpc>
                <a:spcPct val="100000"/>
              </a:lnSpc>
              <a:spcBef>
                <a:spcPts val="0"/>
              </a:spcBef>
              <a:spcAft>
                <a:spcPts val="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1) Proportion de personnes en état de sous-nutrition en 2017</a:t>
            </a:r>
            <a:endParaRPr sz="3200"/>
          </a:p>
        </p:txBody>
      </p:sp>
      <p:sp>
        <p:nvSpPr>
          <p:cNvPr id="146" name="Google Shape;146;p4"/>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Proportion de </a:t>
            </a:r>
            <a:r>
              <a:rPr lang="fr-FR" b="1" dirty="0"/>
              <a:t>7,1%</a:t>
            </a:r>
            <a:r>
              <a:rPr lang="fr-FR" dirty="0"/>
              <a:t> de la population mondiale</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Environ </a:t>
            </a:r>
            <a:r>
              <a:rPr lang="fr-FR" b="1" dirty="0"/>
              <a:t>535 millions </a:t>
            </a:r>
            <a:r>
              <a:rPr lang="fr-FR" dirty="0"/>
              <a:t>de personnes en 2017</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Pour une population estimée à </a:t>
            </a:r>
            <a:r>
              <a:rPr lang="fr-FR" b="1" dirty="0"/>
              <a:t>7,5 milliards</a:t>
            </a:r>
            <a:endParaRPr b="1" dirty="0"/>
          </a:p>
        </p:txBody>
      </p:sp>
      <p:graphicFrame>
        <p:nvGraphicFramePr>
          <p:cNvPr id="2" name="Graphique 1">
            <a:extLst>
              <a:ext uri="{FF2B5EF4-FFF2-40B4-BE49-F238E27FC236}">
                <a16:creationId xmlns:a16="http://schemas.microsoft.com/office/drawing/2014/main" id="{3B0D39A3-4CAE-3738-706E-717DB5B0C86C}"/>
              </a:ext>
            </a:extLst>
          </p:cNvPr>
          <p:cNvGraphicFramePr>
            <a:graphicFrameLocks/>
          </p:cNvGraphicFramePr>
          <p:nvPr>
            <p:extLst>
              <p:ext uri="{D42A27DB-BD31-4B8C-83A1-F6EECF244321}">
                <p14:modId xmlns:p14="http://schemas.microsoft.com/office/powerpoint/2010/main" val="3912688280"/>
              </p:ext>
            </p:extLst>
          </p:nvPr>
        </p:nvGraphicFramePr>
        <p:xfrm>
          <a:off x="6240780" y="2360808"/>
          <a:ext cx="4969192" cy="33770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2) Nombre théorique de personnes qui pourraient être nourries en 2017</a:t>
            </a:r>
            <a:endParaRPr sz="3200"/>
          </a:p>
        </p:txBody>
      </p:sp>
      <p:sp>
        <p:nvSpPr>
          <p:cNvPr id="153" name="Google Shape;153;p5"/>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b="1" dirty="0"/>
              <a:t>2500 Kcal </a:t>
            </a:r>
            <a:r>
              <a:rPr lang="fr-FR" dirty="0"/>
              <a:t>sont nécessaires par personne et par jour</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b="1" dirty="0"/>
              <a:t>21 Billions Kcal </a:t>
            </a:r>
            <a:r>
              <a:rPr lang="fr-FR" dirty="0"/>
              <a:t>disponibles par jour en 2017</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On pourrait nourrir environ </a:t>
            </a:r>
            <a:r>
              <a:rPr lang="fr-FR" b="1" dirty="0"/>
              <a:t>8,3 milliards </a:t>
            </a:r>
            <a:r>
              <a:rPr lang="fr-FR" dirty="0"/>
              <a:t>de personnes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6"/>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3) Nombre théorique de personnes qui pourraient être nourries uniquement avec les végétaux en 2017</a:t>
            </a:r>
            <a:endParaRPr/>
          </a:p>
        </p:txBody>
      </p:sp>
      <p:sp>
        <p:nvSpPr>
          <p:cNvPr id="160" name="Google Shape;160;p6"/>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b="1" dirty="0"/>
              <a:t>2500 Kcal </a:t>
            </a:r>
            <a:r>
              <a:rPr lang="fr-FR" dirty="0"/>
              <a:t>sont nécessaires par personne et par jour</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b="1" dirty="0"/>
              <a:t>17 Billions Kcal </a:t>
            </a:r>
            <a:r>
              <a:rPr lang="fr-FR" dirty="0"/>
              <a:t>disponibles pour les végétaux par jour en 2017</a:t>
            </a:r>
          </a:p>
          <a:p>
            <a:pPr marL="0" lvl="0" indent="0" algn="l" rtl="0">
              <a:lnSpc>
                <a:spcPct val="100000"/>
              </a:lnSpc>
              <a:spcBef>
                <a:spcPts val="0"/>
              </a:spcBef>
              <a:spcAft>
                <a:spcPts val="0"/>
              </a:spcAft>
              <a:buSzPts val="1800"/>
              <a:buNone/>
            </a:pPr>
            <a:endParaRPr lang="fr-FR" dirty="0"/>
          </a:p>
          <a:p>
            <a:pPr marL="0" lvl="0" indent="0" algn="l" rtl="0">
              <a:lnSpc>
                <a:spcPct val="100000"/>
              </a:lnSpc>
              <a:spcBef>
                <a:spcPts val="0"/>
              </a:spcBef>
              <a:spcAft>
                <a:spcPts val="0"/>
              </a:spcAft>
              <a:buSzPts val="1800"/>
              <a:buNone/>
            </a:pPr>
            <a:r>
              <a:rPr lang="fr-FR" dirty="0"/>
              <a:t>On pourrait nourrir environ </a:t>
            </a:r>
            <a:r>
              <a:rPr lang="fr-FR" b="1" dirty="0"/>
              <a:t>7 milliards </a:t>
            </a:r>
            <a:r>
              <a:rPr lang="fr-FR" dirty="0"/>
              <a:t>de personnes </a:t>
            </a:r>
          </a:p>
          <a:p>
            <a:pPr marL="0" lvl="0" indent="0" algn="l" rtl="0">
              <a:lnSpc>
                <a:spcPct val="100000"/>
              </a:lnSpc>
              <a:spcBef>
                <a:spcPts val="0"/>
              </a:spcBef>
              <a:spcAft>
                <a:spcPts val="0"/>
              </a:spcAft>
              <a:buSzPts val="18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4) Répartition de la disponibilité intérieure</a:t>
            </a:r>
            <a:endParaRPr/>
          </a:p>
        </p:txBody>
      </p:sp>
      <p:sp>
        <p:nvSpPr>
          <p:cNvPr id="167" name="Google Shape;167;p7"/>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00"/>
              </a:buClr>
              <a:buSzPts val="1800"/>
              <a:buFont typeface="Arial"/>
              <a:buNone/>
            </a:pPr>
            <a:r>
              <a:rPr lang="fr-FR" dirty="0"/>
              <a:t>La répartition est la suivante:</a:t>
            </a:r>
          </a:p>
          <a:p>
            <a:pPr marL="0" lvl="0" indent="0" algn="l" rtl="0">
              <a:lnSpc>
                <a:spcPct val="100000"/>
              </a:lnSpc>
              <a:spcBef>
                <a:spcPts val="0"/>
              </a:spcBef>
              <a:spcAft>
                <a:spcPts val="0"/>
              </a:spcAft>
              <a:buClr>
                <a:srgbClr val="000000"/>
              </a:buClr>
              <a:buSzPts val="1800"/>
              <a:buFont typeface="Arial"/>
              <a:buNone/>
            </a:pPr>
            <a:r>
              <a:rPr lang="fr-FR" dirty="0"/>
              <a:t>Part de l’alimentation humaine: </a:t>
            </a:r>
            <a:r>
              <a:rPr lang="fr-FR" b="1" dirty="0"/>
              <a:t>49,37%</a:t>
            </a:r>
          </a:p>
          <a:p>
            <a:pPr marL="0" lvl="0" indent="0" algn="l" rtl="0">
              <a:lnSpc>
                <a:spcPct val="100000"/>
              </a:lnSpc>
              <a:spcBef>
                <a:spcPts val="0"/>
              </a:spcBef>
              <a:spcAft>
                <a:spcPts val="0"/>
              </a:spcAft>
              <a:buClr>
                <a:srgbClr val="000000"/>
              </a:buClr>
              <a:buSzPts val="1800"/>
              <a:buFont typeface="Arial"/>
              <a:buNone/>
            </a:pPr>
            <a:r>
              <a:rPr lang="fr-FR" dirty="0"/>
              <a:t>Part de l’alimentation animale: </a:t>
            </a:r>
            <a:r>
              <a:rPr lang="fr-FR" b="1" dirty="0"/>
              <a:t>13,23%</a:t>
            </a:r>
          </a:p>
          <a:p>
            <a:pPr marL="0" lvl="0" indent="0" algn="l" rtl="0">
              <a:lnSpc>
                <a:spcPct val="100000"/>
              </a:lnSpc>
              <a:spcBef>
                <a:spcPts val="0"/>
              </a:spcBef>
              <a:spcAft>
                <a:spcPts val="0"/>
              </a:spcAft>
              <a:buClr>
                <a:srgbClr val="000000"/>
              </a:buClr>
              <a:buSzPts val="1800"/>
              <a:buFont typeface="Arial"/>
              <a:buNone/>
            </a:pPr>
            <a:r>
              <a:rPr lang="fr-FR" dirty="0"/>
              <a:t>Part des pertes: </a:t>
            </a:r>
            <a:r>
              <a:rPr lang="fr-FR" b="1" dirty="0"/>
              <a:t>4,65%</a:t>
            </a:r>
          </a:p>
          <a:p>
            <a:pPr marL="0" lvl="0" indent="0" algn="l" rtl="0">
              <a:lnSpc>
                <a:spcPct val="100000"/>
              </a:lnSpc>
              <a:spcBef>
                <a:spcPts val="0"/>
              </a:spcBef>
              <a:spcAft>
                <a:spcPts val="0"/>
              </a:spcAft>
              <a:buClr>
                <a:srgbClr val="000000"/>
              </a:buClr>
              <a:buSzPts val="1800"/>
              <a:buFont typeface="Arial"/>
              <a:buNone/>
            </a:pPr>
            <a:endParaRPr lang="fr-FR" b="1" dirty="0"/>
          </a:p>
          <a:p>
            <a:pPr marL="0" lvl="0" indent="0" algn="l" rtl="0">
              <a:lnSpc>
                <a:spcPct val="100000"/>
              </a:lnSpc>
              <a:spcBef>
                <a:spcPts val="0"/>
              </a:spcBef>
              <a:spcAft>
                <a:spcPts val="0"/>
              </a:spcAft>
              <a:buClr>
                <a:srgbClr val="000000"/>
              </a:buClr>
              <a:buSzPts val="1800"/>
              <a:buFont typeface="Arial"/>
              <a:buNone/>
            </a:pPr>
            <a:r>
              <a:rPr lang="fr-FR" dirty="0"/>
              <a:t>Les </a:t>
            </a:r>
            <a:r>
              <a:rPr lang="fr-FR" b="1" dirty="0"/>
              <a:t>32,75%</a:t>
            </a:r>
            <a:r>
              <a:rPr lang="fr-FR" dirty="0"/>
              <a:t> restants sont répartis entre:</a:t>
            </a:r>
          </a:p>
          <a:p>
            <a:pPr marL="0" lvl="0" indent="0" algn="l" rtl="0">
              <a:lnSpc>
                <a:spcPct val="100000"/>
              </a:lnSpc>
              <a:spcBef>
                <a:spcPts val="0"/>
              </a:spcBef>
              <a:spcAft>
                <a:spcPts val="0"/>
              </a:spcAft>
              <a:buClr>
                <a:srgbClr val="000000"/>
              </a:buClr>
              <a:buSzPts val="1800"/>
              <a:buFont typeface="Arial"/>
              <a:buNone/>
            </a:pPr>
            <a:r>
              <a:rPr lang="fr-FR" dirty="0"/>
              <a:t>Traitement, semences et autres utilisations</a:t>
            </a:r>
            <a:endParaRPr dirty="0"/>
          </a:p>
        </p:txBody>
      </p:sp>
      <p:graphicFrame>
        <p:nvGraphicFramePr>
          <p:cNvPr id="2" name="Graphique 1">
            <a:extLst>
              <a:ext uri="{FF2B5EF4-FFF2-40B4-BE49-F238E27FC236}">
                <a16:creationId xmlns:a16="http://schemas.microsoft.com/office/drawing/2014/main" id="{9B0F3C50-2551-6BAD-8BBA-99FB8E8B9D91}"/>
              </a:ext>
            </a:extLst>
          </p:cNvPr>
          <p:cNvGraphicFramePr>
            <a:graphicFrameLocks/>
          </p:cNvGraphicFramePr>
          <p:nvPr>
            <p:extLst>
              <p:ext uri="{D42A27DB-BD31-4B8C-83A1-F6EECF244321}">
                <p14:modId xmlns:p14="http://schemas.microsoft.com/office/powerpoint/2010/main" val="515918783"/>
              </p:ext>
            </p:extLst>
          </p:nvPr>
        </p:nvGraphicFramePr>
        <p:xfrm>
          <a:off x="6181342" y="2339143"/>
          <a:ext cx="5010913" cy="34027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5) Part de l’utilisation des principales céréales entre l’alimentation humaine et animale</a:t>
            </a:r>
            <a:endParaRPr/>
          </a:p>
        </p:txBody>
      </p:sp>
      <p:sp>
        <p:nvSpPr>
          <p:cNvPr id="175" name="Google Shape;175;p8"/>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Part de l’alimentation humaine: </a:t>
            </a:r>
            <a:r>
              <a:rPr lang="fr-FR" b="1" dirty="0"/>
              <a:t>42,91%</a:t>
            </a:r>
          </a:p>
          <a:p>
            <a:pPr marL="0" lvl="0" indent="0" algn="l" rtl="0">
              <a:lnSpc>
                <a:spcPct val="100000"/>
              </a:lnSpc>
              <a:spcBef>
                <a:spcPts val="0"/>
              </a:spcBef>
              <a:spcAft>
                <a:spcPts val="0"/>
              </a:spcAft>
              <a:buSzPts val="1800"/>
              <a:buNone/>
            </a:pPr>
            <a:r>
              <a:rPr lang="fr-FR" dirty="0"/>
              <a:t>Part de l’alimentation animale: </a:t>
            </a:r>
            <a:r>
              <a:rPr lang="fr-FR" b="1" dirty="0"/>
              <a:t>36,14%</a:t>
            </a:r>
          </a:p>
          <a:p>
            <a:pPr marL="0" lvl="0" indent="0" algn="l" rtl="0">
              <a:lnSpc>
                <a:spcPct val="100000"/>
              </a:lnSpc>
              <a:spcBef>
                <a:spcPts val="0"/>
              </a:spcBef>
              <a:spcAft>
                <a:spcPts val="0"/>
              </a:spcAft>
              <a:buSzPts val="1800"/>
              <a:buNone/>
            </a:pPr>
            <a:r>
              <a:rPr lang="fr-FR" dirty="0"/>
              <a:t>Autres: </a:t>
            </a:r>
            <a:r>
              <a:rPr lang="fr-FR" b="1" dirty="0"/>
              <a:t>20,95%</a:t>
            </a:r>
          </a:p>
          <a:p>
            <a:pPr marL="0" lvl="0" indent="0" algn="l" rtl="0">
              <a:lnSpc>
                <a:spcPct val="100000"/>
              </a:lnSpc>
              <a:spcBef>
                <a:spcPts val="0"/>
              </a:spcBef>
              <a:spcAft>
                <a:spcPts val="0"/>
              </a:spcAft>
              <a:buSzPts val="1800"/>
              <a:buNone/>
            </a:pPr>
            <a:endParaRPr lang="fr-FR" b="1" dirty="0"/>
          </a:p>
          <a:p>
            <a:pPr marL="0" lvl="0" indent="0" algn="l" rtl="0">
              <a:lnSpc>
                <a:spcPct val="100000"/>
              </a:lnSpc>
              <a:spcBef>
                <a:spcPts val="0"/>
              </a:spcBef>
              <a:spcAft>
                <a:spcPts val="0"/>
              </a:spcAft>
              <a:buSzPts val="1800"/>
              <a:buNone/>
            </a:pPr>
            <a:r>
              <a:rPr lang="fr-FR" dirty="0"/>
              <a:t>Il n’y a pas d’intérêt à détailler les céréales</a:t>
            </a:r>
            <a:endParaRPr dirty="0"/>
          </a:p>
        </p:txBody>
      </p:sp>
      <p:graphicFrame>
        <p:nvGraphicFramePr>
          <p:cNvPr id="2" name="Graphique 1">
            <a:extLst>
              <a:ext uri="{FF2B5EF4-FFF2-40B4-BE49-F238E27FC236}">
                <a16:creationId xmlns:a16="http://schemas.microsoft.com/office/drawing/2014/main" id="{A021A52A-DB1F-5E87-64BF-CDB87196EB5E}"/>
              </a:ext>
            </a:extLst>
          </p:cNvPr>
          <p:cNvGraphicFramePr>
            <a:graphicFrameLocks/>
          </p:cNvGraphicFramePr>
          <p:nvPr>
            <p:extLst>
              <p:ext uri="{D42A27DB-BD31-4B8C-83A1-F6EECF244321}">
                <p14:modId xmlns:p14="http://schemas.microsoft.com/office/powerpoint/2010/main" val="2476136710"/>
              </p:ext>
            </p:extLst>
          </p:nvPr>
        </p:nvGraphicFramePr>
        <p:xfrm>
          <a:off x="6205728" y="2353056"/>
          <a:ext cx="4974336" cy="340156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FEFEFE"/>
              </a:buClr>
              <a:buSzPts val="3200"/>
              <a:buFont typeface="Century Gothic"/>
              <a:buNone/>
            </a:pPr>
            <a:r>
              <a:rPr lang="fr-FR" sz="3200"/>
              <a:t>6) Liste des 10 pays où la proportion de personnes en état de sous-nutrition est la plus forte en </a:t>
            </a:r>
            <a:r>
              <a:rPr lang="fr-FR" sz="3200">
                <a:solidFill>
                  <a:schemeClr val="lt1"/>
                </a:solidFill>
              </a:rPr>
              <a:t>2017</a:t>
            </a:r>
            <a:endParaRPr/>
          </a:p>
        </p:txBody>
      </p:sp>
      <p:sp>
        <p:nvSpPr>
          <p:cNvPr id="182" name="Google Shape;182;p9"/>
          <p:cNvSpPr txBox="1">
            <a:spLocks noGrp="1"/>
          </p:cNvSpPr>
          <p:nvPr>
            <p:ph type="body" idx="1"/>
          </p:nvPr>
        </p:nvSpPr>
        <p:spPr>
          <a:xfrm>
            <a:off x="818712" y="2222287"/>
            <a:ext cx="10554574" cy="3636511"/>
          </a:xfrm>
          <a:prstGeom prst="rect">
            <a:avLst/>
          </a:prstGeom>
          <a:noFill/>
          <a:ln>
            <a:noFill/>
          </a:ln>
          <a:effectLst>
            <a:outerShdw blurRad="50800">
              <a:srgbClr val="000000">
                <a:alpha val="40000"/>
              </a:srgbClr>
            </a:outerShdw>
          </a:effectLst>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fr-FR" dirty="0"/>
              <a:t>La plupart des pays dont la sous-nutrition est</a:t>
            </a:r>
          </a:p>
          <a:p>
            <a:pPr marL="0" lvl="0" indent="0" algn="l" rtl="0">
              <a:lnSpc>
                <a:spcPct val="100000"/>
              </a:lnSpc>
              <a:spcBef>
                <a:spcPts val="0"/>
              </a:spcBef>
              <a:spcAft>
                <a:spcPts val="0"/>
              </a:spcAft>
              <a:buSzPts val="1800"/>
              <a:buNone/>
            </a:pPr>
            <a:r>
              <a:rPr lang="fr-FR" dirty="0"/>
              <a:t>la plus forte sont situés sur </a:t>
            </a:r>
            <a:r>
              <a:rPr lang="fr-FR" b="1" dirty="0"/>
              <a:t>le continent</a:t>
            </a:r>
          </a:p>
          <a:p>
            <a:pPr marL="0" lvl="0" indent="0" algn="l" rtl="0">
              <a:lnSpc>
                <a:spcPct val="100000"/>
              </a:lnSpc>
              <a:spcBef>
                <a:spcPts val="0"/>
              </a:spcBef>
              <a:spcAft>
                <a:spcPts val="0"/>
              </a:spcAft>
              <a:buSzPts val="1800"/>
              <a:buNone/>
            </a:pPr>
            <a:r>
              <a:rPr lang="fr-FR" b="1" dirty="0"/>
              <a:t>africain</a:t>
            </a:r>
            <a:endParaRPr b="1" dirty="0"/>
          </a:p>
        </p:txBody>
      </p:sp>
      <p:graphicFrame>
        <p:nvGraphicFramePr>
          <p:cNvPr id="4" name="Graphique 3">
            <a:extLst>
              <a:ext uri="{FF2B5EF4-FFF2-40B4-BE49-F238E27FC236}">
                <a16:creationId xmlns:a16="http://schemas.microsoft.com/office/drawing/2014/main" id="{5ED9D2B6-0864-70F4-45A9-E874ED9FE0E6}"/>
              </a:ext>
            </a:extLst>
          </p:cNvPr>
          <p:cNvGraphicFramePr>
            <a:graphicFrameLocks/>
          </p:cNvGraphicFramePr>
          <p:nvPr>
            <p:extLst>
              <p:ext uri="{D42A27DB-BD31-4B8C-83A1-F6EECF244321}">
                <p14:modId xmlns:p14="http://schemas.microsoft.com/office/powerpoint/2010/main" val="2222348273"/>
              </p:ext>
            </p:extLst>
          </p:nvPr>
        </p:nvGraphicFramePr>
        <p:xfrm>
          <a:off x="6193536" y="2338292"/>
          <a:ext cx="4986528" cy="335537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Entre guillemets">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TotalTime>
  <Words>813</Words>
  <Application>Microsoft Office PowerPoint</Application>
  <PresentationFormat>Grand écran</PresentationFormat>
  <Paragraphs>109</Paragraphs>
  <Slides>17</Slides>
  <Notes>17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Century Gothic</vt:lpstr>
      <vt:lpstr>Noto Sans Symbols</vt:lpstr>
      <vt:lpstr>Calibri</vt:lpstr>
      <vt:lpstr>Entre guillemets</vt:lpstr>
      <vt:lpstr>Étude sur l’alimentation dans le monde</vt:lpstr>
      <vt:lpstr>Contexte et spécification des données</vt:lpstr>
      <vt:lpstr>Méthodologie de l’analyse</vt:lpstr>
      <vt:lpstr>1) Proportion de personnes en état de sous-nutrition en 2017</vt:lpstr>
      <vt:lpstr>2) Nombre théorique de personnes qui pourraient être nourries en 2017</vt:lpstr>
      <vt:lpstr>3) Nombre théorique de personnes qui pourraient être nourries uniquement avec les végétaux en 2017</vt:lpstr>
      <vt:lpstr>4) Répartition de la disponibilité intérieure</vt:lpstr>
      <vt:lpstr>5) Part de l’utilisation des principales céréales entre l’alimentation humaine et animale</vt:lpstr>
      <vt:lpstr>6) Liste des 10 pays où la proportion de personnes en état de sous-nutrition est la plus forte en 2017</vt:lpstr>
      <vt:lpstr>7) Liste des 10 pays qui ont le plus bénéficié de l’aide alimentaire entre 2013 et 2016</vt:lpstr>
      <vt:lpstr>8) Évolution de l’aide alimentaire pour les 5 pays qui en ont le plus bénéficié entre 2013 et 2016</vt:lpstr>
      <vt:lpstr>9) Liste des 10 pays qui ont la plus forte disponibilité alimentaire par habitant</vt:lpstr>
      <vt:lpstr>9) Liste des 10 pays qui ont la plus faible disponibilité alimentaire par habitant</vt:lpstr>
      <vt:lpstr>10) Étude sur le manioc en Thaïlande</vt:lpstr>
      <vt:lpstr>11) Analyses complémentaires</vt:lpstr>
      <vt:lpstr>12) Analyses complémentaires suite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sur l’alimentation dans le monde</dc:title>
  <dc:creator>JeY jEy</dc:creator>
  <cp:lastModifiedBy>francis brochart</cp:lastModifiedBy>
  <cp:revision>41</cp:revision>
  <dcterms:created xsi:type="dcterms:W3CDTF">2023-03-17T20:58:30Z</dcterms:created>
  <dcterms:modified xsi:type="dcterms:W3CDTF">2024-02-06T13:00:01Z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