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1" r:id="rId4"/>
    <p:sldId id="273" r:id="rId5"/>
    <p:sldId id="263" r:id="rId6"/>
    <p:sldId id="258" r:id="rId7"/>
    <p:sldId id="259" r:id="rId8"/>
    <p:sldId id="264" r:id="rId9"/>
    <p:sldId id="260" r:id="rId10"/>
    <p:sldId id="265" r:id="rId11"/>
    <p:sldId id="267" r:id="rId12"/>
    <p:sldId id="269" r:id="rId13"/>
    <p:sldId id="268" r:id="rId14"/>
    <p:sldId id="270" r:id="rId15"/>
    <p:sldId id="261" r:id="rId16"/>
    <p:sldId id="272" r:id="rId17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77">
          <p15:clr>
            <a:srgbClr val="A4A3A4"/>
          </p15:clr>
        </p15:guide>
        <p15:guide id="2" pos="2721">
          <p15:clr>
            <a:srgbClr val="A4A3A4"/>
          </p15:clr>
        </p15:guide>
        <p15:guide id="3" pos="2438">
          <p15:clr>
            <a:srgbClr val="9AA0A6"/>
          </p15:clr>
        </p15:guide>
        <p15:guide id="4" pos="416">
          <p15:clr>
            <a:srgbClr val="9AA0A6"/>
          </p15:clr>
        </p15:guide>
        <p15:guide id="5" pos="1191">
          <p15:clr>
            <a:srgbClr val="9AA0A6"/>
          </p15:clr>
        </p15:guide>
        <p15:guide id="6" pos="638">
          <p15:clr>
            <a:srgbClr val="9AA0A6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iohyEog1akfKJRRdWquyApPmpA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804" y="108"/>
      </p:cViewPr>
      <p:guideLst>
        <p:guide orient="horz" pos="1077"/>
        <p:guide pos="2721"/>
        <p:guide pos="2438"/>
        <p:guide pos="416"/>
        <p:guide pos="1191"/>
        <p:guide pos="6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8610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0278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82633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02611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57929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f9e8f15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f9e8f15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f9e8f15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f9e8f15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4845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9049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8180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5181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1410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652150" y="1851250"/>
            <a:ext cx="7983300" cy="8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2500" lnSpcReduction="1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fr" sz="52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[Bottleneck]</a:t>
            </a:r>
            <a:endParaRPr sz="5200" b="0" i="0" u="none" strike="noStrike" cap="none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4968964" y="3582148"/>
            <a:ext cx="3807680" cy="53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fr" sz="28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[Brochart Pascal]</a:t>
            </a:r>
            <a:endParaRPr sz="2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4968964" y="3975103"/>
            <a:ext cx="3807680" cy="53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fr" sz="28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[</a:t>
            </a:r>
            <a:r>
              <a:rPr lang="fr" sz="20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 Analyst</a:t>
            </a:r>
            <a:r>
              <a:rPr lang="fr" sz="28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]</a:t>
            </a:r>
            <a:endParaRPr sz="2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4968964" y="4368058"/>
            <a:ext cx="3807680" cy="53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fr" sz="28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[</a:t>
            </a:r>
            <a:r>
              <a:rPr lang="fr" sz="20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26/03/2024</a:t>
            </a:r>
            <a:r>
              <a:rPr lang="fr" sz="28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]</a:t>
            </a:r>
            <a:endParaRPr sz="2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complémentaires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dirty="0">
                <a:solidFill>
                  <a:srgbClr val="F3F3F3"/>
                </a:solidFill>
                <a:latin typeface="Montserrat"/>
                <a:sym typeface="Montserrat"/>
              </a:rPr>
              <a:t>CA par article</a:t>
            </a:r>
            <a:endParaRPr dirty="0"/>
          </a:p>
        </p:txBody>
      </p:sp>
      <p:sp>
        <p:nvSpPr>
          <p:cNvPr id="89" name="Google Shape;89;p7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7"/>
          <p:cNvSpPr txBox="1">
            <a:spLocks noGrp="1"/>
          </p:cNvSpPr>
          <p:nvPr>
            <p:ph type="body" idx="1"/>
          </p:nvPr>
        </p:nvSpPr>
        <p:spPr>
          <a:xfrm>
            <a:off x="557279" y="1528607"/>
            <a:ext cx="6709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-FR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-FR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-FR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-FR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-FR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-FR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-FR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-FR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Les grands crus renommés figurent dans ce graphique</a:t>
            </a:r>
            <a:endParaRPr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F828943-3167-82FE-0C5D-390E2AB01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428" y="1556173"/>
            <a:ext cx="5666476" cy="259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397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complémentaires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dirty="0">
                <a:solidFill>
                  <a:srgbClr val="F3F3F3"/>
                </a:solidFill>
                <a:latin typeface="Montserrat"/>
                <a:sym typeface="Montserrat"/>
              </a:rPr>
              <a:t>CA par quantités</a:t>
            </a:r>
            <a:endParaRPr dirty="0"/>
          </a:p>
        </p:txBody>
      </p:sp>
      <p:sp>
        <p:nvSpPr>
          <p:cNvPr id="89" name="Google Shape;89;p7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7"/>
          <p:cNvSpPr txBox="1">
            <a:spLocks noGrp="1"/>
          </p:cNvSpPr>
          <p:nvPr>
            <p:ph type="body" idx="1"/>
          </p:nvPr>
        </p:nvSpPr>
        <p:spPr>
          <a:xfrm>
            <a:off x="557279" y="1528607"/>
            <a:ext cx="6709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-FR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-FR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-FR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-FR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-FR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-FR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-FR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-FR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Les vins plus accessibles figurent dans ce graphique</a:t>
            </a:r>
            <a:endParaRPr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C2E3F31-1BF1-E94A-3245-9F588B1F7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801" y="1556173"/>
            <a:ext cx="5666477" cy="259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916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complémentaires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dirty="0">
                <a:solidFill>
                  <a:srgbClr val="F3F3F3"/>
                </a:solidFill>
                <a:latin typeface="Montserrat"/>
                <a:sym typeface="Montserrat"/>
              </a:rPr>
              <a:t>Taux de marge et correlations</a:t>
            </a:r>
            <a:endParaRPr dirty="0"/>
          </a:p>
        </p:txBody>
      </p:sp>
      <p:sp>
        <p:nvSpPr>
          <p:cNvPr id="89" name="Google Shape;89;p7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7"/>
          <p:cNvSpPr txBox="1">
            <a:spLocks noGrp="1"/>
          </p:cNvSpPr>
          <p:nvPr>
            <p:ph type="body" idx="1"/>
          </p:nvPr>
        </p:nvSpPr>
        <p:spPr>
          <a:xfrm>
            <a:off x="557279" y="1528607"/>
            <a:ext cx="6709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Le taux de marge est obtenu par la division de la marge brut et le prix de vente HT</a:t>
            </a:r>
          </a:p>
          <a:p>
            <a:pPr marL="114300" indent="0">
              <a:buClr>
                <a:srgbClr val="999999"/>
              </a:buClr>
              <a:buNone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      La marge brut est la soustraction entre le prix de vente </a:t>
            </a:r>
          </a:p>
          <a:p>
            <a:pPr marL="114300" indent="0">
              <a:buClr>
                <a:srgbClr val="999999"/>
              </a:buClr>
              <a:buNone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      HT et le prix d’achat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lang="fr-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Une corrélation positive forte proche de 1 permet de mettre en évidence que lorsqu’une variable augmente l’autre aura tendance à augmenter également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-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A l’inverse une corrélation négative forte proche de -1 permet de mettre en évidence la diminution d’une variable lorsque l’autre augmente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-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746684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complémentaires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dirty="0">
                <a:solidFill>
                  <a:srgbClr val="F3F3F3"/>
                </a:solidFill>
                <a:latin typeface="Montserrat"/>
                <a:sym typeface="Montserrat"/>
              </a:rPr>
              <a:t>Taux de marge par produit</a:t>
            </a:r>
            <a:endParaRPr dirty="0"/>
          </a:p>
        </p:txBody>
      </p:sp>
      <p:sp>
        <p:nvSpPr>
          <p:cNvPr id="89" name="Google Shape;89;p7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7"/>
          <p:cNvSpPr txBox="1">
            <a:spLocks noGrp="1"/>
          </p:cNvSpPr>
          <p:nvPr>
            <p:ph type="body" idx="1"/>
          </p:nvPr>
        </p:nvSpPr>
        <p:spPr>
          <a:xfrm>
            <a:off x="557279" y="1528607"/>
            <a:ext cx="6709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-FR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-FR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-FR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-FR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-FR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-FR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-FR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-FR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 champagne a le taux de marge le plus bas</a:t>
            </a:r>
            <a:endParaRPr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08DD9F1-14FE-F5B2-B3CC-2CF70EEBB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877" y="1528607"/>
            <a:ext cx="5666477" cy="261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29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complémentaires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dirty="0">
                <a:solidFill>
                  <a:srgbClr val="F3F3F3"/>
                </a:solidFill>
                <a:latin typeface="Montserrat"/>
                <a:sym typeface="Montserrat"/>
              </a:rPr>
              <a:t>Corrélations</a:t>
            </a:r>
            <a:endParaRPr dirty="0"/>
          </a:p>
        </p:txBody>
      </p:sp>
      <p:sp>
        <p:nvSpPr>
          <p:cNvPr id="89" name="Google Shape;89;p7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7"/>
          <p:cNvSpPr txBox="1">
            <a:spLocks noGrp="1"/>
          </p:cNvSpPr>
          <p:nvPr>
            <p:ph type="body" idx="1"/>
          </p:nvPr>
        </p:nvSpPr>
        <p:spPr>
          <a:xfrm>
            <a:off x="557279" y="1528607"/>
            <a:ext cx="6709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-FR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-FR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-FR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-FR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-FR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-FR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-FR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-FR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 nombre de ventes diminue lorsque le prix augmente avec une corrélation négative de -0,52</a:t>
            </a:r>
            <a:endParaRPr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32C88A6-324D-5F0A-BF23-7B985C31C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790" y="1523879"/>
            <a:ext cx="5666477" cy="261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8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f9e8f1567_0_0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13f9e8f1567_0_0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Synthèse du projet</a:t>
            </a:r>
            <a:endParaRPr dirty="0"/>
          </a:p>
        </p:txBody>
      </p:sp>
      <p:sp>
        <p:nvSpPr>
          <p:cNvPr id="97" name="Google Shape;97;g13f9e8f1567_0_0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13f9e8f1567_0_0"/>
          <p:cNvSpPr txBox="1">
            <a:spLocks noGrp="1"/>
          </p:cNvSpPr>
          <p:nvPr>
            <p:ph type="body" idx="1"/>
          </p:nvPr>
        </p:nvSpPr>
        <p:spPr>
          <a:xfrm>
            <a:off x="557274" y="1528600"/>
            <a:ext cx="8316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285750" indent="-285750"/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Le nettoyage et la correction de certaines données ont permis le rapprochement des données de l'ERP avec le site Web</a:t>
            </a:r>
          </a:p>
          <a:p>
            <a:pPr marL="0" indent="0">
              <a:buNone/>
            </a:pPr>
            <a:endParaRPr lang="fr-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indent="-285750"/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La détection des données </a:t>
            </a:r>
            <a:r>
              <a:rPr lang="fr-FR" i="1" dirty="0" err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outliers</a:t>
            </a: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 a été réalisée grâce aux analyses d’identifications par le Z-index et l’intervalle interquartile </a:t>
            </a:r>
          </a:p>
          <a:p>
            <a:pPr marL="285750" indent="-285750"/>
            <a:endParaRPr lang="fr-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indent="-285750"/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La relation de certaines valeurs a pu être mise en évidence avec la création d’une matrice de corrélation et d’une </a:t>
            </a:r>
            <a:r>
              <a:rPr lang="fr-FR" i="1" dirty="0" err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heatmap</a:t>
            </a:r>
            <a:endParaRPr lang="fr-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buNone/>
            </a:pPr>
            <a:endParaRPr lang="fr-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indent="-285750"/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Le taux de marge a été calculé pour chacun des produits en fonction de son prix d’achat</a:t>
            </a: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f9e8f1567_0_0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13f9e8f1567_0_0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Actions pour la suite</a:t>
            </a:r>
            <a:endParaRPr/>
          </a:p>
        </p:txBody>
      </p:sp>
      <p:sp>
        <p:nvSpPr>
          <p:cNvPr id="97" name="Google Shape;97;g13f9e8f1567_0_0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13f9e8f1567_0_0"/>
          <p:cNvSpPr txBox="1">
            <a:spLocks noGrp="1"/>
          </p:cNvSpPr>
          <p:nvPr>
            <p:ph type="body" idx="1"/>
          </p:nvPr>
        </p:nvSpPr>
        <p:spPr>
          <a:xfrm>
            <a:off x="557274" y="1528600"/>
            <a:ext cx="8316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285750" indent="-285750"/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Certaines données méritent une analyse plus pertinente et pourront être transmises à d’autres membres de l’équipe</a:t>
            </a:r>
          </a:p>
          <a:p>
            <a:pPr marL="0" indent="0">
              <a:buNone/>
            </a:pPr>
            <a:endParaRPr lang="fr-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indent="-285750"/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Le nettoyage des données peut être encore amélioré en coordination avec le reste de l’équipe sur les éventuelles fonctionnalités à venir ou restant à développer</a:t>
            </a:r>
          </a:p>
          <a:p>
            <a:pPr marL="0" indent="0">
              <a:buNone/>
            </a:pPr>
            <a:endParaRPr lang="fr-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indent="-285750"/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Des contrôles de cohérence peuvent être mis en place afin d’éviter l’enregistrement de données non conformes</a:t>
            </a:r>
          </a:p>
          <a:p>
            <a:pPr marL="285750" indent="-285750"/>
            <a:endParaRPr lang="fr-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indent="-285750"/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S’assurer que le projet respecte le RGPD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694082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/>
          <p:cNvSpPr txBox="1">
            <a:spLocks noGrp="1"/>
          </p:cNvSpPr>
          <p:nvPr>
            <p:ph type="body" idx="1"/>
          </p:nvPr>
        </p:nvSpPr>
        <p:spPr>
          <a:xfrm>
            <a:off x="895525" y="16745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L’objectif de cette étude est de faire un rapprochement et une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      analyse sur les différents produits de Bottleneck, un marchand de vin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      prestigieux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lang="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Un nettoyage des données est nécessaire pour la liaison des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      extractions de l’ERP et du site Web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lang="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L’analyse doit porter notamment sur la gestion des stocks et la corrélation entre certaines données quantitatives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-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Les tops références, le 20/80, chiffres d’affaires et détection de valeurs aberrantes seront également abordés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-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lang="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Contexte du projet</a:t>
            </a:r>
            <a:endParaRPr sz="2500" b="0" i="0" u="none" strike="noStrike" cap="none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/>
          <p:cNvSpPr txBox="1">
            <a:spLocks noGrp="1"/>
          </p:cNvSpPr>
          <p:nvPr>
            <p:ph type="body" idx="1"/>
          </p:nvPr>
        </p:nvSpPr>
        <p:spPr>
          <a:xfrm>
            <a:off x="895525" y="16745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Le fichier erp contient les produits, la quantité de stocks, le prix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      d’achats et de vente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lang="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Le fichier web contient les types et la description des produits, le nombre de ventes et la gestion des fiches produits sur le site web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lang="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Le fichier liaison contient les liens permettant de relier les produits de l’ERP avec les produits du site Web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Le fichier web contient beaucoup de colonnes contrairement aux fichiers erp et liaison, les données sont fournies sous format Excel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-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lang="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0"/>
                  </a:ext>
                </a:extLst>
              </a:rPr>
              <a:t>Analyses </a:t>
            </a:r>
            <a:r>
              <a:rPr lang="fr" sz="25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"/>
                  </a:ext>
                </a:extLst>
              </a:rPr>
              <a:t>Exploratoires</a:t>
            </a:r>
            <a:r>
              <a:rPr lang="fr" sz="2500" b="0" i="0" u="none" strike="noStrike" cap="non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2"/>
                  </a:ext>
                </a:extLst>
              </a:rPr>
              <a:t> des Données </a:t>
            </a:r>
            <a:endParaRPr sz="2500" b="0" i="0" u="none" strike="noStrike" cap="non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5419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/>
          <p:cNvSpPr txBox="1">
            <a:spLocks noGrp="1"/>
          </p:cNvSpPr>
          <p:nvPr>
            <p:ph type="body" idx="1"/>
          </p:nvPr>
        </p:nvSpPr>
        <p:spPr>
          <a:xfrm>
            <a:off x="895525" y="16745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Clé ‘sku’ avec des valeurs en chaine de caractères:</a:t>
            </a:r>
          </a:p>
          <a:p>
            <a:pPr lvl="1" indent="-342900"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13127-1</a:t>
            </a:r>
          </a:p>
          <a:p>
            <a:pPr lvl="1" indent="-342900"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on-cadeau-25-euros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lang="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4 produits avec un prix d’achat supérieur au prix de vente</a:t>
            </a:r>
          </a:p>
          <a:p>
            <a:pPr lvl="1" indent="-342900"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roduct_id 7196, 4864, 4355 et 6324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lang="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2 Valeurs erronées de </a:t>
            </a:r>
            <a:r>
              <a:rPr lang="fr-FR" i="1" dirty="0" err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stock_status</a:t>
            </a:r>
            <a:endParaRPr lang="fr-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342900"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i="1" dirty="0" err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Product_id</a:t>
            </a: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 4039 (</a:t>
            </a:r>
            <a:r>
              <a:rPr lang="fr-FR" i="1" dirty="0" err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instock</a:t>
            </a: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 au lieu de </a:t>
            </a:r>
            <a:r>
              <a:rPr lang="fr-FR" i="1" dirty="0" err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outofstock</a:t>
            </a: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) et 4885 (</a:t>
            </a:r>
            <a:r>
              <a:rPr lang="fr-FR" i="1" dirty="0" err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outofstock</a:t>
            </a: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 au lieu de </a:t>
            </a:r>
            <a:r>
              <a:rPr lang="fr-FR" i="1" dirty="0" err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instock</a:t>
            </a: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Doublement des lignes web avec la clé ‘</a:t>
            </a:r>
            <a:r>
              <a:rPr lang="fr-FR" i="1" dirty="0" err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sku</a:t>
            </a: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’ (une avec </a:t>
            </a:r>
            <a:r>
              <a:rPr lang="fr-FR" i="1" dirty="0" err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post_type</a:t>
            </a: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 ‘</a:t>
            </a:r>
            <a:r>
              <a:rPr lang="fr-FR" i="1" dirty="0" err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attachment</a:t>
            </a: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’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       et une avec ‘</a:t>
            </a:r>
            <a:r>
              <a:rPr lang="fr-FR" i="1" dirty="0" err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product</a:t>
            </a: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’) on ne garde que cette dernière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lang="fr-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2 valeurs négatives de quantité de stocks (-10 et -1)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3 valeurs négatives de prix de vente (-20€, -9,1€ et -8€)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-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lang="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Détection des anomalies</a:t>
            </a: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"/>
                  </a:ext>
                </a:extLst>
              </a:rPr>
              <a:t> </a:t>
            </a:r>
            <a:endParaRPr sz="2500" b="0" i="0" u="none" strike="noStrike" cap="none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8468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/>
          <p:cNvSpPr txBox="1">
            <a:spLocks noGrp="1"/>
          </p:cNvSpPr>
          <p:nvPr>
            <p:ph type="body" idx="1"/>
          </p:nvPr>
        </p:nvSpPr>
        <p:spPr>
          <a:xfrm>
            <a:off x="895525" y="16745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 Des valeurs de prix et des quantités de stocks sont négatives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Traitement réalisés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Char char="○"/>
            </a:pPr>
            <a:r>
              <a:rPr lang="fr-FR" sz="1800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Beaucoup de colonnes dans le jeu de données web ont été supprimées car inutiles ou non exploitables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Char char="○"/>
            </a:pPr>
            <a:r>
              <a:rPr lang="fr-FR" sz="1800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Des valeurs incohérentes ont été détectées et corrigées notamment pour la colonne ‘</a:t>
            </a:r>
            <a:r>
              <a:rPr lang="fr-FR" sz="1800" i="1" dirty="0" err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stock_status</a:t>
            </a:r>
            <a:r>
              <a:rPr lang="fr-FR" sz="1800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’ qui obéit à une</a:t>
            </a:r>
          </a:p>
          <a:p>
            <a:pPr marL="5969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None/>
            </a:pPr>
            <a:r>
              <a:rPr lang="fr-FR" sz="1800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	règle fonctionnelle simple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Remarques éventuelles, pièges ou difficultés rencontrées </a:t>
            </a:r>
          </a:p>
          <a:p>
            <a:pPr lvl="1" indent="-342900">
              <a:buClr>
                <a:srgbClr val="999999"/>
              </a:buClr>
              <a:buSzPts val="1800"/>
              <a:buFont typeface="Courier New" panose="02070309020205020404" pitchFamily="49" charset="0"/>
              <a:buChar char="o"/>
            </a:pPr>
            <a:r>
              <a:rPr lang="fr-FR" sz="1800" i="1" dirty="0">
                <a:solidFill>
                  <a:srgbClr val="999999"/>
                </a:solidFill>
                <a:latin typeface="Montserrat"/>
                <a:sym typeface="Montserrat"/>
              </a:rPr>
              <a:t>Vérification des doublons sur les produits 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0"/>
                  </a:ext>
                </a:extLst>
              </a:rPr>
              <a:t>Analyses </a:t>
            </a:r>
            <a:r>
              <a:rPr lang="fr" sz="25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"/>
                  </a:ext>
                </a:extLst>
              </a:rPr>
              <a:t>Exploratoires</a:t>
            </a:r>
            <a:r>
              <a:rPr lang="fr" sz="2500" b="0" i="0" u="none" strike="noStrike" cap="non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2"/>
                  </a:ext>
                </a:extLst>
              </a:rPr>
              <a:t> des Données </a:t>
            </a:r>
            <a:endParaRPr sz="2500" b="0" i="0" u="none" strike="noStrike" cap="non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8897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 txBox="1">
            <a:spLocks noGrp="1"/>
          </p:cNvSpPr>
          <p:nvPr>
            <p:ph type="body" idx="1"/>
          </p:nvPr>
        </p:nvSpPr>
        <p:spPr>
          <a:xfrm>
            <a:off x="623400" y="14627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La fusion des données erp avec web se fait par l’intérmédiaire du fichier liaison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L’ERP est joint avec la clé ‘</a:t>
            </a:r>
            <a:r>
              <a:rPr lang="fr-FR" i="1" dirty="0" err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product_id</a:t>
            </a: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’ qui permet d’identifier de manière unique le produit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La mapping avec les données web est fait avec la clé ‘</a:t>
            </a:r>
            <a:r>
              <a:rPr lang="fr-FR" i="1" dirty="0" err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sku</a:t>
            </a: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’ (‘</a:t>
            </a:r>
            <a:r>
              <a:rPr lang="fr-FR" i="1" dirty="0" err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id_web</a:t>
            </a: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’ dans liaison qui sera renommé pour l’occasion)</a:t>
            </a: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Les clés seront donc ‘</a:t>
            </a:r>
            <a:r>
              <a:rPr lang="fr-FR" i="1" dirty="0" err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product_id</a:t>
            </a: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’ et ‘</a:t>
            </a:r>
            <a:r>
              <a:rPr lang="fr-FR" i="1" dirty="0" err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sku</a:t>
            </a: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’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Il conviendra d ’éliminer les doublons dans la partie web et ne garder que les ligne avec un </a:t>
            </a:r>
            <a:r>
              <a:rPr lang="fr-FR" i="1" dirty="0" err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post_type</a:t>
            </a: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 de valeur ‘</a:t>
            </a:r>
            <a:r>
              <a:rPr lang="fr-FR" i="1" dirty="0" err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product</a:t>
            </a: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’</a:t>
            </a: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5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5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Fusion ou consolidations des données</a:t>
            </a:r>
            <a:endParaRPr sz="2500" b="0" i="0" u="none" strike="noStrike" cap="non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5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"/>
          <p:cNvSpPr txBox="1">
            <a:spLocks noGrp="1"/>
          </p:cNvSpPr>
          <p:nvPr>
            <p:ph type="body" idx="1"/>
          </p:nvPr>
        </p:nvSpPr>
        <p:spPr>
          <a:xfrm>
            <a:off x="557279" y="1528607"/>
            <a:ext cx="6709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Méthode d’identification par le Z-index</a:t>
            </a:r>
          </a:p>
          <a:p>
            <a:pPr lvl="1" indent="-342900"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Ecart type du prix est de 26€</a:t>
            </a:r>
          </a:p>
          <a:p>
            <a:pPr lvl="1" indent="-342900"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Le seuil du prix Z-score &gt; 3 est 112€</a:t>
            </a:r>
          </a:p>
          <a:p>
            <a:pPr marL="571500" lvl="1" indent="0">
              <a:buClr>
                <a:srgbClr val="999999"/>
              </a:buClr>
              <a:buSzPts val="1800"/>
              <a:buNone/>
            </a:pPr>
            <a:endParaRPr lang="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Clr>
                <a:srgbClr val="999999"/>
              </a:buClr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sym typeface="Montserrat"/>
              </a:rPr>
              <a:t>Méthode d’identification par l’intervalle interquartile</a:t>
            </a:r>
          </a:p>
          <a:p>
            <a:pPr lvl="1" indent="-342900"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sym typeface="Montserrat"/>
              </a:rPr>
              <a:t>Le seuil du prix abbérant est 84€</a:t>
            </a:r>
          </a:p>
          <a:p>
            <a:pPr lvl="1" indent="-342900"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sym typeface="Montserrat"/>
              </a:rPr>
              <a:t>Correspond à 36 articles au dessus du seuil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Ces méthodes visent à déterminer le seuil entre les valeurs jugées normales et celles dites aberrantes</a:t>
            </a:r>
          </a:p>
        </p:txBody>
      </p:sp>
      <p:sp>
        <p:nvSpPr>
          <p:cNvPr id="80" name="Google Shape;80;p6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6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univariées du prix</a:t>
            </a:r>
            <a:endParaRPr sz="2500" b="0" i="0" u="none" strike="noStrike" cap="non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6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"/>
          <p:cNvSpPr txBox="1">
            <a:spLocks noGrp="1"/>
          </p:cNvSpPr>
          <p:nvPr>
            <p:ph type="body" idx="1"/>
          </p:nvPr>
        </p:nvSpPr>
        <p:spPr>
          <a:xfrm>
            <a:off x="557279" y="1528607"/>
            <a:ext cx="6709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-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-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-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-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-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-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-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-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-FR" sz="1400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sz="1400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Les bornes supérieures et inférieurs définissent la limite des valeurs normales, la médiane se situe vers 25€ et les valeurs aberrantes au dessus de 85€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-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-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-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-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6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6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univariées du prix</a:t>
            </a:r>
            <a:endParaRPr sz="2500" b="0" i="0" u="none" strike="noStrike" cap="non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6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87DC121-91C0-F6B3-5FB4-5046D7E87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221" y="1555565"/>
            <a:ext cx="4220164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411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complémentaires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dirty="0">
                <a:solidFill>
                  <a:srgbClr val="F3F3F3"/>
                </a:solidFill>
                <a:latin typeface="Montserrat"/>
                <a:sym typeface="Montserrat"/>
              </a:rPr>
              <a:t>CA, quantités, stocks</a:t>
            </a:r>
            <a:endParaRPr dirty="0"/>
          </a:p>
        </p:txBody>
      </p:sp>
      <p:sp>
        <p:nvSpPr>
          <p:cNvPr id="89" name="Google Shape;89;p7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7"/>
          <p:cNvSpPr txBox="1">
            <a:spLocks noGrp="1"/>
          </p:cNvSpPr>
          <p:nvPr>
            <p:ph type="body" idx="1"/>
          </p:nvPr>
        </p:nvSpPr>
        <p:spPr>
          <a:xfrm>
            <a:off x="557279" y="1528607"/>
            <a:ext cx="6709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On obtient le Chiffre d’affaire en multipliant le nombre de ventes par le prix à l’unité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      Celui-ci s’établit à 143680€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-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Les 80% du chiffre d’affaire ou des ventes en quantité sont obtenus par une somme cumulative des valeurs triées dans l’ordre décroissant</a:t>
            </a:r>
          </a:p>
          <a:p>
            <a:pPr lvl="1" indent="-342900"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434 articles et 53% du catalogue pour le CA</a:t>
            </a:r>
          </a:p>
          <a:p>
            <a:pPr lvl="1" indent="-342900"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424 articles et 51% du catalogue pour les quantités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-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La valorisation du stock est la multiplication des quantités en stocks par le prix de vente soit 532119€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-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975</Words>
  <Application>Microsoft Office PowerPoint</Application>
  <PresentationFormat>Affichage à l'écran (16:9)</PresentationFormat>
  <Paragraphs>158</Paragraphs>
  <Slides>16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Courier New</vt:lpstr>
      <vt:lpstr>Montserrat</vt:lpstr>
      <vt:lpstr>Simple Light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francis brochart</cp:lastModifiedBy>
  <cp:revision>31</cp:revision>
  <dcterms:modified xsi:type="dcterms:W3CDTF">2024-03-29T16:54:11Z</dcterms:modified>
</cp:coreProperties>
</file>