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383A"/>
    <a:srgbClr val="56C5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DC9568-F8CD-4A47-BD29-02B39AC7E4B8}" v="31" dt="2022-12-01T21:19:23.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rowne" userId="cd1cd1e0d025efa2" providerId="LiveId" clId="{EEDC9568-F8CD-4A47-BD29-02B39AC7E4B8}"/>
    <pc:docChg chg="undo redo custSel addSld delSld modSld sldOrd">
      <pc:chgData name="Patrick Browne" userId="cd1cd1e0d025efa2" providerId="LiveId" clId="{EEDC9568-F8CD-4A47-BD29-02B39AC7E4B8}" dt="2022-12-01T21:26:38.619" v="908" actId="14100"/>
      <pc:docMkLst>
        <pc:docMk/>
      </pc:docMkLst>
      <pc:sldChg chg="modSp mod">
        <pc:chgData name="Patrick Browne" userId="cd1cd1e0d025efa2" providerId="LiveId" clId="{EEDC9568-F8CD-4A47-BD29-02B39AC7E4B8}" dt="2022-12-01T21:26:22.310" v="904" actId="14100"/>
        <pc:sldMkLst>
          <pc:docMk/>
          <pc:sldMk cId="2621317464" sldId="258"/>
        </pc:sldMkLst>
        <pc:spChg chg="mod">
          <ac:chgData name="Patrick Browne" userId="cd1cd1e0d025efa2" providerId="LiveId" clId="{EEDC9568-F8CD-4A47-BD29-02B39AC7E4B8}" dt="2022-12-01T21:26:22.310" v="904" actId="14100"/>
          <ac:spMkLst>
            <pc:docMk/>
            <pc:sldMk cId="2621317464" sldId="258"/>
            <ac:spMk id="3" creationId="{8563EB8D-393B-D78E-F2A6-DB72C004002F}"/>
          </ac:spMkLst>
        </pc:spChg>
      </pc:sldChg>
      <pc:sldChg chg="addSp modSp mod">
        <pc:chgData name="Patrick Browne" userId="cd1cd1e0d025efa2" providerId="LiveId" clId="{EEDC9568-F8CD-4A47-BD29-02B39AC7E4B8}" dt="2022-12-01T21:26:25.795" v="905" actId="14100"/>
        <pc:sldMkLst>
          <pc:docMk/>
          <pc:sldMk cId="3328861988" sldId="259"/>
        </pc:sldMkLst>
        <pc:spChg chg="mod">
          <ac:chgData name="Patrick Browne" userId="cd1cd1e0d025efa2" providerId="LiveId" clId="{EEDC9568-F8CD-4A47-BD29-02B39AC7E4B8}" dt="2022-12-01T21:26:25.795" v="905" actId="14100"/>
          <ac:spMkLst>
            <pc:docMk/>
            <pc:sldMk cId="3328861988" sldId="259"/>
            <ac:spMk id="2" creationId="{98F7F0E2-FB09-E8E2-1964-2D41A4D318D0}"/>
          </ac:spMkLst>
        </pc:spChg>
        <pc:spChg chg="mod">
          <ac:chgData name="Patrick Browne" userId="cd1cd1e0d025efa2" providerId="LiveId" clId="{EEDC9568-F8CD-4A47-BD29-02B39AC7E4B8}" dt="2022-12-01T21:04:36.105" v="28" actId="20577"/>
          <ac:spMkLst>
            <pc:docMk/>
            <pc:sldMk cId="3328861988" sldId="259"/>
            <ac:spMk id="22" creationId="{7EDC6300-5D21-B74F-2398-D61A45002373}"/>
          </ac:spMkLst>
        </pc:spChg>
        <pc:spChg chg="add mod">
          <ac:chgData name="Patrick Browne" userId="cd1cd1e0d025efa2" providerId="LiveId" clId="{EEDC9568-F8CD-4A47-BD29-02B39AC7E4B8}" dt="2022-12-01T21:12:30.587" v="571" actId="20577"/>
          <ac:spMkLst>
            <pc:docMk/>
            <pc:sldMk cId="3328861988" sldId="259"/>
            <ac:spMk id="24" creationId="{ECE8BB1C-0ED1-CCD4-112F-BE9079F86C0B}"/>
          </ac:spMkLst>
        </pc:spChg>
      </pc:sldChg>
      <pc:sldChg chg="modSp mod ord">
        <pc:chgData name="Patrick Browne" userId="cd1cd1e0d025efa2" providerId="LiveId" clId="{EEDC9568-F8CD-4A47-BD29-02B39AC7E4B8}" dt="2022-12-01T21:26:28.739" v="906" actId="14100"/>
        <pc:sldMkLst>
          <pc:docMk/>
          <pc:sldMk cId="1241182130" sldId="260"/>
        </pc:sldMkLst>
        <pc:spChg chg="mod">
          <ac:chgData name="Patrick Browne" userId="cd1cd1e0d025efa2" providerId="LiveId" clId="{EEDC9568-F8CD-4A47-BD29-02B39AC7E4B8}" dt="2022-12-01T21:26:28.739" v="906" actId="14100"/>
          <ac:spMkLst>
            <pc:docMk/>
            <pc:sldMk cId="1241182130" sldId="260"/>
            <ac:spMk id="3" creationId="{33A06162-2FE9-4F05-DF02-990A8DC62672}"/>
          </ac:spMkLst>
        </pc:spChg>
        <pc:spChg chg="mod">
          <ac:chgData name="Patrick Browne" userId="cd1cd1e0d025efa2" providerId="LiveId" clId="{EEDC9568-F8CD-4A47-BD29-02B39AC7E4B8}" dt="2022-12-01T21:10:57.970" v="535" actId="20577"/>
          <ac:spMkLst>
            <pc:docMk/>
            <pc:sldMk cId="1241182130" sldId="260"/>
            <ac:spMk id="4" creationId="{98DAC709-3CA0-428C-C23C-9FF611E0C517}"/>
          </ac:spMkLst>
        </pc:spChg>
        <pc:spChg chg="mod">
          <ac:chgData name="Patrick Browne" userId="cd1cd1e0d025efa2" providerId="LiveId" clId="{EEDC9568-F8CD-4A47-BD29-02B39AC7E4B8}" dt="2022-12-01T21:12:38.006" v="579" actId="20577"/>
          <ac:spMkLst>
            <pc:docMk/>
            <pc:sldMk cId="1241182130" sldId="260"/>
            <ac:spMk id="8" creationId="{944B36C6-F0BE-9A96-F563-093691894AA3}"/>
          </ac:spMkLst>
        </pc:spChg>
        <pc:spChg chg="mod">
          <ac:chgData name="Patrick Browne" userId="cd1cd1e0d025efa2" providerId="LiveId" clId="{EEDC9568-F8CD-4A47-BD29-02B39AC7E4B8}" dt="2022-12-01T21:11:03.259" v="538" actId="20577"/>
          <ac:spMkLst>
            <pc:docMk/>
            <pc:sldMk cId="1241182130" sldId="260"/>
            <ac:spMk id="9" creationId="{2EFC1F7D-7AE1-F3DE-D77C-6B89F5E1749D}"/>
          </ac:spMkLst>
        </pc:spChg>
      </pc:sldChg>
      <pc:sldChg chg="modSp mod">
        <pc:chgData name="Patrick Browne" userId="cd1cd1e0d025efa2" providerId="LiveId" clId="{EEDC9568-F8CD-4A47-BD29-02B39AC7E4B8}" dt="2022-12-01T21:26:32.895" v="907" actId="14100"/>
        <pc:sldMkLst>
          <pc:docMk/>
          <pc:sldMk cId="1401690965" sldId="261"/>
        </pc:sldMkLst>
        <pc:spChg chg="mod">
          <ac:chgData name="Patrick Browne" userId="cd1cd1e0d025efa2" providerId="LiveId" clId="{EEDC9568-F8CD-4A47-BD29-02B39AC7E4B8}" dt="2022-12-01T21:26:32.895" v="907" actId="14100"/>
          <ac:spMkLst>
            <pc:docMk/>
            <pc:sldMk cId="1401690965" sldId="261"/>
            <ac:spMk id="9" creationId="{72D31C31-C48F-9761-4E9A-A52ED741DC7B}"/>
          </ac:spMkLst>
        </pc:spChg>
      </pc:sldChg>
      <pc:sldChg chg="modSp mod">
        <pc:chgData name="Patrick Browne" userId="cd1cd1e0d025efa2" providerId="LiveId" clId="{EEDC9568-F8CD-4A47-BD29-02B39AC7E4B8}" dt="2022-12-01T21:26:38.619" v="908" actId="14100"/>
        <pc:sldMkLst>
          <pc:docMk/>
          <pc:sldMk cId="2574491065" sldId="263"/>
        </pc:sldMkLst>
        <pc:spChg chg="mod">
          <ac:chgData name="Patrick Browne" userId="cd1cd1e0d025efa2" providerId="LiveId" clId="{EEDC9568-F8CD-4A47-BD29-02B39AC7E4B8}" dt="2022-12-01T21:26:38.619" v="908" actId="14100"/>
          <ac:spMkLst>
            <pc:docMk/>
            <pc:sldMk cId="2574491065" sldId="263"/>
            <ac:spMk id="3" creationId="{BE2A5988-8ECC-3200-BFE6-572EA517AA47}"/>
          </ac:spMkLst>
        </pc:spChg>
      </pc:sldChg>
      <pc:sldChg chg="addSp delSp modSp mod">
        <pc:chgData name="Patrick Browne" userId="cd1cd1e0d025efa2" providerId="LiveId" clId="{EEDC9568-F8CD-4A47-BD29-02B39AC7E4B8}" dt="2022-12-01T21:11:50.329" v="548" actId="20577"/>
        <pc:sldMkLst>
          <pc:docMk/>
          <pc:sldMk cId="2268023812" sldId="264"/>
        </pc:sldMkLst>
        <pc:spChg chg="add del mod">
          <ac:chgData name="Patrick Browne" userId="cd1cd1e0d025efa2" providerId="LiveId" clId="{EEDC9568-F8CD-4A47-BD29-02B39AC7E4B8}" dt="2022-12-01T21:11:07.139" v="541"/>
          <ac:spMkLst>
            <pc:docMk/>
            <pc:sldMk cId="2268023812" sldId="264"/>
            <ac:spMk id="9" creationId="{3A30CEC4-FC73-7D95-C363-2C930B945DDD}"/>
          </ac:spMkLst>
        </pc:spChg>
        <pc:spChg chg="add mod">
          <ac:chgData name="Patrick Browne" userId="cd1cd1e0d025efa2" providerId="LiveId" clId="{EEDC9568-F8CD-4A47-BD29-02B39AC7E4B8}" dt="2022-12-01T21:11:50.329" v="548" actId="20577"/>
          <ac:spMkLst>
            <pc:docMk/>
            <pc:sldMk cId="2268023812" sldId="264"/>
            <ac:spMk id="10" creationId="{62D50E3E-5D2E-32CA-1FA3-F70997B98FC4}"/>
          </ac:spMkLst>
        </pc:spChg>
        <pc:picChg chg="add mod">
          <ac:chgData name="Patrick Browne" userId="cd1cd1e0d025efa2" providerId="LiveId" clId="{EEDC9568-F8CD-4A47-BD29-02B39AC7E4B8}" dt="2022-12-01T21:03:58.398" v="12" actId="1076"/>
          <ac:picMkLst>
            <pc:docMk/>
            <pc:sldMk cId="2268023812" sldId="264"/>
            <ac:picMk id="2052" creationId="{EBA88EBD-9231-166B-B41D-E762E0AFE094}"/>
          </ac:picMkLst>
        </pc:picChg>
        <pc:picChg chg="add mod">
          <ac:chgData name="Patrick Browne" userId="cd1cd1e0d025efa2" providerId="LiveId" clId="{EEDC9568-F8CD-4A47-BD29-02B39AC7E4B8}" dt="2022-12-01T21:03:09.384" v="8" actId="1076"/>
          <ac:picMkLst>
            <pc:docMk/>
            <pc:sldMk cId="2268023812" sldId="264"/>
            <ac:picMk id="2054" creationId="{20AA5909-9AA9-3F62-7FEF-80A99B667C46}"/>
          </ac:picMkLst>
        </pc:picChg>
        <pc:picChg chg="add mod">
          <ac:chgData name="Patrick Browne" userId="cd1cd1e0d025efa2" providerId="LiveId" clId="{EEDC9568-F8CD-4A47-BD29-02B39AC7E4B8}" dt="2022-12-01T21:03:56.223" v="11" actId="1076"/>
          <ac:picMkLst>
            <pc:docMk/>
            <pc:sldMk cId="2268023812" sldId="264"/>
            <ac:picMk id="2056" creationId="{EAA57FED-F187-C199-8DCF-21B1A4F9C53C}"/>
          </ac:picMkLst>
        </pc:picChg>
      </pc:sldChg>
      <pc:sldChg chg="addSp delSp modSp add mod ord">
        <pc:chgData name="Patrick Browne" userId="cd1cd1e0d025efa2" providerId="LiveId" clId="{EEDC9568-F8CD-4A47-BD29-02B39AC7E4B8}" dt="2022-12-01T21:21:03.948" v="878" actId="1076"/>
        <pc:sldMkLst>
          <pc:docMk/>
          <pc:sldMk cId="1986666512" sldId="265"/>
        </pc:sldMkLst>
        <pc:spChg chg="add mod">
          <ac:chgData name="Patrick Browne" userId="cd1cd1e0d025efa2" providerId="LiveId" clId="{EEDC9568-F8CD-4A47-BD29-02B39AC7E4B8}" dt="2022-12-01T21:17:41.017" v="800" actId="20577"/>
          <ac:spMkLst>
            <pc:docMk/>
            <pc:sldMk cId="1986666512" sldId="265"/>
            <ac:spMk id="2" creationId="{C1E2A33E-1884-D0EC-239A-C2F4C981DC21}"/>
          </ac:spMkLst>
        </pc:spChg>
        <pc:spChg chg="add del mod">
          <ac:chgData name="Patrick Browne" userId="cd1cd1e0d025efa2" providerId="LiveId" clId="{EEDC9568-F8CD-4A47-BD29-02B39AC7E4B8}" dt="2022-12-01T21:16:26.281" v="779" actId="478"/>
          <ac:spMkLst>
            <pc:docMk/>
            <pc:sldMk cId="1986666512" sldId="265"/>
            <ac:spMk id="3" creationId="{33D75479-4C69-D9BB-36B1-9C04E5C8217D}"/>
          </ac:spMkLst>
        </pc:spChg>
        <pc:spChg chg="add del mod">
          <ac:chgData name="Patrick Browne" userId="cd1cd1e0d025efa2" providerId="LiveId" clId="{EEDC9568-F8CD-4A47-BD29-02B39AC7E4B8}" dt="2022-12-01T21:16:35.417" v="785"/>
          <ac:spMkLst>
            <pc:docMk/>
            <pc:sldMk cId="1986666512" sldId="265"/>
            <ac:spMk id="8" creationId="{7C5297E0-40E1-532B-4A56-A67CEFAB1957}"/>
          </ac:spMkLst>
        </pc:spChg>
        <pc:spChg chg="mod">
          <ac:chgData name="Patrick Browne" userId="cd1cd1e0d025efa2" providerId="LiveId" clId="{EEDC9568-F8CD-4A47-BD29-02B39AC7E4B8}" dt="2022-12-01T21:12:00.451" v="563" actId="20577"/>
          <ac:spMkLst>
            <pc:docMk/>
            <pc:sldMk cId="1986666512" sldId="265"/>
            <ac:spMk id="15" creationId="{F538B944-5892-BDEE-938A-05EB5E217C81}"/>
          </ac:spMkLst>
        </pc:spChg>
        <pc:spChg chg="del mod">
          <ac:chgData name="Patrick Browne" userId="cd1cd1e0d025efa2" providerId="LiveId" clId="{EEDC9568-F8CD-4A47-BD29-02B39AC7E4B8}" dt="2022-12-01T21:13:51.641" v="774" actId="478"/>
          <ac:spMkLst>
            <pc:docMk/>
            <pc:sldMk cId="1986666512" sldId="265"/>
            <ac:spMk id="16" creationId="{032F3434-95E6-F65A-1AB6-7B6801AAC457}"/>
          </ac:spMkLst>
        </pc:spChg>
        <pc:spChg chg="mod">
          <ac:chgData name="Patrick Browne" userId="cd1cd1e0d025efa2" providerId="LiveId" clId="{EEDC9568-F8CD-4A47-BD29-02B39AC7E4B8}" dt="2022-12-01T21:19:17.404" v="835" actId="20577"/>
          <ac:spMkLst>
            <pc:docMk/>
            <pc:sldMk cId="1986666512" sldId="265"/>
            <ac:spMk id="17" creationId="{ADF9B961-1D44-465A-F377-AF8D7C8E1FBF}"/>
          </ac:spMkLst>
        </pc:spChg>
        <pc:picChg chg="add mod">
          <ac:chgData name="Patrick Browne" userId="cd1cd1e0d025efa2" providerId="LiveId" clId="{EEDC9568-F8CD-4A47-BD29-02B39AC7E4B8}" dt="2022-12-01T21:21:03.948" v="878" actId="1076"/>
          <ac:picMkLst>
            <pc:docMk/>
            <pc:sldMk cId="1986666512" sldId="265"/>
            <ac:picMk id="10" creationId="{530719C0-D160-D2D4-DEA0-6964A0E71A94}"/>
          </ac:picMkLst>
        </pc:picChg>
        <pc:picChg chg="add del mod">
          <ac:chgData name="Patrick Browne" userId="cd1cd1e0d025efa2" providerId="LiveId" clId="{EEDC9568-F8CD-4A47-BD29-02B39AC7E4B8}" dt="2022-12-01T21:19:21.919" v="837"/>
          <ac:picMkLst>
            <pc:docMk/>
            <pc:sldMk cId="1986666512" sldId="265"/>
            <ac:picMk id="13" creationId="{F8A81A48-0793-C614-20FF-42FF43C8256E}"/>
          </ac:picMkLst>
        </pc:picChg>
        <pc:picChg chg="del">
          <ac:chgData name="Patrick Browne" userId="cd1cd1e0d025efa2" providerId="LiveId" clId="{EEDC9568-F8CD-4A47-BD29-02B39AC7E4B8}" dt="2022-12-01T21:12:47.757" v="580" actId="478"/>
          <ac:picMkLst>
            <pc:docMk/>
            <pc:sldMk cId="1986666512" sldId="265"/>
            <ac:picMk id="9218" creationId="{7F8F465D-1823-D5B1-4A68-8DB8195EFEF2}"/>
          </ac:picMkLst>
        </pc:picChg>
        <pc:picChg chg="del">
          <ac:chgData name="Patrick Browne" userId="cd1cd1e0d025efa2" providerId="LiveId" clId="{EEDC9568-F8CD-4A47-BD29-02B39AC7E4B8}" dt="2022-12-01T21:12:49.257" v="581" actId="478"/>
          <ac:picMkLst>
            <pc:docMk/>
            <pc:sldMk cId="1986666512" sldId="265"/>
            <ac:picMk id="9220" creationId="{DE84C836-7D26-8AFF-B530-994B1D6EE88F}"/>
          </ac:picMkLst>
        </pc:picChg>
      </pc:sldChg>
      <pc:sldChg chg="addSp delSp modSp add del mod ord">
        <pc:chgData name="Patrick Browne" userId="cd1cd1e0d025efa2" providerId="LiveId" clId="{EEDC9568-F8CD-4A47-BD29-02B39AC7E4B8}" dt="2022-12-01T21:08:07.092" v="337" actId="47"/>
        <pc:sldMkLst>
          <pc:docMk/>
          <pc:sldMk cId="2098388670" sldId="265"/>
        </pc:sldMkLst>
        <pc:spChg chg="add mod">
          <ac:chgData name="Patrick Browne" userId="cd1cd1e0d025efa2" providerId="LiveId" clId="{EEDC9568-F8CD-4A47-BD29-02B39AC7E4B8}" dt="2022-12-01T21:06:52.956" v="193" actId="20577"/>
          <ac:spMkLst>
            <pc:docMk/>
            <pc:sldMk cId="2098388670" sldId="265"/>
            <ac:spMk id="2" creationId="{E13D7314-5299-19E8-0035-D670E78623ED}"/>
          </ac:spMkLst>
        </pc:spChg>
        <pc:spChg chg="mod">
          <ac:chgData name="Patrick Browne" userId="cd1cd1e0d025efa2" providerId="LiveId" clId="{EEDC9568-F8CD-4A47-BD29-02B39AC7E4B8}" dt="2022-12-01T21:06:24.211" v="112" actId="1076"/>
          <ac:spMkLst>
            <pc:docMk/>
            <pc:sldMk cId="2098388670" sldId="265"/>
            <ac:spMk id="15" creationId="{F538B944-5892-BDEE-938A-05EB5E217C81}"/>
          </ac:spMkLst>
        </pc:spChg>
        <pc:spChg chg="mod">
          <ac:chgData name="Patrick Browne" userId="cd1cd1e0d025efa2" providerId="LiveId" clId="{EEDC9568-F8CD-4A47-BD29-02B39AC7E4B8}" dt="2022-12-01T21:06:26.669" v="113" actId="1076"/>
          <ac:spMkLst>
            <pc:docMk/>
            <pc:sldMk cId="2098388670" sldId="265"/>
            <ac:spMk id="16" creationId="{032F3434-95E6-F65A-1AB6-7B6801AAC457}"/>
          </ac:spMkLst>
        </pc:spChg>
        <pc:picChg chg="del">
          <ac:chgData name="Patrick Browne" userId="cd1cd1e0d025efa2" providerId="LiveId" clId="{EEDC9568-F8CD-4A47-BD29-02B39AC7E4B8}" dt="2022-12-01T21:05:19.144" v="30" actId="478"/>
          <ac:picMkLst>
            <pc:docMk/>
            <pc:sldMk cId="2098388670" sldId="265"/>
            <ac:picMk id="9218" creationId="{7F8F465D-1823-D5B1-4A68-8DB8195EFEF2}"/>
          </ac:picMkLst>
        </pc:picChg>
        <pc:picChg chg="del">
          <ac:chgData name="Patrick Browne" userId="cd1cd1e0d025efa2" providerId="LiveId" clId="{EEDC9568-F8CD-4A47-BD29-02B39AC7E4B8}" dt="2022-12-01T21:05:19.144" v="30" actId="478"/>
          <ac:picMkLst>
            <pc:docMk/>
            <pc:sldMk cId="2098388670" sldId="265"/>
            <ac:picMk id="9220" creationId="{DE84C836-7D26-8AFF-B530-994B1D6EE88F}"/>
          </ac:picMkLst>
        </pc:picChg>
      </pc:sldChg>
      <pc:sldChg chg="addSp delSp modSp new mod">
        <pc:chgData name="Patrick Browne" userId="cd1cd1e0d025efa2" providerId="LiveId" clId="{EEDC9568-F8CD-4A47-BD29-02B39AC7E4B8}" dt="2022-12-01T21:19:02.362" v="833" actId="1076"/>
        <pc:sldMkLst>
          <pc:docMk/>
          <pc:sldMk cId="1645887785" sldId="266"/>
        </pc:sldMkLst>
        <pc:spChg chg="del">
          <ac:chgData name="Patrick Browne" userId="cd1cd1e0d025efa2" providerId="LiveId" clId="{EEDC9568-F8CD-4A47-BD29-02B39AC7E4B8}" dt="2022-12-01T21:17:49.767" v="802" actId="478"/>
          <ac:spMkLst>
            <pc:docMk/>
            <pc:sldMk cId="1645887785" sldId="266"/>
            <ac:spMk id="2" creationId="{5D580D0C-D5A4-0B34-A6C9-7EAAA7F88BB0}"/>
          </ac:spMkLst>
        </pc:spChg>
        <pc:spChg chg="del">
          <ac:chgData name="Patrick Browne" userId="cd1cd1e0d025efa2" providerId="LiveId" clId="{EEDC9568-F8CD-4A47-BD29-02B39AC7E4B8}" dt="2022-12-01T21:17:51.909" v="803" actId="478"/>
          <ac:spMkLst>
            <pc:docMk/>
            <pc:sldMk cId="1645887785" sldId="266"/>
            <ac:spMk id="3" creationId="{99F1E524-0BF5-091D-CF60-C538E2F64BA3}"/>
          </ac:spMkLst>
        </pc:spChg>
        <pc:spChg chg="add mod">
          <ac:chgData name="Patrick Browne" userId="cd1cd1e0d025efa2" providerId="LiveId" clId="{EEDC9568-F8CD-4A47-BD29-02B39AC7E4B8}" dt="2022-12-01T21:18:57.335" v="831" actId="1076"/>
          <ac:spMkLst>
            <pc:docMk/>
            <pc:sldMk cId="1645887785" sldId="266"/>
            <ac:spMk id="4" creationId="{5CC3F3C8-8D73-F1C3-64E8-F9410DBFE6B7}"/>
          </ac:spMkLst>
        </pc:spChg>
        <pc:picChg chg="add mod">
          <ac:chgData name="Patrick Browne" userId="cd1cd1e0d025efa2" providerId="LiveId" clId="{EEDC9568-F8CD-4A47-BD29-02B39AC7E4B8}" dt="2022-12-01T21:19:02.362" v="833" actId="1076"/>
          <ac:picMkLst>
            <pc:docMk/>
            <pc:sldMk cId="1645887785" sldId="266"/>
            <ac:picMk id="5" creationId="{BB8213C4-53B4-4E3D-939B-442F0DA44AD1}"/>
          </ac:picMkLst>
        </pc:picChg>
      </pc:sldChg>
      <pc:sldChg chg="addSp delSp modSp add mod">
        <pc:chgData name="Patrick Browne" userId="cd1cd1e0d025efa2" providerId="LiveId" clId="{EEDC9568-F8CD-4A47-BD29-02B39AC7E4B8}" dt="2022-12-01T21:23:45.798" v="903" actId="1076"/>
        <pc:sldMkLst>
          <pc:docMk/>
          <pc:sldMk cId="3441417205" sldId="267"/>
        </pc:sldMkLst>
        <pc:spChg chg="mod">
          <ac:chgData name="Patrick Browne" userId="cd1cd1e0d025efa2" providerId="LiveId" clId="{EEDC9568-F8CD-4A47-BD29-02B39AC7E4B8}" dt="2022-12-01T21:21:42.225" v="900" actId="20577"/>
          <ac:spMkLst>
            <pc:docMk/>
            <pc:sldMk cId="3441417205" sldId="267"/>
            <ac:spMk id="2" creationId="{C1E2A33E-1884-D0EC-239A-C2F4C981DC21}"/>
          </ac:spMkLst>
        </pc:spChg>
        <pc:spChg chg="mod">
          <ac:chgData name="Patrick Browne" userId="cd1cd1e0d025efa2" providerId="LiveId" clId="{EEDC9568-F8CD-4A47-BD29-02B39AC7E4B8}" dt="2022-12-01T21:21:30.917" v="886" actId="20577"/>
          <ac:spMkLst>
            <pc:docMk/>
            <pc:sldMk cId="3441417205" sldId="267"/>
            <ac:spMk id="15" creationId="{F538B944-5892-BDEE-938A-05EB5E217C81}"/>
          </ac:spMkLst>
        </pc:spChg>
        <pc:picChg chg="add del mod">
          <ac:chgData name="Patrick Browne" userId="cd1cd1e0d025efa2" providerId="LiveId" clId="{EEDC9568-F8CD-4A47-BD29-02B39AC7E4B8}" dt="2022-12-01T21:23:42.479" v="901" actId="478"/>
          <ac:picMkLst>
            <pc:docMk/>
            <pc:sldMk cId="3441417205" sldId="267"/>
            <ac:picMk id="4" creationId="{8C7485F9-8514-C70A-16D6-32D99150520C}"/>
          </ac:picMkLst>
        </pc:picChg>
        <pc:picChg chg="add mod">
          <ac:chgData name="Patrick Browne" userId="cd1cd1e0d025efa2" providerId="LiveId" clId="{EEDC9568-F8CD-4A47-BD29-02B39AC7E4B8}" dt="2022-12-01T21:23:45.798" v="903" actId="1076"/>
          <ac:picMkLst>
            <pc:docMk/>
            <pc:sldMk cId="3441417205" sldId="267"/>
            <ac:picMk id="9" creationId="{57AE5256-F955-CFCF-D786-A5C580628CC1}"/>
          </ac:picMkLst>
        </pc:picChg>
        <pc:picChg chg="del">
          <ac:chgData name="Patrick Browne" userId="cd1cd1e0d025efa2" providerId="LiveId" clId="{EEDC9568-F8CD-4A47-BD29-02B39AC7E4B8}" dt="2022-12-01T21:19:41.836" v="876" actId="478"/>
          <ac:picMkLst>
            <pc:docMk/>
            <pc:sldMk cId="3441417205" sldId="267"/>
            <ac:picMk id="10" creationId="{530719C0-D160-D2D4-DEA0-6964A0E71A9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341F4-E923-4F7C-A334-EE5419FDFAFE}"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197603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41F4-E923-4F7C-A334-EE5419FDFAFE}"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422275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41F4-E923-4F7C-A334-EE5419FDFAFE}"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181694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41F4-E923-4F7C-A334-EE5419FDFAFE}"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41348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341F4-E923-4F7C-A334-EE5419FDFAFE}"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429135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341F4-E923-4F7C-A334-EE5419FDFAFE}"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115645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341F4-E923-4F7C-A334-EE5419FDFAFE}"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16357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341F4-E923-4F7C-A334-EE5419FDFAFE}"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374725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341F4-E923-4F7C-A334-EE5419FDFAFE}"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305511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341F4-E923-4F7C-A334-EE5419FDFAFE}"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156607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341F4-E923-4F7C-A334-EE5419FDFAFE}"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1BA3B-9705-4966-9565-CE13BAD7B62B}" type="slidenum">
              <a:rPr lang="en-US" smtClean="0"/>
              <a:t>‹#›</a:t>
            </a:fld>
            <a:endParaRPr lang="en-US"/>
          </a:p>
        </p:txBody>
      </p:sp>
    </p:spTree>
    <p:extLst>
      <p:ext uri="{BB962C8B-B14F-4D97-AF65-F5344CB8AC3E}">
        <p14:creationId xmlns:p14="http://schemas.microsoft.com/office/powerpoint/2010/main" val="347361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341F4-E923-4F7C-A334-EE5419FDFAFE}"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1BA3B-9705-4966-9565-CE13BAD7B62B}" type="slidenum">
              <a:rPr lang="en-US" smtClean="0"/>
              <a:t>‹#›</a:t>
            </a:fld>
            <a:endParaRPr lang="en-US"/>
          </a:p>
        </p:txBody>
      </p:sp>
    </p:spTree>
    <p:extLst>
      <p:ext uri="{BB962C8B-B14F-4D97-AF65-F5344CB8AC3E}">
        <p14:creationId xmlns:p14="http://schemas.microsoft.com/office/powerpoint/2010/main" val="38351266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alpha">
            <a:extLst>
              <a:ext uri="{FF2B5EF4-FFF2-40B4-BE49-F238E27FC236}">
                <a16:creationId xmlns:a16="http://schemas.microsoft.com/office/drawing/2014/main" id="{9C204FB8-78F7-ED48-574A-52528B69C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499" y="107068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508582-17D2-12EF-C7E8-038B7A4E9D17}"/>
              </a:ext>
            </a:extLst>
          </p:cNvPr>
          <p:cNvSpPr txBox="1"/>
          <p:nvPr/>
        </p:nvSpPr>
        <p:spPr>
          <a:xfrm>
            <a:off x="3090376" y="3105834"/>
            <a:ext cx="6011247" cy="646331"/>
          </a:xfrm>
          <a:prstGeom prst="rect">
            <a:avLst/>
          </a:prstGeom>
          <a:noFill/>
        </p:spPr>
        <p:txBody>
          <a:bodyPr wrap="square" rtlCol="0">
            <a:spAutoFit/>
          </a:bodyPr>
          <a:lstStyle/>
          <a:p>
            <a:pPr algn="ctr"/>
            <a:r>
              <a:rPr lang="en-US" sz="3600" b="0" i="0" dirty="0">
                <a:solidFill>
                  <a:srgbClr val="222222"/>
                </a:solidFill>
                <a:effectLst/>
                <a:latin typeface="Lato" panose="020F0502020204030203" pitchFamily="34" charset="0"/>
              </a:rPr>
              <a:t>Understanding Value at Risk</a:t>
            </a:r>
            <a:endParaRPr lang="en-US" sz="3600" dirty="0">
              <a:latin typeface="Lato" panose="020F0502020204030203" pitchFamily="34" charset="0"/>
            </a:endParaRPr>
          </a:p>
        </p:txBody>
      </p:sp>
      <p:sp>
        <p:nvSpPr>
          <p:cNvPr id="5" name="TextBox 4">
            <a:extLst>
              <a:ext uri="{FF2B5EF4-FFF2-40B4-BE49-F238E27FC236}">
                <a16:creationId xmlns:a16="http://schemas.microsoft.com/office/drawing/2014/main" id="{B480B170-1ABD-77D0-5B2B-A8592BE93C7A}"/>
              </a:ext>
            </a:extLst>
          </p:cNvPr>
          <p:cNvSpPr txBox="1"/>
          <p:nvPr/>
        </p:nvSpPr>
        <p:spPr>
          <a:xfrm>
            <a:off x="5212313" y="4226767"/>
            <a:ext cx="1767372" cy="369332"/>
          </a:xfrm>
          <a:prstGeom prst="rect">
            <a:avLst/>
          </a:prstGeom>
          <a:noFill/>
        </p:spPr>
        <p:txBody>
          <a:bodyPr wrap="square" rtlCol="0">
            <a:spAutoFit/>
          </a:bodyPr>
          <a:lstStyle/>
          <a:p>
            <a:r>
              <a:rPr lang="en-US" dirty="0">
                <a:latin typeface="Lato" panose="020F0502020204030203" pitchFamily="34" charset="0"/>
              </a:rPr>
              <a:t>Patrick Browne</a:t>
            </a:r>
          </a:p>
        </p:txBody>
      </p:sp>
    </p:spTree>
    <p:extLst>
      <p:ext uri="{BB962C8B-B14F-4D97-AF65-F5344CB8AC3E}">
        <p14:creationId xmlns:p14="http://schemas.microsoft.com/office/powerpoint/2010/main" val="2302771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C3F3C8-8D73-F1C3-64E8-F9410DBFE6B7}"/>
              </a:ext>
            </a:extLst>
          </p:cNvPr>
          <p:cNvSpPr txBox="1"/>
          <p:nvPr/>
        </p:nvSpPr>
        <p:spPr>
          <a:xfrm>
            <a:off x="4991877" y="3973582"/>
            <a:ext cx="2208245" cy="646331"/>
          </a:xfrm>
          <a:prstGeom prst="rect">
            <a:avLst/>
          </a:prstGeom>
          <a:noFill/>
        </p:spPr>
        <p:txBody>
          <a:bodyPr wrap="square" rtlCol="0">
            <a:spAutoFit/>
          </a:bodyPr>
          <a:lstStyle/>
          <a:p>
            <a:r>
              <a:rPr lang="en-US" sz="3600" dirty="0">
                <a:latin typeface="Lato" panose="020F0502020204030203" pitchFamily="34" charset="0"/>
              </a:rPr>
              <a:t>Appendix</a:t>
            </a:r>
          </a:p>
        </p:txBody>
      </p:sp>
      <p:pic>
        <p:nvPicPr>
          <p:cNvPr id="5" name="Picture 2" descr="@bualpha">
            <a:extLst>
              <a:ext uri="{FF2B5EF4-FFF2-40B4-BE49-F238E27FC236}">
                <a16:creationId xmlns:a16="http://schemas.microsoft.com/office/drawing/2014/main" id="{BB8213C4-53B4-4E3D-939B-442F0DA44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499" y="193191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88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538B944-5892-BDEE-938A-05EB5E217C81}"/>
              </a:ext>
            </a:extLst>
          </p:cNvPr>
          <p:cNvSpPr txBox="1"/>
          <p:nvPr/>
        </p:nvSpPr>
        <p:spPr>
          <a:xfrm>
            <a:off x="923729" y="1030056"/>
            <a:ext cx="3881535" cy="461665"/>
          </a:xfrm>
          <a:prstGeom prst="rect">
            <a:avLst/>
          </a:prstGeom>
          <a:noFill/>
        </p:spPr>
        <p:txBody>
          <a:bodyPr wrap="square" rtlCol="0">
            <a:spAutoFit/>
          </a:bodyPr>
          <a:lstStyle/>
          <a:p>
            <a:r>
              <a:rPr lang="en-US" sz="2400" b="1" dirty="0">
                <a:latin typeface="Lato" panose="020F0502020204030203" pitchFamily="34" charset="0"/>
              </a:rPr>
              <a:t>Example Code</a:t>
            </a:r>
          </a:p>
        </p:txBody>
      </p:sp>
      <p:sp>
        <p:nvSpPr>
          <p:cNvPr id="17" name="TextBox 16">
            <a:extLst>
              <a:ext uri="{FF2B5EF4-FFF2-40B4-BE49-F238E27FC236}">
                <a16:creationId xmlns:a16="http://schemas.microsoft.com/office/drawing/2014/main" id="{ADF9B961-1D44-465A-F377-AF8D7C8E1FBF}"/>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11</a:t>
            </a:r>
          </a:p>
        </p:txBody>
      </p:sp>
      <p:sp>
        <p:nvSpPr>
          <p:cNvPr id="2" name="TextBox 1">
            <a:extLst>
              <a:ext uri="{FF2B5EF4-FFF2-40B4-BE49-F238E27FC236}">
                <a16:creationId xmlns:a16="http://schemas.microsoft.com/office/drawing/2014/main" id="{C1E2A33E-1884-D0EC-239A-C2F4C981DC21}"/>
              </a:ext>
            </a:extLst>
          </p:cNvPr>
          <p:cNvSpPr txBox="1"/>
          <p:nvPr/>
        </p:nvSpPr>
        <p:spPr>
          <a:xfrm>
            <a:off x="923729" y="1541574"/>
            <a:ext cx="10515600" cy="307777"/>
          </a:xfrm>
          <a:prstGeom prst="rect">
            <a:avLst/>
          </a:prstGeom>
          <a:noFill/>
        </p:spPr>
        <p:txBody>
          <a:bodyPr wrap="square" rtlCol="0">
            <a:spAutoFit/>
          </a:bodyPr>
          <a:lstStyle/>
          <a:p>
            <a:r>
              <a:rPr lang="en-US" sz="1400" b="1" dirty="0">
                <a:solidFill>
                  <a:srgbClr val="C2383A"/>
                </a:solidFill>
                <a:latin typeface="Lato" panose="020F0502020204030203" pitchFamily="34" charset="0"/>
              </a:rPr>
              <a:t>This code example comes from setting up the data and using the historical method</a:t>
            </a:r>
          </a:p>
        </p:txBody>
      </p:sp>
      <p:pic>
        <p:nvPicPr>
          <p:cNvPr id="10" name="Picture 9">
            <a:extLst>
              <a:ext uri="{FF2B5EF4-FFF2-40B4-BE49-F238E27FC236}">
                <a16:creationId xmlns:a16="http://schemas.microsoft.com/office/drawing/2014/main" id="{530719C0-D160-D2D4-DEA0-6964A0E71A94}"/>
              </a:ext>
            </a:extLst>
          </p:cNvPr>
          <p:cNvPicPr>
            <a:picLocks noChangeAspect="1"/>
          </p:cNvPicPr>
          <p:nvPr/>
        </p:nvPicPr>
        <p:blipFill>
          <a:blip r:embed="rId3"/>
          <a:stretch>
            <a:fillRect/>
          </a:stretch>
        </p:blipFill>
        <p:spPr>
          <a:xfrm>
            <a:off x="1016479" y="2094953"/>
            <a:ext cx="9281964" cy="3414056"/>
          </a:xfrm>
          <a:prstGeom prst="rect">
            <a:avLst/>
          </a:prstGeom>
        </p:spPr>
      </p:pic>
    </p:spTree>
    <p:extLst>
      <p:ext uri="{BB962C8B-B14F-4D97-AF65-F5344CB8AC3E}">
        <p14:creationId xmlns:p14="http://schemas.microsoft.com/office/powerpoint/2010/main" val="198666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538B944-5892-BDEE-938A-05EB5E217C81}"/>
              </a:ext>
            </a:extLst>
          </p:cNvPr>
          <p:cNvSpPr txBox="1"/>
          <p:nvPr/>
        </p:nvSpPr>
        <p:spPr>
          <a:xfrm>
            <a:off x="923729" y="1030056"/>
            <a:ext cx="3881535" cy="461665"/>
          </a:xfrm>
          <a:prstGeom prst="rect">
            <a:avLst/>
          </a:prstGeom>
          <a:noFill/>
        </p:spPr>
        <p:txBody>
          <a:bodyPr wrap="square" rtlCol="0">
            <a:spAutoFit/>
          </a:bodyPr>
          <a:lstStyle/>
          <a:p>
            <a:r>
              <a:rPr lang="en-US" sz="2400" b="1" dirty="0">
                <a:latin typeface="Lato" panose="020F0502020204030203" pitchFamily="34" charset="0"/>
              </a:rPr>
              <a:t>More Example Code </a:t>
            </a:r>
          </a:p>
        </p:txBody>
      </p:sp>
      <p:sp>
        <p:nvSpPr>
          <p:cNvPr id="17" name="TextBox 16">
            <a:extLst>
              <a:ext uri="{FF2B5EF4-FFF2-40B4-BE49-F238E27FC236}">
                <a16:creationId xmlns:a16="http://schemas.microsoft.com/office/drawing/2014/main" id="{ADF9B961-1D44-465A-F377-AF8D7C8E1FBF}"/>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11</a:t>
            </a:r>
          </a:p>
        </p:txBody>
      </p:sp>
      <p:sp>
        <p:nvSpPr>
          <p:cNvPr id="2" name="TextBox 1">
            <a:extLst>
              <a:ext uri="{FF2B5EF4-FFF2-40B4-BE49-F238E27FC236}">
                <a16:creationId xmlns:a16="http://schemas.microsoft.com/office/drawing/2014/main" id="{C1E2A33E-1884-D0EC-239A-C2F4C981DC21}"/>
              </a:ext>
            </a:extLst>
          </p:cNvPr>
          <p:cNvSpPr txBox="1"/>
          <p:nvPr/>
        </p:nvSpPr>
        <p:spPr>
          <a:xfrm>
            <a:off x="923729" y="1541574"/>
            <a:ext cx="10515600" cy="307777"/>
          </a:xfrm>
          <a:prstGeom prst="rect">
            <a:avLst/>
          </a:prstGeom>
          <a:noFill/>
        </p:spPr>
        <p:txBody>
          <a:bodyPr wrap="square" rtlCol="0">
            <a:spAutoFit/>
          </a:bodyPr>
          <a:lstStyle/>
          <a:p>
            <a:r>
              <a:rPr lang="en-US" sz="1400" b="1" dirty="0">
                <a:solidFill>
                  <a:srgbClr val="C2383A"/>
                </a:solidFill>
                <a:latin typeface="Lato" panose="020F0502020204030203" pitchFamily="34" charset="0"/>
              </a:rPr>
              <a:t>This code example comes from using the Monte Carlo method &amp; plotting it</a:t>
            </a:r>
          </a:p>
        </p:txBody>
      </p:sp>
      <p:pic>
        <p:nvPicPr>
          <p:cNvPr id="9" name="Picture 8">
            <a:extLst>
              <a:ext uri="{FF2B5EF4-FFF2-40B4-BE49-F238E27FC236}">
                <a16:creationId xmlns:a16="http://schemas.microsoft.com/office/drawing/2014/main" id="{57AE5256-F955-CFCF-D786-A5C580628CC1}"/>
              </a:ext>
            </a:extLst>
          </p:cNvPr>
          <p:cNvPicPr>
            <a:picLocks noChangeAspect="1"/>
          </p:cNvPicPr>
          <p:nvPr/>
        </p:nvPicPr>
        <p:blipFill>
          <a:blip r:embed="rId3"/>
          <a:stretch>
            <a:fillRect/>
          </a:stretch>
        </p:blipFill>
        <p:spPr>
          <a:xfrm>
            <a:off x="1001628" y="2067075"/>
            <a:ext cx="9274344" cy="2941575"/>
          </a:xfrm>
          <a:prstGeom prst="rect">
            <a:avLst/>
          </a:prstGeom>
        </p:spPr>
      </p:pic>
    </p:spTree>
    <p:extLst>
      <p:ext uri="{BB962C8B-B14F-4D97-AF65-F5344CB8AC3E}">
        <p14:creationId xmlns:p14="http://schemas.microsoft.com/office/powerpoint/2010/main" val="34414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538B944-5892-BDEE-938A-05EB5E217C81}"/>
              </a:ext>
            </a:extLst>
          </p:cNvPr>
          <p:cNvSpPr txBox="1"/>
          <p:nvPr/>
        </p:nvSpPr>
        <p:spPr>
          <a:xfrm>
            <a:off x="923729" y="1030056"/>
            <a:ext cx="3881535" cy="461665"/>
          </a:xfrm>
          <a:prstGeom prst="rect">
            <a:avLst/>
          </a:prstGeom>
          <a:noFill/>
        </p:spPr>
        <p:txBody>
          <a:bodyPr wrap="square" rtlCol="0">
            <a:spAutoFit/>
          </a:bodyPr>
          <a:lstStyle/>
          <a:p>
            <a:r>
              <a:rPr lang="en-US" sz="2400" b="1" dirty="0">
                <a:latin typeface="Lato" panose="020F0502020204030203" pitchFamily="34" charset="0"/>
              </a:rPr>
              <a:t>What is Value at Risk?</a:t>
            </a:r>
          </a:p>
        </p:txBody>
      </p:sp>
      <p:pic>
        <p:nvPicPr>
          <p:cNvPr id="9218" name="Picture 2" descr="Monte Carlo Methods for Risk Management: VaR Estimation in Python | by  Andrea Chello | The Quant Journey | Medium">
            <a:extLst>
              <a:ext uri="{FF2B5EF4-FFF2-40B4-BE49-F238E27FC236}">
                <a16:creationId xmlns:a16="http://schemas.microsoft.com/office/drawing/2014/main" id="{7F8F465D-1823-D5B1-4A68-8DB8195EF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625" y="1526327"/>
            <a:ext cx="4496706" cy="167134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E84C836-7D26-8AFF-B530-994B1D6EE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5721" y="3411306"/>
            <a:ext cx="3590513" cy="23936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32F3434-95E6-F65A-1AB6-7B6801AAC457}"/>
              </a:ext>
            </a:extLst>
          </p:cNvPr>
          <p:cNvSpPr txBox="1"/>
          <p:nvPr/>
        </p:nvSpPr>
        <p:spPr>
          <a:xfrm>
            <a:off x="923729" y="1536780"/>
            <a:ext cx="4851918"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Lato" panose="020F0502020204030203" pitchFamily="34" charset="0"/>
              </a:rPr>
              <a:t>Value at risk (</a:t>
            </a:r>
            <a:r>
              <a:rPr lang="en-US" sz="1600" dirty="0" err="1">
                <a:latin typeface="Lato" panose="020F0502020204030203" pitchFamily="34" charset="0"/>
              </a:rPr>
              <a:t>VaR</a:t>
            </a:r>
            <a:r>
              <a:rPr lang="en-US" sz="1600" dirty="0">
                <a:latin typeface="Lato" panose="020F0502020204030203" pitchFamily="34" charset="0"/>
              </a:rPr>
              <a:t>) is a measure used to determine the downside risk of an investment or portfolio. It is an estimate of how much money a firm (typically a bank) might lose within a short time period, given normal market conditions and a certain probability.</a:t>
            </a:r>
          </a:p>
          <a:p>
            <a:pPr marL="285750" indent="-285750">
              <a:buFont typeface="Arial" panose="020B0604020202020204" pitchFamily="34" charset="0"/>
              <a:buChar char="•"/>
            </a:pPr>
            <a:r>
              <a:rPr lang="en-US" sz="1600" dirty="0">
                <a:latin typeface="Lato" panose="020F0502020204030203" pitchFamily="34" charset="0"/>
              </a:rPr>
              <a:t>The statistic is used to inform management of the risk profile of the firm to ensure that there aren’t surprises. It’s an easy statistic to understand (and misunderstand) and allows quants to express a risk estimate simply and clearly.</a:t>
            </a:r>
          </a:p>
          <a:p>
            <a:pPr marL="285750" indent="-285750">
              <a:buFont typeface="Arial" panose="020B0604020202020204" pitchFamily="34" charset="0"/>
              <a:buChar char="•"/>
            </a:pPr>
            <a:r>
              <a:rPr lang="en-US" sz="1600" dirty="0">
                <a:latin typeface="Lato" panose="020F0502020204030203" pitchFamily="34" charset="0"/>
              </a:rPr>
              <a:t>When calculating parametrically, we assume that the distribution of returns is normal and </a:t>
            </a:r>
            <a:r>
              <a:rPr lang="en-US" sz="1600" b="1" dirty="0">
                <a:latin typeface="Lato" panose="020F0502020204030203" pitchFamily="34" charset="0"/>
              </a:rPr>
              <a:t>that there are no fat tails</a:t>
            </a:r>
            <a:r>
              <a:rPr lang="en-US" sz="1600" dirty="0">
                <a:latin typeface="Lato" panose="020F0502020204030203" pitchFamily="34" charset="0"/>
              </a:rPr>
              <a:t> (not always the case, as returns aren’t a true random walk).</a:t>
            </a:r>
          </a:p>
          <a:p>
            <a:pPr marL="285750" indent="-285750">
              <a:buFont typeface="Arial" panose="020B0604020202020204" pitchFamily="34" charset="0"/>
              <a:buChar char="•"/>
            </a:pPr>
            <a:r>
              <a:rPr lang="en-US" sz="1600" dirty="0" err="1">
                <a:latin typeface="Lato" panose="020F0502020204030203" pitchFamily="34" charset="0"/>
              </a:rPr>
              <a:t>VaR</a:t>
            </a:r>
            <a:r>
              <a:rPr lang="en-US" sz="1600" dirty="0">
                <a:latin typeface="Lato" panose="020F0502020204030203" pitchFamily="34" charset="0"/>
              </a:rPr>
              <a:t> is often used with expected shortfall (or </a:t>
            </a:r>
            <a:r>
              <a:rPr lang="en-US" sz="1600" dirty="0" err="1">
                <a:latin typeface="Lato" panose="020F0502020204030203" pitchFamily="34" charset="0"/>
              </a:rPr>
              <a:t>CVaR</a:t>
            </a:r>
            <a:r>
              <a:rPr lang="en-US" sz="1600" dirty="0">
                <a:latin typeface="Lato" panose="020F0502020204030203" pitchFamily="34" charset="0"/>
              </a:rPr>
              <a:t>, conditional value at risk) to provide a more accurate picture of downside risk.</a:t>
            </a:r>
          </a:p>
        </p:txBody>
      </p:sp>
      <p:sp>
        <p:nvSpPr>
          <p:cNvPr id="17" name="TextBox 16">
            <a:extLst>
              <a:ext uri="{FF2B5EF4-FFF2-40B4-BE49-F238E27FC236}">
                <a16:creationId xmlns:a16="http://schemas.microsoft.com/office/drawing/2014/main" id="{ADF9B961-1D44-465A-F377-AF8D7C8E1FBF}"/>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2</a:t>
            </a:r>
          </a:p>
        </p:txBody>
      </p:sp>
    </p:spTree>
    <p:extLst>
      <p:ext uri="{BB962C8B-B14F-4D97-AF65-F5344CB8AC3E}">
        <p14:creationId xmlns:p14="http://schemas.microsoft.com/office/powerpoint/2010/main" val="422934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3EB8D-393B-D78E-F2A6-DB72C004002F}"/>
              </a:ext>
            </a:extLst>
          </p:cNvPr>
          <p:cNvSpPr txBox="1"/>
          <p:nvPr/>
        </p:nvSpPr>
        <p:spPr>
          <a:xfrm>
            <a:off x="923731" y="1054359"/>
            <a:ext cx="4394718" cy="461665"/>
          </a:xfrm>
          <a:prstGeom prst="rect">
            <a:avLst/>
          </a:prstGeom>
          <a:noFill/>
        </p:spPr>
        <p:txBody>
          <a:bodyPr wrap="square" rtlCol="0">
            <a:spAutoFit/>
          </a:bodyPr>
          <a:lstStyle/>
          <a:p>
            <a:r>
              <a:rPr lang="en-US" sz="2400" b="1" dirty="0">
                <a:latin typeface="Lato" panose="020F0502020204030203" pitchFamily="34" charset="0"/>
              </a:rPr>
              <a:t>Ways to calculate </a:t>
            </a:r>
            <a:r>
              <a:rPr lang="en-US" sz="2400" b="1" dirty="0" err="1">
                <a:latin typeface="Lato" panose="020F0502020204030203" pitchFamily="34" charset="0"/>
              </a:rPr>
              <a:t>VaR</a:t>
            </a:r>
            <a:endParaRPr lang="en-US" sz="2400" b="1" dirty="0">
              <a:latin typeface="Lato" panose="020F0502020204030203" pitchFamily="34" charset="0"/>
            </a:endParaRPr>
          </a:p>
        </p:txBody>
      </p:sp>
      <p:sp>
        <p:nvSpPr>
          <p:cNvPr id="4" name="TextBox 3">
            <a:extLst>
              <a:ext uri="{FF2B5EF4-FFF2-40B4-BE49-F238E27FC236}">
                <a16:creationId xmlns:a16="http://schemas.microsoft.com/office/drawing/2014/main" id="{7E1703D9-E3B5-049B-1214-66E4C74C4239}"/>
              </a:ext>
            </a:extLst>
          </p:cNvPr>
          <p:cNvSpPr txBox="1"/>
          <p:nvPr/>
        </p:nvSpPr>
        <p:spPr>
          <a:xfrm>
            <a:off x="923731" y="1608915"/>
            <a:ext cx="10515600" cy="307777"/>
          </a:xfrm>
          <a:prstGeom prst="rect">
            <a:avLst/>
          </a:prstGeom>
          <a:noFill/>
        </p:spPr>
        <p:txBody>
          <a:bodyPr wrap="square" rtlCol="0">
            <a:spAutoFit/>
          </a:bodyPr>
          <a:lstStyle/>
          <a:p>
            <a:r>
              <a:rPr lang="en-US" sz="1400" b="1" dirty="0">
                <a:solidFill>
                  <a:srgbClr val="C2383A"/>
                </a:solidFill>
                <a:latin typeface="Lato" panose="020F0502020204030203" pitchFamily="34" charset="0"/>
              </a:rPr>
              <a:t>There are several different ways to calculate value at risk - today, I will go over three methods </a:t>
            </a:r>
          </a:p>
        </p:txBody>
      </p:sp>
      <p:sp>
        <p:nvSpPr>
          <p:cNvPr id="8" name="TextBox 7">
            <a:extLst>
              <a:ext uri="{FF2B5EF4-FFF2-40B4-BE49-F238E27FC236}">
                <a16:creationId xmlns:a16="http://schemas.microsoft.com/office/drawing/2014/main" id="{A0E109DD-CDC6-D810-F922-E1EC24C5CCBB}"/>
              </a:ext>
            </a:extLst>
          </p:cNvPr>
          <p:cNvSpPr txBox="1"/>
          <p:nvPr/>
        </p:nvSpPr>
        <p:spPr>
          <a:xfrm>
            <a:off x="923731" y="2198511"/>
            <a:ext cx="3088433" cy="369332"/>
          </a:xfrm>
          <a:prstGeom prst="rect">
            <a:avLst/>
          </a:prstGeom>
          <a:noFill/>
          <a:ln w="28575">
            <a:solidFill>
              <a:srgbClr val="56C5BA"/>
            </a:solidFill>
          </a:ln>
        </p:spPr>
        <p:txBody>
          <a:bodyPr wrap="square" rtlCol="0">
            <a:spAutoFit/>
          </a:bodyPr>
          <a:lstStyle/>
          <a:p>
            <a:pPr algn="ctr"/>
            <a:r>
              <a:rPr lang="en-US" dirty="0">
                <a:latin typeface="Lato" panose="020F0502020204030203" pitchFamily="34" charset="0"/>
              </a:rPr>
              <a:t>Historical method</a:t>
            </a:r>
          </a:p>
        </p:txBody>
      </p:sp>
      <p:sp>
        <p:nvSpPr>
          <p:cNvPr id="13" name="TextBox 12">
            <a:extLst>
              <a:ext uri="{FF2B5EF4-FFF2-40B4-BE49-F238E27FC236}">
                <a16:creationId xmlns:a16="http://schemas.microsoft.com/office/drawing/2014/main" id="{C2145DF4-266D-7BD1-158C-177FD08C9C1C}"/>
              </a:ext>
            </a:extLst>
          </p:cNvPr>
          <p:cNvSpPr txBox="1"/>
          <p:nvPr/>
        </p:nvSpPr>
        <p:spPr>
          <a:xfrm>
            <a:off x="8350898" y="2198511"/>
            <a:ext cx="3088433" cy="369332"/>
          </a:xfrm>
          <a:prstGeom prst="rect">
            <a:avLst/>
          </a:prstGeom>
          <a:noFill/>
          <a:ln w="28575">
            <a:solidFill>
              <a:srgbClr val="56C5BA"/>
            </a:solidFill>
          </a:ln>
        </p:spPr>
        <p:txBody>
          <a:bodyPr wrap="square" rtlCol="0">
            <a:spAutoFit/>
          </a:bodyPr>
          <a:lstStyle/>
          <a:p>
            <a:pPr algn="ctr"/>
            <a:r>
              <a:rPr lang="en-US" dirty="0">
                <a:latin typeface="Lato" panose="020F0502020204030203" pitchFamily="34" charset="0"/>
              </a:rPr>
              <a:t>Monte Carlo method</a:t>
            </a:r>
          </a:p>
        </p:txBody>
      </p:sp>
      <p:sp>
        <p:nvSpPr>
          <p:cNvPr id="14" name="TextBox 13">
            <a:extLst>
              <a:ext uri="{FF2B5EF4-FFF2-40B4-BE49-F238E27FC236}">
                <a16:creationId xmlns:a16="http://schemas.microsoft.com/office/drawing/2014/main" id="{DBF8C19D-8C52-2987-4C9B-74013E94DCF2}"/>
              </a:ext>
            </a:extLst>
          </p:cNvPr>
          <p:cNvSpPr txBox="1"/>
          <p:nvPr/>
        </p:nvSpPr>
        <p:spPr>
          <a:xfrm>
            <a:off x="4594549" y="2198511"/>
            <a:ext cx="3088433" cy="369332"/>
          </a:xfrm>
          <a:prstGeom prst="rect">
            <a:avLst/>
          </a:prstGeom>
          <a:noFill/>
          <a:ln w="28575">
            <a:solidFill>
              <a:srgbClr val="56C5BA"/>
            </a:solidFill>
          </a:ln>
        </p:spPr>
        <p:txBody>
          <a:bodyPr wrap="square" rtlCol="0">
            <a:spAutoFit/>
          </a:bodyPr>
          <a:lstStyle/>
          <a:p>
            <a:pPr algn="ctr"/>
            <a:r>
              <a:rPr lang="en-US" dirty="0">
                <a:latin typeface="Lato" panose="020F0502020204030203" pitchFamily="34" charset="0"/>
              </a:rPr>
              <a:t>Variance-covariance method</a:t>
            </a:r>
          </a:p>
        </p:txBody>
      </p:sp>
      <p:sp>
        <p:nvSpPr>
          <p:cNvPr id="15" name="TextBox 14">
            <a:extLst>
              <a:ext uri="{FF2B5EF4-FFF2-40B4-BE49-F238E27FC236}">
                <a16:creationId xmlns:a16="http://schemas.microsoft.com/office/drawing/2014/main" id="{10046E36-DF77-7441-2D8E-4AB96152B408}"/>
              </a:ext>
            </a:extLst>
          </p:cNvPr>
          <p:cNvSpPr txBox="1"/>
          <p:nvPr/>
        </p:nvSpPr>
        <p:spPr>
          <a:xfrm>
            <a:off x="923731" y="2661151"/>
            <a:ext cx="3088433"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Lato" panose="020F0502020204030203" pitchFamily="34" charset="0"/>
              </a:rPr>
              <a:t>One of the easier methods to calculate, the historical method returns a non-parametric </a:t>
            </a:r>
            <a:r>
              <a:rPr lang="en-US" sz="1600" dirty="0" err="1">
                <a:latin typeface="Lato" panose="020F0502020204030203" pitchFamily="34" charset="0"/>
              </a:rPr>
              <a:t>VaR</a:t>
            </a:r>
            <a:r>
              <a:rPr lang="en-US" sz="1600" dirty="0">
                <a:latin typeface="Lato" panose="020F0502020204030203" pitchFamily="34" charset="0"/>
              </a:rPr>
              <a:t> based on the previous returns of the security or portfolio</a:t>
            </a:r>
          </a:p>
          <a:p>
            <a:pPr marL="285750" indent="-285750">
              <a:buFont typeface="Arial" panose="020B0604020202020204" pitchFamily="34" charset="0"/>
              <a:buChar char="•"/>
            </a:pPr>
            <a:r>
              <a:rPr lang="en-US" sz="1600" dirty="0">
                <a:latin typeface="Lato" panose="020F0502020204030203" pitchFamily="34" charset="0"/>
              </a:rPr>
              <a:t>Fundamental assumption is that the past is a good indicator of the near-future</a:t>
            </a:r>
          </a:p>
        </p:txBody>
      </p:sp>
      <p:sp>
        <p:nvSpPr>
          <p:cNvPr id="16" name="TextBox 15">
            <a:extLst>
              <a:ext uri="{FF2B5EF4-FFF2-40B4-BE49-F238E27FC236}">
                <a16:creationId xmlns:a16="http://schemas.microsoft.com/office/drawing/2014/main" id="{B4803950-3EE4-7A7F-A9C5-053C42C5AE56}"/>
              </a:ext>
            </a:extLst>
          </p:cNvPr>
          <p:cNvSpPr txBox="1"/>
          <p:nvPr/>
        </p:nvSpPr>
        <p:spPr>
          <a:xfrm>
            <a:off x="4594549" y="2661151"/>
            <a:ext cx="3088433"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Lato" panose="020F0502020204030203" pitchFamily="34" charset="0"/>
              </a:rPr>
              <a:t>The variance-covariance method, also known as the parametric method, uses historical price movements of a security or portfolio and uses probability theory to calculate the maximum loss</a:t>
            </a:r>
          </a:p>
          <a:p>
            <a:pPr marL="285750" indent="-285750">
              <a:buFont typeface="Arial" panose="020B0604020202020204" pitchFamily="34" charset="0"/>
              <a:buChar char="•"/>
            </a:pPr>
            <a:r>
              <a:rPr lang="en-US" sz="1600" dirty="0">
                <a:latin typeface="Lato" panose="020F0502020204030203" pitchFamily="34" charset="0"/>
              </a:rPr>
              <a:t>Fundamental assumption is that returns are normally distributed and like past returns</a:t>
            </a:r>
          </a:p>
          <a:p>
            <a:pPr marL="285750" indent="-285750">
              <a:buFont typeface="Arial" panose="020B0604020202020204" pitchFamily="34" charset="0"/>
              <a:buChar char="•"/>
            </a:pPr>
            <a:r>
              <a:rPr lang="en-US" sz="1600" dirty="0">
                <a:latin typeface="Lato" panose="020F0502020204030203" pitchFamily="34" charset="0"/>
              </a:rPr>
              <a:t>Uses a variance-covariance matrix to calculate volatility</a:t>
            </a:r>
          </a:p>
        </p:txBody>
      </p:sp>
      <p:sp>
        <p:nvSpPr>
          <p:cNvPr id="17" name="TextBox 16">
            <a:extLst>
              <a:ext uri="{FF2B5EF4-FFF2-40B4-BE49-F238E27FC236}">
                <a16:creationId xmlns:a16="http://schemas.microsoft.com/office/drawing/2014/main" id="{C16C2E63-5937-5266-B5F5-F765B60690BB}"/>
              </a:ext>
            </a:extLst>
          </p:cNvPr>
          <p:cNvSpPr txBox="1"/>
          <p:nvPr/>
        </p:nvSpPr>
        <p:spPr>
          <a:xfrm>
            <a:off x="8350898" y="2661151"/>
            <a:ext cx="3088433"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Lato" panose="020F0502020204030203" pitchFamily="34" charset="0"/>
              </a:rPr>
              <a:t>The Monte Carlo method simulates downside risk by using historical data</a:t>
            </a:r>
          </a:p>
          <a:p>
            <a:pPr marL="285750" indent="-285750">
              <a:buFont typeface="Arial" panose="020B0604020202020204" pitchFamily="34" charset="0"/>
              <a:buChar char="•"/>
            </a:pPr>
            <a:r>
              <a:rPr lang="en-US" sz="1600" dirty="0">
                <a:latin typeface="Lato" panose="020F0502020204030203" pitchFamily="34" charset="0"/>
              </a:rPr>
              <a:t>Again, assumes some continuity of historical returns; however, you can change this to reflect a non-normal distribution if desired</a:t>
            </a:r>
          </a:p>
        </p:txBody>
      </p:sp>
      <p:sp>
        <p:nvSpPr>
          <p:cNvPr id="18" name="TextBox 17">
            <a:extLst>
              <a:ext uri="{FF2B5EF4-FFF2-40B4-BE49-F238E27FC236}">
                <a16:creationId xmlns:a16="http://schemas.microsoft.com/office/drawing/2014/main" id="{32B55CED-3900-09D0-1D1A-E3FF53671F93}"/>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3</a:t>
            </a:r>
          </a:p>
        </p:txBody>
      </p:sp>
    </p:spTree>
    <p:extLst>
      <p:ext uri="{BB962C8B-B14F-4D97-AF65-F5344CB8AC3E}">
        <p14:creationId xmlns:p14="http://schemas.microsoft.com/office/powerpoint/2010/main" val="262131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F7F0E2-FB09-E8E2-1964-2D41A4D318D0}"/>
              </a:ext>
            </a:extLst>
          </p:cNvPr>
          <p:cNvSpPr txBox="1"/>
          <p:nvPr/>
        </p:nvSpPr>
        <p:spPr>
          <a:xfrm>
            <a:off x="923731" y="1058946"/>
            <a:ext cx="3620277" cy="461665"/>
          </a:xfrm>
          <a:prstGeom prst="rect">
            <a:avLst/>
          </a:prstGeom>
          <a:noFill/>
        </p:spPr>
        <p:txBody>
          <a:bodyPr wrap="square" rtlCol="0">
            <a:spAutoFit/>
          </a:bodyPr>
          <a:lstStyle/>
          <a:p>
            <a:r>
              <a:rPr lang="en-US" sz="2400" b="1" dirty="0">
                <a:latin typeface="Lato" panose="020F0502020204030203" pitchFamily="34" charset="0"/>
              </a:rPr>
              <a:t>One Security </a:t>
            </a:r>
            <a:r>
              <a:rPr lang="en-US" sz="2400" b="1" dirty="0" err="1">
                <a:latin typeface="Lato" panose="020F0502020204030203" pitchFamily="34" charset="0"/>
              </a:rPr>
              <a:t>VaR</a:t>
            </a:r>
            <a:endParaRPr lang="en-US" sz="2400" b="1" dirty="0">
              <a:latin typeface="Lato" panose="020F0502020204030203" pitchFamily="34" charset="0"/>
            </a:endParaRPr>
          </a:p>
        </p:txBody>
      </p:sp>
      <p:pic>
        <p:nvPicPr>
          <p:cNvPr id="7170" name="Picture 2">
            <a:extLst>
              <a:ext uri="{FF2B5EF4-FFF2-40B4-BE49-F238E27FC236}">
                <a16:creationId xmlns:a16="http://schemas.microsoft.com/office/drawing/2014/main" id="{8DB6FBC4-0A82-589D-BE8C-369E97EAF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31" y="2260761"/>
            <a:ext cx="5068563" cy="34137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23789A-AE81-9924-394C-6A2E66CA76FB}"/>
              </a:ext>
            </a:extLst>
          </p:cNvPr>
          <p:cNvSpPr txBox="1"/>
          <p:nvPr/>
        </p:nvSpPr>
        <p:spPr>
          <a:xfrm>
            <a:off x="923731" y="1608914"/>
            <a:ext cx="10515600" cy="307777"/>
          </a:xfrm>
          <a:prstGeom prst="rect">
            <a:avLst/>
          </a:prstGeom>
          <a:noFill/>
        </p:spPr>
        <p:txBody>
          <a:bodyPr wrap="square" rtlCol="0">
            <a:spAutoFit/>
          </a:bodyPr>
          <a:lstStyle/>
          <a:p>
            <a:r>
              <a:rPr lang="en-US" sz="1400" b="1" dirty="0">
                <a:solidFill>
                  <a:srgbClr val="C2383A"/>
                </a:solidFill>
                <a:latin typeface="Lato" panose="020F0502020204030203" pitchFamily="34" charset="0"/>
              </a:rPr>
              <a:t>This is an example of calculating </a:t>
            </a:r>
            <a:r>
              <a:rPr lang="en-US" sz="1400" b="1" dirty="0" err="1">
                <a:solidFill>
                  <a:srgbClr val="C2383A"/>
                </a:solidFill>
                <a:latin typeface="Lato" panose="020F0502020204030203" pitchFamily="34" charset="0"/>
              </a:rPr>
              <a:t>VaR</a:t>
            </a:r>
            <a:r>
              <a:rPr lang="en-US" sz="1400" b="1" dirty="0">
                <a:solidFill>
                  <a:srgbClr val="C2383A"/>
                </a:solidFill>
                <a:latin typeface="Lato" panose="020F0502020204030203" pitchFamily="34" charset="0"/>
              </a:rPr>
              <a:t> using Apple’s stock (AAPL)</a:t>
            </a:r>
          </a:p>
        </p:txBody>
      </p:sp>
      <p:sp>
        <p:nvSpPr>
          <p:cNvPr id="4" name="Oval 3">
            <a:extLst>
              <a:ext uri="{FF2B5EF4-FFF2-40B4-BE49-F238E27FC236}">
                <a16:creationId xmlns:a16="http://schemas.microsoft.com/office/drawing/2014/main" id="{4520AF30-2D70-E95F-1B14-47235F0F157B}"/>
              </a:ext>
            </a:extLst>
          </p:cNvPr>
          <p:cNvSpPr/>
          <p:nvPr/>
        </p:nvSpPr>
        <p:spPr>
          <a:xfrm rot="20862140">
            <a:off x="1733558" y="4488502"/>
            <a:ext cx="1698424" cy="79897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A35F72-386F-18FB-DF61-9B9302EEE8C2}"/>
                  </a:ext>
                </a:extLst>
              </p:cNvPr>
              <p:cNvSpPr txBox="1"/>
              <p:nvPr/>
            </p:nvSpPr>
            <p:spPr>
              <a:xfrm>
                <a:off x="5992294" y="1762803"/>
                <a:ext cx="6097554"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𝑉𝑎</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𝐴𝐴𝑃𝐿</m:t>
                          </m:r>
                        </m:sub>
                      </m:sSub>
                      <m:r>
                        <a:rPr lang="en-US" i="0">
                          <a:latin typeface="Cambria Math" panose="02040503050406030204" pitchFamily="18" charset="0"/>
                        </a:rPr>
                        <m:t>=95%</m:t>
                      </m:r>
                      <m:r>
                        <a:rPr lang="en-US" i="1">
                          <a:latin typeface="Cambria Math" panose="02040503050406030204" pitchFamily="18" charset="0"/>
                        </a:rPr>
                        <m:t>𝐶𝐼</m:t>
                      </m:r>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i="0">
                                      <a:latin typeface="Cambria Math" panose="02040503050406030204" pitchFamily="18" charset="0"/>
                                    </a:rPr>
                                    <m:t>−1</m:t>
                                  </m:r>
                                </m:sub>
                              </m:sSub>
                            </m:den>
                          </m:f>
                        </m:e>
                      </m:d>
                    </m:oMath>
                  </m:oMathPara>
                </a14:m>
                <a:endParaRPr lang="en-US" dirty="0"/>
              </a:p>
            </p:txBody>
          </p:sp>
        </mc:Choice>
        <mc:Fallback xmlns="">
          <p:sp>
            <p:nvSpPr>
              <p:cNvPr id="19" name="TextBox 18">
                <a:extLst>
                  <a:ext uri="{FF2B5EF4-FFF2-40B4-BE49-F238E27FC236}">
                    <a16:creationId xmlns:a16="http://schemas.microsoft.com/office/drawing/2014/main" id="{17A35F72-386F-18FB-DF61-9B9302EEE8C2}"/>
                  </a:ext>
                </a:extLst>
              </p:cNvPr>
              <p:cNvSpPr txBox="1">
                <a:spLocks noRot="1" noChangeAspect="1" noMove="1" noResize="1" noEditPoints="1" noAdjustHandles="1" noChangeArrowheads="1" noChangeShapeType="1" noTextEdit="1"/>
              </p:cNvSpPr>
              <p:nvPr/>
            </p:nvSpPr>
            <p:spPr>
              <a:xfrm>
                <a:off x="5992294" y="1762803"/>
                <a:ext cx="6097554" cy="7146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2A27D2F-0D68-E515-34FF-6E6FB506C4F9}"/>
                  </a:ext>
                </a:extLst>
              </p:cNvPr>
              <p:cNvSpPr txBox="1"/>
              <p:nvPr/>
            </p:nvSpPr>
            <p:spPr>
              <a:xfrm>
                <a:off x="6199708" y="2669678"/>
                <a:ext cx="60975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3.26%</m:t>
                          </m:r>
                        </m:e>
                      </m:d>
                    </m:oMath>
                  </m:oMathPara>
                </a14:m>
                <a:endParaRPr lang="en-US" dirty="0"/>
              </a:p>
            </p:txBody>
          </p:sp>
        </mc:Choice>
        <mc:Fallback xmlns="">
          <p:sp>
            <p:nvSpPr>
              <p:cNvPr id="21" name="TextBox 20">
                <a:extLst>
                  <a:ext uri="{FF2B5EF4-FFF2-40B4-BE49-F238E27FC236}">
                    <a16:creationId xmlns:a16="http://schemas.microsoft.com/office/drawing/2014/main" id="{A2A27D2F-0D68-E515-34FF-6E6FB506C4F9}"/>
                  </a:ext>
                </a:extLst>
              </p:cNvPr>
              <p:cNvSpPr txBox="1">
                <a:spLocks noRot="1" noChangeAspect="1" noMove="1" noResize="1" noEditPoints="1" noAdjustHandles="1" noChangeArrowheads="1" noChangeShapeType="1" noTextEdit="1"/>
              </p:cNvSpPr>
              <p:nvPr/>
            </p:nvSpPr>
            <p:spPr>
              <a:xfrm>
                <a:off x="6199708" y="2669678"/>
                <a:ext cx="6097554" cy="369332"/>
              </a:xfrm>
              <a:prstGeom prst="rect">
                <a:avLst/>
              </a:prstGeom>
              <a:blipFill>
                <a:blip r:embed="rId5"/>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EDC6300-5D21-B74F-2398-D61A45002373}"/>
              </a:ext>
            </a:extLst>
          </p:cNvPr>
          <p:cNvSpPr txBox="1"/>
          <p:nvPr/>
        </p:nvSpPr>
        <p:spPr>
          <a:xfrm>
            <a:off x="6895322" y="3261260"/>
            <a:ext cx="4372947" cy="2585323"/>
          </a:xfrm>
          <a:prstGeom prst="rect">
            <a:avLst/>
          </a:prstGeom>
          <a:noFill/>
          <a:ln w="28575">
            <a:solidFill>
              <a:srgbClr val="56C5BA"/>
            </a:solidFill>
          </a:ln>
        </p:spPr>
        <p:txBody>
          <a:bodyPr wrap="square" rtlCol="0">
            <a:spAutoFit/>
          </a:bodyPr>
          <a:lstStyle/>
          <a:p>
            <a:r>
              <a:rPr lang="en-US" b="1" dirty="0">
                <a:latin typeface="Lato" panose="020F0502020204030203" pitchFamily="34" charset="0"/>
              </a:rPr>
              <a:t>What does this mean?</a:t>
            </a:r>
          </a:p>
          <a:p>
            <a:endParaRPr lang="en-US" b="1" dirty="0">
              <a:latin typeface="Lato" panose="020F0502020204030203" pitchFamily="34" charset="0"/>
            </a:endParaRPr>
          </a:p>
          <a:p>
            <a:r>
              <a:rPr lang="en-US" dirty="0">
                <a:latin typeface="Lato" panose="020F0502020204030203" pitchFamily="34" charset="0"/>
              </a:rPr>
              <a:t>Here, we are saying (</a:t>
            </a:r>
            <a:r>
              <a:rPr lang="en-US" b="0" i="0" dirty="0">
                <a:solidFill>
                  <a:srgbClr val="4D5551"/>
                </a:solidFill>
                <a:effectLst/>
                <a:latin typeface="Lato" panose="020F0502020204030203" pitchFamily="34" charset="0"/>
              </a:rPr>
              <a:t>with 95% confidenc</a:t>
            </a:r>
            <a:r>
              <a:rPr lang="en-US" dirty="0">
                <a:solidFill>
                  <a:srgbClr val="4D5551"/>
                </a:solidFill>
                <a:latin typeface="Lato" panose="020F0502020204030203" pitchFamily="34" charset="0"/>
              </a:rPr>
              <a:t>e)</a:t>
            </a:r>
            <a:r>
              <a:rPr lang="en-US" b="0" i="0" dirty="0">
                <a:solidFill>
                  <a:srgbClr val="4D5551"/>
                </a:solidFill>
                <a:effectLst/>
                <a:latin typeface="Lato" panose="020F0502020204030203" pitchFamily="34" charset="0"/>
              </a:rPr>
              <a:t> that AAPL’s share price will not exceed losses greater than 3.26% over a one-day period.</a:t>
            </a:r>
          </a:p>
          <a:p>
            <a:endParaRPr lang="en-US" dirty="0">
              <a:solidFill>
                <a:srgbClr val="4D5551"/>
              </a:solidFill>
              <a:latin typeface="Lato" panose="020F0502020204030203" pitchFamily="34" charset="0"/>
            </a:endParaRPr>
          </a:p>
          <a:p>
            <a:r>
              <a:rPr lang="en-US" dirty="0">
                <a:solidFill>
                  <a:srgbClr val="4D5551"/>
                </a:solidFill>
                <a:latin typeface="Lato" panose="020F0502020204030203" pitchFamily="34" charset="0"/>
              </a:rPr>
              <a:t>This can be multiplied by your position to give an amount of money (e.g., $3,260)</a:t>
            </a:r>
            <a:endParaRPr lang="en-US" dirty="0">
              <a:latin typeface="Lato" panose="020F0502020204030203" pitchFamily="34" charset="0"/>
            </a:endParaRPr>
          </a:p>
        </p:txBody>
      </p:sp>
      <p:sp>
        <p:nvSpPr>
          <p:cNvPr id="23" name="TextBox 22">
            <a:extLst>
              <a:ext uri="{FF2B5EF4-FFF2-40B4-BE49-F238E27FC236}">
                <a16:creationId xmlns:a16="http://schemas.microsoft.com/office/drawing/2014/main" id="{19A6ED50-A69E-7C98-CB4C-97BE9F39E127}"/>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4</a:t>
            </a:r>
          </a:p>
        </p:txBody>
      </p:sp>
      <p:sp>
        <p:nvSpPr>
          <p:cNvPr id="24" name="TextBox 23">
            <a:extLst>
              <a:ext uri="{FF2B5EF4-FFF2-40B4-BE49-F238E27FC236}">
                <a16:creationId xmlns:a16="http://schemas.microsoft.com/office/drawing/2014/main" id="{ECE8BB1C-0ED1-CCD4-112F-BE9079F86C0B}"/>
              </a:ext>
            </a:extLst>
          </p:cNvPr>
          <p:cNvSpPr txBox="1"/>
          <p:nvPr/>
        </p:nvSpPr>
        <p:spPr>
          <a:xfrm>
            <a:off x="923731" y="6167535"/>
            <a:ext cx="7641771" cy="276999"/>
          </a:xfrm>
          <a:prstGeom prst="rect">
            <a:avLst/>
          </a:prstGeom>
          <a:noFill/>
        </p:spPr>
        <p:txBody>
          <a:bodyPr wrap="square" rtlCol="0">
            <a:spAutoFit/>
          </a:bodyPr>
          <a:lstStyle/>
          <a:p>
            <a:r>
              <a:rPr lang="en-US" sz="1200" dirty="0">
                <a:latin typeface="Lato" panose="020F0502020204030203" pitchFamily="34" charset="0"/>
              </a:rPr>
              <a:t>To do this for a portfolio, you simply calculate daily returns for that portfolio (assuming no redistributions)</a:t>
            </a:r>
          </a:p>
        </p:txBody>
      </p:sp>
    </p:spTree>
    <p:extLst>
      <p:ext uri="{BB962C8B-B14F-4D97-AF65-F5344CB8AC3E}">
        <p14:creationId xmlns:p14="http://schemas.microsoft.com/office/powerpoint/2010/main" val="332886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A06162-2FE9-4F05-DF02-990A8DC62672}"/>
              </a:ext>
            </a:extLst>
          </p:cNvPr>
          <p:cNvSpPr txBox="1"/>
          <p:nvPr/>
        </p:nvSpPr>
        <p:spPr>
          <a:xfrm>
            <a:off x="923730" y="1175657"/>
            <a:ext cx="3834882" cy="461665"/>
          </a:xfrm>
          <a:prstGeom prst="rect">
            <a:avLst/>
          </a:prstGeom>
          <a:noFill/>
        </p:spPr>
        <p:txBody>
          <a:bodyPr wrap="square" rtlCol="0">
            <a:spAutoFit/>
          </a:bodyPr>
          <a:lstStyle/>
          <a:p>
            <a:r>
              <a:rPr lang="en-US" sz="2400" b="1" dirty="0">
                <a:latin typeface="Lato" panose="020F0502020204030203" pitchFamily="34" charset="0"/>
              </a:rPr>
              <a:t>Historical method</a:t>
            </a:r>
          </a:p>
        </p:txBody>
      </p:sp>
      <p:sp>
        <p:nvSpPr>
          <p:cNvPr id="4" name="TextBox 3">
            <a:extLst>
              <a:ext uri="{FF2B5EF4-FFF2-40B4-BE49-F238E27FC236}">
                <a16:creationId xmlns:a16="http://schemas.microsoft.com/office/drawing/2014/main" id="{98DAC709-3CA0-428C-C23C-9FF611E0C517}"/>
              </a:ext>
            </a:extLst>
          </p:cNvPr>
          <p:cNvSpPr txBox="1"/>
          <p:nvPr/>
        </p:nvSpPr>
        <p:spPr>
          <a:xfrm>
            <a:off x="923731" y="1637322"/>
            <a:ext cx="10515600" cy="523220"/>
          </a:xfrm>
          <a:prstGeom prst="rect">
            <a:avLst/>
          </a:prstGeom>
          <a:noFill/>
        </p:spPr>
        <p:txBody>
          <a:bodyPr wrap="square" rtlCol="0">
            <a:spAutoFit/>
          </a:bodyPr>
          <a:lstStyle/>
          <a:p>
            <a:r>
              <a:rPr lang="en-US" sz="1400" b="1" dirty="0">
                <a:solidFill>
                  <a:srgbClr val="C2383A"/>
                </a:solidFill>
                <a:latin typeface="Lato" panose="020F0502020204030203" pitchFamily="34" charset="0"/>
              </a:rPr>
              <a:t>Each of the next three slides goes through a different calculation of the current </a:t>
            </a:r>
            <a:r>
              <a:rPr lang="en-US" sz="1400" b="1" dirty="0" err="1">
                <a:solidFill>
                  <a:srgbClr val="C2383A"/>
                </a:solidFill>
                <a:latin typeface="Lato" panose="020F0502020204030203" pitchFamily="34" charset="0"/>
              </a:rPr>
              <a:t>VaR</a:t>
            </a:r>
            <a:r>
              <a:rPr lang="en-US" sz="1400" b="1" dirty="0">
                <a:solidFill>
                  <a:srgbClr val="C2383A"/>
                </a:solidFill>
                <a:latin typeface="Lato" panose="020F0502020204030203" pitchFamily="34" charset="0"/>
              </a:rPr>
              <a:t> of the Boston University Investment Club portfolio. Note that the estimated current value of the portfolio is $775,575.24</a:t>
            </a:r>
          </a:p>
        </p:txBody>
      </p:sp>
      <p:sp>
        <p:nvSpPr>
          <p:cNvPr id="8" name="TextBox 7">
            <a:extLst>
              <a:ext uri="{FF2B5EF4-FFF2-40B4-BE49-F238E27FC236}">
                <a16:creationId xmlns:a16="http://schemas.microsoft.com/office/drawing/2014/main" id="{944B36C6-F0BE-9A96-F563-093691894AA3}"/>
              </a:ext>
            </a:extLst>
          </p:cNvPr>
          <p:cNvSpPr txBox="1"/>
          <p:nvPr/>
        </p:nvSpPr>
        <p:spPr>
          <a:xfrm>
            <a:off x="923730" y="6167534"/>
            <a:ext cx="7240555" cy="276999"/>
          </a:xfrm>
          <a:prstGeom prst="rect">
            <a:avLst/>
          </a:prstGeom>
          <a:noFill/>
        </p:spPr>
        <p:txBody>
          <a:bodyPr wrap="square" rtlCol="0">
            <a:spAutoFit/>
          </a:bodyPr>
          <a:lstStyle/>
          <a:p>
            <a:r>
              <a:rPr lang="en-US" sz="1200" dirty="0">
                <a:latin typeface="Lato" panose="020F0502020204030203" pitchFamily="34" charset="0"/>
              </a:rPr>
              <a:t>Portfolio composition is from late 2021 and may not reflect current positions of the club</a:t>
            </a:r>
          </a:p>
        </p:txBody>
      </p:sp>
      <p:sp>
        <p:nvSpPr>
          <p:cNvPr id="9" name="TextBox 8">
            <a:extLst>
              <a:ext uri="{FF2B5EF4-FFF2-40B4-BE49-F238E27FC236}">
                <a16:creationId xmlns:a16="http://schemas.microsoft.com/office/drawing/2014/main" id="{2EFC1F7D-7AE1-F3DE-D77C-6B89F5E1749D}"/>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5</a:t>
            </a:r>
          </a:p>
        </p:txBody>
      </p:sp>
      <p:pic>
        <p:nvPicPr>
          <p:cNvPr id="6146" name="Picture 2">
            <a:extLst>
              <a:ext uri="{FF2B5EF4-FFF2-40B4-BE49-F238E27FC236}">
                <a16:creationId xmlns:a16="http://schemas.microsoft.com/office/drawing/2014/main" id="{286EBC83-D4A7-970E-21B9-A584F7D9B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90" y="2205060"/>
            <a:ext cx="4180019" cy="259810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9A2C88E4-919A-BA0A-A229-97D4A547D85D}"/>
              </a:ext>
            </a:extLst>
          </p:cNvPr>
          <p:cNvCxnSpPr>
            <a:cxnSpLocks/>
          </p:cNvCxnSpPr>
          <p:nvPr/>
        </p:nvCxnSpPr>
        <p:spPr>
          <a:xfrm>
            <a:off x="5424195" y="3037115"/>
            <a:ext cx="317241" cy="1105716"/>
          </a:xfrm>
          <a:prstGeom prst="straightConnector1">
            <a:avLst/>
          </a:prstGeom>
          <a:ln>
            <a:solidFill>
              <a:srgbClr val="56C5BA"/>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0007AE-7366-52A9-E8F3-D377407DDE97}"/>
              </a:ext>
            </a:extLst>
          </p:cNvPr>
          <p:cNvCxnSpPr>
            <a:cxnSpLocks/>
          </p:cNvCxnSpPr>
          <p:nvPr/>
        </p:nvCxnSpPr>
        <p:spPr>
          <a:xfrm>
            <a:off x="5066522" y="3948428"/>
            <a:ext cx="432317" cy="519435"/>
          </a:xfrm>
          <a:prstGeom prst="straightConnector1">
            <a:avLst/>
          </a:prstGeom>
          <a:ln>
            <a:solidFill>
              <a:srgbClr val="56C5BA"/>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C56097-68C7-2DF4-3DDA-0ABD82661F02}"/>
              </a:ext>
            </a:extLst>
          </p:cNvPr>
          <p:cNvSpPr txBox="1"/>
          <p:nvPr/>
        </p:nvSpPr>
        <p:spPr>
          <a:xfrm>
            <a:off x="5066522" y="2776330"/>
            <a:ext cx="466531" cy="261610"/>
          </a:xfrm>
          <a:prstGeom prst="rect">
            <a:avLst/>
          </a:prstGeom>
          <a:noFill/>
        </p:spPr>
        <p:txBody>
          <a:bodyPr wrap="square" rtlCol="0">
            <a:spAutoFit/>
          </a:bodyPr>
          <a:lstStyle/>
          <a:p>
            <a:r>
              <a:rPr lang="en-US" sz="1100" dirty="0">
                <a:latin typeface="Lato" panose="020F0502020204030203" pitchFamily="34" charset="0"/>
              </a:rPr>
              <a:t>95%</a:t>
            </a:r>
          </a:p>
        </p:txBody>
      </p:sp>
      <p:sp>
        <p:nvSpPr>
          <p:cNvPr id="20" name="TextBox 19">
            <a:extLst>
              <a:ext uri="{FF2B5EF4-FFF2-40B4-BE49-F238E27FC236}">
                <a16:creationId xmlns:a16="http://schemas.microsoft.com/office/drawing/2014/main" id="{159ED15D-BF5F-D7FA-73C0-A6B05F79B11B}"/>
              </a:ext>
            </a:extLst>
          </p:cNvPr>
          <p:cNvSpPr txBox="1"/>
          <p:nvPr/>
        </p:nvSpPr>
        <p:spPr>
          <a:xfrm>
            <a:off x="4660664" y="3686818"/>
            <a:ext cx="466531" cy="261610"/>
          </a:xfrm>
          <a:prstGeom prst="rect">
            <a:avLst/>
          </a:prstGeom>
          <a:noFill/>
        </p:spPr>
        <p:txBody>
          <a:bodyPr wrap="square" rtlCol="0">
            <a:spAutoFit/>
          </a:bodyPr>
          <a:lstStyle/>
          <a:p>
            <a:r>
              <a:rPr lang="en-US" sz="1100" dirty="0">
                <a:latin typeface="Lato" panose="020F0502020204030203" pitchFamily="34" charset="0"/>
              </a:rPr>
              <a:t>99%</a:t>
            </a:r>
          </a:p>
        </p:txBody>
      </p:sp>
      <p:graphicFrame>
        <p:nvGraphicFramePr>
          <p:cNvPr id="21" name="Table 21">
            <a:extLst>
              <a:ext uri="{FF2B5EF4-FFF2-40B4-BE49-F238E27FC236}">
                <a16:creationId xmlns:a16="http://schemas.microsoft.com/office/drawing/2014/main" id="{C805FF70-B8EE-7C23-9C4C-DDC1D397613B}"/>
              </a:ext>
            </a:extLst>
          </p:cNvPr>
          <p:cNvGraphicFramePr>
            <a:graphicFrameLocks noGrp="1"/>
          </p:cNvGraphicFramePr>
          <p:nvPr>
            <p:extLst>
              <p:ext uri="{D42A27DB-BD31-4B8C-83A1-F6EECF244321}">
                <p14:modId xmlns:p14="http://schemas.microsoft.com/office/powerpoint/2010/main" val="2936641473"/>
              </p:ext>
            </p:extLst>
          </p:nvPr>
        </p:nvGraphicFramePr>
        <p:xfrm>
          <a:off x="2264661" y="4912902"/>
          <a:ext cx="7662678" cy="914400"/>
        </p:xfrm>
        <a:graphic>
          <a:graphicData uri="http://schemas.openxmlformats.org/drawingml/2006/table">
            <a:tbl>
              <a:tblPr firstRow="1" bandRow="1">
                <a:tableStyleId>{5940675A-B579-460E-94D1-54222C63F5DA}</a:tableStyleId>
              </a:tblPr>
              <a:tblGrid>
                <a:gridCol w="1277113">
                  <a:extLst>
                    <a:ext uri="{9D8B030D-6E8A-4147-A177-3AD203B41FA5}">
                      <a16:colId xmlns:a16="http://schemas.microsoft.com/office/drawing/2014/main" val="4104647941"/>
                    </a:ext>
                  </a:extLst>
                </a:gridCol>
                <a:gridCol w="1277113">
                  <a:extLst>
                    <a:ext uri="{9D8B030D-6E8A-4147-A177-3AD203B41FA5}">
                      <a16:colId xmlns:a16="http://schemas.microsoft.com/office/drawing/2014/main" val="3988501987"/>
                    </a:ext>
                  </a:extLst>
                </a:gridCol>
                <a:gridCol w="1277113">
                  <a:extLst>
                    <a:ext uri="{9D8B030D-6E8A-4147-A177-3AD203B41FA5}">
                      <a16:colId xmlns:a16="http://schemas.microsoft.com/office/drawing/2014/main" val="529780992"/>
                    </a:ext>
                  </a:extLst>
                </a:gridCol>
                <a:gridCol w="1277113">
                  <a:extLst>
                    <a:ext uri="{9D8B030D-6E8A-4147-A177-3AD203B41FA5}">
                      <a16:colId xmlns:a16="http://schemas.microsoft.com/office/drawing/2014/main" val="1961954695"/>
                    </a:ext>
                  </a:extLst>
                </a:gridCol>
                <a:gridCol w="1277113">
                  <a:extLst>
                    <a:ext uri="{9D8B030D-6E8A-4147-A177-3AD203B41FA5}">
                      <a16:colId xmlns:a16="http://schemas.microsoft.com/office/drawing/2014/main" val="2741922780"/>
                    </a:ext>
                  </a:extLst>
                </a:gridCol>
                <a:gridCol w="1277113">
                  <a:extLst>
                    <a:ext uri="{9D8B030D-6E8A-4147-A177-3AD203B41FA5}">
                      <a16:colId xmlns:a16="http://schemas.microsoft.com/office/drawing/2014/main" val="2138875374"/>
                    </a:ext>
                  </a:extLst>
                </a:gridCol>
              </a:tblGrid>
              <a:tr h="288055">
                <a:tc>
                  <a:txBody>
                    <a:bodyPr/>
                    <a:lstStyle/>
                    <a:p>
                      <a:r>
                        <a:rPr lang="en-US" sz="1400" dirty="0">
                          <a:solidFill>
                            <a:schemeClr val="bg1"/>
                          </a:solidFill>
                          <a:latin typeface="Lato" panose="020F0502020204030203" pitchFamily="34" charset="0"/>
                        </a:rPr>
                        <a:t>Day</a:t>
                      </a:r>
                    </a:p>
                  </a:txBody>
                  <a:tcPr>
                    <a:solidFill>
                      <a:srgbClr val="56C5BA"/>
                    </a:solidFill>
                  </a:tcPr>
                </a:tc>
                <a:tc>
                  <a:txBody>
                    <a:bodyPr/>
                    <a:lstStyle/>
                    <a:p>
                      <a:r>
                        <a:rPr lang="en-US" sz="1400" dirty="0">
                          <a:solidFill>
                            <a:schemeClr val="bg1"/>
                          </a:solidFill>
                          <a:latin typeface="Lato" panose="020F0502020204030203" pitchFamily="34" charset="0"/>
                        </a:rPr>
                        <a:t>1</a:t>
                      </a:r>
                    </a:p>
                  </a:txBody>
                  <a:tcPr>
                    <a:solidFill>
                      <a:srgbClr val="56C5BA"/>
                    </a:solidFill>
                  </a:tcPr>
                </a:tc>
                <a:tc>
                  <a:txBody>
                    <a:bodyPr/>
                    <a:lstStyle/>
                    <a:p>
                      <a:r>
                        <a:rPr lang="en-US" sz="1400" dirty="0">
                          <a:solidFill>
                            <a:schemeClr val="bg1"/>
                          </a:solidFill>
                          <a:latin typeface="Lato" panose="020F0502020204030203" pitchFamily="34" charset="0"/>
                        </a:rPr>
                        <a:t>2</a:t>
                      </a:r>
                    </a:p>
                  </a:txBody>
                  <a:tcPr>
                    <a:solidFill>
                      <a:srgbClr val="56C5BA"/>
                    </a:solidFill>
                  </a:tcPr>
                </a:tc>
                <a:tc>
                  <a:txBody>
                    <a:bodyPr/>
                    <a:lstStyle/>
                    <a:p>
                      <a:r>
                        <a:rPr lang="en-US" sz="1400" dirty="0">
                          <a:solidFill>
                            <a:schemeClr val="bg1"/>
                          </a:solidFill>
                          <a:latin typeface="Lato" panose="020F0502020204030203" pitchFamily="34" charset="0"/>
                        </a:rPr>
                        <a:t>3</a:t>
                      </a:r>
                    </a:p>
                  </a:txBody>
                  <a:tcPr>
                    <a:solidFill>
                      <a:srgbClr val="56C5BA"/>
                    </a:solidFill>
                  </a:tcPr>
                </a:tc>
                <a:tc>
                  <a:txBody>
                    <a:bodyPr/>
                    <a:lstStyle/>
                    <a:p>
                      <a:r>
                        <a:rPr lang="en-US" sz="1400" dirty="0">
                          <a:solidFill>
                            <a:schemeClr val="bg1"/>
                          </a:solidFill>
                          <a:latin typeface="Lato" panose="020F0502020204030203" pitchFamily="34" charset="0"/>
                        </a:rPr>
                        <a:t>4</a:t>
                      </a:r>
                    </a:p>
                  </a:txBody>
                  <a:tcPr>
                    <a:solidFill>
                      <a:srgbClr val="56C5BA"/>
                    </a:solidFill>
                  </a:tcPr>
                </a:tc>
                <a:tc>
                  <a:txBody>
                    <a:bodyPr/>
                    <a:lstStyle/>
                    <a:p>
                      <a:r>
                        <a:rPr lang="en-US" sz="1400" dirty="0">
                          <a:solidFill>
                            <a:schemeClr val="bg1"/>
                          </a:solidFill>
                          <a:latin typeface="Lato" panose="020F0502020204030203" pitchFamily="34" charset="0"/>
                        </a:rPr>
                        <a:t>5</a:t>
                      </a:r>
                    </a:p>
                  </a:txBody>
                  <a:tcPr>
                    <a:solidFill>
                      <a:srgbClr val="56C5BA"/>
                    </a:solidFill>
                  </a:tcPr>
                </a:tc>
                <a:extLst>
                  <a:ext uri="{0D108BD9-81ED-4DB2-BD59-A6C34878D82A}">
                    <a16:rowId xmlns:a16="http://schemas.microsoft.com/office/drawing/2014/main" val="3318566980"/>
                  </a:ext>
                </a:extLst>
              </a:tr>
              <a:tr h="288055">
                <a:tc>
                  <a:txBody>
                    <a:bodyPr/>
                    <a:lstStyle/>
                    <a:p>
                      <a:r>
                        <a:rPr lang="en-US" sz="1400" dirty="0">
                          <a:solidFill>
                            <a:schemeClr val="bg1"/>
                          </a:solidFill>
                          <a:latin typeface="Lato" panose="020F0502020204030203" pitchFamily="34" charset="0"/>
                        </a:rPr>
                        <a:t>95% </a:t>
                      </a:r>
                      <a:r>
                        <a:rPr lang="en-US" sz="1400" dirty="0" err="1">
                          <a:solidFill>
                            <a:schemeClr val="bg1"/>
                          </a:solidFill>
                          <a:latin typeface="Lato" panose="020F0502020204030203" pitchFamily="34" charset="0"/>
                        </a:rPr>
                        <a:t>VaR</a:t>
                      </a:r>
                      <a:endParaRPr lang="en-US" sz="1400" dirty="0">
                        <a:solidFill>
                          <a:schemeClr val="bg1"/>
                        </a:solidFill>
                        <a:latin typeface="Lato" panose="020F0502020204030203" pitchFamily="34" charset="0"/>
                      </a:endParaRPr>
                    </a:p>
                  </a:txBody>
                  <a:tcPr>
                    <a:solidFill>
                      <a:srgbClr val="C2383A"/>
                    </a:solidFill>
                  </a:tcPr>
                </a:tc>
                <a:tc>
                  <a:txBody>
                    <a:bodyPr/>
                    <a:lstStyle/>
                    <a:p>
                      <a:pPr algn="ctr"/>
                      <a:r>
                        <a:rPr lang="en-US" sz="1400" dirty="0">
                          <a:latin typeface="Lato" panose="020F0502020204030203" pitchFamily="34" charset="0"/>
                        </a:rPr>
                        <a:t>-$20,661.73</a:t>
                      </a:r>
                    </a:p>
                  </a:txBody>
                  <a:tcPr/>
                </a:tc>
                <a:tc>
                  <a:txBody>
                    <a:bodyPr/>
                    <a:lstStyle/>
                    <a:p>
                      <a:pPr algn="ctr"/>
                      <a:r>
                        <a:rPr lang="en-US" sz="1400" dirty="0">
                          <a:latin typeface="Lato" panose="020F0502020204030203" pitchFamily="34" charset="0"/>
                        </a:rPr>
                        <a:t>-$29,220.10</a:t>
                      </a:r>
                    </a:p>
                  </a:txBody>
                  <a:tcPr/>
                </a:tc>
                <a:tc>
                  <a:txBody>
                    <a:bodyPr/>
                    <a:lstStyle/>
                    <a:p>
                      <a:pPr algn="ctr"/>
                      <a:r>
                        <a:rPr lang="en-US" sz="1400" dirty="0">
                          <a:latin typeface="Lato" panose="020F0502020204030203" pitchFamily="34" charset="0"/>
                        </a:rPr>
                        <a:t>-$35,787.17</a:t>
                      </a:r>
                    </a:p>
                  </a:txBody>
                  <a:tcPr/>
                </a:tc>
                <a:tc>
                  <a:txBody>
                    <a:bodyPr/>
                    <a:lstStyle/>
                    <a:p>
                      <a:pPr algn="ctr"/>
                      <a:r>
                        <a:rPr lang="en-US" sz="1400" dirty="0">
                          <a:latin typeface="Lato" panose="020F0502020204030203" pitchFamily="34" charset="0"/>
                        </a:rPr>
                        <a:t> -$41,323.46 </a:t>
                      </a:r>
                    </a:p>
                  </a:txBody>
                  <a:tcPr/>
                </a:tc>
                <a:tc>
                  <a:txBody>
                    <a:bodyPr/>
                    <a:lstStyle/>
                    <a:p>
                      <a:pPr algn="ctr"/>
                      <a:r>
                        <a:rPr lang="en-US" sz="1400" dirty="0">
                          <a:latin typeface="Lato" panose="020F0502020204030203" pitchFamily="34" charset="0"/>
                        </a:rPr>
                        <a:t>-$46,201.04</a:t>
                      </a:r>
                    </a:p>
                  </a:txBody>
                  <a:tcPr/>
                </a:tc>
                <a:extLst>
                  <a:ext uri="{0D108BD9-81ED-4DB2-BD59-A6C34878D82A}">
                    <a16:rowId xmlns:a16="http://schemas.microsoft.com/office/drawing/2014/main" val="2182890970"/>
                  </a:ext>
                </a:extLst>
              </a:tr>
              <a:tr h="288055">
                <a:tc>
                  <a:txBody>
                    <a:bodyPr/>
                    <a:lstStyle/>
                    <a:p>
                      <a:r>
                        <a:rPr lang="en-US" sz="1400" dirty="0">
                          <a:solidFill>
                            <a:schemeClr val="bg1"/>
                          </a:solidFill>
                          <a:latin typeface="Lato" panose="020F0502020204030203" pitchFamily="34" charset="0"/>
                        </a:rPr>
                        <a:t>99% </a:t>
                      </a:r>
                      <a:r>
                        <a:rPr lang="en-US" sz="1400" dirty="0" err="1">
                          <a:solidFill>
                            <a:schemeClr val="bg1"/>
                          </a:solidFill>
                          <a:latin typeface="Lato" panose="020F0502020204030203" pitchFamily="34" charset="0"/>
                        </a:rPr>
                        <a:t>VaR</a:t>
                      </a:r>
                      <a:endParaRPr lang="en-US" sz="1400" dirty="0">
                        <a:solidFill>
                          <a:schemeClr val="bg1"/>
                        </a:solidFill>
                        <a:latin typeface="Lato" panose="020F0502020204030203" pitchFamily="34" charset="0"/>
                      </a:endParaRPr>
                    </a:p>
                  </a:txBody>
                  <a:tcPr>
                    <a:solidFill>
                      <a:srgbClr val="C2383A"/>
                    </a:solidFill>
                  </a:tcPr>
                </a:tc>
                <a:tc>
                  <a:txBody>
                    <a:bodyPr/>
                    <a:lstStyle/>
                    <a:p>
                      <a:pPr algn="ctr"/>
                      <a:r>
                        <a:rPr lang="en-US" sz="1400" dirty="0">
                          <a:latin typeface="Lato" panose="020F0502020204030203" pitchFamily="34" charset="0"/>
                        </a:rPr>
                        <a:t>-$33,411.55</a:t>
                      </a:r>
                    </a:p>
                  </a:txBody>
                  <a:tcPr/>
                </a:tc>
                <a:tc>
                  <a:txBody>
                    <a:bodyPr/>
                    <a:lstStyle/>
                    <a:p>
                      <a:pPr algn="ctr"/>
                      <a:r>
                        <a:rPr lang="en-US" sz="1400" dirty="0">
                          <a:latin typeface="Lato" panose="020F0502020204030203" pitchFamily="34" charset="0"/>
                        </a:rPr>
                        <a:t>-$47,251.06</a:t>
                      </a:r>
                    </a:p>
                  </a:txBody>
                  <a:tcPr/>
                </a:tc>
                <a:tc>
                  <a:txBody>
                    <a:bodyPr/>
                    <a:lstStyle/>
                    <a:p>
                      <a:pPr algn="ctr"/>
                      <a:r>
                        <a:rPr lang="en-US" sz="1400" dirty="0">
                          <a:latin typeface="Lato" panose="020F0502020204030203" pitchFamily="34" charset="0"/>
                        </a:rPr>
                        <a:t>-$57,870.50</a:t>
                      </a:r>
                    </a:p>
                  </a:txBody>
                  <a:tcPr/>
                </a:tc>
                <a:tc>
                  <a:txBody>
                    <a:bodyPr/>
                    <a:lstStyle/>
                    <a:p>
                      <a:pPr algn="ctr"/>
                      <a:r>
                        <a:rPr lang="en-US" sz="1400" dirty="0">
                          <a:latin typeface="Lato" panose="020F0502020204030203" pitchFamily="34" charset="0"/>
                        </a:rPr>
                        <a:t>-$66,823.10</a:t>
                      </a:r>
                    </a:p>
                  </a:txBody>
                  <a:tcPr/>
                </a:tc>
                <a:tc>
                  <a:txBody>
                    <a:bodyPr/>
                    <a:lstStyle/>
                    <a:p>
                      <a:pPr algn="ctr"/>
                      <a:r>
                        <a:rPr lang="en-US" sz="1400" dirty="0">
                          <a:latin typeface="Lato" panose="020F0502020204030203" pitchFamily="34" charset="0"/>
                        </a:rPr>
                        <a:t>-$74,710.49</a:t>
                      </a:r>
                    </a:p>
                  </a:txBody>
                  <a:tcPr/>
                </a:tc>
                <a:extLst>
                  <a:ext uri="{0D108BD9-81ED-4DB2-BD59-A6C34878D82A}">
                    <a16:rowId xmlns:a16="http://schemas.microsoft.com/office/drawing/2014/main" val="1978762168"/>
                  </a:ext>
                </a:extLst>
              </a:tr>
            </a:tbl>
          </a:graphicData>
        </a:graphic>
      </p:graphicFrame>
    </p:spTree>
    <p:extLst>
      <p:ext uri="{BB962C8B-B14F-4D97-AF65-F5344CB8AC3E}">
        <p14:creationId xmlns:p14="http://schemas.microsoft.com/office/powerpoint/2010/main" val="124118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5BBA68F-5817-4B10-1D5C-9BF36D4379BD}"/>
              </a:ext>
            </a:extLst>
          </p:cNvPr>
          <p:cNvPicPr>
            <a:picLocks noChangeAspect="1"/>
          </p:cNvPicPr>
          <p:nvPr/>
        </p:nvPicPr>
        <p:blipFill>
          <a:blip r:embed="rId3"/>
          <a:stretch>
            <a:fillRect/>
          </a:stretch>
        </p:blipFill>
        <p:spPr>
          <a:xfrm>
            <a:off x="6714860" y="1175657"/>
            <a:ext cx="4355350" cy="1931584"/>
          </a:xfrm>
          <a:prstGeom prst="rect">
            <a:avLst/>
          </a:prstGeom>
        </p:spPr>
      </p:pic>
      <p:graphicFrame>
        <p:nvGraphicFramePr>
          <p:cNvPr id="8" name="Table 21">
            <a:extLst>
              <a:ext uri="{FF2B5EF4-FFF2-40B4-BE49-F238E27FC236}">
                <a16:creationId xmlns:a16="http://schemas.microsoft.com/office/drawing/2014/main" id="{B3667F44-873D-D7A7-1DC3-E7AC12510932}"/>
              </a:ext>
            </a:extLst>
          </p:cNvPr>
          <p:cNvGraphicFramePr>
            <a:graphicFrameLocks noGrp="1"/>
          </p:cNvGraphicFramePr>
          <p:nvPr>
            <p:extLst>
              <p:ext uri="{D42A27DB-BD31-4B8C-83A1-F6EECF244321}">
                <p14:modId xmlns:p14="http://schemas.microsoft.com/office/powerpoint/2010/main" val="1299174305"/>
              </p:ext>
            </p:extLst>
          </p:nvPr>
        </p:nvGraphicFramePr>
        <p:xfrm>
          <a:off x="2264661" y="4912902"/>
          <a:ext cx="7662678" cy="914400"/>
        </p:xfrm>
        <a:graphic>
          <a:graphicData uri="http://schemas.openxmlformats.org/drawingml/2006/table">
            <a:tbl>
              <a:tblPr firstRow="1" bandRow="1">
                <a:tableStyleId>{5940675A-B579-460E-94D1-54222C63F5DA}</a:tableStyleId>
              </a:tblPr>
              <a:tblGrid>
                <a:gridCol w="1277113">
                  <a:extLst>
                    <a:ext uri="{9D8B030D-6E8A-4147-A177-3AD203B41FA5}">
                      <a16:colId xmlns:a16="http://schemas.microsoft.com/office/drawing/2014/main" val="4104647941"/>
                    </a:ext>
                  </a:extLst>
                </a:gridCol>
                <a:gridCol w="1277113">
                  <a:extLst>
                    <a:ext uri="{9D8B030D-6E8A-4147-A177-3AD203B41FA5}">
                      <a16:colId xmlns:a16="http://schemas.microsoft.com/office/drawing/2014/main" val="3988501987"/>
                    </a:ext>
                  </a:extLst>
                </a:gridCol>
                <a:gridCol w="1277113">
                  <a:extLst>
                    <a:ext uri="{9D8B030D-6E8A-4147-A177-3AD203B41FA5}">
                      <a16:colId xmlns:a16="http://schemas.microsoft.com/office/drawing/2014/main" val="529780992"/>
                    </a:ext>
                  </a:extLst>
                </a:gridCol>
                <a:gridCol w="1277113">
                  <a:extLst>
                    <a:ext uri="{9D8B030D-6E8A-4147-A177-3AD203B41FA5}">
                      <a16:colId xmlns:a16="http://schemas.microsoft.com/office/drawing/2014/main" val="1961954695"/>
                    </a:ext>
                  </a:extLst>
                </a:gridCol>
                <a:gridCol w="1277113">
                  <a:extLst>
                    <a:ext uri="{9D8B030D-6E8A-4147-A177-3AD203B41FA5}">
                      <a16:colId xmlns:a16="http://schemas.microsoft.com/office/drawing/2014/main" val="2741922780"/>
                    </a:ext>
                  </a:extLst>
                </a:gridCol>
                <a:gridCol w="1277113">
                  <a:extLst>
                    <a:ext uri="{9D8B030D-6E8A-4147-A177-3AD203B41FA5}">
                      <a16:colId xmlns:a16="http://schemas.microsoft.com/office/drawing/2014/main" val="2138875374"/>
                    </a:ext>
                  </a:extLst>
                </a:gridCol>
              </a:tblGrid>
              <a:tr h="288055">
                <a:tc>
                  <a:txBody>
                    <a:bodyPr/>
                    <a:lstStyle/>
                    <a:p>
                      <a:r>
                        <a:rPr lang="en-US" sz="1400" dirty="0">
                          <a:solidFill>
                            <a:schemeClr val="bg1"/>
                          </a:solidFill>
                          <a:latin typeface="Lato" panose="020F0502020204030203" pitchFamily="34" charset="0"/>
                        </a:rPr>
                        <a:t>Day</a:t>
                      </a:r>
                    </a:p>
                  </a:txBody>
                  <a:tcPr>
                    <a:solidFill>
                      <a:srgbClr val="56C5BA"/>
                    </a:solidFill>
                  </a:tcPr>
                </a:tc>
                <a:tc>
                  <a:txBody>
                    <a:bodyPr/>
                    <a:lstStyle/>
                    <a:p>
                      <a:r>
                        <a:rPr lang="en-US" sz="1400" dirty="0">
                          <a:solidFill>
                            <a:schemeClr val="bg1"/>
                          </a:solidFill>
                          <a:latin typeface="Lato" panose="020F0502020204030203" pitchFamily="34" charset="0"/>
                        </a:rPr>
                        <a:t>1</a:t>
                      </a:r>
                    </a:p>
                  </a:txBody>
                  <a:tcPr>
                    <a:solidFill>
                      <a:srgbClr val="56C5BA"/>
                    </a:solidFill>
                  </a:tcPr>
                </a:tc>
                <a:tc>
                  <a:txBody>
                    <a:bodyPr/>
                    <a:lstStyle/>
                    <a:p>
                      <a:r>
                        <a:rPr lang="en-US" sz="1400" dirty="0">
                          <a:solidFill>
                            <a:schemeClr val="bg1"/>
                          </a:solidFill>
                          <a:latin typeface="Lato" panose="020F0502020204030203" pitchFamily="34" charset="0"/>
                        </a:rPr>
                        <a:t>2</a:t>
                      </a:r>
                    </a:p>
                  </a:txBody>
                  <a:tcPr>
                    <a:solidFill>
                      <a:srgbClr val="56C5BA"/>
                    </a:solidFill>
                  </a:tcPr>
                </a:tc>
                <a:tc>
                  <a:txBody>
                    <a:bodyPr/>
                    <a:lstStyle/>
                    <a:p>
                      <a:r>
                        <a:rPr lang="en-US" sz="1400" dirty="0">
                          <a:solidFill>
                            <a:schemeClr val="bg1"/>
                          </a:solidFill>
                          <a:latin typeface="Lato" panose="020F0502020204030203" pitchFamily="34" charset="0"/>
                        </a:rPr>
                        <a:t>3</a:t>
                      </a:r>
                    </a:p>
                  </a:txBody>
                  <a:tcPr>
                    <a:solidFill>
                      <a:srgbClr val="56C5BA"/>
                    </a:solidFill>
                  </a:tcPr>
                </a:tc>
                <a:tc>
                  <a:txBody>
                    <a:bodyPr/>
                    <a:lstStyle/>
                    <a:p>
                      <a:r>
                        <a:rPr lang="en-US" sz="1400" dirty="0">
                          <a:solidFill>
                            <a:schemeClr val="bg1"/>
                          </a:solidFill>
                          <a:latin typeface="Lato" panose="020F0502020204030203" pitchFamily="34" charset="0"/>
                        </a:rPr>
                        <a:t>4</a:t>
                      </a:r>
                    </a:p>
                  </a:txBody>
                  <a:tcPr>
                    <a:solidFill>
                      <a:srgbClr val="56C5BA"/>
                    </a:solidFill>
                  </a:tcPr>
                </a:tc>
                <a:tc>
                  <a:txBody>
                    <a:bodyPr/>
                    <a:lstStyle/>
                    <a:p>
                      <a:r>
                        <a:rPr lang="en-US" sz="1400" dirty="0">
                          <a:solidFill>
                            <a:schemeClr val="bg1"/>
                          </a:solidFill>
                          <a:latin typeface="Lato" panose="020F0502020204030203" pitchFamily="34" charset="0"/>
                        </a:rPr>
                        <a:t>5</a:t>
                      </a:r>
                    </a:p>
                  </a:txBody>
                  <a:tcPr>
                    <a:solidFill>
                      <a:srgbClr val="56C5BA"/>
                    </a:solidFill>
                  </a:tcPr>
                </a:tc>
                <a:extLst>
                  <a:ext uri="{0D108BD9-81ED-4DB2-BD59-A6C34878D82A}">
                    <a16:rowId xmlns:a16="http://schemas.microsoft.com/office/drawing/2014/main" val="3318566980"/>
                  </a:ext>
                </a:extLst>
              </a:tr>
              <a:tr h="288055">
                <a:tc>
                  <a:txBody>
                    <a:bodyPr/>
                    <a:lstStyle/>
                    <a:p>
                      <a:r>
                        <a:rPr lang="en-US" sz="1400" dirty="0">
                          <a:solidFill>
                            <a:schemeClr val="bg1"/>
                          </a:solidFill>
                          <a:latin typeface="Lato" panose="020F0502020204030203" pitchFamily="34" charset="0"/>
                        </a:rPr>
                        <a:t>95% </a:t>
                      </a:r>
                      <a:r>
                        <a:rPr lang="en-US" sz="1400" dirty="0" err="1">
                          <a:solidFill>
                            <a:schemeClr val="bg1"/>
                          </a:solidFill>
                          <a:latin typeface="Lato" panose="020F0502020204030203" pitchFamily="34" charset="0"/>
                        </a:rPr>
                        <a:t>VaR</a:t>
                      </a:r>
                      <a:endParaRPr lang="en-US" sz="1400" dirty="0">
                        <a:solidFill>
                          <a:schemeClr val="bg1"/>
                        </a:solidFill>
                        <a:latin typeface="Lato" panose="020F0502020204030203" pitchFamily="34" charset="0"/>
                      </a:endParaRPr>
                    </a:p>
                  </a:txBody>
                  <a:tcPr>
                    <a:solidFill>
                      <a:srgbClr val="C2383A"/>
                    </a:solidFill>
                  </a:tcPr>
                </a:tc>
                <a:tc>
                  <a:txBody>
                    <a:bodyPr/>
                    <a:lstStyle/>
                    <a:p>
                      <a:pPr algn="ctr"/>
                      <a:r>
                        <a:rPr lang="en-US" sz="1400" dirty="0">
                          <a:latin typeface="Lato" panose="020F0502020204030203" pitchFamily="34" charset="0"/>
                        </a:rPr>
                        <a:t>-$23,394.67</a:t>
                      </a:r>
                    </a:p>
                  </a:txBody>
                  <a:tcPr/>
                </a:tc>
                <a:tc>
                  <a:txBody>
                    <a:bodyPr/>
                    <a:lstStyle/>
                    <a:p>
                      <a:pPr algn="ctr"/>
                      <a:r>
                        <a:rPr lang="en-US" sz="1400" dirty="0">
                          <a:latin typeface="Lato" panose="020F0502020204030203" pitchFamily="34" charset="0"/>
                        </a:rPr>
                        <a:t>-$33,085.07</a:t>
                      </a:r>
                    </a:p>
                  </a:txBody>
                  <a:tcPr/>
                </a:tc>
                <a:tc>
                  <a:txBody>
                    <a:bodyPr/>
                    <a:lstStyle/>
                    <a:p>
                      <a:pPr algn="ctr"/>
                      <a:r>
                        <a:rPr lang="en-US" sz="1400" dirty="0">
                          <a:latin typeface="Lato" panose="020F0502020204030203" pitchFamily="34" charset="0"/>
                        </a:rPr>
                        <a:t>-$40,520.77 </a:t>
                      </a:r>
                    </a:p>
                  </a:txBody>
                  <a:tcPr/>
                </a:tc>
                <a:tc>
                  <a:txBody>
                    <a:bodyPr/>
                    <a:lstStyle/>
                    <a:p>
                      <a:pPr algn="ctr"/>
                      <a:r>
                        <a:rPr lang="en-US" sz="1400" dirty="0">
                          <a:latin typeface="Lato" panose="020F0502020204030203" pitchFamily="34" charset="0"/>
                        </a:rPr>
                        <a:t>-$46,789.35</a:t>
                      </a:r>
                    </a:p>
                  </a:txBody>
                  <a:tcPr/>
                </a:tc>
                <a:tc>
                  <a:txBody>
                    <a:bodyPr/>
                    <a:lstStyle/>
                    <a:p>
                      <a:pPr algn="ctr"/>
                      <a:r>
                        <a:rPr lang="en-US" sz="1400" dirty="0">
                          <a:latin typeface="Lato" panose="020F0502020204030203" pitchFamily="34" charset="0"/>
                        </a:rPr>
                        <a:t>-$52,312.09</a:t>
                      </a:r>
                    </a:p>
                  </a:txBody>
                  <a:tcPr/>
                </a:tc>
                <a:extLst>
                  <a:ext uri="{0D108BD9-81ED-4DB2-BD59-A6C34878D82A}">
                    <a16:rowId xmlns:a16="http://schemas.microsoft.com/office/drawing/2014/main" val="2182890970"/>
                  </a:ext>
                </a:extLst>
              </a:tr>
              <a:tr h="288055">
                <a:tc>
                  <a:txBody>
                    <a:bodyPr/>
                    <a:lstStyle/>
                    <a:p>
                      <a:r>
                        <a:rPr lang="en-US" sz="1400" dirty="0">
                          <a:solidFill>
                            <a:schemeClr val="bg1"/>
                          </a:solidFill>
                          <a:latin typeface="Lato" panose="020F0502020204030203" pitchFamily="34" charset="0"/>
                        </a:rPr>
                        <a:t>99% </a:t>
                      </a:r>
                      <a:r>
                        <a:rPr lang="en-US" sz="1400" dirty="0" err="1">
                          <a:solidFill>
                            <a:schemeClr val="bg1"/>
                          </a:solidFill>
                          <a:latin typeface="Lato" panose="020F0502020204030203" pitchFamily="34" charset="0"/>
                        </a:rPr>
                        <a:t>VaR</a:t>
                      </a:r>
                      <a:endParaRPr lang="en-US" sz="1400" dirty="0">
                        <a:solidFill>
                          <a:schemeClr val="bg1"/>
                        </a:solidFill>
                        <a:latin typeface="Lato" panose="020F0502020204030203" pitchFamily="34" charset="0"/>
                      </a:endParaRPr>
                    </a:p>
                  </a:txBody>
                  <a:tcPr>
                    <a:solidFill>
                      <a:srgbClr val="C2383A"/>
                    </a:solidFill>
                  </a:tcPr>
                </a:tc>
                <a:tc>
                  <a:txBody>
                    <a:bodyPr/>
                    <a:lstStyle/>
                    <a:p>
                      <a:pPr algn="ctr"/>
                      <a:r>
                        <a:rPr lang="en-US" sz="1400" dirty="0">
                          <a:latin typeface="Lato" panose="020F0502020204030203" pitchFamily="34" charset="0"/>
                        </a:rPr>
                        <a:t>-$33,298.55</a:t>
                      </a:r>
                    </a:p>
                  </a:txBody>
                  <a:tcPr/>
                </a:tc>
                <a:tc>
                  <a:txBody>
                    <a:bodyPr/>
                    <a:lstStyle/>
                    <a:p>
                      <a:pPr algn="ctr"/>
                      <a:r>
                        <a:rPr lang="en-US" sz="1400" dirty="0">
                          <a:latin typeface="Lato" panose="020F0502020204030203" pitchFamily="34" charset="0"/>
                        </a:rPr>
                        <a:t>-$47,091.26</a:t>
                      </a:r>
                    </a:p>
                  </a:txBody>
                  <a:tcPr/>
                </a:tc>
                <a:tc>
                  <a:txBody>
                    <a:bodyPr/>
                    <a:lstStyle/>
                    <a:p>
                      <a:pPr algn="ctr"/>
                      <a:r>
                        <a:rPr lang="en-US" sz="1400" dirty="0">
                          <a:latin typeface="Lato" panose="020F0502020204030203" pitchFamily="34" charset="0"/>
                        </a:rPr>
                        <a:t>-$57,674.78</a:t>
                      </a:r>
                    </a:p>
                  </a:txBody>
                  <a:tcPr/>
                </a:tc>
                <a:tc>
                  <a:txBody>
                    <a:bodyPr/>
                    <a:lstStyle/>
                    <a:p>
                      <a:pPr algn="ctr"/>
                      <a:r>
                        <a:rPr lang="en-US" sz="1400" dirty="0">
                          <a:latin typeface="Lato" panose="020F0502020204030203" pitchFamily="34" charset="0"/>
                        </a:rPr>
                        <a:t>-$66,597.10</a:t>
                      </a:r>
                    </a:p>
                  </a:txBody>
                  <a:tcPr/>
                </a:tc>
                <a:tc>
                  <a:txBody>
                    <a:bodyPr/>
                    <a:lstStyle/>
                    <a:p>
                      <a:pPr algn="ctr"/>
                      <a:r>
                        <a:rPr lang="en-US" sz="1400" dirty="0">
                          <a:latin typeface="Lato" panose="020F0502020204030203" pitchFamily="34" charset="0"/>
                        </a:rPr>
                        <a:t>-$74,457.82</a:t>
                      </a:r>
                    </a:p>
                  </a:txBody>
                  <a:tcPr/>
                </a:tc>
                <a:extLst>
                  <a:ext uri="{0D108BD9-81ED-4DB2-BD59-A6C34878D82A}">
                    <a16:rowId xmlns:a16="http://schemas.microsoft.com/office/drawing/2014/main" val="1978762168"/>
                  </a:ext>
                </a:extLst>
              </a:tr>
            </a:tbl>
          </a:graphicData>
        </a:graphic>
      </p:graphicFrame>
      <p:sp>
        <p:nvSpPr>
          <p:cNvPr id="9" name="TextBox 8">
            <a:extLst>
              <a:ext uri="{FF2B5EF4-FFF2-40B4-BE49-F238E27FC236}">
                <a16:creationId xmlns:a16="http://schemas.microsoft.com/office/drawing/2014/main" id="{72D31C31-C48F-9761-4E9A-A52ED741DC7B}"/>
              </a:ext>
            </a:extLst>
          </p:cNvPr>
          <p:cNvSpPr txBox="1"/>
          <p:nvPr/>
        </p:nvSpPr>
        <p:spPr>
          <a:xfrm>
            <a:off x="923730" y="1175657"/>
            <a:ext cx="5172270" cy="461665"/>
          </a:xfrm>
          <a:prstGeom prst="rect">
            <a:avLst/>
          </a:prstGeom>
          <a:noFill/>
        </p:spPr>
        <p:txBody>
          <a:bodyPr wrap="square" rtlCol="0">
            <a:spAutoFit/>
          </a:bodyPr>
          <a:lstStyle/>
          <a:p>
            <a:r>
              <a:rPr lang="en-US" sz="2400" b="1" dirty="0">
                <a:latin typeface="Lato" panose="020F0502020204030203" pitchFamily="34" charset="0"/>
              </a:rPr>
              <a:t>Variance-covariance method</a:t>
            </a:r>
          </a:p>
        </p:txBody>
      </p:sp>
      <p:sp>
        <p:nvSpPr>
          <p:cNvPr id="10" name="TextBox 9">
            <a:extLst>
              <a:ext uri="{FF2B5EF4-FFF2-40B4-BE49-F238E27FC236}">
                <a16:creationId xmlns:a16="http://schemas.microsoft.com/office/drawing/2014/main" id="{25BF0CB3-7911-0CE0-11E6-9AFEA88E70DA}"/>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6</a:t>
            </a:r>
          </a:p>
        </p:txBody>
      </p:sp>
      <p:sp>
        <p:nvSpPr>
          <p:cNvPr id="14" name="TextBox 13">
            <a:extLst>
              <a:ext uri="{FF2B5EF4-FFF2-40B4-BE49-F238E27FC236}">
                <a16:creationId xmlns:a16="http://schemas.microsoft.com/office/drawing/2014/main" id="{DF035D76-51B3-A2FA-3D01-0EF4AF4B70EC}"/>
              </a:ext>
            </a:extLst>
          </p:cNvPr>
          <p:cNvSpPr txBox="1"/>
          <p:nvPr/>
        </p:nvSpPr>
        <p:spPr>
          <a:xfrm>
            <a:off x="923731" y="1637322"/>
            <a:ext cx="5654351" cy="738664"/>
          </a:xfrm>
          <a:prstGeom prst="rect">
            <a:avLst/>
          </a:prstGeom>
          <a:noFill/>
        </p:spPr>
        <p:txBody>
          <a:bodyPr wrap="square" rtlCol="0">
            <a:spAutoFit/>
          </a:bodyPr>
          <a:lstStyle/>
          <a:p>
            <a:r>
              <a:rPr lang="en-US" sz="1400" b="1" dirty="0">
                <a:solidFill>
                  <a:srgbClr val="C2383A"/>
                </a:solidFill>
                <a:latin typeface="Lato" panose="020F0502020204030203" pitchFamily="34" charset="0"/>
              </a:rPr>
              <a:t>The image on the right is the covariance matrix for the portfolio, used to determine the volatility (standard deviation) of each security. The graph below maps expected losses up to 15 days from today.</a:t>
            </a:r>
          </a:p>
        </p:txBody>
      </p:sp>
      <p:pic>
        <p:nvPicPr>
          <p:cNvPr id="5122" name="Picture 2">
            <a:extLst>
              <a:ext uri="{FF2B5EF4-FFF2-40B4-BE49-F238E27FC236}">
                <a16:creationId xmlns:a16="http://schemas.microsoft.com/office/drawing/2014/main" id="{5373C3EC-F9F3-37D9-4EB6-486346E6B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689" y="2472745"/>
            <a:ext cx="3803099" cy="234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69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1">
            <a:extLst>
              <a:ext uri="{FF2B5EF4-FFF2-40B4-BE49-F238E27FC236}">
                <a16:creationId xmlns:a16="http://schemas.microsoft.com/office/drawing/2014/main" id="{0FE51280-ECFF-5713-E252-1628E44B301D}"/>
              </a:ext>
            </a:extLst>
          </p:cNvPr>
          <p:cNvGraphicFramePr>
            <a:graphicFrameLocks noGrp="1"/>
          </p:cNvGraphicFramePr>
          <p:nvPr>
            <p:extLst>
              <p:ext uri="{D42A27DB-BD31-4B8C-83A1-F6EECF244321}">
                <p14:modId xmlns:p14="http://schemas.microsoft.com/office/powerpoint/2010/main" val="2277139906"/>
              </p:ext>
            </p:extLst>
          </p:nvPr>
        </p:nvGraphicFramePr>
        <p:xfrm>
          <a:off x="2264661" y="4912902"/>
          <a:ext cx="7662678" cy="914400"/>
        </p:xfrm>
        <a:graphic>
          <a:graphicData uri="http://schemas.openxmlformats.org/drawingml/2006/table">
            <a:tbl>
              <a:tblPr firstRow="1" bandRow="1">
                <a:tableStyleId>{5940675A-B579-460E-94D1-54222C63F5DA}</a:tableStyleId>
              </a:tblPr>
              <a:tblGrid>
                <a:gridCol w="1277113">
                  <a:extLst>
                    <a:ext uri="{9D8B030D-6E8A-4147-A177-3AD203B41FA5}">
                      <a16:colId xmlns:a16="http://schemas.microsoft.com/office/drawing/2014/main" val="4104647941"/>
                    </a:ext>
                  </a:extLst>
                </a:gridCol>
                <a:gridCol w="1277113">
                  <a:extLst>
                    <a:ext uri="{9D8B030D-6E8A-4147-A177-3AD203B41FA5}">
                      <a16:colId xmlns:a16="http://schemas.microsoft.com/office/drawing/2014/main" val="3988501987"/>
                    </a:ext>
                  </a:extLst>
                </a:gridCol>
                <a:gridCol w="1277113">
                  <a:extLst>
                    <a:ext uri="{9D8B030D-6E8A-4147-A177-3AD203B41FA5}">
                      <a16:colId xmlns:a16="http://schemas.microsoft.com/office/drawing/2014/main" val="529780992"/>
                    </a:ext>
                  </a:extLst>
                </a:gridCol>
                <a:gridCol w="1277113">
                  <a:extLst>
                    <a:ext uri="{9D8B030D-6E8A-4147-A177-3AD203B41FA5}">
                      <a16:colId xmlns:a16="http://schemas.microsoft.com/office/drawing/2014/main" val="1961954695"/>
                    </a:ext>
                  </a:extLst>
                </a:gridCol>
                <a:gridCol w="1277113">
                  <a:extLst>
                    <a:ext uri="{9D8B030D-6E8A-4147-A177-3AD203B41FA5}">
                      <a16:colId xmlns:a16="http://schemas.microsoft.com/office/drawing/2014/main" val="2741922780"/>
                    </a:ext>
                  </a:extLst>
                </a:gridCol>
                <a:gridCol w="1277113">
                  <a:extLst>
                    <a:ext uri="{9D8B030D-6E8A-4147-A177-3AD203B41FA5}">
                      <a16:colId xmlns:a16="http://schemas.microsoft.com/office/drawing/2014/main" val="2138875374"/>
                    </a:ext>
                  </a:extLst>
                </a:gridCol>
              </a:tblGrid>
              <a:tr h="288055">
                <a:tc>
                  <a:txBody>
                    <a:bodyPr/>
                    <a:lstStyle/>
                    <a:p>
                      <a:r>
                        <a:rPr lang="en-US" sz="1400" dirty="0">
                          <a:solidFill>
                            <a:schemeClr val="bg1"/>
                          </a:solidFill>
                          <a:latin typeface="Lato" panose="020F0502020204030203" pitchFamily="34" charset="0"/>
                        </a:rPr>
                        <a:t>Day</a:t>
                      </a:r>
                    </a:p>
                  </a:txBody>
                  <a:tcPr>
                    <a:solidFill>
                      <a:srgbClr val="56C5BA"/>
                    </a:solidFill>
                  </a:tcPr>
                </a:tc>
                <a:tc>
                  <a:txBody>
                    <a:bodyPr/>
                    <a:lstStyle/>
                    <a:p>
                      <a:r>
                        <a:rPr lang="en-US" sz="1400" dirty="0">
                          <a:solidFill>
                            <a:schemeClr val="bg1"/>
                          </a:solidFill>
                          <a:latin typeface="Lato" panose="020F0502020204030203" pitchFamily="34" charset="0"/>
                        </a:rPr>
                        <a:t>1</a:t>
                      </a:r>
                    </a:p>
                  </a:txBody>
                  <a:tcPr>
                    <a:solidFill>
                      <a:srgbClr val="56C5BA"/>
                    </a:solidFill>
                  </a:tcPr>
                </a:tc>
                <a:tc>
                  <a:txBody>
                    <a:bodyPr/>
                    <a:lstStyle/>
                    <a:p>
                      <a:r>
                        <a:rPr lang="en-US" sz="1400" dirty="0">
                          <a:solidFill>
                            <a:schemeClr val="bg1"/>
                          </a:solidFill>
                          <a:latin typeface="Lato" panose="020F0502020204030203" pitchFamily="34" charset="0"/>
                        </a:rPr>
                        <a:t>2</a:t>
                      </a:r>
                    </a:p>
                  </a:txBody>
                  <a:tcPr>
                    <a:solidFill>
                      <a:srgbClr val="56C5BA"/>
                    </a:solidFill>
                  </a:tcPr>
                </a:tc>
                <a:tc>
                  <a:txBody>
                    <a:bodyPr/>
                    <a:lstStyle/>
                    <a:p>
                      <a:r>
                        <a:rPr lang="en-US" sz="1400" dirty="0">
                          <a:solidFill>
                            <a:schemeClr val="bg1"/>
                          </a:solidFill>
                          <a:latin typeface="Lato" panose="020F0502020204030203" pitchFamily="34" charset="0"/>
                        </a:rPr>
                        <a:t>3</a:t>
                      </a:r>
                    </a:p>
                  </a:txBody>
                  <a:tcPr>
                    <a:solidFill>
                      <a:srgbClr val="56C5BA"/>
                    </a:solidFill>
                  </a:tcPr>
                </a:tc>
                <a:tc>
                  <a:txBody>
                    <a:bodyPr/>
                    <a:lstStyle/>
                    <a:p>
                      <a:r>
                        <a:rPr lang="en-US" sz="1400" dirty="0">
                          <a:solidFill>
                            <a:schemeClr val="bg1"/>
                          </a:solidFill>
                          <a:latin typeface="Lato" panose="020F0502020204030203" pitchFamily="34" charset="0"/>
                        </a:rPr>
                        <a:t>4</a:t>
                      </a:r>
                    </a:p>
                  </a:txBody>
                  <a:tcPr>
                    <a:solidFill>
                      <a:srgbClr val="56C5BA"/>
                    </a:solidFill>
                  </a:tcPr>
                </a:tc>
                <a:tc>
                  <a:txBody>
                    <a:bodyPr/>
                    <a:lstStyle/>
                    <a:p>
                      <a:r>
                        <a:rPr lang="en-US" sz="1400" dirty="0">
                          <a:solidFill>
                            <a:schemeClr val="bg1"/>
                          </a:solidFill>
                          <a:latin typeface="Lato" panose="020F0502020204030203" pitchFamily="34" charset="0"/>
                        </a:rPr>
                        <a:t>5</a:t>
                      </a:r>
                    </a:p>
                  </a:txBody>
                  <a:tcPr>
                    <a:solidFill>
                      <a:srgbClr val="56C5BA"/>
                    </a:solidFill>
                  </a:tcPr>
                </a:tc>
                <a:extLst>
                  <a:ext uri="{0D108BD9-81ED-4DB2-BD59-A6C34878D82A}">
                    <a16:rowId xmlns:a16="http://schemas.microsoft.com/office/drawing/2014/main" val="3318566980"/>
                  </a:ext>
                </a:extLst>
              </a:tr>
              <a:tr h="288055">
                <a:tc>
                  <a:txBody>
                    <a:bodyPr/>
                    <a:lstStyle/>
                    <a:p>
                      <a:r>
                        <a:rPr lang="en-US" sz="1400" dirty="0">
                          <a:solidFill>
                            <a:schemeClr val="bg1"/>
                          </a:solidFill>
                          <a:latin typeface="Lato" panose="020F0502020204030203" pitchFamily="34" charset="0"/>
                        </a:rPr>
                        <a:t>95% </a:t>
                      </a:r>
                      <a:r>
                        <a:rPr lang="en-US" sz="1400" dirty="0" err="1">
                          <a:solidFill>
                            <a:schemeClr val="bg1"/>
                          </a:solidFill>
                          <a:latin typeface="Lato" panose="020F0502020204030203" pitchFamily="34" charset="0"/>
                        </a:rPr>
                        <a:t>VaR</a:t>
                      </a:r>
                      <a:endParaRPr lang="en-US" sz="1400" dirty="0">
                        <a:solidFill>
                          <a:schemeClr val="bg1"/>
                        </a:solidFill>
                        <a:latin typeface="Lato" panose="020F0502020204030203" pitchFamily="34" charset="0"/>
                      </a:endParaRPr>
                    </a:p>
                  </a:txBody>
                  <a:tcPr>
                    <a:solidFill>
                      <a:srgbClr val="C2383A"/>
                    </a:solidFill>
                  </a:tcPr>
                </a:tc>
                <a:tc>
                  <a:txBody>
                    <a:bodyPr/>
                    <a:lstStyle/>
                    <a:p>
                      <a:pPr algn="ctr"/>
                      <a:r>
                        <a:rPr lang="en-US" sz="1400" dirty="0">
                          <a:latin typeface="Lato" panose="020F0502020204030203" pitchFamily="34" charset="0"/>
                        </a:rPr>
                        <a:t>-$23,389.09</a:t>
                      </a:r>
                    </a:p>
                  </a:txBody>
                  <a:tcPr/>
                </a:tc>
                <a:tc>
                  <a:txBody>
                    <a:bodyPr/>
                    <a:lstStyle/>
                    <a:p>
                      <a:pPr algn="ctr"/>
                      <a:r>
                        <a:rPr lang="en-US" sz="1400" dirty="0">
                          <a:latin typeface="Lato" panose="020F0502020204030203" pitchFamily="34" charset="0"/>
                        </a:rPr>
                        <a:t>-$33,077.17</a:t>
                      </a:r>
                    </a:p>
                  </a:txBody>
                  <a:tcPr/>
                </a:tc>
                <a:tc>
                  <a:txBody>
                    <a:bodyPr/>
                    <a:lstStyle/>
                    <a:p>
                      <a:pPr algn="ctr"/>
                      <a:r>
                        <a:rPr lang="en-US" sz="1400" dirty="0">
                          <a:latin typeface="Lato" panose="020F0502020204030203" pitchFamily="34" charset="0"/>
                        </a:rPr>
                        <a:t>-$40,511.09</a:t>
                      </a:r>
                    </a:p>
                  </a:txBody>
                  <a:tcPr/>
                </a:tc>
                <a:tc>
                  <a:txBody>
                    <a:bodyPr/>
                    <a:lstStyle/>
                    <a:p>
                      <a:pPr algn="ctr"/>
                      <a:r>
                        <a:rPr lang="en-US" sz="1400" dirty="0">
                          <a:latin typeface="Lato" panose="020F0502020204030203" pitchFamily="34" charset="0"/>
                        </a:rPr>
                        <a:t>-$46,778.18</a:t>
                      </a:r>
                    </a:p>
                  </a:txBody>
                  <a:tcPr/>
                </a:tc>
                <a:tc>
                  <a:txBody>
                    <a:bodyPr/>
                    <a:lstStyle/>
                    <a:p>
                      <a:pPr algn="ctr"/>
                      <a:r>
                        <a:rPr lang="en-US" sz="1400" dirty="0">
                          <a:latin typeface="Lato" panose="020F0502020204030203" pitchFamily="34" charset="0"/>
                        </a:rPr>
                        <a:t>-$52,299.60</a:t>
                      </a:r>
                    </a:p>
                  </a:txBody>
                  <a:tcPr/>
                </a:tc>
                <a:extLst>
                  <a:ext uri="{0D108BD9-81ED-4DB2-BD59-A6C34878D82A}">
                    <a16:rowId xmlns:a16="http://schemas.microsoft.com/office/drawing/2014/main" val="2182890970"/>
                  </a:ext>
                </a:extLst>
              </a:tr>
              <a:tr h="288055">
                <a:tc>
                  <a:txBody>
                    <a:bodyPr/>
                    <a:lstStyle/>
                    <a:p>
                      <a:r>
                        <a:rPr lang="en-US" sz="1400" dirty="0">
                          <a:solidFill>
                            <a:schemeClr val="bg1"/>
                          </a:solidFill>
                          <a:latin typeface="Lato" panose="020F0502020204030203" pitchFamily="34" charset="0"/>
                        </a:rPr>
                        <a:t>99% </a:t>
                      </a:r>
                      <a:r>
                        <a:rPr lang="en-US" sz="1400" dirty="0" err="1">
                          <a:solidFill>
                            <a:schemeClr val="bg1"/>
                          </a:solidFill>
                          <a:latin typeface="Lato" panose="020F0502020204030203" pitchFamily="34" charset="0"/>
                        </a:rPr>
                        <a:t>VaR</a:t>
                      </a:r>
                      <a:endParaRPr lang="en-US" sz="1400" dirty="0">
                        <a:solidFill>
                          <a:schemeClr val="bg1"/>
                        </a:solidFill>
                        <a:latin typeface="Lato" panose="020F0502020204030203" pitchFamily="34" charset="0"/>
                      </a:endParaRPr>
                    </a:p>
                  </a:txBody>
                  <a:tcPr>
                    <a:solidFill>
                      <a:srgbClr val="C2383A"/>
                    </a:solidFill>
                  </a:tcPr>
                </a:tc>
                <a:tc>
                  <a:txBody>
                    <a:bodyPr/>
                    <a:lstStyle/>
                    <a:p>
                      <a:pPr algn="ctr"/>
                      <a:r>
                        <a:rPr lang="en-US" sz="1400" dirty="0">
                          <a:latin typeface="Lato" panose="020F0502020204030203" pitchFamily="34" charset="0"/>
                        </a:rPr>
                        <a:t>-$33,271.68</a:t>
                      </a:r>
                    </a:p>
                  </a:txBody>
                  <a:tcPr/>
                </a:tc>
                <a:tc>
                  <a:txBody>
                    <a:bodyPr/>
                    <a:lstStyle/>
                    <a:p>
                      <a:pPr algn="ctr"/>
                      <a:r>
                        <a:rPr lang="en-US" sz="1400" dirty="0">
                          <a:latin typeface="Lato" panose="020F0502020204030203" pitchFamily="34" charset="0"/>
                        </a:rPr>
                        <a:t>-$47,053.26</a:t>
                      </a:r>
                    </a:p>
                  </a:txBody>
                  <a:tcPr/>
                </a:tc>
                <a:tc>
                  <a:txBody>
                    <a:bodyPr/>
                    <a:lstStyle/>
                    <a:p>
                      <a:pPr algn="ctr"/>
                      <a:r>
                        <a:rPr lang="en-US" sz="1400" dirty="0">
                          <a:latin typeface="Lato" panose="020F0502020204030203" pitchFamily="34" charset="0"/>
                        </a:rPr>
                        <a:t>-$57,628.24</a:t>
                      </a:r>
                    </a:p>
                  </a:txBody>
                  <a:tcPr/>
                </a:tc>
                <a:tc>
                  <a:txBody>
                    <a:bodyPr/>
                    <a:lstStyle/>
                    <a:p>
                      <a:pPr algn="ctr"/>
                      <a:r>
                        <a:rPr lang="en-US" sz="1400" dirty="0">
                          <a:latin typeface="Lato" panose="020F0502020204030203" pitchFamily="34" charset="0"/>
                        </a:rPr>
                        <a:t>-$66,543.36</a:t>
                      </a:r>
                    </a:p>
                  </a:txBody>
                  <a:tcPr/>
                </a:tc>
                <a:tc>
                  <a:txBody>
                    <a:bodyPr/>
                    <a:lstStyle/>
                    <a:p>
                      <a:pPr algn="ctr"/>
                      <a:r>
                        <a:rPr lang="en-US" sz="1400" dirty="0">
                          <a:latin typeface="Lato" panose="020F0502020204030203" pitchFamily="34" charset="0"/>
                        </a:rPr>
                        <a:t>-$74,397.73</a:t>
                      </a:r>
                    </a:p>
                  </a:txBody>
                  <a:tcPr/>
                </a:tc>
                <a:extLst>
                  <a:ext uri="{0D108BD9-81ED-4DB2-BD59-A6C34878D82A}">
                    <a16:rowId xmlns:a16="http://schemas.microsoft.com/office/drawing/2014/main" val="1978762168"/>
                  </a:ext>
                </a:extLst>
              </a:tr>
            </a:tbl>
          </a:graphicData>
        </a:graphic>
      </p:graphicFrame>
      <p:sp>
        <p:nvSpPr>
          <p:cNvPr id="4" name="TextBox 3">
            <a:extLst>
              <a:ext uri="{FF2B5EF4-FFF2-40B4-BE49-F238E27FC236}">
                <a16:creationId xmlns:a16="http://schemas.microsoft.com/office/drawing/2014/main" id="{4725AD75-BAB4-3736-A45F-C29EAA4469EC}"/>
              </a:ext>
            </a:extLst>
          </p:cNvPr>
          <p:cNvSpPr txBox="1"/>
          <p:nvPr/>
        </p:nvSpPr>
        <p:spPr>
          <a:xfrm>
            <a:off x="923730" y="1175657"/>
            <a:ext cx="3984172" cy="461665"/>
          </a:xfrm>
          <a:prstGeom prst="rect">
            <a:avLst/>
          </a:prstGeom>
          <a:noFill/>
        </p:spPr>
        <p:txBody>
          <a:bodyPr wrap="square" rtlCol="0">
            <a:spAutoFit/>
          </a:bodyPr>
          <a:lstStyle/>
          <a:p>
            <a:r>
              <a:rPr lang="en-US" sz="2400" b="1" dirty="0">
                <a:latin typeface="Lato" panose="020F0502020204030203" pitchFamily="34" charset="0"/>
              </a:rPr>
              <a:t>Monte Carlo method</a:t>
            </a:r>
          </a:p>
        </p:txBody>
      </p:sp>
      <p:grpSp>
        <p:nvGrpSpPr>
          <p:cNvPr id="19" name="Group 18">
            <a:extLst>
              <a:ext uri="{FF2B5EF4-FFF2-40B4-BE49-F238E27FC236}">
                <a16:creationId xmlns:a16="http://schemas.microsoft.com/office/drawing/2014/main" id="{D5D36910-ED9B-C4D4-31A3-38B9371543B2}"/>
              </a:ext>
            </a:extLst>
          </p:cNvPr>
          <p:cNvGrpSpPr/>
          <p:nvPr/>
        </p:nvGrpSpPr>
        <p:grpSpPr>
          <a:xfrm>
            <a:off x="4167187" y="2226036"/>
            <a:ext cx="3857625" cy="2495550"/>
            <a:chOff x="4167187" y="1828638"/>
            <a:chExt cx="3857625" cy="2495550"/>
          </a:xfrm>
        </p:grpSpPr>
        <p:pic>
          <p:nvPicPr>
            <p:cNvPr id="4098" name="Picture 2">
              <a:extLst>
                <a:ext uri="{FF2B5EF4-FFF2-40B4-BE49-F238E27FC236}">
                  <a16:creationId xmlns:a16="http://schemas.microsoft.com/office/drawing/2014/main" id="{705377F8-AABD-BA8A-B01D-2FEC1648A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7" y="1828638"/>
              <a:ext cx="3857625" cy="24955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FA20BE88-8CDD-222E-C01B-0D257ED4D5EC}"/>
                </a:ext>
              </a:extLst>
            </p:cNvPr>
            <p:cNvCxnSpPr>
              <a:cxnSpLocks/>
            </p:cNvCxnSpPr>
            <p:nvPr/>
          </p:nvCxnSpPr>
          <p:spPr>
            <a:xfrm>
              <a:off x="5579706" y="2799145"/>
              <a:ext cx="167951" cy="669597"/>
            </a:xfrm>
            <a:prstGeom prst="straightConnector1">
              <a:avLst/>
            </a:prstGeom>
            <a:ln>
              <a:solidFill>
                <a:srgbClr val="56C5B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AA9479B-8A1F-14F4-D923-2C6C751F0ABE}"/>
                </a:ext>
              </a:extLst>
            </p:cNvPr>
            <p:cNvCxnSpPr>
              <a:cxnSpLocks/>
            </p:cNvCxnSpPr>
            <p:nvPr/>
          </p:nvCxnSpPr>
          <p:spPr>
            <a:xfrm>
              <a:off x="5243804" y="3331029"/>
              <a:ext cx="195943" cy="466530"/>
            </a:xfrm>
            <a:prstGeom prst="straightConnector1">
              <a:avLst/>
            </a:prstGeom>
            <a:ln>
              <a:solidFill>
                <a:srgbClr val="56C5BA"/>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0B8847F-024B-303A-07F2-6780D7F612B6}"/>
                </a:ext>
              </a:extLst>
            </p:cNvPr>
            <p:cNvSpPr txBox="1"/>
            <p:nvPr/>
          </p:nvSpPr>
          <p:spPr>
            <a:xfrm>
              <a:off x="5337110" y="2536650"/>
              <a:ext cx="485192" cy="261610"/>
            </a:xfrm>
            <a:prstGeom prst="rect">
              <a:avLst/>
            </a:prstGeom>
            <a:noFill/>
          </p:spPr>
          <p:txBody>
            <a:bodyPr wrap="square" rtlCol="0">
              <a:spAutoFit/>
            </a:bodyPr>
            <a:lstStyle/>
            <a:p>
              <a:r>
                <a:rPr lang="en-US" sz="1100" dirty="0">
                  <a:latin typeface="Lato" panose="020F0502020204030203" pitchFamily="34" charset="0"/>
                </a:rPr>
                <a:t>95%</a:t>
              </a:r>
            </a:p>
          </p:txBody>
        </p:sp>
        <p:sp>
          <p:nvSpPr>
            <p:cNvPr id="16" name="TextBox 15">
              <a:extLst>
                <a:ext uri="{FF2B5EF4-FFF2-40B4-BE49-F238E27FC236}">
                  <a16:creationId xmlns:a16="http://schemas.microsoft.com/office/drawing/2014/main" id="{8F1B562A-4A01-255C-F1AB-5922FFA9C6ED}"/>
                </a:ext>
              </a:extLst>
            </p:cNvPr>
            <p:cNvSpPr txBox="1"/>
            <p:nvPr/>
          </p:nvSpPr>
          <p:spPr>
            <a:xfrm>
              <a:off x="4959220" y="3062123"/>
              <a:ext cx="480527" cy="261610"/>
            </a:xfrm>
            <a:prstGeom prst="rect">
              <a:avLst/>
            </a:prstGeom>
            <a:noFill/>
          </p:spPr>
          <p:txBody>
            <a:bodyPr wrap="square" rtlCol="0">
              <a:spAutoFit/>
            </a:bodyPr>
            <a:lstStyle/>
            <a:p>
              <a:r>
                <a:rPr lang="en-US" sz="1100" dirty="0">
                  <a:latin typeface="Lato" panose="020F0502020204030203" pitchFamily="34" charset="0"/>
                </a:rPr>
                <a:t>99%</a:t>
              </a:r>
            </a:p>
          </p:txBody>
        </p:sp>
      </p:grpSp>
      <p:sp>
        <p:nvSpPr>
          <p:cNvPr id="18" name="TextBox 17">
            <a:extLst>
              <a:ext uri="{FF2B5EF4-FFF2-40B4-BE49-F238E27FC236}">
                <a16:creationId xmlns:a16="http://schemas.microsoft.com/office/drawing/2014/main" id="{6457AE77-C701-B923-524A-80EF79CB0DFA}"/>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7</a:t>
            </a:r>
          </a:p>
        </p:txBody>
      </p:sp>
      <p:sp>
        <p:nvSpPr>
          <p:cNvPr id="20" name="TextBox 19">
            <a:extLst>
              <a:ext uri="{FF2B5EF4-FFF2-40B4-BE49-F238E27FC236}">
                <a16:creationId xmlns:a16="http://schemas.microsoft.com/office/drawing/2014/main" id="{292823AA-1497-7CC7-9849-0D74CBCE0BC9}"/>
              </a:ext>
            </a:extLst>
          </p:cNvPr>
          <p:cNvSpPr txBox="1"/>
          <p:nvPr/>
        </p:nvSpPr>
        <p:spPr>
          <a:xfrm>
            <a:off x="923731" y="1637322"/>
            <a:ext cx="10515600" cy="523220"/>
          </a:xfrm>
          <a:prstGeom prst="rect">
            <a:avLst/>
          </a:prstGeom>
          <a:noFill/>
        </p:spPr>
        <p:txBody>
          <a:bodyPr wrap="square" rtlCol="0">
            <a:spAutoFit/>
          </a:bodyPr>
          <a:lstStyle/>
          <a:p>
            <a:r>
              <a:rPr lang="en-US" sz="1400" b="1" dirty="0">
                <a:solidFill>
                  <a:srgbClr val="C2383A"/>
                </a:solidFill>
                <a:latin typeface="Lato" panose="020F0502020204030203" pitchFamily="34" charset="0"/>
              </a:rPr>
              <a:t>The distribution of returns using this method is similar to that of the parametric method; however, you can adjust the parameters of the Monte Carlo simulation to create non-normal distributions if desired</a:t>
            </a:r>
          </a:p>
        </p:txBody>
      </p:sp>
    </p:spTree>
    <p:extLst>
      <p:ext uri="{BB962C8B-B14F-4D97-AF65-F5344CB8AC3E}">
        <p14:creationId xmlns:p14="http://schemas.microsoft.com/office/powerpoint/2010/main" val="282988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2A5988-8ECC-3200-BFE6-572EA517AA47}"/>
              </a:ext>
            </a:extLst>
          </p:cNvPr>
          <p:cNvSpPr txBox="1"/>
          <p:nvPr/>
        </p:nvSpPr>
        <p:spPr>
          <a:xfrm>
            <a:off x="923730" y="1175657"/>
            <a:ext cx="6176866" cy="461665"/>
          </a:xfrm>
          <a:prstGeom prst="rect">
            <a:avLst/>
          </a:prstGeom>
          <a:noFill/>
        </p:spPr>
        <p:txBody>
          <a:bodyPr wrap="square" rtlCol="0">
            <a:spAutoFit/>
          </a:bodyPr>
          <a:lstStyle/>
          <a:p>
            <a:r>
              <a:rPr lang="en-US" sz="2400" b="1" dirty="0">
                <a:latin typeface="Lato" panose="020F0502020204030203" pitchFamily="34" charset="0"/>
              </a:rPr>
              <a:t>Criticisms of </a:t>
            </a:r>
            <a:r>
              <a:rPr lang="en-US" sz="2400" b="1" dirty="0" err="1">
                <a:latin typeface="Lato" panose="020F0502020204030203" pitchFamily="34" charset="0"/>
              </a:rPr>
              <a:t>VaR</a:t>
            </a:r>
            <a:r>
              <a:rPr lang="en-US" sz="2400" b="1" dirty="0">
                <a:latin typeface="Lato" panose="020F0502020204030203" pitchFamily="34" charset="0"/>
              </a:rPr>
              <a:t> – a non-exhaustive list</a:t>
            </a:r>
          </a:p>
        </p:txBody>
      </p:sp>
      <p:pic>
        <p:nvPicPr>
          <p:cNvPr id="14" name="Graphic 13">
            <a:extLst>
              <a:ext uri="{FF2B5EF4-FFF2-40B4-BE49-F238E27FC236}">
                <a16:creationId xmlns:a16="http://schemas.microsoft.com/office/drawing/2014/main" id="{1432F956-0505-8AAC-DAA3-4DCDD74DCC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1042" y="4582457"/>
            <a:ext cx="4309040" cy="357335"/>
          </a:xfrm>
          <a:prstGeom prst="rect">
            <a:avLst/>
          </a:prstGeom>
        </p:spPr>
      </p:pic>
      <p:sp>
        <p:nvSpPr>
          <p:cNvPr id="15" name="TextBox 14">
            <a:extLst>
              <a:ext uri="{FF2B5EF4-FFF2-40B4-BE49-F238E27FC236}">
                <a16:creationId xmlns:a16="http://schemas.microsoft.com/office/drawing/2014/main" id="{4C388450-F623-7EE4-2EC6-14A367825764}"/>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8</a:t>
            </a:r>
          </a:p>
        </p:txBody>
      </p:sp>
      <p:sp>
        <p:nvSpPr>
          <p:cNvPr id="16" name="TextBox 15">
            <a:extLst>
              <a:ext uri="{FF2B5EF4-FFF2-40B4-BE49-F238E27FC236}">
                <a16:creationId xmlns:a16="http://schemas.microsoft.com/office/drawing/2014/main" id="{B800878C-C025-F182-A4CB-82FF71EEC951}"/>
              </a:ext>
            </a:extLst>
          </p:cNvPr>
          <p:cNvSpPr txBox="1"/>
          <p:nvPr/>
        </p:nvSpPr>
        <p:spPr>
          <a:xfrm>
            <a:off x="6335486" y="1709506"/>
            <a:ext cx="5018316"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C2383A"/>
                </a:solidFill>
                <a:latin typeface="Lato" panose="020F0502020204030203" pitchFamily="34" charset="0"/>
              </a:rPr>
              <a:t>Cannot estimate risk of black swan events</a:t>
            </a:r>
          </a:p>
          <a:p>
            <a:pPr marL="285750" indent="-285750">
              <a:buFont typeface="Arial" panose="020B0604020202020204" pitchFamily="34" charset="0"/>
              <a:buChar char="•"/>
            </a:pPr>
            <a:endParaRPr lang="en-US" sz="1600" b="1" dirty="0">
              <a:solidFill>
                <a:srgbClr val="C2383A"/>
              </a:solidFill>
              <a:latin typeface="Lato" panose="020F0502020204030203" pitchFamily="34" charset="0"/>
            </a:endParaRPr>
          </a:p>
          <a:p>
            <a:pPr marL="285750" indent="-285750">
              <a:buFont typeface="Arial" panose="020B0604020202020204" pitchFamily="34" charset="0"/>
              <a:buChar char="•"/>
            </a:pPr>
            <a:endParaRPr lang="en-US" sz="1600" b="1" dirty="0">
              <a:solidFill>
                <a:srgbClr val="C2383A"/>
              </a:solidFill>
              <a:latin typeface="Lato" panose="020F0502020204030203" pitchFamily="34" charset="0"/>
            </a:endParaRPr>
          </a:p>
          <a:p>
            <a:pPr marL="285750" indent="-285750">
              <a:buFont typeface="Arial" panose="020B0604020202020204" pitchFamily="34" charset="0"/>
              <a:buChar char="•"/>
            </a:pPr>
            <a:r>
              <a:rPr lang="en-US" sz="1600" b="1" dirty="0">
                <a:solidFill>
                  <a:srgbClr val="C2383A"/>
                </a:solidFill>
                <a:latin typeface="Lato" panose="020F0502020204030203" pitchFamily="34" charset="0"/>
              </a:rPr>
              <a:t>Ignores tails of risk distribution</a:t>
            </a:r>
          </a:p>
          <a:p>
            <a:pPr marL="742950" lvl="1" indent="-285750">
              <a:buFont typeface="Arial" panose="020B0604020202020204" pitchFamily="34" charset="0"/>
              <a:buChar char="•"/>
            </a:pPr>
            <a:r>
              <a:rPr lang="en-US" sz="1600" dirty="0">
                <a:latin typeface="Lato" panose="020F0502020204030203" pitchFamily="34" charset="0"/>
              </a:rPr>
              <a:t>However, these can be supplemented with other statistics such as </a:t>
            </a:r>
            <a:r>
              <a:rPr lang="en-US" sz="1600" dirty="0" err="1">
                <a:latin typeface="Lato" panose="020F0502020204030203" pitchFamily="34" charset="0"/>
              </a:rPr>
              <a:t>CVaR</a:t>
            </a:r>
            <a:r>
              <a:rPr lang="en-US" sz="1600" dirty="0">
                <a:latin typeface="Lato" panose="020F0502020204030203" pitchFamily="34" charset="0"/>
              </a:rPr>
              <a:t> and </a:t>
            </a:r>
            <a:r>
              <a:rPr lang="en-US" sz="1600" dirty="0" err="1">
                <a:latin typeface="Lato" panose="020F0502020204030203" pitchFamily="34" charset="0"/>
              </a:rPr>
              <a:t>RVaR</a:t>
            </a:r>
            <a:r>
              <a:rPr lang="en-US" sz="1600" dirty="0">
                <a:latin typeface="Lato" panose="020F0502020204030203" pitchFamily="34" charset="0"/>
              </a:rPr>
              <a:t> (range value at risk)</a:t>
            </a:r>
          </a:p>
          <a:p>
            <a:pPr marL="742950" lvl="1" indent="-285750">
              <a:buFont typeface="Arial" panose="020B0604020202020204" pitchFamily="34" charset="0"/>
              <a:buChar char="•"/>
            </a:pPr>
            <a:endParaRPr lang="en-US" sz="1600" dirty="0">
              <a:latin typeface="Lato" panose="020F0502020204030203" pitchFamily="34" charset="0"/>
            </a:endParaRPr>
          </a:p>
          <a:p>
            <a:pPr marL="742950" lvl="1" indent="-285750">
              <a:buFont typeface="Arial" panose="020B0604020202020204" pitchFamily="34" charset="0"/>
              <a:buChar char="•"/>
            </a:pPr>
            <a:endParaRPr lang="en-US" sz="1600" dirty="0">
              <a:latin typeface="Lato" panose="020F0502020204030203" pitchFamily="34" charset="0"/>
            </a:endParaRPr>
          </a:p>
          <a:p>
            <a:pPr marL="285750" indent="-285750">
              <a:buFont typeface="Arial" panose="020B0604020202020204" pitchFamily="34" charset="0"/>
              <a:buChar char="•"/>
            </a:pPr>
            <a:r>
              <a:rPr lang="en-US" sz="1600" b="1" dirty="0">
                <a:solidFill>
                  <a:srgbClr val="C2383A"/>
                </a:solidFill>
                <a:latin typeface="Lato" panose="020F0502020204030203" pitchFamily="34" charset="0"/>
              </a:rPr>
              <a:t>Not a coherent risk measure</a:t>
            </a:r>
          </a:p>
          <a:p>
            <a:pPr marL="742950" lvl="1" indent="-285750">
              <a:buFont typeface="Arial" panose="020B0604020202020204" pitchFamily="34" charset="0"/>
              <a:buChar char="•"/>
            </a:pPr>
            <a:r>
              <a:rPr lang="en-US" sz="1600" dirty="0">
                <a:latin typeface="Lato" panose="020F0502020204030203" pitchFamily="34" charset="0"/>
              </a:rPr>
              <a:t>Violates the sub-additive property</a:t>
            </a:r>
          </a:p>
        </p:txBody>
      </p:sp>
      <p:pic>
        <p:nvPicPr>
          <p:cNvPr id="3080" name="Picture 8" descr="intradayfdaxmovements - cgiuntoni">
            <a:extLst>
              <a:ext uri="{FF2B5EF4-FFF2-40B4-BE49-F238E27FC236}">
                <a16:creationId xmlns:a16="http://schemas.microsoft.com/office/drawing/2014/main" id="{B819B1D9-5478-EB70-1C26-3D5860D7AD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9482"/>
          <a:stretch/>
        </p:blipFill>
        <p:spPr bwMode="auto">
          <a:xfrm>
            <a:off x="2554067" y="4960061"/>
            <a:ext cx="2151082" cy="100182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BC25600-EAFF-C38B-2358-6C796815E869}"/>
              </a:ext>
            </a:extLst>
          </p:cNvPr>
          <p:cNvSpPr txBox="1"/>
          <p:nvPr/>
        </p:nvSpPr>
        <p:spPr>
          <a:xfrm>
            <a:off x="923729" y="1709506"/>
            <a:ext cx="5172271"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C2383A"/>
                </a:solidFill>
                <a:latin typeface="Lato" panose="020F0502020204030203" pitchFamily="34" charset="0"/>
              </a:rPr>
              <a:t>False sense of security </a:t>
            </a:r>
            <a:r>
              <a:rPr lang="en-US" sz="1600" dirty="0">
                <a:latin typeface="Lato" panose="020F0502020204030203" pitchFamily="34" charset="0"/>
              </a:rPr>
              <a:t>– people with a weaker understanding of this statistic may misunderstand or make incorrect assumptions</a:t>
            </a:r>
          </a:p>
          <a:p>
            <a:pPr marL="742950" lvl="1" indent="-285750">
              <a:buFont typeface="Arial" panose="020B0604020202020204" pitchFamily="34" charset="0"/>
              <a:buChar char="•"/>
            </a:pPr>
            <a:r>
              <a:rPr lang="en-US" sz="1600" dirty="0">
                <a:latin typeface="Lato" panose="020F0502020204030203" pitchFamily="34" charset="0"/>
              </a:rPr>
              <a:t>Underestimate risk in a worst-case scenario</a:t>
            </a:r>
          </a:p>
          <a:p>
            <a:pPr marL="742950" lvl="1" indent="-285750">
              <a:buFont typeface="Arial" panose="020B0604020202020204" pitchFamily="34" charset="0"/>
              <a:buChar char="•"/>
            </a:pPr>
            <a:r>
              <a:rPr lang="en-US" sz="1600" dirty="0">
                <a:latin typeface="Lato" panose="020F0502020204030203" pitchFamily="34" charset="0"/>
              </a:rPr>
              <a:t>Underestimate frequency (by definition, events outside the 95% confidence interval are expected once every 20 events)</a:t>
            </a:r>
          </a:p>
          <a:p>
            <a:pPr marL="742950" lvl="1" indent="-285750">
              <a:buFont typeface="Arial" panose="020B0604020202020204" pitchFamily="34" charset="0"/>
              <a:buChar char="•"/>
            </a:pPr>
            <a:r>
              <a:rPr lang="en-US" sz="1600" dirty="0">
                <a:latin typeface="Lato" panose="020F0502020204030203" pitchFamily="34" charset="0"/>
              </a:rPr>
              <a:t>Can lead to excessive risk-taking and leverage</a:t>
            </a:r>
          </a:p>
          <a:p>
            <a:pPr marL="742950" lvl="1" indent="-285750">
              <a:buFont typeface="Arial" panose="020B0604020202020204" pitchFamily="34" charset="0"/>
              <a:buChar char="•"/>
            </a:pPr>
            <a:endParaRPr lang="en-US" sz="1600" dirty="0">
              <a:latin typeface="Lato" panose="020F0502020204030203" pitchFamily="34" charset="0"/>
            </a:endParaRPr>
          </a:p>
          <a:p>
            <a:pPr marL="742950" lvl="1" indent="-285750">
              <a:buFont typeface="Arial" panose="020B0604020202020204" pitchFamily="34" charset="0"/>
              <a:buChar char="•"/>
            </a:pPr>
            <a:endParaRPr lang="en-US" sz="1600" dirty="0">
              <a:latin typeface="Lato" panose="020F0502020204030203" pitchFamily="34" charset="0"/>
            </a:endParaRPr>
          </a:p>
          <a:p>
            <a:pPr marL="285750" indent="-285750">
              <a:buFont typeface="Arial" panose="020B0604020202020204" pitchFamily="34" charset="0"/>
              <a:buChar char="•"/>
            </a:pPr>
            <a:r>
              <a:rPr lang="en-US" sz="1600" b="1" dirty="0">
                <a:solidFill>
                  <a:srgbClr val="C2383A"/>
                </a:solidFill>
                <a:latin typeface="Lato" panose="020F0502020204030203" pitchFamily="34" charset="0"/>
              </a:rPr>
              <a:t>Full of assumptions</a:t>
            </a:r>
          </a:p>
          <a:p>
            <a:pPr marL="742950" lvl="1" indent="-285750">
              <a:buFont typeface="Arial" panose="020B0604020202020204" pitchFamily="34" charset="0"/>
              <a:buChar char="•"/>
            </a:pPr>
            <a:r>
              <a:rPr lang="en-US" sz="1600" dirty="0">
                <a:latin typeface="Lato" panose="020F0502020204030203" pitchFamily="34" charset="0"/>
              </a:rPr>
              <a:t>Are returns actually normal?</a:t>
            </a:r>
          </a:p>
          <a:p>
            <a:pPr marL="742950" lvl="1" indent="-285750">
              <a:buFont typeface="Arial" panose="020B0604020202020204" pitchFamily="34" charset="0"/>
              <a:buChar char="•"/>
            </a:pPr>
            <a:r>
              <a:rPr lang="en-US" sz="1600" dirty="0">
                <a:latin typeface="Lato" panose="020F0502020204030203" pitchFamily="34" charset="0"/>
              </a:rPr>
              <a:t>Are market conditions usual?</a:t>
            </a:r>
          </a:p>
        </p:txBody>
      </p:sp>
    </p:spTree>
    <p:extLst>
      <p:ext uri="{BB962C8B-B14F-4D97-AF65-F5344CB8AC3E}">
        <p14:creationId xmlns:p14="http://schemas.microsoft.com/office/powerpoint/2010/main" val="257449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0B2903-8EFF-CBC0-B073-0E0F9D1C4379}"/>
              </a:ext>
            </a:extLst>
          </p:cNvPr>
          <p:cNvGrpSpPr/>
          <p:nvPr/>
        </p:nvGrpSpPr>
        <p:grpSpPr>
          <a:xfrm>
            <a:off x="923731" y="896112"/>
            <a:ext cx="10515600" cy="42229"/>
            <a:chOff x="923731" y="802806"/>
            <a:chExt cx="10515600" cy="42229"/>
          </a:xfrm>
        </p:grpSpPr>
        <p:cxnSp>
          <p:nvCxnSpPr>
            <p:cNvPr id="5" name="Straight Connector 4">
              <a:extLst>
                <a:ext uri="{FF2B5EF4-FFF2-40B4-BE49-F238E27FC236}">
                  <a16:creationId xmlns:a16="http://schemas.microsoft.com/office/drawing/2014/main" id="{D27AFCA9-7558-400D-4C43-07B5020F5113}"/>
                </a:ext>
              </a:extLst>
            </p:cNvPr>
            <p:cNvCxnSpPr/>
            <p:nvPr/>
          </p:nvCxnSpPr>
          <p:spPr>
            <a:xfrm>
              <a:off x="923731" y="845035"/>
              <a:ext cx="10515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E8A43D7-C7DF-C713-1721-12073ADC6FC7}"/>
                </a:ext>
              </a:extLst>
            </p:cNvPr>
            <p:cNvSpPr/>
            <p:nvPr/>
          </p:nvSpPr>
          <p:spPr>
            <a:xfrm>
              <a:off x="923731" y="802806"/>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B08C29C-920E-484B-B868-559A4191F16B}"/>
              </a:ext>
            </a:extLst>
          </p:cNvPr>
          <p:cNvSpPr/>
          <p:nvPr/>
        </p:nvSpPr>
        <p:spPr>
          <a:xfrm>
            <a:off x="923731" y="6018618"/>
            <a:ext cx="10515600" cy="1828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bualpha">
            <a:extLst>
              <a:ext uri="{FF2B5EF4-FFF2-40B4-BE49-F238E27FC236}">
                <a16:creationId xmlns:a16="http://schemas.microsoft.com/office/drawing/2014/main" id="{73EF7D98-E573-39DF-040E-B62366B69A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 r="17" b="11138"/>
          <a:stretch/>
        </p:blipFill>
        <p:spPr bwMode="auto">
          <a:xfrm>
            <a:off x="10567265" y="97242"/>
            <a:ext cx="872066" cy="7749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EEFB6D-24F6-65BC-3485-D95F899D4F3B}"/>
              </a:ext>
            </a:extLst>
          </p:cNvPr>
          <p:cNvSpPr txBox="1"/>
          <p:nvPr/>
        </p:nvSpPr>
        <p:spPr>
          <a:xfrm>
            <a:off x="923730" y="1175657"/>
            <a:ext cx="5411756" cy="461665"/>
          </a:xfrm>
          <a:prstGeom prst="rect">
            <a:avLst/>
          </a:prstGeom>
          <a:noFill/>
        </p:spPr>
        <p:txBody>
          <a:bodyPr wrap="square" rtlCol="0">
            <a:spAutoFit/>
          </a:bodyPr>
          <a:lstStyle/>
          <a:p>
            <a:r>
              <a:rPr lang="en-US" sz="2400" b="1" dirty="0">
                <a:latin typeface="Lato" panose="020F0502020204030203" pitchFamily="34" charset="0"/>
              </a:rPr>
              <a:t>Famous asset managers on </a:t>
            </a:r>
            <a:r>
              <a:rPr lang="en-US" sz="2400" b="1" dirty="0" err="1">
                <a:latin typeface="Lato" panose="020F0502020204030203" pitchFamily="34" charset="0"/>
              </a:rPr>
              <a:t>VaR</a:t>
            </a:r>
            <a:endParaRPr lang="en-US" sz="2400" b="1" dirty="0">
              <a:latin typeface="Lato" panose="020F0502020204030203" pitchFamily="34" charset="0"/>
            </a:endParaRPr>
          </a:p>
        </p:txBody>
      </p:sp>
      <p:sp>
        <p:nvSpPr>
          <p:cNvPr id="3" name="TextBox 2">
            <a:extLst>
              <a:ext uri="{FF2B5EF4-FFF2-40B4-BE49-F238E27FC236}">
                <a16:creationId xmlns:a16="http://schemas.microsoft.com/office/drawing/2014/main" id="{5BCA07E6-B18F-6B11-EA9D-A18820541F42}"/>
              </a:ext>
            </a:extLst>
          </p:cNvPr>
          <p:cNvSpPr txBox="1"/>
          <p:nvPr/>
        </p:nvSpPr>
        <p:spPr>
          <a:xfrm>
            <a:off x="923730" y="1782146"/>
            <a:ext cx="4488025" cy="1569660"/>
          </a:xfrm>
          <a:prstGeom prst="rect">
            <a:avLst/>
          </a:prstGeom>
          <a:noFill/>
        </p:spPr>
        <p:txBody>
          <a:bodyPr wrap="square" rtlCol="0">
            <a:spAutoFit/>
          </a:bodyPr>
          <a:lstStyle/>
          <a:p>
            <a:r>
              <a:rPr lang="en-US" sz="1600" dirty="0">
                <a:latin typeface="Lato" panose="020F0502020204030203" pitchFamily="34" charset="0"/>
              </a:rPr>
              <a:t>“A 99% Value-at-Risk calculation does not evaluate what happens in the last one percent… This is like an airbag that works all the time, except when you have a car accident.”</a:t>
            </a:r>
          </a:p>
          <a:p>
            <a:endParaRPr lang="en-US" sz="1600" dirty="0">
              <a:latin typeface="Lato" panose="020F0502020204030203" pitchFamily="34" charset="0"/>
            </a:endParaRPr>
          </a:p>
          <a:p>
            <a:r>
              <a:rPr lang="en-US" sz="1600" dirty="0">
                <a:latin typeface="Lato" panose="020F0502020204030203" pitchFamily="34" charset="0"/>
              </a:rPr>
              <a:t>- David Einhorn</a:t>
            </a:r>
          </a:p>
        </p:txBody>
      </p:sp>
      <p:sp>
        <p:nvSpPr>
          <p:cNvPr id="4" name="TextBox 3">
            <a:extLst>
              <a:ext uri="{FF2B5EF4-FFF2-40B4-BE49-F238E27FC236}">
                <a16:creationId xmlns:a16="http://schemas.microsoft.com/office/drawing/2014/main" id="{35B0BD11-197B-E0A1-3D78-9AFA95A30EE7}"/>
              </a:ext>
            </a:extLst>
          </p:cNvPr>
          <p:cNvSpPr txBox="1"/>
          <p:nvPr/>
        </p:nvSpPr>
        <p:spPr>
          <a:xfrm>
            <a:off x="923730" y="3496630"/>
            <a:ext cx="4814596" cy="2369880"/>
          </a:xfrm>
          <a:prstGeom prst="rect">
            <a:avLst/>
          </a:prstGeom>
          <a:noFill/>
        </p:spPr>
        <p:txBody>
          <a:bodyPr wrap="square" rtlCol="0">
            <a:spAutoFit/>
          </a:bodyPr>
          <a:lstStyle/>
          <a:p>
            <a:r>
              <a:rPr lang="en-US" sz="1600" dirty="0"/>
              <a:t>“A turkey is fed for 1,000 days by a butcher, and every day confirms to the turkey (and the turkey’s economics department, and the turkey’s risk management department, and the turkey’s analytical department) that the butcher loves turkeys, and every day brings more confidence to the statement. But on day 1,001, there will be a surprise for the turkey…”</a:t>
            </a:r>
          </a:p>
          <a:p>
            <a:endParaRPr lang="en-US" sz="1600" dirty="0"/>
          </a:p>
          <a:p>
            <a:r>
              <a:rPr lang="en-US" sz="1600" dirty="0"/>
              <a:t>- Nassim Nicholas </a:t>
            </a:r>
            <a:r>
              <a:rPr lang="en-US" sz="1600" dirty="0" err="1"/>
              <a:t>Taleb</a:t>
            </a:r>
            <a:endParaRPr lang="en-US" sz="1600" dirty="0"/>
          </a:p>
        </p:txBody>
      </p:sp>
      <p:sp>
        <p:nvSpPr>
          <p:cNvPr id="8" name="TextBox 7">
            <a:extLst>
              <a:ext uri="{FF2B5EF4-FFF2-40B4-BE49-F238E27FC236}">
                <a16:creationId xmlns:a16="http://schemas.microsoft.com/office/drawing/2014/main" id="{CC550BD3-59EB-E8C5-8B4E-F72C82396A82}"/>
              </a:ext>
            </a:extLst>
          </p:cNvPr>
          <p:cNvSpPr txBox="1"/>
          <p:nvPr/>
        </p:nvSpPr>
        <p:spPr>
          <a:xfrm>
            <a:off x="6780247" y="1782146"/>
            <a:ext cx="3993502" cy="1323439"/>
          </a:xfrm>
          <a:prstGeom prst="rect">
            <a:avLst/>
          </a:prstGeom>
          <a:noFill/>
        </p:spPr>
        <p:txBody>
          <a:bodyPr wrap="square" rtlCol="0">
            <a:spAutoFit/>
          </a:bodyPr>
          <a:lstStyle/>
          <a:p>
            <a:r>
              <a:rPr lang="en-US" sz="1600" dirty="0">
                <a:latin typeface="Lato" panose="020F0502020204030203" pitchFamily="34" charset="0"/>
              </a:rPr>
              <a:t>“If you don’t invest in risk management, it doesn’t matter what business you’re in: it’s a risky business.”</a:t>
            </a:r>
          </a:p>
          <a:p>
            <a:endParaRPr lang="en-US" sz="1600" dirty="0">
              <a:latin typeface="Lato" panose="020F0502020204030203" pitchFamily="34" charset="0"/>
            </a:endParaRPr>
          </a:p>
          <a:p>
            <a:r>
              <a:rPr lang="en-US" sz="1600" dirty="0">
                <a:latin typeface="Lato" panose="020F0502020204030203" pitchFamily="34" charset="0"/>
              </a:rPr>
              <a:t>- Gary Cohn</a:t>
            </a:r>
          </a:p>
        </p:txBody>
      </p:sp>
      <p:pic>
        <p:nvPicPr>
          <p:cNvPr id="2052" name="Picture 4" descr="FTX Resumes Ordinary Course Payments of Employees and Certain Foreign  Contractors">
            <a:extLst>
              <a:ext uri="{FF2B5EF4-FFF2-40B4-BE49-F238E27FC236}">
                <a16:creationId xmlns:a16="http://schemas.microsoft.com/office/drawing/2014/main" id="{EBA88EBD-9231-166B-B41D-E762E0AFE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0621" y="4115130"/>
            <a:ext cx="1915884" cy="10073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0AA5909-9AA9-3F62-7FEF-80A99B667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486" y="5122514"/>
            <a:ext cx="3666153" cy="2871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AA57FED-F187-C199-8DCF-21B1A4F9C5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644589"/>
            <a:ext cx="344805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2D50E3E-5D2E-32CA-1FA3-F70997B98FC4}"/>
              </a:ext>
            </a:extLst>
          </p:cNvPr>
          <p:cNvSpPr txBox="1"/>
          <p:nvPr/>
        </p:nvSpPr>
        <p:spPr>
          <a:xfrm>
            <a:off x="11070210" y="6240648"/>
            <a:ext cx="369121" cy="261610"/>
          </a:xfrm>
          <a:prstGeom prst="rect">
            <a:avLst/>
          </a:prstGeom>
          <a:noFill/>
        </p:spPr>
        <p:txBody>
          <a:bodyPr wrap="square" rtlCol="0">
            <a:spAutoFit/>
          </a:bodyPr>
          <a:lstStyle/>
          <a:p>
            <a:r>
              <a:rPr lang="en-US" sz="1100" dirty="0">
                <a:latin typeface="Lato" panose="020F0502020204030203" pitchFamily="34" charset="0"/>
              </a:rPr>
              <a:t>9</a:t>
            </a:r>
          </a:p>
        </p:txBody>
      </p:sp>
    </p:spTree>
    <p:extLst>
      <p:ext uri="{BB962C8B-B14F-4D97-AF65-F5344CB8AC3E}">
        <p14:creationId xmlns:p14="http://schemas.microsoft.com/office/powerpoint/2010/main" val="22680238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949</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Browne</dc:creator>
  <cp:lastModifiedBy>Patrick Browne</cp:lastModifiedBy>
  <cp:revision>1</cp:revision>
  <dcterms:created xsi:type="dcterms:W3CDTF">2022-12-01T16:48:15Z</dcterms:created>
  <dcterms:modified xsi:type="dcterms:W3CDTF">2022-12-01T21:26:42Z</dcterms:modified>
</cp:coreProperties>
</file>